
<file path=[Content_Types].xml><?xml version="1.0" encoding="utf-8"?>
<Types xmlns="http://schemas.openxmlformats.org/package/2006/content-types">
  <Default Extension="bin" ContentType="application/vnd.ms-office.activeX"/>
  <Default Extension="png" ContentType="image/png"/>
  <Default Extension="wmf" ContentType="image/x-wmf"/>
  <Default Extension="emf" ContentType="image/x-emf"/>
  <Default Extension="jpeg" ContentType="image/jpeg"/>
  <Default Extension="rels" ContentType="application/vnd.openxmlformats-package.relationships+xml"/>
  <Default Extension="xml" ContentType="application/xml"/>
  <Default Extension="wdp" ContentType="image/vnd.ms-photo"/>
  <Default Extension="vml" ContentType="application/vnd.openxmlformats-officedocument.vmlDrawing"/>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activeX/activeX1.xml" ContentType="application/vnd.ms-office.activeX+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theme/themeOverride1.xml" ContentType="application/vnd.openxmlformats-officedocument.themeOverride+xml"/>
  <Override PartName="/ppt/notesSlides/notesSlide3.xml" ContentType="application/vnd.openxmlformats-officedocument.presentationml.notesSlide+xml"/>
  <Override PartName="/ppt/charts/chart2.xml" ContentType="application/vnd.openxmlformats-officedocument.drawingml.chart+xml"/>
  <Override PartName="/ppt/theme/themeOverride2.xml" ContentType="application/vnd.openxmlformats-officedocument.themeOverride+xml"/>
  <Override PartName="/ppt/notesSlides/notesSlide4.xml" ContentType="application/vnd.openxmlformats-officedocument.presentationml.notesSlide+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2.xml" ContentType="application/vnd.openxmlformats-officedocument.presentationml.notesSlide+xml"/>
  <Override PartName="/ppt/charts/chart6.xml" ContentType="application/vnd.openxmlformats-officedocument.drawingml.chart+xml"/>
  <Override PartName="/ppt/theme/themeOverride3.xml" ContentType="application/vnd.openxmlformats-officedocument.themeOverride+xml"/>
  <Override PartName="/ppt/charts/chart7.xml" ContentType="application/vnd.openxmlformats-officedocument.drawingml.chart+xml"/>
  <Override PartName="/ppt/theme/themeOverride4.xml" ContentType="application/vnd.openxmlformats-officedocument.themeOverr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embeddings/oleObject1.bin" ContentType="application/vnd.openxmlformats-officedocument.oleObject"/>
  <Override PartName="/ppt/embeddings/oleObject2.bin" ContentType="application/vnd.openxmlformats-officedocument.oleObject"/>
  <Override PartName="/ppt/embeddings/oleObject3.bin" ContentType="application/vnd.openxmlformats-officedocument.oleObject"/>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73" r:id="rId1"/>
  </p:sldMasterIdLst>
  <p:notesMasterIdLst>
    <p:notesMasterId r:id="rId90"/>
  </p:notesMasterIdLst>
  <p:handoutMasterIdLst>
    <p:handoutMasterId r:id="rId91"/>
  </p:handoutMasterIdLst>
  <p:sldIdLst>
    <p:sldId id="411" r:id="rId2"/>
    <p:sldId id="412" r:id="rId3"/>
    <p:sldId id="413" r:id="rId4"/>
    <p:sldId id="414" r:id="rId5"/>
    <p:sldId id="415" r:id="rId6"/>
    <p:sldId id="416" r:id="rId7"/>
    <p:sldId id="417" r:id="rId8"/>
    <p:sldId id="418" r:id="rId9"/>
    <p:sldId id="419" r:id="rId10"/>
    <p:sldId id="318" r:id="rId11"/>
    <p:sldId id="420" r:id="rId12"/>
    <p:sldId id="320" r:id="rId13"/>
    <p:sldId id="421" r:id="rId14"/>
    <p:sldId id="422" r:id="rId15"/>
    <p:sldId id="423" r:id="rId16"/>
    <p:sldId id="424" r:id="rId17"/>
    <p:sldId id="446" r:id="rId18"/>
    <p:sldId id="431" r:id="rId19"/>
    <p:sldId id="432" r:id="rId20"/>
    <p:sldId id="433" r:id="rId21"/>
    <p:sldId id="434" r:id="rId22"/>
    <p:sldId id="435" r:id="rId23"/>
    <p:sldId id="436" r:id="rId24"/>
    <p:sldId id="437" r:id="rId25"/>
    <p:sldId id="438" r:id="rId26"/>
    <p:sldId id="439" r:id="rId27"/>
    <p:sldId id="440" r:id="rId28"/>
    <p:sldId id="404" r:id="rId29"/>
    <p:sldId id="322" r:id="rId30"/>
    <p:sldId id="441" r:id="rId31"/>
    <p:sldId id="442" r:id="rId32"/>
    <p:sldId id="443" r:id="rId33"/>
    <p:sldId id="332" r:id="rId34"/>
    <p:sldId id="333" r:id="rId35"/>
    <p:sldId id="447" r:id="rId36"/>
    <p:sldId id="359" r:id="rId37"/>
    <p:sldId id="360" r:id="rId38"/>
    <p:sldId id="361" r:id="rId39"/>
    <p:sldId id="347" r:id="rId40"/>
    <p:sldId id="366" r:id="rId41"/>
    <p:sldId id="365" r:id="rId42"/>
    <p:sldId id="367" r:id="rId43"/>
    <p:sldId id="364" r:id="rId44"/>
    <p:sldId id="344" r:id="rId45"/>
    <p:sldId id="345" r:id="rId46"/>
    <p:sldId id="370" r:id="rId47"/>
    <p:sldId id="369" r:id="rId48"/>
    <p:sldId id="406" r:id="rId49"/>
    <p:sldId id="336" r:id="rId50"/>
    <p:sldId id="377" r:id="rId51"/>
    <p:sldId id="376" r:id="rId52"/>
    <p:sldId id="375" r:id="rId53"/>
    <p:sldId id="378" r:id="rId54"/>
    <p:sldId id="348" r:id="rId55"/>
    <p:sldId id="349" r:id="rId56"/>
    <p:sldId id="457" r:id="rId57"/>
    <p:sldId id="338" r:id="rId58"/>
    <p:sldId id="339" r:id="rId59"/>
    <p:sldId id="450" r:id="rId60"/>
    <p:sldId id="451" r:id="rId61"/>
    <p:sldId id="452" r:id="rId62"/>
    <p:sldId id="453" r:id="rId63"/>
    <p:sldId id="454" r:id="rId64"/>
    <p:sldId id="455" r:id="rId65"/>
    <p:sldId id="340" r:id="rId66"/>
    <p:sldId id="341" r:id="rId67"/>
    <p:sldId id="382" r:id="rId68"/>
    <p:sldId id="381" r:id="rId69"/>
    <p:sldId id="351" r:id="rId70"/>
    <p:sldId id="354" r:id="rId71"/>
    <p:sldId id="387" r:id="rId72"/>
    <p:sldId id="386" r:id="rId73"/>
    <p:sldId id="389" r:id="rId74"/>
    <p:sldId id="388" r:id="rId75"/>
    <p:sldId id="390" r:id="rId76"/>
    <p:sldId id="343" r:id="rId77"/>
    <p:sldId id="394" r:id="rId78"/>
    <p:sldId id="393" r:id="rId79"/>
    <p:sldId id="392" r:id="rId80"/>
    <p:sldId id="391" r:id="rId81"/>
    <p:sldId id="353" r:id="rId82"/>
    <p:sldId id="395" r:id="rId83"/>
    <p:sldId id="355" r:id="rId84"/>
    <p:sldId id="356" r:id="rId85"/>
    <p:sldId id="448" r:id="rId86"/>
    <p:sldId id="449" r:id="rId87"/>
    <p:sldId id="357" r:id="rId88"/>
    <p:sldId id="456" r:id="rId89"/>
  </p:sldIdLst>
  <p:sldSz cx="9144000" cy="5143500" type="screen16x9"/>
  <p:notesSz cx="6735763" cy="9866313"/>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p15:guide id="1" orient="horz" pos="1620">
          <p15:clr>
            <a:srgbClr val="747775"/>
          </p15:clr>
        </p15:guide>
        <p15:guide id="2" pos="2880">
          <p15:clr>
            <a:srgbClr val="747775"/>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6C4516"/>
    <a:srgbClr val="C3D6B8"/>
    <a:srgbClr val="FFDCB9"/>
    <a:srgbClr val="839B5F"/>
    <a:srgbClr val="C2C47E"/>
    <a:srgbClr val="FFFF99"/>
    <a:srgbClr val="FFFF00"/>
    <a:srgbClr val="99FF99"/>
    <a:srgbClr val="4EA44E"/>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3E16DD9-AC6D-41A8-A6A0-D293053FCF31}">
  <a:tblStyle styleId="{53E16DD9-AC6D-41A8-A6A0-D293053FCF31}"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8C266B46-FC76-4F55-9FB7-C162D54AF67D}" styleName="Table_1">
    <a:wholeTbl>
      <a:tcTxStyle>
        <a:font>
          <a:latin typeface="Arial"/>
          <a:ea typeface="Arial"/>
          <a:cs typeface="Arial"/>
        </a:font>
        <a:srgbClr val="000000"/>
      </a:tcTxStyle>
      <a:tcStyle>
        <a:tcBdr>
          <a:left>
            <a:ln w="9525" cap="flat" cmpd="sng">
              <a:solidFill>
                <a:srgbClr val="000000"/>
              </a:solidFill>
              <a:prstDash val="solid"/>
              <a:round/>
              <a:headEnd type="none" w="sm" len="sm"/>
              <a:tailEnd type="none" w="sm" len="sm"/>
            </a:ln>
          </a:left>
          <a:right>
            <a:ln w="9525" cap="flat" cmpd="sng">
              <a:solidFill>
                <a:srgbClr val="000000"/>
              </a:solidFill>
              <a:prstDash val="solid"/>
              <a:round/>
              <a:headEnd type="none" w="sm" len="sm"/>
              <a:tailEnd type="none" w="sm" len="sm"/>
            </a:ln>
          </a:right>
          <a:top>
            <a:ln w="9525" cap="flat" cmpd="sng">
              <a:solidFill>
                <a:srgbClr val="000000"/>
              </a:solidFill>
              <a:prstDash val="solid"/>
              <a:round/>
              <a:headEnd type="none" w="sm" len="sm"/>
              <a:tailEnd type="none" w="sm" len="sm"/>
            </a:ln>
          </a:top>
          <a:bottom>
            <a:ln w="9525" cap="flat" cmpd="sng">
              <a:solidFill>
                <a:srgbClr val="000000"/>
              </a:solidFill>
              <a:prstDash val="solid"/>
              <a:round/>
              <a:headEnd type="none" w="sm" len="sm"/>
              <a:tailEnd type="none" w="sm" len="sm"/>
            </a:ln>
          </a:bottom>
          <a:insideH>
            <a:ln w="9525" cap="flat" cmpd="sng">
              <a:solidFill>
                <a:srgbClr val="000000"/>
              </a:solidFill>
              <a:prstDash val="solid"/>
              <a:round/>
              <a:headEnd type="none" w="sm" len="sm"/>
              <a:tailEnd type="none" w="sm" len="sm"/>
            </a:ln>
          </a:insideH>
          <a:insideV>
            <a:ln w="9525" cap="flat" cmpd="sng">
              <a:solidFill>
                <a:srgbClr val="000000"/>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3978" autoAdjust="0"/>
  </p:normalViewPr>
  <p:slideViewPr>
    <p:cSldViewPr snapToGrid="0">
      <p:cViewPr>
        <p:scale>
          <a:sx n="90" d="100"/>
          <a:sy n="90" d="100"/>
        </p:scale>
        <p:origin x="-1016" y="-733"/>
      </p:cViewPr>
      <p:guideLst>
        <p:guide orient="horz" pos="1620"/>
        <p:guide pos="2880"/>
      </p:guideLst>
    </p:cSldViewPr>
  </p:slideViewPr>
  <p:notesTextViewPr>
    <p:cViewPr>
      <p:scale>
        <a:sx n="1" d="1"/>
        <a:sy n="1" d="1"/>
      </p:scale>
      <p:origin x="0" y="0"/>
    </p:cViewPr>
  </p:notesTextViewPr>
  <p:notesViewPr>
    <p:cSldViewPr snapToGrid="0">
      <p:cViewPr varScale="1">
        <p:scale>
          <a:sx n="126" d="100"/>
          <a:sy n="126" d="100"/>
        </p:scale>
        <p:origin x="-4908" y="-90"/>
      </p:cViewPr>
      <p:guideLst>
        <p:guide orient="horz" pos="3108"/>
        <p:guide pos="2122"/>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6" Type="http://schemas.openxmlformats.org/officeDocument/2006/relationships/slide" Target="slides/slide15.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5" Type="http://schemas.openxmlformats.org/officeDocument/2006/relationships/slide" Target="slides/slide4.xml"/><Relationship Id="rId90" Type="http://schemas.openxmlformats.org/officeDocument/2006/relationships/notesMaster" Target="notesMasters/notesMaster1.xml"/><Relationship Id="rId95" Type="http://schemas.openxmlformats.org/officeDocument/2006/relationships/tableStyles" Target="tableStyles.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viewProps" Target="viewProp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handoutMaster" Target="handoutMasters/handoutMaster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presProps" Target="presProps.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s>
</file>

<file path=ppt/activeX/_rels/activeX1.xml.rels><?xml version="1.0" encoding="UTF-8" standalone="yes"?>
<Relationships xmlns="http://schemas.openxmlformats.org/package/2006/relationships"><Relationship Id="rId1" Type="http://schemas.microsoft.com/office/2006/relationships/activeXControlBinary" Target="activeX1.bin"/></Relationships>
</file>

<file path=ppt/activeX/activeX1.xml><?xml version="1.0" encoding="utf-8"?>
<ax:ocx xmlns:ax="http://schemas.microsoft.com/office/2006/activeX" xmlns:r="http://schemas.openxmlformats.org/officeDocument/2006/relationships" ax:classid="{978C9E23-D4B0-11CE-BF2D-00AA003F40D0}" ax:persistence="persistStorage" r:id="rId1"/>
</file>

<file path=ppt/charts/_rels/chart1.xml.rels><?xml version="1.0" encoding="UTF-8" standalone="yes"?>
<Relationships xmlns="http://schemas.openxmlformats.org/package/2006/relationships"><Relationship Id="rId2" Type="http://schemas.openxmlformats.org/officeDocument/2006/relationships/package" Target="../embeddings/Microsoft_Excel_Worksheet1.xlsx"/><Relationship Id="rId1" Type="http://schemas.openxmlformats.org/officeDocument/2006/relationships/themeOverride" Target="../theme/themeOverride1.xml"/></Relationships>
</file>

<file path=ppt/charts/_rels/chart2.xml.rels><?xml version="1.0" encoding="UTF-8" standalone="yes"?>
<Relationships xmlns="http://schemas.openxmlformats.org/package/2006/relationships"><Relationship Id="rId2" Type="http://schemas.openxmlformats.org/officeDocument/2006/relationships/package" Target="../embeddings/Microsoft_Excel_Worksheet2.xlsx"/><Relationship Id="rId1" Type="http://schemas.openxmlformats.org/officeDocument/2006/relationships/themeOverride" Target="../theme/themeOverride2.xml"/></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6.xml.rels><?xml version="1.0" encoding="UTF-8" standalone="yes"?>
<Relationships xmlns="http://schemas.openxmlformats.org/package/2006/relationships"><Relationship Id="rId2" Type="http://schemas.openxmlformats.org/officeDocument/2006/relationships/package" Target="../embeddings/Microsoft_Excel_Worksheet6.xlsx"/><Relationship Id="rId1" Type="http://schemas.openxmlformats.org/officeDocument/2006/relationships/themeOverride" Target="../theme/themeOverride3.xml"/></Relationships>
</file>

<file path=ppt/charts/_rels/chart7.xml.rels><?xml version="1.0" encoding="UTF-8" standalone="yes"?>
<Relationships xmlns="http://schemas.openxmlformats.org/package/2006/relationships"><Relationship Id="rId2" Type="http://schemas.openxmlformats.org/officeDocument/2006/relationships/package" Target="../embeddings/Microsoft_Excel_Worksheet7.xlsx"/><Relationship Id="rId1" Type="http://schemas.openxmlformats.org/officeDocument/2006/relationships/themeOverride" Target="../theme/themeOverride4.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2.4995538982601977E-4"/>
          <c:y val="9.0862655200995483E-4"/>
          <c:w val="0.96502279652381184"/>
          <c:h val="0.87183480147075987"/>
        </c:manualLayout>
      </c:layout>
      <c:barChart>
        <c:barDir val="col"/>
        <c:grouping val="clustered"/>
        <c:varyColors val="0"/>
        <c:ser>
          <c:idx val="1"/>
          <c:order val="1"/>
          <c:tx>
            <c:strRef>
              <c:f>Лист4!$L$3</c:f>
              <c:strCache>
                <c:ptCount val="1"/>
                <c:pt idx="0">
                  <c:v>доходы</c:v>
                </c:pt>
              </c:strCache>
            </c:strRef>
          </c:tx>
          <c:spPr>
            <a:gradFill flip="none" rotWithShape="1">
              <a:gsLst>
                <a:gs pos="0">
                  <a:schemeClr val="accent1">
                    <a:lumMod val="67000"/>
                  </a:schemeClr>
                </a:gs>
                <a:gs pos="62000">
                  <a:schemeClr val="accent1">
                    <a:lumMod val="97000"/>
                    <a:lumOff val="3000"/>
                  </a:schemeClr>
                </a:gs>
                <a:gs pos="100000">
                  <a:schemeClr val="accent1">
                    <a:lumMod val="60000"/>
                    <a:lumOff val="40000"/>
                  </a:schemeClr>
                </a:gs>
              </a:gsLst>
              <a:lin ang="5400000" scaled="1"/>
              <a:tileRect/>
            </a:gradFill>
            <a:ln>
              <a:noFill/>
            </a:ln>
            <a:effectLst/>
          </c:spPr>
          <c:invertIfNegative val="0"/>
          <c:dLbls>
            <c:dLbl>
              <c:idx val="0"/>
              <c:layout>
                <c:manualLayout>
                  <c:x val="0"/>
                  <c:y val="0.16935035183268582"/>
                </c:manualLayout>
              </c:layout>
              <c:showLegendKey val="0"/>
              <c:showVal val="1"/>
              <c:showCatName val="0"/>
              <c:showSerName val="0"/>
              <c:showPercent val="0"/>
              <c:showBubbleSize val="0"/>
              <c:extLst>
                <c:ext xmlns:c15="http://schemas.microsoft.com/office/drawing/2012/chart" uri="{CE6537A1-D6FC-4f65-9D91-7224C49458BB}">
                  <c15:layout/>
                </c:ext>
              </c:extLst>
            </c:dLbl>
            <c:dLbl>
              <c:idx val="1"/>
              <c:layout>
                <c:manualLayout>
                  <c:x val="-3.6511068180443436E-17"/>
                  <c:y val="0.14132959343874579"/>
                </c:manualLayout>
              </c:layout>
              <c:showLegendKey val="0"/>
              <c:showVal val="1"/>
              <c:showCatName val="0"/>
              <c:showSerName val="0"/>
              <c:showPercent val="0"/>
              <c:showBubbleSize val="0"/>
              <c:extLst>
                <c:ext xmlns:c15="http://schemas.microsoft.com/office/drawing/2012/chart" uri="{CE6537A1-D6FC-4f65-9D91-7224C49458BB}">
                  <c15:layout/>
                </c:ext>
              </c:extLst>
            </c:dLbl>
            <c:dLbl>
              <c:idx val="2"/>
              <c:layout>
                <c:manualLayout>
                  <c:x val="0"/>
                  <c:y val="0.14876799309341662"/>
                </c:manualLayout>
              </c:layout>
              <c:showLegendKey val="0"/>
              <c:showVal val="1"/>
              <c:showCatName val="0"/>
              <c:showSerName val="0"/>
              <c:showPercent val="0"/>
              <c:showBubbleSize val="0"/>
              <c:extLst>
                <c:ext xmlns:c15="http://schemas.microsoft.com/office/drawing/2012/chart" uri="{CE6537A1-D6FC-4f65-9D91-7224C49458BB}">
                  <c15:layout/>
                </c:ext>
              </c:extLst>
            </c:dLbl>
            <c:dLbl>
              <c:idx val="3"/>
              <c:layout>
                <c:manualLayout>
                  <c:x val="0"/>
                  <c:y val="0.18224079153943534"/>
                </c:manualLayout>
              </c:layout>
              <c:showLegendKey val="0"/>
              <c:showVal val="1"/>
              <c:showCatName val="0"/>
              <c:showSerName val="0"/>
              <c:showPercent val="0"/>
              <c:showBubbleSize val="0"/>
              <c:extLst>
                <c:ext xmlns:c15="http://schemas.microsoft.com/office/drawing/2012/chart" uri="{CE6537A1-D6FC-4f65-9D91-7224C49458BB}">
                  <c15:layout/>
                </c:ext>
              </c:extLst>
            </c:dLbl>
            <c:dLbl>
              <c:idx val="4"/>
              <c:layout>
                <c:manualLayout>
                  <c:x val="0"/>
                  <c:y val="0.20312428405065874"/>
                </c:manualLayout>
              </c:layout>
              <c:showLegendKey val="0"/>
              <c:showVal val="1"/>
              <c:showCatName val="0"/>
              <c:showSerName val="0"/>
              <c:showPercent val="0"/>
              <c:showBubbleSize val="0"/>
            </c:dLbl>
            <c:spPr>
              <a:no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chemeClr val="bg1"/>
                    </a:solidFill>
                    <a:latin typeface="+mn-lt"/>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Лист4!$M$1:$Q$1</c:f>
              <c:numCache>
                <c:formatCode>General</c:formatCode>
                <c:ptCount val="5"/>
                <c:pt idx="0">
                  <c:v>2024</c:v>
                </c:pt>
                <c:pt idx="1">
                  <c:v>2025</c:v>
                </c:pt>
                <c:pt idx="2">
                  <c:v>2026</c:v>
                </c:pt>
                <c:pt idx="3">
                  <c:v>2027</c:v>
                </c:pt>
                <c:pt idx="4">
                  <c:v>2028</c:v>
                </c:pt>
              </c:numCache>
            </c:numRef>
          </c:cat>
          <c:val>
            <c:numRef>
              <c:f>Лист4!$M$3:$Q$3</c:f>
              <c:numCache>
                <c:formatCode>0.00</c:formatCode>
                <c:ptCount val="5"/>
                <c:pt idx="0">
                  <c:v>2838.7</c:v>
                </c:pt>
                <c:pt idx="1">
                  <c:v>3603.3</c:v>
                </c:pt>
                <c:pt idx="2">
                  <c:v>4041.3</c:v>
                </c:pt>
                <c:pt idx="3">
                  <c:v>3955.3</c:v>
                </c:pt>
                <c:pt idx="4">
                  <c:v>3523.1</c:v>
                </c:pt>
              </c:numCache>
            </c:numRef>
          </c:val>
        </c:ser>
        <c:ser>
          <c:idx val="2"/>
          <c:order val="2"/>
          <c:tx>
            <c:strRef>
              <c:f>Лист4!$L$4</c:f>
              <c:strCache>
                <c:ptCount val="1"/>
                <c:pt idx="0">
                  <c:v>расходы</c:v>
                </c:pt>
              </c:strCache>
            </c:strRef>
          </c:tx>
          <c:spPr>
            <a:gradFill flip="none" rotWithShape="1">
              <a:gsLst>
                <a:gs pos="1000">
                  <a:schemeClr val="bg1">
                    <a:lumMod val="50000"/>
                  </a:schemeClr>
                </a:gs>
                <a:gs pos="53000">
                  <a:schemeClr val="bg1">
                    <a:lumMod val="65000"/>
                  </a:schemeClr>
                </a:gs>
                <a:gs pos="99000">
                  <a:schemeClr val="bg1">
                    <a:lumMod val="95000"/>
                  </a:schemeClr>
                </a:gs>
              </a:gsLst>
              <a:lin ang="5400000" scaled="1"/>
              <a:tileRect/>
            </a:gra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chemeClr val="tx1"/>
                    </a:solidFill>
                    <a:latin typeface="+mn-lt"/>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Лист4!$M$1:$Q$1</c:f>
              <c:numCache>
                <c:formatCode>General</c:formatCode>
                <c:ptCount val="5"/>
                <c:pt idx="0">
                  <c:v>2024</c:v>
                </c:pt>
                <c:pt idx="1">
                  <c:v>2025</c:v>
                </c:pt>
                <c:pt idx="2">
                  <c:v>2026</c:v>
                </c:pt>
                <c:pt idx="3">
                  <c:v>2027</c:v>
                </c:pt>
                <c:pt idx="4">
                  <c:v>2028</c:v>
                </c:pt>
              </c:numCache>
            </c:numRef>
          </c:cat>
          <c:val>
            <c:numRef>
              <c:f>Лист4!$M$4:$Q$4</c:f>
              <c:numCache>
                <c:formatCode>0.00</c:formatCode>
                <c:ptCount val="5"/>
                <c:pt idx="0">
                  <c:v>2661.7</c:v>
                </c:pt>
                <c:pt idx="1">
                  <c:v>3718</c:v>
                </c:pt>
                <c:pt idx="2">
                  <c:v>4076.6</c:v>
                </c:pt>
                <c:pt idx="3">
                  <c:v>3971.5</c:v>
                </c:pt>
                <c:pt idx="4">
                  <c:v>3539.7</c:v>
                </c:pt>
              </c:numCache>
            </c:numRef>
          </c:val>
        </c:ser>
        <c:dLbls>
          <c:showLegendKey val="0"/>
          <c:showVal val="0"/>
          <c:showCatName val="0"/>
          <c:showSerName val="0"/>
          <c:showPercent val="0"/>
          <c:showBubbleSize val="0"/>
        </c:dLbls>
        <c:gapWidth val="61"/>
        <c:overlap val="-3"/>
        <c:axId val="202587136"/>
        <c:axId val="64918016"/>
      </c:barChart>
      <c:lineChart>
        <c:grouping val="standard"/>
        <c:varyColors val="0"/>
        <c:ser>
          <c:idx val="0"/>
          <c:order val="0"/>
          <c:tx>
            <c:strRef>
              <c:f>Лист4!$L$2</c:f>
              <c:strCache>
                <c:ptCount val="1"/>
                <c:pt idx="0">
                  <c:v>дефицит (-)/профицит (+)</c:v>
                </c:pt>
              </c:strCache>
            </c:strRef>
          </c:tx>
          <c:spPr>
            <a:ln w="28575" cap="rnd">
              <a:solidFill>
                <a:srgbClr val="FF0000"/>
              </a:solidFill>
              <a:round/>
            </a:ln>
            <a:effectLst/>
          </c:spPr>
          <c:marker>
            <c:symbol val="diamond"/>
            <c:size val="6"/>
            <c:spPr>
              <a:solidFill>
                <a:srgbClr val="FF0000"/>
              </a:solidFill>
              <a:ln w="19050" cap="sq">
                <a:solidFill>
                  <a:srgbClr val="FF0000"/>
                </a:solidFill>
                <a:round/>
              </a:ln>
              <a:effectLst/>
            </c:spPr>
          </c:marker>
          <c:dLbls>
            <c:dLbl>
              <c:idx val="0"/>
              <c:layout>
                <c:manualLayout>
                  <c:x val="-5.9746074479048727E-2"/>
                  <c:y val="-9.6699195510720815E-2"/>
                </c:manualLayout>
              </c:layout>
              <c:showLegendKey val="0"/>
              <c:showVal val="1"/>
              <c:showCatName val="0"/>
              <c:showSerName val="0"/>
              <c:showPercent val="0"/>
              <c:showBubbleSize val="0"/>
              <c:extLst>
                <c:ext xmlns:c15="http://schemas.microsoft.com/office/drawing/2012/chart" uri="{CE6537A1-D6FC-4f65-9D91-7224C49458BB}">
                  <c15:layout/>
                </c:ext>
              </c:extLst>
            </c:dLbl>
            <c:dLbl>
              <c:idx val="1"/>
              <c:layout>
                <c:manualLayout>
                  <c:x val="-5.5399780403751202E-2"/>
                  <c:y val="-0.11126959504684579"/>
                </c:manualLayout>
              </c:layout>
              <c:showLegendKey val="0"/>
              <c:showVal val="1"/>
              <c:showCatName val="0"/>
              <c:showSerName val="0"/>
              <c:showPercent val="0"/>
              <c:showBubbleSize val="0"/>
              <c:extLst>
                <c:ext xmlns:c15="http://schemas.microsoft.com/office/drawing/2012/chart" uri="{CE6537A1-D6FC-4f65-9D91-7224C49458BB}">
                  <c15:layout/>
                </c:ext>
              </c:extLst>
            </c:dLbl>
            <c:dLbl>
              <c:idx val="2"/>
              <c:layout>
                <c:manualLayout>
                  <c:x val="-5.8922917195096763E-2"/>
                  <c:y val="-0.10612401414762258"/>
                </c:manualLayout>
              </c:layout>
              <c:showLegendKey val="0"/>
              <c:showVal val="1"/>
              <c:showCatName val="0"/>
              <c:showSerName val="0"/>
              <c:showPercent val="0"/>
              <c:showBubbleSize val="0"/>
              <c:extLst>
                <c:ext xmlns:c15="http://schemas.microsoft.com/office/drawing/2012/chart" uri="{CE6537A1-D6FC-4f65-9D91-7224C49458BB}">
                  <c15:layout/>
                </c:ext>
              </c:extLst>
            </c:dLbl>
            <c:dLbl>
              <c:idx val="3"/>
              <c:layout>
                <c:manualLayout>
                  <c:x val="-4.2875481267937068E-2"/>
                  <c:y val="-0.13501130333412437"/>
                </c:manualLayout>
              </c:layout>
              <c:showLegendKey val="0"/>
              <c:showVal val="1"/>
              <c:showCatName val="0"/>
              <c:showSerName val="0"/>
              <c:showPercent val="0"/>
              <c:showBubbleSize val="0"/>
              <c:extLst>
                <c:ext xmlns:c15="http://schemas.microsoft.com/office/drawing/2012/chart" uri="{CE6537A1-D6FC-4f65-9D91-7224C49458BB}">
                  <c15:layout/>
                </c:ext>
              </c:extLst>
            </c:dLbl>
            <c:dLbl>
              <c:idx val="4"/>
              <c:layout>
                <c:manualLayout>
                  <c:x val="-3.9552239580683976E-2"/>
                  <c:y val="-0.11325628669000823"/>
                </c:manualLayout>
              </c:layout>
              <c:showLegendKey val="0"/>
              <c:showVal val="1"/>
              <c:showCatName val="0"/>
              <c:showSerName val="0"/>
              <c:showPercent val="0"/>
              <c:showBubbleSize val="0"/>
            </c:dLbl>
            <c:spPr>
              <a:solidFill>
                <a:srgbClr val="F2F2F2"/>
              </a:solid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lumMod val="75000"/>
                        <a:lumOff val="25000"/>
                      </a:schemeClr>
                    </a:solidFill>
                    <a:latin typeface="+mn-lt"/>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numRef>
              <c:f>Лист4!$M$1:$Q$1</c:f>
              <c:numCache>
                <c:formatCode>General</c:formatCode>
                <c:ptCount val="5"/>
                <c:pt idx="0">
                  <c:v>2024</c:v>
                </c:pt>
                <c:pt idx="1">
                  <c:v>2025</c:v>
                </c:pt>
                <c:pt idx="2">
                  <c:v>2026</c:v>
                </c:pt>
                <c:pt idx="3">
                  <c:v>2027</c:v>
                </c:pt>
                <c:pt idx="4">
                  <c:v>2028</c:v>
                </c:pt>
              </c:numCache>
            </c:numRef>
          </c:cat>
          <c:val>
            <c:numRef>
              <c:f>Лист4!$M$2:$Q$2</c:f>
              <c:numCache>
                <c:formatCode>General</c:formatCode>
                <c:ptCount val="5"/>
                <c:pt idx="0" formatCode="0.00">
                  <c:v>177</c:v>
                </c:pt>
                <c:pt idx="1">
                  <c:v>114.7</c:v>
                </c:pt>
                <c:pt idx="2" formatCode="0.00">
                  <c:v>-35.299999999999727</c:v>
                </c:pt>
                <c:pt idx="3" formatCode="0.00">
                  <c:v>-16.199999999999818</c:v>
                </c:pt>
                <c:pt idx="4" formatCode="0.00">
                  <c:v>-16.599999999999909</c:v>
                </c:pt>
              </c:numCache>
            </c:numRef>
          </c:val>
          <c:smooth val="0"/>
        </c:ser>
        <c:dLbls>
          <c:showLegendKey val="0"/>
          <c:showVal val="0"/>
          <c:showCatName val="0"/>
          <c:showSerName val="0"/>
          <c:showPercent val="0"/>
          <c:showBubbleSize val="0"/>
        </c:dLbls>
        <c:marker val="1"/>
        <c:smooth val="0"/>
        <c:axId val="202587136"/>
        <c:axId val="64918016"/>
      </c:lineChart>
      <c:catAx>
        <c:axId val="20258713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ru-RU"/>
          </a:p>
        </c:txPr>
        <c:crossAx val="64918016"/>
        <c:crosses val="autoZero"/>
        <c:auto val="1"/>
        <c:lblAlgn val="ctr"/>
        <c:lblOffset val="100"/>
        <c:noMultiLvlLbl val="0"/>
      </c:catAx>
      <c:valAx>
        <c:axId val="64918016"/>
        <c:scaling>
          <c:orientation val="minMax"/>
        </c:scaling>
        <c:delete val="1"/>
        <c:axPos val="l"/>
        <c:numFmt formatCode="0.00" sourceLinked="1"/>
        <c:majorTickMark val="none"/>
        <c:minorTickMark val="none"/>
        <c:tickLblPos val="nextTo"/>
        <c:crossAx val="202587136"/>
        <c:crosses val="autoZero"/>
        <c:crossBetween val="between"/>
      </c:valAx>
      <c:spPr>
        <a:noFill/>
        <a:ln>
          <a:noFill/>
        </a:ln>
        <a:effectLst/>
      </c:spPr>
    </c:plotArea>
    <c:legend>
      <c:legendPos val="b"/>
      <c:layout>
        <c:manualLayout>
          <c:xMode val="edge"/>
          <c:yMode val="edge"/>
          <c:x val="0.27398086658968457"/>
          <c:y val="0.88239132276505861"/>
          <c:w val="0.45203826682063086"/>
          <c:h val="0.11760867723494139"/>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ru-RU"/>
        </a:p>
      </c:txPr>
    </c:legend>
    <c:plotVisOnly val="1"/>
    <c:dispBlanksAs val="gap"/>
    <c:showDLblsOverMax val="0"/>
  </c:chart>
  <c:spPr>
    <a:solidFill>
      <a:schemeClr val="bg1"/>
    </a:solidFill>
    <a:ln w="9525" cap="flat" cmpd="sng" algn="ctr">
      <a:noFill/>
      <a:round/>
    </a:ln>
    <a:effectLst/>
  </c:spPr>
  <c:txPr>
    <a:bodyPr/>
    <a:lstStyle/>
    <a:p>
      <a:pPr>
        <a:defRPr/>
      </a:pPr>
      <a:endParaRPr lang="ru-RU"/>
    </a:p>
  </c:txPr>
  <c:externalData r:id="rId2">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stacked"/>
        <c:varyColors val="0"/>
        <c:ser>
          <c:idx val="0"/>
          <c:order val="0"/>
          <c:tx>
            <c:v>ДОЛГ ПО БЮДЖЕТНЫМ КРЕДИТАМ</c:v>
          </c:tx>
          <c:spPr>
            <a:solidFill>
              <a:srgbClr val="5B8AB5"/>
            </a:solidFill>
            <a:scene3d>
              <a:camera prst="orthographicFront"/>
              <a:lightRig rig="threePt" dir="t"/>
            </a:scene3d>
            <a:sp3d>
              <a:bevelT w="38100" h="44450"/>
              <a:bevelB w="38100" h="44450"/>
            </a:sp3d>
          </c:spPr>
          <c:invertIfNegative val="0"/>
          <c:dLbls>
            <c:dLbl>
              <c:idx val="0"/>
              <c:layout>
                <c:manualLayout>
                  <c:x val="-5.1150084749867181E-18"/>
                  <c:y val="-4.6121608518334245E-2"/>
                </c:manualLayout>
              </c:layout>
              <c:showLegendKey val="0"/>
              <c:showVal val="1"/>
              <c:showCatName val="0"/>
              <c:showSerName val="0"/>
              <c:showPercent val="0"/>
              <c:showBubbleSize val="0"/>
            </c:dLbl>
            <c:dLbl>
              <c:idx val="1"/>
              <c:layout>
                <c:manualLayout>
                  <c:x val="2.0460033899946873E-17"/>
                  <c:y val="-2.3060804259167123E-2"/>
                </c:manualLayout>
              </c:layout>
              <c:showLegendKey val="0"/>
              <c:showVal val="1"/>
              <c:showCatName val="0"/>
              <c:showSerName val="0"/>
              <c:showPercent val="0"/>
              <c:showBubbleSize val="0"/>
            </c:dLbl>
            <c:dLbl>
              <c:idx val="2"/>
              <c:layout>
                <c:manualLayout>
                  <c:x val="-4.0920067799893745E-17"/>
                  <c:y val="-4.6121608518334247E-3"/>
                </c:manualLayout>
              </c:layout>
              <c:spPr>
                <a:solidFill>
                  <a:srgbClr val="D8D8D8"/>
                </a:solidFill>
                <a:ln>
                  <a:solidFill>
                    <a:schemeClr val="tx1"/>
                  </a:solidFill>
                </a:ln>
              </c:spPr>
              <c:txPr>
                <a:bodyPr/>
                <a:lstStyle/>
                <a:p>
                  <a:pPr>
                    <a:defRPr sz="1200" b="1"/>
                  </a:pPr>
                  <a:endParaRPr lang="ru-RU"/>
                </a:p>
              </c:txPr>
              <c:showLegendKey val="0"/>
              <c:showVal val="1"/>
              <c:showCatName val="0"/>
              <c:showSerName val="0"/>
              <c:showPercent val="0"/>
              <c:showBubbleSize val="0"/>
            </c:dLbl>
            <c:dLbl>
              <c:idx val="3"/>
              <c:layout>
                <c:manualLayout>
                  <c:x val="4.4640589649463346E-3"/>
                  <c:y val="3.2285125962833887E-2"/>
                </c:manualLayout>
              </c:layout>
              <c:showLegendKey val="0"/>
              <c:showVal val="1"/>
              <c:showCatName val="0"/>
              <c:showSerName val="0"/>
              <c:showPercent val="0"/>
              <c:showBubbleSize val="0"/>
            </c:dLbl>
            <c:dLbl>
              <c:idx val="4"/>
              <c:layout>
                <c:manualLayout>
                  <c:x val="4.4640589649464161E-3"/>
                  <c:y val="3.6897286814667314E-2"/>
                </c:manualLayout>
              </c:layout>
              <c:showLegendKey val="0"/>
              <c:showVal val="1"/>
              <c:showCatName val="0"/>
              <c:showSerName val="0"/>
              <c:showPercent val="0"/>
              <c:showBubbleSize val="0"/>
            </c:dLbl>
            <c:spPr>
              <a:solidFill>
                <a:srgbClr val="F2F2F2">
                  <a:lumMod val="90000"/>
                </a:srgbClr>
              </a:solidFill>
              <a:ln>
                <a:solidFill>
                  <a:schemeClr val="tx1"/>
                </a:solidFill>
              </a:ln>
            </c:spPr>
            <c:txPr>
              <a:bodyPr/>
              <a:lstStyle/>
              <a:p>
                <a:pPr>
                  <a:defRPr sz="1200" b="1"/>
                </a:pPr>
                <a:endParaRPr lang="ru-RU"/>
              </a:p>
            </c:txPr>
            <c:showLegendKey val="0"/>
            <c:showVal val="1"/>
            <c:showCatName val="0"/>
            <c:showSerName val="0"/>
            <c:showPercent val="0"/>
            <c:showBubbleSize val="0"/>
            <c:showLeaderLines val="0"/>
          </c:dLbls>
          <c:cat>
            <c:numRef>
              <c:f>'слайд 21'!$B$3:$F$3</c:f>
              <c:numCache>
                <c:formatCode>0</c:formatCode>
                <c:ptCount val="5"/>
                <c:pt idx="0">
                  <c:v>2024</c:v>
                </c:pt>
                <c:pt idx="1">
                  <c:v>2025</c:v>
                </c:pt>
                <c:pt idx="2">
                  <c:v>2026</c:v>
                </c:pt>
                <c:pt idx="3">
                  <c:v>2027</c:v>
                </c:pt>
                <c:pt idx="4">
                  <c:v>2028</c:v>
                </c:pt>
              </c:numCache>
            </c:numRef>
          </c:cat>
          <c:val>
            <c:numRef>
              <c:f>'слайд 21'!$B$4:$F$4</c:f>
              <c:numCache>
                <c:formatCode>#,##0.00</c:formatCode>
                <c:ptCount val="5"/>
                <c:pt idx="0">
                  <c:v>89905.56</c:v>
                </c:pt>
                <c:pt idx="1">
                  <c:v>85410.32</c:v>
                </c:pt>
                <c:pt idx="2">
                  <c:v>80915.039999999994</c:v>
                </c:pt>
                <c:pt idx="3">
                  <c:v>76419.759999999995</c:v>
                </c:pt>
                <c:pt idx="4">
                  <c:v>71924.479999999996</c:v>
                </c:pt>
              </c:numCache>
            </c:numRef>
          </c:val>
        </c:ser>
        <c:ser>
          <c:idx val="1"/>
          <c:order val="1"/>
          <c:tx>
            <c:v>ДОЛГ ПО КОММЕРЧЕСКИМ КРЕДИТАМ</c:v>
          </c:tx>
          <c:spPr>
            <a:solidFill>
              <a:srgbClr val="FFCC99"/>
            </a:solidFill>
            <a:scene3d>
              <a:camera prst="orthographicFront"/>
              <a:lightRig rig="threePt" dir="t"/>
            </a:scene3d>
            <a:sp3d>
              <a:bevelT w="38100" h="44450"/>
              <a:bevelB w="38100" h="44450"/>
            </a:sp3d>
          </c:spPr>
          <c:invertIfNegative val="0"/>
          <c:dLbls>
            <c:dLbl>
              <c:idx val="2"/>
              <c:layout>
                <c:manualLayout>
                  <c:x val="4.0920067799893745E-17"/>
                  <c:y val="-7.8406734481168222E-2"/>
                </c:manualLayout>
              </c:layout>
              <c:showLegendKey val="0"/>
              <c:showVal val="1"/>
              <c:showCatName val="0"/>
              <c:showSerName val="0"/>
              <c:showPercent val="0"/>
              <c:showBubbleSize val="0"/>
            </c:dLbl>
            <c:dLbl>
              <c:idx val="3"/>
              <c:layout>
                <c:manualLayout>
                  <c:x val="0"/>
                  <c:y val="-0.110692223606274"/>
                </c:manualLayout>
              </c:layout>
              <c:showLegendKey val="0"/>
              <c:showVal val="1"/>
              <c:showCatName val="0"/>
              <c:showSerName val="0"/>
              <c:showPercent val="0"/>
              <c:showBubbleSize val="0"/>
            </c:dLbl>
            <c:dLbl>
              <c:idx val="4"/>
              <c:layout>
                <c:manualLayout>
                  <c:x val="6.6960884474196241E-3"/>
                  <c:y val="-0.14297698640683618"/>
                </c:manualLayout>
              </c:layout>
              <c:showLegendKey val="0"/>
              <c:showVal val="1"/>
              <c:showCatName val="0"/>
              <c:showSerName val="0"/>
              <c:showPercent val="0"/>
              <c:showBubbleSize val="0"/>
            </c:dLbl>
            <c:spPr>
              <a:solidFill>
                <a:srgbClr val="D8D8D8"/>
              </a:solidFill>
              <a:ln>
                <a:solidFill>
                  <a:schemeClr val="tx1"/>
                </a:solidFill>
              </a:ln>
            </c:spPr>
            <c:txPr>
              <a:bodyPr/>
              <a:lstStyle/>
              <a:p>
                <a:pPr>
                  <a:defRPr sz="1200" b="1"/>
                </a:pPr>
                <a:endParaRPr lang="ru-RU"/>
              </a:p>
            </c:txPr>
            <c:showLegendKey val="0"/>
            <c:showVal val="1"/>
            <c:showCatName val="0"/>
            <c:showSerName val="0"/>
            <c:showPercent val="0"/>
            <c:showBubbleSize val="0"/>
            <c:showLeaderLines val="0"/>
          </c:dLbls>
          <c:cat>
            <c:numRef>
              <c:f>'слайд 21'!$B$3:$F$3</c:f>
              <c:numCache>
                <c:formatCode>0</c:formatCode>
                <c:ptCount val="5"/>
                <c:pt idx="0">
                  <c:v>2024</c:v>
                </c:pt>
                <c:pt idx="1">
                  <c:v>2025</c:v>
                </c:pt>
                <c:pt idx="2">
                  <c:v>2026</c:v>
                </c:pt>
                <c:pt idx="3">
                  <c:v>2027</c:v>
                </c:pt>
                <c:pt idx="4">
                  <c:v>2028</c:v>
                </c:pt>
              </c:numCache>
            </c:numRef>
          </c:cat>
          <c:val>
            <c:numRef>
              <c:f>'слайд 21'!$B$5:$F$5</c:f>
              <c:numCache>
                <c:formatCode>General</c:formatCode>
                <c:ptCount val="5"/>
                <c:pt idx="2" formatCode="#,##0.00">
                  <c:v>4495.28</c:v>
                </c:pt>
                <c:pt idx="3" formatCode="#,##0.00">
                  <c:v>8990.56</c:v>
                </c:pt>
                <c:pt idx="4" formatCode="#,##0.00">
                  <c:v>13485.84</c:v>
                </c:pt>
              </c:numCache>
            </c:numRef>
          </c:val>
        </c:ser>
        <c:dLbls>
          <c:showLegendKey val="0"/>
          <c:showVal val="1"/>
          <c:showCatName val="0"/>
          <c:showSerName val="0"/>
          <c:showPercent val="0"/>
          <c:showBubbleSize val="0"/>
        </c:dLbls>
        <c:gapWidth val="95"/>
        <c:overlap val="100"/>
        <c:axId val="215862272"/>
        <c:axId val="64118080"/>
      </c:barChart>
      <c:catAx>
        <c:axId val="215862272"/>
        <c:scaling>
          <c:orientation val="minMax"/>
        </c:scaling>
        <c:delete val="0"/>
        <c:axPos val="b"/>
        <c:numFmt formatCode="0" sourceLinked="1"/>
        <c:majorTickMark val="none"/>
        <c:minorTickMark val="none"/>
        <c:tickLblPos val="nextTo"/>
        <c:txPr>
          <a:bodyPr/>
          <a:lstStyle/>
          <a:p>
            <a:pPr>
              <a:defRPr sz="1600" b="1"/>
            </a:pPr>
            <a:endParaRPr lang="ru-RU"/>
          </a:p>
        </c:txPr>
        <c:crossAx val="64118080"/>
        <c:crosses val="autoZero"/>
        <c:auto val="1"/>
        <c:lblAlgn val="ctr"/>
        <c:lblOffset val="100"/>
        <c:noMultiLvlLbl val="0"/>
      </c:catAx>
      <c:valAx>
        <c:axId val="64118080"/>
        <c:scaling>
          <c:orientation val="minMax"/>
        </c:scaling>
        <c:delete val="1"/>
        <c:axPos val="l"/>
        <c:numFmt formatCode="#,##0.00" sourceLinked="1"/>
        <c:majorTickMark val="out"/>
        <c:minorTickMark val="none"/>
        <c:tickLblPos val="nextTo"/>
        <c:crossAx val="215862272"/>
        <c:crosses val="autoZero"/>
        <c:crossBetween val="between"/>
      </c:valAx>
      <c:spPr>
        <a:noFill/>
        <a:ln w="25400">
          <a:noFill/>
        </a:ln>
      </c:spPr>
    </c:plotArea>
    <c:legend>
      <c:legendPos val="r"/>
      <c:layout>
        <c:manualLayout>
          <c:xMode val="edge"/>
          <c:yMode val="edge"/>
          <c:x val="0.6539597550306212"/>
          <c:y val="0.30440398075240593"/>
          <c:w val="0.34604024496937885"/>
          <c:h val="0.39119203849518808"/>
        </c:manualLayout>
      </c:layout>
      <c:overlay val="0"/>
      <c:txPr>
        <a:bodyPr/>
        <a:lstStyle/>
        <a:p>
          <a:pPr>
            <a:defRPr lang="ru-RU" sz="1400" b="0" i="0" u="none" strike="noStrike" kern="1200" baseline="0">
              <a:solidFill>
                <a:srgbClr val="00717D"/>
              </a:solidFill>
              <a:latin typeface="+mn-lt"/>
              <a:ea typeface="+mn-ea"/>
              <a:cs typeface="+mn-cs"/>
            </a:defRPr>
          </a:pPr>
          <a:endParaRPr lang="ru-RU"/>
        </a:p>
      </c:txPr>
    </c:legend>
    <c:plotVisOnly val="1"/>
    <c:dispBlanksAs val="gap"/>
    <c:showDLblsOverMax val="0"/>
  </c:chart>
  <c:externalData r:id="rId2">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Лист1!$B$1</c:f>
              <c:strCache>
                <c:ptCount val="1"/>
                <c:pt idx="0">
                  <c:v>Столбец1</c:v>
                </c:pt>
              </c:strCache>
            </c:strRef>
          </c:tx>
          <c:spPr>
            <a:ln w="28575">
              <a:solidFill>
                <a:srgbClr val="FFFFFF"/>
              </a:solidFill>
            </a:ln>
          </c:spPr>
          <c:dPt>
            <c:idx val="0"/>
            <c:bubble3D val="0"/>
            <c:spPr>
              <a:solidFill>
                <a:srgbClr val="FF6699"/>
              </a:solidFill>
              <a:ln w="28575">
                <a:solidFill>
                  <a:srgbClr val="FFFFFF"/>
                </a:solidFill>
              </a:ln>
            </c:spPr>
          </c:dPt>
          <c:dPt>
            <c:idx val="1"/>
            <c:bubble3D val="0"/>
            <c:spPr>
              <a:solidFill>
                <a:schemeClr val="accent1">
                  <a:lumMod val="75000"/>
                </a:schemeClr>
              </a:solidFill>
              <a:ln w="28575">
                <a:solidFill>
                  <a:srgbClr val="FFFFFF"/>
                </a:solidFill>
              </a:ln>
            </c:spPr>
          </c:dPt>
          <c:cat>
            <c:strRef>
              <c:f>Лист1!$A$2:$A$3</c:f>
              <c:strCache>
                <c:ptCount val="2"/>
                <c:pt idx="0">
                  <c:v>Налоговые и неналоговые доходы</c:v>
                </c:pt>
                <c:pt idx="1">
                  <c:v>Безвозмездные поступления</c:v>
                </c:pt>
              </c:strCache>
            </c:strRef>
          </c:cat>
          <c:val>
            <c:numRef>
              <c:f>Лист1!$B$2:$B$3</c:f>
              <c:numCache>
                <c:formatCode>General</c:formatCode>
                <c:ptCount val="2"/>
                <c:pt idx="0">
                  <c:v>1330.23</c:v>
                </c:pt>
                <c:pt idx="1">
                  <c:v>2711.1</c:v>
                </c:pt>
              </c:numCache>
            </c:numRef>
          </c:val>
        </c:ser>
        <c:dLbls>
          <c:showLegendKey val="0"/>
          <c:showVal val="0"/>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ru-RU"/>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Лист1!$B$1</c:f>
              <c:strCache>
                <c:ptCount val="1"/>
                <c:pt idx="0">
                  <c:v>Продажи</c:v>
                </c:pt>
              </c:strCache>
            </c:strRef>
          </c:tx>
          <c:spPr>
            <a:ln w="28575">
              <a:solidFill>
                <a:srgbClr val="FFFFFF"/>
              </a:solidFill>
            </a:ln>
          </c:spPr>
          <c:dPt>
            <c:idx val="0"/>
            <c:bubble3D val="0"/>
            <c:spPr>
              <a:solidFill>
                <a:srgbClr val="6C4516"/>
              </a:solidFill>
              <a:ln w="28575">
                <a:solidFill>
                  <a:srgbClr val="FFFFFF"/>
                </a:solidFill>
              </a:ln>
            </c:spPr>
          </c:dPt>
          <c:dPt>
            <c:idx val="1"/>
            <c:bubble3D val="0"/>
            <c:spPr>
              <a:solidFill>
                <a:srgbClr val="CC6600"/>
              </a:solidFill>
              <a:ln w="28575">
                <a:solidFill>
                  <a:srgbClr val="FFFFFF"/>
                </a:solidFill>
              </a:ln>
            </c:spPr>
          </c:dPt>
          <c:dPt>
            <c:idx val="2"/>
            <c:bubble3D val="0"/>
            <c:spPr>
              <a:solidFill>
                <a:srgbClr val="FFCC99"/>
              </a:solidFill>
              <a:ln w="28575">
                <a:solidFill>
                  <a:srgbClr val="FFFFFF"/>
                </a:solidFill>
              </a:ln>
            </c:spPr>
          </c:dPt>
          <c:dPt>
            <c:idx val="3"/>
            <c:bubble3D val="0"/>
            <c:spPr>
              <a:solidFill>
                <a:schemeClr val="accent5">
                  <a:lumMod val="90000"/>
                </a:schemeClr>
              </a:solidFill>
              <a:ln w="28575">
                <a:solidFill>
                  <a:srgbClr val="FFFFFF"/>
                </a:solidFill>
              </a:ln>
            </c:spPr>
          </c:dPt>
          <c:dLbls>
            <c:dLbl>
              <c:idx val="0"/>
              <c:layout>
                <c:manualLayout>
                  <c:x val="5.6344758226347921E-2"/>
                  <c:y val="-0.14542587725343512"/>
                </c:manualLayout>
              </c:layout>
              <c:showLegendKey val="0"/>
              <c:showVal val="0"/>
              <c:showCatName val="0"/>
              <c:showSerName val="0"/>
              <c:showPercent val="1"/>
              <c:showBubbleSize val="0"/>
            </c:dLbl>
            <c:dLbl>
              <c:idx val="1"/>
              <c:layout>
                <c:manualLayout>
                  <c:x val="2.4854296807986419E-2"/>
                  <c:y val="-0.15602864688539186"/>
                </c:manualLayout>
              </c:layout>
              <c:showLegendKey val="0"/>
              <c:showVal val="0"/>
              <c:showCatName val="0"/>
              <c:showSerName val="0"/>
              <c:showPercent val="1"/>
              <c:showBubbleSize val="0"/>
            </c:dLbl>
            <c:dLbl>
              <c:idx val="2"/>
              <c:layout>
                <c:manualLayout>
                  <c:x val="-7.1143134597799378E-3"/>
                  <c:y val="4.8927207253450948E-2"/>
                </c:manualLayout>
              </c:layout>
              <c:showLegendKey val="0"/>
              <c:showVal val="0"/>
              <c:showCatName val="0"/>
              <c:showSerName val="0"/>
              <c:showPercent val="1"/>
              <c:showBubbleSize val="0"/>
            </c:dLbl>
            <c:dLbl>
              <c:idx val="3"/>
              <c:layout>
                <c:manualLayout>
                  <c:x val="-2.0622097150151016E-2"/>
                  <c:y val="-0.15045674687857946"/>
                </c:manualLayout>
              </c:layout>
              <c:showLegendKey val="0"/>
              <c:showVal val="0"/>
              <c:showCatName val="0"/>
              <c:showSerName val="0"/>
              <c:showPercent val="1"/>
              <c:showBubbleSize val="0"/>
            </c:dLbl>
            <c:txPr>
              <a:bodyPr/>
              <a:lstStyle/>
              <a:p>
                <a:pPr>
                  <a:defRPr sz="1000" b="1">
                    <a:solidFill>
                      <a:schemeClr val="tx2">
                        <a:lumMod val="10000"/>
                      </a:schemeClr>
                    </a:solidFill>
                  </a:defRPr>
                </a:pPr>
                <a:endParaRPr lang="ru-RU"/>
              </a:p>
            </c:txPr>
            <c:showLegendKey val="0"/>
            <c:showVal val="0"/>
            <c:showCatName val="0"/>
            <c:showSerName val="0"/>
            <c:showPercent val="1"/>
            <c:showBubbleSize val="0"/>
            <c:showLeaderLines val="1"/>
          </c:dLbls>
          <c:cat>
            <c:strRef>
              <c:f>Лист1!$A$2:$A$5</c:f>
              <c:strCache>
                <c:ptCount val="4"/>
                <c:pt idx="0">
                  <c:v>Дотации</c:v>
                </c:pt>
                <c:pt idx="1">
                  <c:v>Субсидии</c:v>
                </c:pt>
                <c:pt idx="2">
                  <c:v>Субвенции</c:v>
                </c:pt>
                <c:pt idx="3">
                  <c:v>Иные межбюджетные трансферты</c:v>
                </c:pt>
              </c:strCache>
            </c:strRef>
          </c:cat>
          <c:val>
            <c:numRef>
              <c:f>Лист1!$B$2:$B$5</c:f>
              <c:numCache>
                <c:formatCode>0.00</c:formatCode>
                <c:ptCount val="4"/>
                <c:pt idx="0">
                  <c:v>51.83</c:v>
                </c:pt>
                <c:pt idx="1">
                  <c:v>1680.08</c:v>
                </c:pt>
                <c:pt idx="2">
                  <c:v>873.16</c:v>
                </c:pt>
                <c:pt idx="3">
                  <c:v>106.03</c:v>
                </c:pt>
              </c:numCache>
            </c:numRef>
          </c:val>
        </c:ser>
        <c:dLbls>
          <c:showLegendKey val="0"/>
          <c:showVal val="0"/>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ru-RU"/>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Лист1!$B$1</c:f>
              <c:strCache>
                <c:ptCount val="1"/>
                <c:pt idx="0">
                  <c:v>2026</c:v>
                </c:pt>
              </c:strCache>
            </c:strRef>
          </c:tx>
          <c:spPr>
            <a:ln w="28575">
              <a:solidFill>
                <a:srgbClr val="FFFFFF"/>
              </a:solidFill>
            </a:ln>
          </c:spPr>
          <c:dPt>
            <c:idx val="0"/>
            <c:bubble3D val="0"/>
            <c:spPr>
              <a:solidFill>
                <a:srgbClr val="76C47C"/>
              </a:solidFill>
              <a:ln w="28575">
                <a:solidFill>
                  <a:srgbClr val="FFFFFF"/>
                </a:solidFill>
              </a:ln>
            </c:spPr>
          </c:dPt>
          <c:dPt>
            <c:idx val="1"/>
            <c:bubble3D val="0"/>
            <c:spPr>
              <a:solidFill>
                <a:srgbClr val="839B5F"/>
              </a:solidFill>
              <a:ln w="28575">
                <a:solidFill>
                  <a:srgbClr val="FFFFFF"/>
                </a:solidFill>
              </a:ln>
            </c:spPr>
          </c:dPt>
          <c:dPt>
            <c:idx val="2"/>
            <c:bubble3D val="0"/>
            <c:spPr>
              <a:solidFill>
                <a:srgbClr val="C2C47E"/>
              </a:solidFill>
              <a:ln w="28575">
                <a:solidFill>
                  <a:srgbClr val="FFFFFF"/>
                </a:solidFill>
              </a:ln>
            </c:spPr>
          </c:dPt>
          <c:dPt>
            <c:idx val="3"/>
            <c:bubble3D val="0"/>
            <c:spPr>
              <a:solidFill>
                <a:srgbClr val="FFFF99"/>
              </a:solidFill>
              <a:ln w="28575">
                <a:solidFill>
                  <a:srgbClr val="FFFFFF"/>
                </a:solidFill>
              </a:ln>
            </c:spPr>
          </c:dPt>
          <c:dPt>
            <c:idx val="4"/>
            <c:bubble3D val="0"/>
            <c:spPr>
              <a:solidFill>
                <a:srgbClr val="99FF99"/>
              </a:solidFill>
              <a:ln w="28575">
                <a:solidFill>
                  <a:srgbClr val="FFFFFF"/>
                </a:solidFill>
              </a:ln>
            </c:spPr>
          </c:dPt>
          <c:dPt>
            <c:idx val="5"/>
            <c:bubble3D val="0"/>
            <c:spPr>
              <a:solidFill>
                <a:srgbClr val="C3D6B8"/>
              </a:solidFill>
              <a:ln w="28575">
                <a:solidFill>
                  <a:srgbClr val="FFFFFF"/>
                </a:solidFill>
              </a:ln>
            </c:spPr>
          </c:dPt>
          <c:dLbls>
            <c:dLbl>
              <c:idx val="0"/>
              <c:layout>
                <c:manualLayout>
                  <c:x val="7.8639548200315365E-2"/>
                  <c:y val="-0.29864382473805551"/>
                </c:manualLayout>
              </c:layout>
              <c:showLegendKey val="0"/>
              <c:showVal val="0"/>
              <c:showCatName val="0"/>
              <c:showSerName val="0"/>
              <c:showPercent val="1"/>
              <c:showBubbleSize val="0"/>
            </c:dLbl>
            <c:dLbl>
              <c:idx val="1"/>
              <c:layout>
                <c:manualLayout>
                  <c:x val="-0.1163116070425121"/>
                  <c:y val="-2.7862115756767385E-2"/>
                </c:manualLayout>
              </c:layout>
              <c:showLegendKey val="0"/>
              <c:showVal val="0"/>
              <c:showCatName val="0"/>
              <c:showSerName val="0"/>
              <c:showPercent val="1"/>
              <c:showBubbleSize val="0"/>
            </c:dLbl>
            <c:dLbl>
              <c:idx val="2"/>
              <c:layout>
                <c:manualLayout>
                  <c:x val="-0.10574170871354059"/>
                  <c:y val="-5.4212315829240652E-2"/>
                </c:manualLayout>
              </c:layout>
              <c:showLegendKey val="0"/>
              <c:showVal val="0"/>
              <c:showCatName val="0"/>
              <c:showSerName val="0"/>
              <c:showPercent val="1"/>
              <c:showBubbleSize val="0"/>
            </c:dLbl>
            <c:dLbl>
              <c:idx val="3"/>
              <c:layout>
                <c:manualLayout>
                  <c:x val="-8.65035030203469E-2"/>
                  <c:y val="-9.7916008110837838E-2"/>
                </c:manualLayout>
              </c:layout>
              <c:showLegendKey val="0"/>
              <c:showVal val="0"/>
              <c:showCatName val="0"/>
              <c:showSerName val="0"/>
              <c:showPercent val="1"/>
              <c:showBubbleSize val="0"/>
            </c:dLbl>
            <c:dLbl>
              <c:idx val="4"/>
              <c:layout>
                <c:manualLayout>
                  <c:x val="-5.111570633020502E-2"/>
                  <c:y val="-0.12239578113073715"/>
                </c:manualLayout>
              </c:layout>
              <c:showLegendKey val="0"/>
              <c:showVal val="0"/>
              <c:showCatName val="0"/>
              <c:showSerName val="0"/>
              <c:showPercent val="1"/>
              <c:showBubbleSize val="0"/>
            </c:dLbl>
            <c:dLbl>
              <c:idx val="5"/>
              <c:layout>
                <c:manualLayout>
                  <c:x val="0"/>
                  <c:y val="-0.14197975374509456"/>
                </c:manualLayout>
              </c:layout>
              <c:showLegendKey val="0"/>
              <c:showVal val="0"/>
              <c:showCatName val="0"/>
              <c:showSerName val="0"/>
              <c:showPercent val="1"/>
              <c:showBubbleSize val="0"/>
            </c:dLbl>
            <c:dLbl>
              <c:idx val="6"/>
              <c:layout>
                <c:manualLayout>
                  <c:x val="2.3591864460094609E-2"/>
                  <c:y val="-0.14687401216625676"/>
                </c:manualLayout>
              </c:layout>
              <c:showLegendKey val="0"/>
              <c:showVal val="0"/>
              <c:showCatName val="0"/>
              <c:showSerName val="0"/>
              <c:showPercent val="1"/>
              <c:showBubbleSize val="0"/>
            </c:dLbl>
            <c:txPr>
              <a:bodyPr/>
              <a:lstStyle/>
              <a:p>
                <a:pPr>
                  <a:defRPr sz="1000">
                    <a:solidFill>
                      <a:schemeClr val="tx2">
                        <a:lumMod val="10000"/>
                      </a:schemeClr>
                    </a:solidFill>
                  </a:defRPr>
                </a:pPr>
                <a:endParaRPr lang="ru-RU"/>
              </a:p>
            </c:txPr>
            <c:showLegendKey val="0"/>
            <c:showVal val="0"/>
            <c:showCatName val="0"/>
            <c:showSerName val="0"/>
            <c:showPercent val="1"/>
            <c:showBubbleSize val="0"/>
            <c:showLeaderLines val="1"/>
          </c:dLbls>
          <c:cat>
            <c:strRef>
              <c:f>Лист1!$A$2:$A$7</c:f>
              <c:strCache>
                <c:ptCount val="6"/>
                <c:pt idx="0">
                  <c:v>НДФЛ</c:v>
                </c:pt>
                <c:pt idx="1">
                  <c:v>Акцизы на топливо</c:v>
                </c:pt>
                <c:pt idx="2">
                  <c:v>Налоги на совокупный доход </c:v>
                </c:pt>
                <c:pt idx="3">
                  <c:v>Налоги на имущество</c:v>
                </c:pt>
                <c:pt idx="4">
                  <c:v>Доходы от использования и реализации имущества</c:v>
                </c:pt>
                <c:pt idx="5">
                  <c:v>Прочие налоговые и неналог доходы</c:v>
                </c:pt>
              </c:strCache>
            </c:strRef>
          </c:cat>
          <c:val>
            <c:numRef>
              <c:f>Лист1!$B$2:$B$7</c:f>
              <c:numCache>
                <c:formatCode>#,##0.00</c:formatCode>
                <c:ptCount val="6"/>
                <c:pt idx="0">
                  <c:v>1037.19</c:v>
                </c:pt>
                <c:pt idx="1">
                  <c:v>66.36</c:v>
                </c:pt>
                <c:pt idx="2">
                  <c:v>76.349999999999994</c:v>
                </c:pt>
                <c:pt idx="3">
                  <c:v>34.39</c:v>
                </c:pt>
                <c:pt idx="4">
                  <c:v>21.87</c:v>
                </c:pt>
                <c:pt idx="5">
                  <c:v>94.07</c:v>
                </c:pt>
              </c:numCache>
            </c:numRef>
          </c:val>
        </c:ser>
        <c:dLbls>
          <c:showLegendKey val="0"/>
          <c:showVal val="0"/>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ru-RU"/>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7817902769857927"/>
          <c:y val="0.28237346321789725"/>
          <c:w val="0.51030416267304024"/>
          <c:h val="0.61274294616045033"/>
        </c:manualLayout>
      </c:layout>
      <c:doughnutChart>
        <c:varyColors val="1"/>
        <c:ser>
          <c:idx val="0"/>
          <c:order val="0"/>
          <c:spPr>
            <a:ln w="28575">
              <a:solidFill>
                <a:srgbClr val="FFFFFF"/>
              </a:solidFill>
            </a:ln>
          </c:spPr>
          <c:dPt>
            <c:idx val="0"/>
            <c:bubble3D val="0"/>
            <c:spPr>
              <a:solidFill>
                <a:srgbClr val="C8D8E6">
                  <a:lumMod val="75000"/>
                </a:srgbClr>
              </a:solidFill>
              <a:ln w="28575">
                <a:solidFill>
                  <a:srgbClr val="FFFFFF"/>
                </a:solidFill>
              </a:ln>
            </c:spPr>
          </c:dPt>
          <c:dPt>
            <c:idx val="1"/>
            <c:bubble3D val="0"/>
            <c:spPr>
              <a:solidFill>
                <a:srgbClr val="D99BD6"/>
              </a:solidFill>
              <a:ln w="28575">
                <a:solidFill>
                  <a:srgbClr val="FFFFFF"/>
                </a:solidFill>
              </a:ln>
            </c:spPr>
          </c:dPt>
          <c:dPt>
            <c:idx val="3"/>
            <c:bubble3D val="0"/>
            <c:spPr>
              <a:solidFill>
                <a:schemeClr val="accent4">
                  <a:lumMod val="60000"/>
                  <a:lumOff val="40000"/>
                </a:schemeClr>
              </a:solidFill>
              <a:ln w="28575">
                <a:solidFill>
                  <a:srgbClr val="FFFFFF"/>
                </a:solidFill>
              </a:ln>
            </c:spPr>
          </c:dPt>
          <c:dPt>
            <c:idx val="5"/>
            <c:bubble3D val="0"/>
            <c:spPr>
              <a:solidFill>
                <a:schemeClr val="accent6">
                  <a:lumMod val="40000"/>
                  <a:lumOff val="60000"/>
                </a:schemeClr>
              </a:solidFill>
              <a:ln w="28575">
                <a:solidFill>
                  <a:srgbClr val="FFFFFF"/>
                </a:solidFill>
              </a:ln>
            </c:spPr>
          </c:dPt>
          <c:dLbls>
            <c:dLbl>
              <c:idx val="0"/>
              <c:layout>
                <c:manualLayout>
                  <c:x val="4.7295455556499194E-2"/>
                  <c:y val="-0.28525535812099623"/>
                </c:manualLayout>
              </c:layout>
              <c:tx>
                <c:rich>
                  <a:bodyPr/>
                  <a:lstStyle/>
                  <a:p>
                    <a:r>
                      <a:rPr lang="ru-RU" sz="900"/>
                      <a:t>Образование</a:t>
                    </a:r>
                  </a:p>
                  <a:p>
                    <a:r>
                      <a:rPr lang="ru-RU" sz="900"/>
                      <a:t> </a:t>
                    </a:r>
                    <a:r>
                      <a:rPr lang="ru-RU" sz="1050" b="1"/>
                      <a:t>57,5%</a:t>
                    </a:r>
                    <a:endParaRPr lang="ru-RU" b="1"/>
                  </a:p>
                </c:rich>
              </c:tx>
              <c:showLegendKey val="0"/>
              <c:showVal val="1"/>
              <c:showCatName val="1"/>
              <c:showSerName val="0"/>
              <c:showPercent val="0"/>
              <c:showBubbleSize val="0"/>
            </c:dLbl>
            <c:dLbl>
              <c:idx val="1"/>
              <c:layout>
                <c:manualLayout>
                  <c:x val="1.2332722662363662E-3"/>
                  <c:y val="0.16131165876956186"/>
                </c:manualLayout>
              </c:layout>
              <c:tx>
                <c:rich>
                  <a:bodyPr/>
                  <a:lstStyle/>
                  <a:p>
                    <a:r>
                      <a:rPr lang="ru-RU" sz="900"/>
                      <a:t>Культура, кинематография </a:t>
                    </a:r>
                    <a:r>
                      <a:rPr lang="ru-RU" sz="1050" b="1"/>
                      <a:t>5,7%</a:t>
                    </a:r>
                    <a:endParaRPr lang="ru-RU" b="1"/>
                  </a:p>
                </c:rich>
              </c:tx>
              <c:showLegendKey val="0"/>
              <c:showVal val="1"/>
              <c:showCatName val="1"/>
              <c:showSerName val="0"/>
              <c:showPercent val="0"/>
              <c:showBubbleSize val="0"/>
            </c:dLbl>
            <c:dLbl>
              <c:idx val="2"/>
              <c:layout>
                <c:manualLayout>
                  <c:x val="-0.12828094099947829"/>
                  <c:y val="0.11383142071301749"/>
                </c:manualLayout>
              </c:layout>
              <c:tx>
                <c:rich>
                  <a:bodyPr/>
                  <a:lstStyle/>
                  <a:p>
                    <a:r>
                      <a:rPr lang="ru-RU" sz="900" dirty="0"/>
                      <a:t>Социальная политика </a:t>
                    </a:r>
                    <a:r>
                      <a:rPr lang="ru-RU" sz="900" dirty="0" smtClean="0"/>
                      <a:t>   </a:t>
                    </a:r>
                    <a:r>
                      <a:rPr lang="ru-RU" sz="1050" b="1" dirty="0" smtClean="0"/>
                      <a:t>0,7</a:t>
                    </a:r>
                    <a:r>
                      <a:rPr lang="ru-RU" sz="1050" b="1" dirty="0"/>
                      <a:t>%</a:t>
                    </a:r>
                    <a:endParaRPr lang="ru-RU" sz="1800" b="1" dirty="0"/>
                  </a:p>
                </c:rich>
              </c:tx>
              <c:showLegendKey val="0"/>
              <c:showVal val="1"/>
              <c:showCatName val="1"/>
              <c:showSerName val="0"/>
              <c:showPercent val="0"/>
              <c:showBubbleSize val="0"/>
            </c:dLbl>
            <c:dLbl>
              <c:idx val="3"/>
              <c:layout>
                <c:manualLayout>
                  <c:x val="-0.17694090241801438"/>
                  <c:y val="3.1523514740902751E-2"/>
                </c:manualLayout>
              </c:layout>
              <c:tx>
                <c:rich>
                  <a:bodyPr/>
                  <a:lstStyle/>
                  <a:p>
                    <a:r>
                      <a:rPr lang="ru-RU" sz="900" dirty="0" err="1"/>
                      <a:t>Физ.культура</a:t>
                    </a:r>
                    <a:r>
                      <a:rPr lang="ru-RU" sz="900" dirty="0"/>
                      <a:t> и спорт</a:t>
                    </a:r>
                    <a:r>
                      <a:rPr lang="ru-RU" sz="900" baseline="0" dirty="0"/>
                      <a:t> </a:t>
                    </a:r>
                    <a:r>
                      <a:rPr lang="ru-RU" sz="900" baseline="0" dirty="0" smtClean="0"/>
                      <a:t>  </a:t>
                    </a:r>
                    <a:r>
                      <a:rPr lang="ru-RU" sz="1050" b="1" dirty="0" smtClean="0"/>
                      <a:t>1,8</a:t>
                    </a:r>
                    <a:r>
                      <a:rPr lang="ru-RU" sz="1050" b="1" dirty="0"/>
                      <a:t>%</a:t>
                    </a:r>
                    <a:endParaRPr lang="ru-RU" b="1" dirty="0"/>
                  </a:p>
                </c:rich>
              </c:tx>
              <c:showLegendKey val="0"/>
              <c:showVal val="1"/>
              <c:showCatName val="1"/>
              <c:showSerName val="0"/>
              <c:showPercent val="0"/>
              <c:showBubbleSize val="0"/>
            </c:dLbl>
            <c:dLbl>
              <c:idx val="4"/>
              <c:delete val="1"/>
            </c:dLbl>
            <c:dLbl>
              <c:idx val="5"/>
              <c:layout>
                <c:manualLayout>
                  <c:x val="-0.14654937715855637"/>
                  <c:y val="1.4380844666964382E-2"/>
                </c:manualLayout>
              </c:layout>
              <c:tx>
                <c:rich>
                  <a:bodyPr/>
                  <a:lstStyle/>
                  <a:p>
                    <a:r>
                      <a:rPr lang="ru-RU" sz="900" dirty="0" err="1"/>
                      <a:t>Обще</a:t>
                    </a:r>
                    <a:r>
                      <a:rPr lang="ru-RU" sz="900" b="1" dirty="0" err="1"/>
                      <a:t>г</a:t>
                    </a:r>
                    <a:r>
                      <a:rPr lang="ru-RU" sz="900" dirty="0" err="1"/>
                      <a:t>осуд</a:t>
                    </a:r>
                    <a:r>
                      <a:rPr lang="ru-RU" sz="900" dirty="0"/>
                      <a:t>. вопросы </a:t>
                    </a:r>
                    <a:r>
                      <a:rPr lang="ru-RU" sz="900" dirty="0" smtClean="0"/>
                      <a:t>  </a:t>
                    </a:r>
                    <a:r>
                      <a:rPr lang="ru-RU" sz="1050" b="1" dirty="0" smtClean="0"/>
                      <a:t>11,0</a:t>
                    </a:r>
                    <a:r>
                      <a:rPr lang="ru-RU" sz="1050" b="1" dirty="0"/>
                      <a:t>%</a:t>
                    </a:r>
                  </a:p>
                </c:rich>
              </c:tx>
              <c:showLegendKey val="0"/>
              <c:showVal val="1"/>
              <c:showCatName val="1"/>
              <c:showSerName val="0"/>
              <c:showPercent val="0"/>
              <c:showBubbleSize val="0"/>
            </c:dLbl>
            <c:dLbl>
              <c:idx val="6"/>
              <c:layout>
                <c:manualLayout>
                  <c:x val="-0.16260833343443779"/>
                  <c:y val="-6.4320275199776233E-3"/>
                </c:manualLayout>
              </c:layout>
              <c:tx>
                <c:rich>
                  <a:bodyPr/>
                  <a:lstStyle/>
                  <a:p>
                    <a:r>
                      <a:rPr lang="ru-RU" sz="900" dirty="0"/>
                      <a:t>Национальная </a:t>
                    </a:r>
                    <a:r>
                      <a:rPr lang="ru-RU" sz="900" dirty="0" smtClean="0"/>
                      <a:t>оборона   </a:t>
                    </a:r>
                    <a:r>
                      <a:rPr lang="ru-RU" sz="1050" b="1" dirty="0" smtClean="0"/>
                      <a:t>0,5</a:t>
                    </a:r>
                    <a:r>
                      <a:rPr lang="ru-RU" sz="1050" b="1" dirty="0"/>
                      <a:t>%</a:t>
                    </a:r>
                    <a:endParaRPr lang="ru-RU" b="1" dirty="0"/>
                  </a:p>
                </c:rich>
              </c:tx>
              <c:showLegendKey val="0"/>
              <c:showVal val="1"/>
              <c:showCatName val="1"/>
              <c:showSerName val="0"/>
              <c:showPercent val="0"/>
              <c:showBubbleSize val="0"/>
            </c:dLbl>
            <c:dLbl>
              <c:idx val="7"/>
              <c:layout>
                <c:manualLayout>
                  <c:x val="-0.12807084592083923"/>
                  <c:y val="-8.1302226383282897E-2"/>
                </c:manualLayout>
              </c:layout>
              <c:tx>
                <c:rich>
                  <a:bodyPr/>
                  <a:lstStyle/>
                  <a:p>
                    <a:r>
                      <a:rPr lang="ru-RU" sz="900"/>
                      <a:t>Национальная экономика</a:t>
                    </a:r>
                    <a:r>
                      <a:rPr lang="ru-RU" sz="900" baseline="0"/>
                      <a:t> </a:t>
                    </a:r>
                  </a:p>
                  <a:p>
                    <a:r>
                      <a:rPr lang="ru-RU" sz="1050" b="1"/>
                      <a:t>7,0%</a:t>
                    </a:r>
                    <a:endParaRPr lang="ru-RU" sz="1800" b="1"/>
                  </a:p>
                </c:rich>
              </c:tx>
              <c:showLegendKey val="0"/>
              <c:showVal val="1"/>
              <c:showCatName val="1"/>
              <c:showSerName val="0"/>
              <c:showPercent val="0"/>
              <c:showBubbleSize val="0"/>
            </c:dLbl>
            <c:dLbl>
              <c:idx val="8"/>
              <c:layout>
                <c:manualLayout>
                  <c:x val="-7.4948335618294198E-2"/>
                  <c:y val="-0.10701334042958204"/>
                </c:manualLayout>
              </c:layout>
              <c:tx>
                <c:rich>
                  <a:bodyPr/>
                  <a:lstStyle/>
                  <a:p>
                    <a:r>
                      <a:rPr lang="ru-RU" sz="900"/>
                      <a:t>ЖКХ</a:t>
                    </a:r>
                    <a:r>
                      <a:rPr lang="ru-RU" sz="900" baseline="0"/>
                      <a:t> </a:t>
                    </a:r>
                  </a:p>
                  <a:p>
                    <a:r>
                      <a:rPr lang="ru-RU" sz="1050" b="1"/>
                      <a:t>15,6%</a:t>
                    </a:r>
                    <a:endParaRPr lang="ru-RU" sz="4400" b="1"/>
                  </a:p>
                </c:rich>
              </c:tx>
              <c:showLegendKey val="0"/>
              <c:showVal val="1"/>
              <c:showCatName val="1"/>
              <c:showSerName val="0"/>
              <c:showPercent val="0"/>
              <c:showBubbleSize val="0"/>
            </c:dLbl>
            <c:dLbl>
              <c:idx val="9"/>
              <c:layout>
                <c:manualLayout>
                  <c:x val="1.8174336451395039E-2"/>
                  <c:y val="-0.15121395384071512"/>
                </c:manualLayout>
              </c:layout>
              <c:tx>
                <c:rich>
                  <a:bodyPr/>
                  <a:lstStyle/>
                  <a:p>
                    <a:r>
                      <a:rPr lang="ru-RU" sz="900"/>
                      <a:t>Охрана окружающей среды </a:t>
                    </a:r>
                  </a:p>
                  <a:p>
                    <a:r>
                      <a:rPr lang="ru-RU" sz="1050" b="1"/>
                      <a:t>0,3%</a:t>
                    </a:r>
                    <a:endParaRPr lang="ru-RU" sz="1800" b="1"/>
                  </a:p>
                </c:rich>
              </c:tx>
              <c:showLegendKey val="0"/>
              <c:showVal val="1"/>
              <c:showCatName val="1"/>
              <c:showSerName val="0"/>
              <c:showPercent val="0"/>
              <c:showBubbleSize val="0"/>
            </c:dLbl>
            <c:dLbl>
              <c:idx val="10"/>
              <c:delete val="1"/>
            </c:dLbl>
            <c:txPr>
              <a:bodyPr/>
              <a:lstStyle/>
              <a:p>
                <a:pPr>
                  <a:defRPr sz="900"/>
                </a:pPr>
                <a:endParaRPr lang="ru-RU"/>
              </a:p>
            </c:txPr>
            <c:showLegendKey val="0"/>
            <c:showVal val="1"/>
            <c:showCatName val="1"/>
            <c:showSerName val="0"/>
            <c:showPercent val="0"/>
            <c:showBubbleSize val="0"/>
            <c:showLeaderLines val="1"/>
          </c:dLbls>
          <c:cat>
            <c:strRef>
              <c:f>'Слайд 6'!$A$23:$A$33</c:f>
              <c:strCache>
                <c:ptCount val="11"/>
                <c:pt idx="0">
                  <c:v>Образование</c:v>
                </c:pt>
                <c:pt idx="1">
                  <c:v>Культура, кинематография</c:v>
                </c:pt>
                <c:pt idx="2">
                  <c:v>Социальная политика</c:v>
                </c:pt>
                <c:pt idx="3">
                  <c:v>Физическая культура и спорт</c:v>
                </c:pt>
                <c:pt idx="4">
                  <c:v>Средства массовой информации</c:v>
                </c:pt>
                <c:pt idx="5">
                  <c:v>Общегосударственные вопросы</c:v>
                </c:pt>
                <c:pt idx="6">
                  <c:v>Национальная оборона, безопасность и правоохранительная деятельность</c:v>
                </c:pt>
                <c:pt idx="7">
                  <c:v>Национальная экономика</c:v>
                </c:pt>
                <c:pt idx="8">
                  <c:v>Жилищно-коммунальное хозяйство</c:v>
                </c:pt>
                <c:pt idx="9">
                  <c:v>Охрана окружающей среды</c:v>
                </c:pt>
                <c:pt idx="10">
                  <c:v>Обслуживание муниципального долга</c:v>
                </c:pt>
              </c:strCache>
            </c:strRef>
          </c:cat>
          <c:val>
            <c:numRef>
              <c:f>'Слайд 6'!$B$23:$B$33</c:f>
              <c:numCache>
                <c:formatCode>0.0%</c:formatCode>
                <c:ptCount val="11"/>
                <c:pt idx="0">
                  <c:v>0.57480809640237551</c:v>
                </c:pt>
                <c:pt idx="1">
                  <c:v>5.6538112227442795E-2</c:v>
                </c:pt>
                <c:pt idx="2">
                  <c:v>6.619878889804174E-3</c:v>
                </c:pt>
                <c:pt idx="3">
                  <c:v>1.8159173874490977E-2</c:v>
                </c:pt>
                <c:pt idx="4">
                  <c:v>6.0834804298800854E-5</c:v>
                </c:pt>
                <c:pt idx="5">
                  <c:v>0.10985258966162002</c:v>
                </c:pt>
                <c:pt idx="6">
                  <c:v>5.0129340739928112E-3</c:v>
                </c:pt>
                <c:pt idx="7">
                  <c:v>7.0471416455101715E-2</c:v>
                </c:pt>
                <c:pt idx="8">
                  <c:v>0.15571626374677225</c:v>
                </c:pt>
                <c:pt idx="9">
                  <c:v>2.6992991391290508E-3</c:v>
                </c:pt>
                <c:pt idx="10">
                  <c:v>6.1400724971823054E-5</c:v>
                </c:pt>
              </c:numCache>
            </c:numRef>
          </c:val>
        </c:ser>
        <c:dLbls>
          <c:showLegendKey val="0"/>
          <c:showVal val="1"/>
          <c:showCatName val="0"/>
          <c:showSerName val="0"/>
          <c:showPercent val="0"/>
          <c:showBubbleSize val="0"/>
          <c:showLeaderLines val="1"/>
        </c:dLbls>
        <c:firstSliceAng val="0"/>
        <c:holeSize val="50"/>
      </c:doughnutChart>
    </c:plotArea>
    <c:plotVisOnly val="1"/>
    <c:dispBlanksAs val="gap"/>
    <c:showDLblsOverMax val="0"/>
  </c:chart>
  <c:externalData r:id="rId2">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42379819785183626"/>
          <c:y val="1.3613680201941871E-2"/>
          <c:w val="0.51854634172397807"/>
          <c:h val="0.92517023991316649"/>
        </c:manualLayout>
      </c:layout>
      <c:barChart>
        <c:barDir val="bar"/>
        <c:grouping val="clustered"/>
        <c:varyColors val="0"/>
        <c:ser>
          <c:idx val="0"/>
          <c:order val="0"/>
          <c:tx>
            <c:strRef>
              <c:f>'на душу нас'!$J$5</c:f>
              <c:strCache>
                <c:ptCount val="1"/>
                <c:pt idx="0">
                  <c:v>2026</c:v>
                </c:pt>
              </c:strCache>
            </c:strRef>
          </c:tx>
          <c:spPr>
            <a:solidFill>
              <a:schemeClr val="accent1">
                <a:lumMod val="20000"/>
                <a:lumOff val="80000"/>
              </a:schemeClr>
            </a:solidFill>
          </c:spPr>
          <c:invertIfNegative val="0"/>
          <c:cat>
            <c:strRef>
              <c:f>'на душу нас'!$K$4:$V$4</c:f>
              <c:strCache>
                <c:ptCount val="12"/>
                <c:pt idx="0">
                  <c:v>Общегосударственные вопросы</c:v>
                </c:pt>
                <c:pt idx="1">
                  <c:v>Национальная оборона</c:v>
                </c:pt>
                <c:pt idx="2">
                  <c:v>Национальная безопасность и правоохранительная деятельность</c:v>
                </c:pt>
                <c:pt idx="3">
                  <c:v>Национальная экономика</c:v>
                </c:pt>
                <c:pt idx="4">
                  <c:v>Жилищно-коммунальное хозяйство</c:v>
                </c:pt>
                <c:pt idx="5">
                  <c:v>Охрана окружающей среды</c:v>
                </c:pt>
                <c:pt idx="6">
                  <c:v>Образование</c:v>
                </c:pt>
                <c:pt idx="7">
                  <c:v>Культура, кинематография</c:v>
                </c:pt>
                <c:pt idx="8">
                  <c:v>Социальная политика</c:v>
                </c:pt>
                <c:pt idx="9">
                  <c:v>Физическая культура и спорт</c:v>
                </c:pt>
                <c:pt idx="10">
                  <c:v>Средства массовой информации</c:v>
                </c:pt>
                <c:pt idx="11">
                  <c:v>Обслуживание государственного и муниципального долга</c:v>
                </c:pt>
              </c:strCache>
            </c:strRef>
          </c:cat>
          <c:val>
            <c:numRef>
              <c:f>'на душу нас'!$K$5:$V$5</c:f>
              <c:numCache>
                <c:formatCode>#,##0.00</c:formatCode>
                <c:ptCount val="12"/>
                <c:pt idx="0">
                  <c:v>13354.8</c:v>
                </c:pt>
                <c:pt idx="1">
                  <c:v>76.959999999999994</c:v>
                </c:pt>
                <c:pt idx="2">
                  <c:v>324.7</c:v>
                </c:pt>
                <c:pt idx="3">
                  <c:v>5250.04</c:v>
                </c:pt>
                <c:pt idx="4">
                  <c:v>7356.59</c:v>
                </c:pt>
                <c:pt idx="5">
                  <c:v>327.5</c:v>
                </c:pt>
                <c:pt idx="6">
                  <c:v>63896.12</c:v>
                </c:pt>
                <c:pt idx="7">
                  <c:v>7490.99</c:v>
                </c:pt>
                <c:pt idx="8">
                  <c:v>803.18</c:v>
                </c:pt>
                <c:pt idx="9">
                  <c:v>1331.73</c:v>
                </c:pt>
                <c:pt idx="10">
                  <c:v>7.36</c:v>
                </c:pt>
                <c:pt idx="11">
                  <c:v>7.45</c:v>
                </c:pt>
              </c:numCache>
            </c:numRef>
          </c:val>
        </c:ser>
        <c:ser>
          <c:idx val="1"/>
          <c:order val="1"/>
          <c:tx>
            <c:strRef>
              <c:f>'на душу нас'!$J$6</c:f>
              <c:strCache>
                <c:ptCount val="1"/>
                <c:pt idx="0">
                  <c:v>2027</c:v>
                </c:pt>
              </c:strCache>
            </c:strRef>
          </c:tx>
          <c:spPr>
            <a:solidFill>
              <a:schemeClr val="accent5">
                <a:lumMod val="75000"/>
              </a:schemeClr>
            </a:solidFill>
          </c:spPr>
          <c:invertIfNegative val="0"/>
          <c:cat>
            <c:strRef>
              <c:f>'на душу нас'!$K$4:$V$4</c:f>
              <c:strCache>
                <c:ptCount val="12"/>
                <c:pt idx="0">
                  <c:v>Общегосударственные вопросы</c:v>
                </c:pt>
                <c:pt idx="1">
                  <c:v>Национальная оборона</c:v>
                </c:pt>
                <c:pt idx="2">
                  <c:v>Национальная безопасность и правоохранительная деятельность</c:v>
                </c:pt>
                <c:pt idx="3">
                  <c:v>Национальная экономика</c:v>
                </c:pt>
                <c:pt idx="4">
                  <c:v>Жилищно-коммунальное хозяйство</c:v>
                </c:pt>
                <c:pt idx="5">
                  <c:v>Охрана окружающей среды</c:v>
                </c:pt>
                <c:pt idx="6">
                  <c:v>Образование</c:v>
                </c:pt>
                <c:pt idx="7">
                  <c:v>Культура, кинематография</c:v>
                </c:pt>
                <c:pt idx="8">
                  <c:v>Социальная политика</c:v>
                </c:pt>
                <c:pt idx="9">
                  <c:v>Физическая культура и спорт</c:v>
                </c:pt>
                <c:pt idx="10">
                  <c:v>Средства массовой информации</c:v>
                </c:pt>
                <c:pt idx="11">
                  <c:v>Обслуживание государственного и муниципального долга</c:v>
                </c:pt>
              </c:strCache>
            </c:strRef>
          </c:cat>
          <c:val>
            <c:numRef>
              <c:f>'на душу нас'!$K$6:$V$6</c:f>
              <c:numCache>
                <c:formatCode>General</c:formatCode>
                <c:ptCount val="12"/>
                <c:pt idx="0" formatCode="#,##0.00">
                  <c:v>13669.69</c:v>
                </c:pt>
                <c:pt idx="1">
                  <c:v>86.29</c:v>
                </c:pt>
                <c:pt idx="2">
                  <c:v>330.65</c:v>
                </c:pt>
                <c:pt idx="3" formatCode="#,##0.00">
                  <c:v>4469.03</c:v>
                </c:pt>
                <c:pt idx="4" formatCode="#,##0.00">
                  <c:v>10062.86</c:v>
                </c:pt>
                <c:pt idx="5">
                  <c:v>363.51</c:v>
                </c:pt>
                <c:pt idx="6" formatCode="#,##0.00">
                  <c:v>59815.63</c:v>
                </c:pt>
                <c:pt idx="7" formatCode="#,##0.00">
                  <c:v>7461.78</c:v>
                </c:pt>
                <c:pt idx="8">
                  <c:v>766.79</c:v>
                </c:pt>
                <c:pt idx="9">
                  <c:v>1007.23</c:v>
                </c:pt>
                <c:pt idx="10">
                  <c:v>7.38</c:v>
                </c:pt>
                <c:pt idx="11">
                  <c:v>31.83</c:v>
                </c:pt>
              </c:numCache>
            </c:numRef>
          </c:val>
        </c:ser>
        <c:ser>
          <c:idx val="2"/>
          <c:order val="2"/>
          <c:tx>
            <c:strRef>
              <c:f>'на душу нас'!$J$7</c:f>
              <c:strCache>
                <c:ptCount val="1"/>
                <c:pt idx="0">
                  <c:v>2028</c:v>
                </c:pt>
              </c:strCache>
            </c:strRef>
          </c:tx>
          <c:spPr>
            <a:solidFill>
              <a:schemeClr val="accent5">
                <a:lumMod val="60000"/>
                <a:lumOff val="40000"/>
              </a:schemeClr>
            </a:solidFill>
            <a:ln>
              <a:solidFill>
                <a:schemeClr val="accent1"/>
              </a:solidFill>
            </a:ln>
          </c:spPr>
          <c:invertIfNegative val="0"/>
          <c:cat>
            <c:strRef>
              <c:f>'на душу нас'!$K$4:$V$4</c:f>
              <c:strCache>
                <c:ptCount val="12"/>
                <c:pt idx="0">
                  <c:v>Общегосударственные вопросы</c:v>
                </c:pt>
                <c:pt idx="1">
                  <c:v>Национальная оборона</c:v>
                </c:pt>
                <c:pt idx="2">
                  <c:v>Национальная безопасность и правоохранительная деятельность</c:v>
                </c:pt>
                <c:pt idx="3">
                  <c:v>Национальная экономика</c:v>
                </c:pt>
                <c:pt idx="4">
                  <c:v>Жилищно-коммунальное хозяйство</c:v>
                </c:pt>
                <c:pt idx="5">
                  <c:v>Охрана окружающей среды</c:v>
                </c:pt>
                <c:pt idx="6">
                  <c:v>Образование</c:v>
                </c:pt>
                <c:pt idx="7">
                  <c:v>Культура, кинематография</c:v>
                </c:pt>
                <c:pt idx="8">
                  <c:v>Социальная политика</c:v>
                </c:pt>
                <c:pt idx="9">
                  <c:v>Физическая культура и спорт</c:v>
                </c:pt>
                <c:pt idx="10">
                  <c:v>Средства массовой информации</c:v>
                </c:pt>
                <c:pt idx="11">
                  <c:v>Обслуживание государственного и муниципального долга</c:v>
                </c:pt>
              </c:strCache>
            </c:strRef>
          </c:cat>
          <c:val>
            <c:numRef>
              <c:f>'на душу нас'!$K$7:$V$7</c:f>
              <c:numCache>
                <c:formatCode>General</c:formatCode>
                <c:ptCount val="12"/>
                <c:pt idx="0" formatCode="#,##0.00">
                  <c:v>13685.86</c:v>
                </c:pt>
                <c:pt idx="1">
                  <c:v>108.6</c:v>
                </c:pt>
                <c:pt idx="2">
                  <c:v>335.8</c:v>
                </c:pt>
                <c:pt idx="3" formatCode="#,##0.00">
                  <c:v>4640.71</c:v>
                </c:pt>
                <c:pt idx="4" formatCode="#,##0.00">
                  <c:v>2098.29</c:v>
                </c:pt>
                <c:pt idx="5">
                  <c:v>318.24</c:v>
                </c:pt>
                <c:pt idx="6" formatCode="#,##0.00">
                  <c:v>61010.29</c:v>
                </c:pt>
                <c:pt idx="7" formatCode="#,##0.00">
                  <c:v>7214.69</c:v>
                </c:pt>
                <c:pt idx="8">
                  <c:v>766.79</c:v>
                </c:pt>
                <c:pt idx="9">
                  <c:v>1009.76</c:v>
                </c:pt>
                <c:pt idx="10">
                  <c:v>7.38</c:v>
                </c:pt>
                <c:pt idx="11">
                  <c:v>31.7</c:v>
                </c:pt>
              </c:numCache>
            </c:numRef>
          </c:val>
        </c:ser>
        <c:dLbls>
          <c:showLegendKey val="0"/>
          <c:showVal val="0"/>
          <c:showCatName val="0"/>
          <c:showSerName val="0"/>
          <c:showPercent val="0"/>
          <c:showBubbleSize val="0"/>
        </c:dLbls>
        <c:gapWidth val="150"/>
        <c:axId val="223859712"/>
        <c:axId val="220932928"/>
      </c:barChart>
      <c:catAx>
        <c:axId val="223859712"/>
        <c:scaling>
          <c:orientation val="minMax"/>
        </c:scaling>
        <c:delete val="0"/>
        <c:axPos val="l"/>
        <c:majorTickMark val="out"/>
        <c:minorTickMark val="none"/>
        <c:tickLblPos val="nextTo"/>
        <c:txPr>
          <a:bodyPr/>
          <a:lstStyle/>
          <a:p>
            <a:pPr>
              <a:defRPr sz="1000"/>
            </a:pPr>
            <a:endParaRPr lang="ru-RU"/>
          </a:p>
        </c:txPr>
        <c:crossAx val="220932928"/>
        <c:crosses val="autoZero"/>
        <c:auto val="1"/>
        <c:lblAlgn val="ctr"/>
        <c:lblOffset val="100"/>
        <c:noMultiLvlLbl val="0"/>
      </c:catAx>
      <c:valAx>
        <c:axId val="220932928"/>
        <c:scaling>
          <c:orientation val="minMax"/>
        </c:scaling>
        <c:delete val="0"/>
        <c:axPos val="b"/>
        <c:majorGridlines/>
        <c:numFmt formatCode="#,##0.00" sourceLinked="1"/>
        <c:majorTickMark val="out"/>
        <c:minorTickMark val="none"/>
        <c:tickLblPos val="nextTo"/>
        <c:txPr>
          <a:bodyPr/>
          <a:lstStyle/>
          <a:p>
            <a:pPr>
              <a:defRPr sz="1100"/>
            </a:pPr>
            <a:endParaRPr lang="ru-RU"/>
          </a:p>
        </c:txPr>
        <c:crossAx val="223859712"/>
        <c:crosses val="autoZero"/>
        <c:crossBetween val="between"/>
      </c:valAx>
    </c:plotArea>
    <c:legend>
      <c:legendPos val="r"/>
      <c:layout/>
      <c:overlay val="0"/>
    </c:legend>
    <c:plotVisOnly val="1"/>
    <c:dispBlanksAs val="gap"/>
    <c:showDLblsOverMax val="0"/>
  </c:chart>
  <c:txPr>
    <a:bodyPr/>
    <a:lstStyle/>
    <a:p>
      <a:pPr>
        <a:defRPr sz="1400"/>
      </a:pPr>
      <a:endParaRPr lang="ru-RU"/>
    </a:p>
  </c:txPr>
  <c:externalData r:id="rId2">
    <c:autoUpdate val="0"/>
  </c:externalData>
</c:chartSpace>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DA726283-A78B-4A7A-BBD8-31B69DB0DAE5}" type="doc">
      <dgm:prSet loTypeId="urn:microsoft.com/office/officeart/2005/8/layout/list1" loCatId="list" qsTypeId="urn:microsoft.com/office/officeart/2005/8/quickstyle/simple1" qsCatId="simple" csTypeId="urn:microsoft.com/office/officeart/2005/8/colors/accent1_2" csCatId="accent1" phldr="1"/>
      <dgm:spPr/>
      <dgm:t>
        <a:bodyPr/>
        <a:lstStyle/>
        <a:p>
          <a:endParaRPr lang="ru-RU"/>
        </a:p>
      </dgm:t>
    </dgm:pt>
    <dgm:pt modelId="{E8691CEE-B44E-4A99-8CC9-16F5DDAD5850}">
      <dgm:prSet phldrT="[Текст]" custT="1"/>
      <dgm:spPr>
        <a:solidFill>
          <a:schemeClr val="accent3">
            <a:lumMod val="75000"/>
          </a:schemeClr>
        </a:solidFill>
      </dgm:spPr>
      <dgm:t>
        <a:bodyPr/>
        <a:lstStyle/>
        <a:p>
          <a:r>
            <a:rPr lang="ru-RU" sz="1050" b="1" spc="0" baseline="0" dirty="0" smtClean="0">
              <a:solidFill>
                <a:srgbClr val="FFFFFF"/>
              </a:solidFill>
            </a:rPr>
            <a:t>По ведомствам (</a:t>
          </a:r>
          <a:r>
            <a:rPr lang="ru-RU" sz="1100" b="1" spc="0" baseline="0" dirty="0" smtClean="0">
              <a:solidFill>
                <a:srgbClr val="FFFFFF"/>
              </a:solidFill>
            </a:rPr>
            <a:t>главным</a:t>
          </a:r>
          <a:r>
            <a:rPr lang="ru-RU" sz="1050" b="1" spc="0" baseline="0" dirty="0" smtClean="0">
              <a:solidFill>
                <a:srgbClr val="FFFFFF"/>
              </a:solidFill>
            </a:rPr>
            <a:t> распорядителям), которые отвечают за использование бюджетных средств                                                                      </a:t>
          </a:r>
          <a:endParaRPr lang="ru-RU" sz="400" b="1" spc="0" baseline="0" dirty="0" smtClean="0">
            <a:solidFill>
              <a:srgbClr val="FFFFFF"/>
            </a:solidFill>
          </a:endParaRPr>
        </a:p>
        <a:p>
          <a:endParaRPr lang="ru-RU" sz="400" b="1" spc="0" baseline="0" dirty="0" smtClean="0">
            <a:solidFill>
              <a:srgbClr val="FFFFFF"/>
            </a:solidFill>
          </a:endParaRPr>
        </a:p>
        <a:p>
          <a:endParaRPr lang="ru-RU" sz="400" b="1" spc="0" baseline="0" dirty="0" smtClean="0">
            <a:solidFill>
              <a:srgbClr val="FFFFFF"/>
            </a:solidFill>
          </a:endParaRPr>
        </a:p>
        <a:p>
          <a:r>
            <a:rPr lang="ru-RU" sz="1050" spc="0" baseline="0" dirty="0" smtClean="0">
              <a:solidFill>
                <a:srgbClr val="FFFFFF"/>
              </a:solidFill>
            </a:rPr>
            <a:t>Расходы районного бюджета распределены по </a:t>
          </a:r>
          <a:r>
            <a:rPr lang="ru-RU" sz="1200" b="1" spc="0" baseline="0" dirty="0" smtClean="0">
              <a:solidFill>
                <a:schemeClr val="tx1">
                  <a:lumMod val="60000"/>
                  <a:lumOff val="40000"/>
                </a:schemeClr>
              </a:solidFill>
            </a:rPr>
            <a:t>6 главным  распорядителям</a:t>
          </a:r>
          <a:endParaRPr lang="ru-RU" sz="1200" b="1" spc="0" baseline="0" dirty="0">
            <a:solidFill>
              <a:schemeClr val="tx1">
                <a:lumMod val="60000"/>
                <a:lumOff val="40000"/>
              </a:schemeClr>
            </a:solidFill>
          </a:endParaRPr>
        </a:p>
      </dgm:t>
    </dgm:pt>
    <dgm:pt modelId="{D4BF930A-1EF8-437B-98A0-9E03B01A4658}" type="parTrans" cxnId="{37742E77-19D7-4234-9312-D4DF3C3082FF}">
      <dgm:prSet/>
      <dgm:spPr/>
      <dgm:t>
        <a:bodyPr/>
        <a:lstStyle/>
        <a:p>
          <a:endParaRPr lang="ru-RU" sz="1100"/>
        </a:p>
      </dgm:t>
    </dgm:pt>
    <dgm:pt modelId="{CA0D62E9-6A84-40DE-8FCB-6624C2AAAAD5}" type="sibTrans" cxnId="{37742E77-19D7-4234-9312-D4DF3C3082FF}">
      <dgm:prSet/>
      <dgm:spPr/>
      <dgm:t>
        <a:bodyPr/>
        <a:lstStyle/>
        <a:p>
          <a:endParaRPr lang="ru-RU" sz="1100"/>
        </a:p>
      </dgm:t>
    </dgm:pt>
    <dgm:pt modelId="{D9AB6232-4111-42B8-A8CF-4C130335FF96}">
      <dgm:prSet phldrT="[Текст]" custT="1"/>
      <dgm:spPr>
        <a:solidFill>
          <a:schemeClr val="accent3">
            <a:lumMod val="75000"/>
          </a:schemeClr>
        </a:solidFill>
      </dgm:spPr>
      <dgm:t>
        <a:bodyPr/>
        <a:lstStyle/>
        <a:p>
          <a:r>
            <a:rPr lang="ru-RU" sz="1050" b="1" spc="0" baseline="0" dirty="0" smtClean="0">
              <a:solidFill>
                <a:srgbClr val="FFFFFF"/>
              </a:solidFill>
            </a:rPr>
            <a:t>По разделам, отражающим направление финансовых ресурсов  </a:t>
          </a:r>
        </a:p>
        <a:p>
          <a:endParaRPr lang="ru-RU" sz="400" spc="0" baseline="0" dirty="0" smtClean="0">
            <a:solidFill>
              <a:srgbClr val="FFFFFF"/>
            </a:solidFill>
          </a:endParaRPr>
        </a:p>
        <a:p>
          <a:endParaRPr lang="ru-RU" sz="400" spc="0" baseline="0" dirty="0" smtClean="0">
            <a:solidFill>
              <a:srgbClr val="FFFFFF"/>
            </a:solidFill>
          </a:endParaRPr>
        </a:p>
        <a:p>
          <a:r>
            <a:rPr lang="ru-RU" sz="1050" spc="0" baseline="0" dirty="0" smtClean="0">
              <a:solidFill>
                <a:srgbClr val="FFFFFF"/>
              </a:solidFill>
            </a:rPr>
            <a:t>Расходы  районного бюджета распределены по </a:t>
          </a:r>
          <a:r>
            <a:rPr lang="ru-RU" sz="1050" b="1" spc="0" baseline="0" dirty="0" smtClean="0">
              <a:solidFill>
                <a:schemeClr val="tx1">
                  <a:lumMod val="60000"/>
                  <a:lumOff val="40000"/>
                </a:schemeClr>
              </a:solidFill>
            </a:rPr>
            <a:t>12 разделам бюджетной классификации</a:t>
          </a:r>
          <a:endParaRPr lang="ru-RU" sz="1050" b="1" spc="0" baseline="0" dirty="0">
            <a:solidFill>
              <a:schemeClr val="tx1">
                <a:lumMod val="60000"/>
                <a:lumOff val="40000"/>
              </a:schemeClr>
            </a:solidFill>
          </a:endParaRPr>
        </a:p>
      </dgm:t>
    </dgm:pt>
    <dgm:pt modelId="{17466431-F449-49BD-A2DE-A8E4E880A443}" type="parTrans" cxnId="{EE618A5D-CD98-4DD9-919E-8777B3A7BC8A}">
      <dgm:prSet/>
      <dgm:spPr/>
      <dgm:t>
        <a:bodyPr/>
        <a:lstStyle/>
        <a:p>
          <a:endParaRPr lang="ru-RU" sz="1100"/>
        </a:p>
      </dgm:t>
    </dgm:pt>
    <dgm:pt modelId="{E361E060-7404-475F-8846-50966ADF768A}" type="sibTrans" cxnId="{EE618A5D-CD98-4DD9-919E-8777B3A7BC8A}">
      <dgm:prSet/>
      <dgm:spPr/>
      <dgm:t>
        <a:bodyPr/>
        <a:lstStyle/>
        <a:p>
          <a:endParaRPr lang="ru-RU" sz="1100"/>
        </a:p>
      </dgm:t>
    </dgm:pt>
    <dgm:pt modelId="{56EF599A-E628-48BE-9100-067AB9AE4E6E}">
      <dgm:prSet phldrT="[Текст]" custT="1"/>
      <dgm:spPr>
        <a:solidFill>
          <a:schemeClr val="accent3">
            <a:lumMod val="75000"/>
          </a:schemeClr>
        </a:solidFill>
      </dgm:spPr>
      <dgm:t>
        <a:bodyPr/>
        <a:lstStyle/>
        <a:p>
          <a:r>
            <a:rPr lang="ru-RU" sz="1050" b="1" spc="0" baseline="0" dirty="0" smtClean="0">
              <a:solidFill>
                <a:srgbClr val="FFFFFF"/>
              </a:solidFill>
            </a:rPr>
            <a:t>По муниципальным программам</a:t>
          </a:r>
        </a:p>
        <a:p>
          <a:endParaRPr lang="ru-RU" sz="400" spc="0" baseline="0" dirty="0" smtClean="0">
            <a:solidFill>
              <a:srgbClr val="FFFFFF"/>
            </a:solidFill>
          </a:endParaRPr>
        </a:p>
        <a:p>
          <a:r>
            <a:rPr lang="ru-RU" sz="1050" spc="0" baseline="0" dirty="0" smtClean="0">
              <a:solidFill>
                <a:srgbClr val="FFFFFF"/>
              </a:solidFill>
            </a:rPr>
            <a:t>Расходы районного бюджета распределены по </a:t>
          </a:r>
          <a:r>
            <a:rPr lang="ru-RU" sz="1050" b="1" spc="0" baseline="0" dirty="0" smtClean="0">
              <a:solidFill>
                <a:schemeClr val="tx1">
                  <a:lumMod val="60000"/>
                  <a:lumOff val="40000"/>
                </a:schemeClr>
              </a:solidFill>
            </a:rPr>
            <a:t>10 муниципальным программам</a:t>
          </a:r>
          <a:endParaRPr lang="ru-RU" sz="1050" b="1" spc="0" baseline="0" dirty="0">
            <a:solidFill>
              <a:schemeClr val="tx1">
                <a:lumMod val="60000"/>
                <a:lumOff val="40000"/>
              </a:schemeClr>
            </a:solidFill>
          </a:endParaRPr>
        </a:p>
      </dgm:t>
    </dgm:pt>
    <dgm:pt modelId="{ED150E79-7A55-484D-A4A1-ED070C802985}" type="parTrans" cxnId="{DE2653FC-EDFC-4015-A830-6E5CBD03D59F}">
      <dgm:prSet/>
      <dgm:spPr/>
      <dgm:t>
        <a:bodyPr/>
        <a:lstStyle/>
        <a:p>
          <a:endParaRPr lang="ru-RU" sz="1100"/>
        </a:p>
      </dgm:t>
    </dgm:pt>
    <dgm:pt modelId="{10061B9D-73D3-412B-ACFF-6260E7F95380}" type="sibTrans" cxnId="{DE2653FC-EDFC-4015-A830-6E5CBD03D59F}">
      <dgm:prSet/>
      <dgm:spPr/>
      <dgm:t>
        <a:bodyPr/>
        <a:lstStyle/>
        <a:p>
          <a:endParaRPr lang="ru-RU" sz="1100"/>
        </a:p>
      </dgm:t>
    </dgm:pt>
    <dgm:pt modelId="{E89A458E-8500-4C6B-82CB-690968834731}" type="pres">
      <dgm:prSet presAssocID="{DA726283-A78B-4A7A-BBD8-31B69DB0DAE5}" presName="linear" presStyleCnt="0">
        <dgm:presLayoutVars>
          <dgm:dir/>
          <dgm:animLvl val="lvl"/>
          <dgm:resizeHandles val="exact"/>
        </dgm:presLayoutVars>
      </dgm:prSet>
      <dgm:spPr/>
      <dgm:t>
        <a:bodyPr/>
        <a:lstStyle/>
        <a:p>
          <a:endParaRPr lang="ru-RU"/>
        </a:p>
      </dgm:t>
    </dgm:pt>
    <dgm:pt modelId="{32A81ABB-6991-4D09-BB66-E6379D68B420}" type="pres">
      <dgm:prSet presAssocID="{E8691CEE-B44E-4A99-8CC9-16F5DDAD5850}" presName="parentLin" presStyleCnt="0"/>
      <dgm:spPr/>
    </dgm:pt>
    <dgm:pt modelId="{E6F3EC01-3908-42B5-AC49-1F2078B8071D}" type="pres">
      <dgm:prSet presAssocID="{E8691CEE-B44E-4A99-8CC9-16F5DDAD5850}" presName="parentLeftMargin" presStyleLbl="node1" presStyleIdx="0" presStyleCnt="3"/>
      <dgm:spPr/>
      <dgm:t>
        <a:bodyPr/>
        <a:lstStyle/>
        <a:p>
          <a:endParaRPr lang="ru-RU"/>
        </a:p>
      </dgm:t>
    </dgm:pt>
    <dgm:pt modelId="{FD3B229C-F505-4F72-8827-A28C6528065B}" type="pres">
      <dgm:prSet presAssocID="{E8691CEE-B44E-4A99-8CC9-16F5DDAD5850}" presName="parentText" presStyleLbl="node1" presStyleIdx="0" presStyleCnt="3" custScaleX="139254" custScaleY="543255">
        <dgm:presLayoutVars>
          <dgm:chMax val="0"/>
          <dgm:bulletEnabled val="1"/>
        </dgm:presLayoutVars>
      </dgm:prSet>
      <dgm:spPr/>
      <dgm:t>
        <a:bodyPr/>
        <a:lstStyle/>
        <a:p>
          <a:endParaRPr lang="ru-RU"/>
        </a:p>
      </dgm:t>
    </dgm:pt>
    <dgm:pt modelId="{8F89E52D-6EB6-46C5-9FFA-C8BE13BC68A7}" type="pres">
      <dgm:prSet presAssocID="{E8691CEE-B44E-4A99-8CC9-16F5DDAD5850}" presName="negativeSpace" presStyleCnt="0"/>
      <dgm:spPr/>
    </dgm:pt>
    <dgm:pt modelId="{AF6BA313-6854-4762-B94C-8E8E7B9FD30F}" type="pres">
      <dgm:prSet presAssocID="{E8691CEE-B44E-4A99-8CC9-16F5DDAD5850}" presName="childText" presStyleLbl="conFgAcc1" presStyleIdx="0" presStyleCnt="3" custScaleX="97054" custLinFactNeighborX="5822" custLinFactNeighborY="36687">
        <dgm:presLayoutVars>
          <dgm:bulletEnabled val="1"/>
        </dgm:presLayoutVars>
      </dgm:prSet>
      <dgm:spPr>
        <a:noFill/>
        <a:ln>
          <a:noFill/>
        </a:ln>
      </dgm:spPr>
      <dgm:t>
        <a:bodyPr/>
        <a:lstStyle/>
        <a:p>
          <a:endParaRPr lang="ru-RU"/>
        </a:p>
      </dgm:t>
    </dgm:pt>
    <dgm:pt modelId="{6A6E5E19-8740-45B4-9AFA-EAF532914564}" type="pres">
      <dgm:prSet presAssocID="{CA0D62E9-6A84-40DE-8FCB-6624C2AAAAD5}" presName="spaceBetweenRectangles" presStyleCnt="0"/>
      <dgm:spPr/>
    </dgm:pt>
    <dgm:pt modelId="{08B30EC4-2355-4DBD-B6D3-972623EEA5C1}" type="pres">
      <dgm:prSet presAssocID="{D9AB6232-4111-42B8-A8CF-4C130335FF96}" presName="parentLin" presStyleCnt="0"/>
      <dgm:spPr/>
    </dgm:pt>
    <dgm:pt modelId="{0D8C14EA-EA2E-47CF-9197-C16F94EE1019}" type="pres">
      <dgm:prSet presAssocID="{D9AB6232-4111-42B8-A8CF-4C130335FF96}" presName="parentLeftMargin" presStyleLbl="node1" presStyleIdx="0" presStyleCnt="3"/>
      <dgm:spPr/>
      <dgm:t>
        <a:bodyPr/>
        <a:lstStyle/>
        <a:p>
          <a:endParaRPr lang="ru-RU"/>
        </a:p>
      </dgm:t>
    </dgm:pt>
    <dgm:pt modelId="{DE48F876-05F2-478C-8D5D-8FEEC8959A6E}" type="pres">
      <dgm:prSet presAssocID="{D9AB6232-4111-42B8-A8CF-4C130335FF96}" presName="parentText" presStyleLbl="node1" presStyleIdx="1" presStyleCnt="3" custScaleX="142857" custScaleY="450612">
        <dgm:presLayoutVars>
          <dgm:chMax val="0"/>
          <dgm:bulletEnabled val="1"/>
        </dgm:presLayoutVars>
      </dgm:prSet>
      <dgm:spPr/>
      <dgm:t>
        <a:bodyPr/>
        <a:lstStyle/>
        <a:p>
          <a:endParaRPr lang="ru-RU"/>
        </a:p>
      </dgm:t>
    </dgm:pt>
    <dgm:pt modelId="{E3996B7D-46F5-417C-9ED4-BDA497CC0959}" type="pres">
      <dgm:prSet presAssocID="{D9AB6232-4111-42B8-A8CF-4C130335FF96}" presName="negativeSpace" presStyleCnt="0"/>
      <dgm:spPr/>
    </dgm:pt>
    <dgm:pt modelId="{9B5379F0-7260-4728-ABBD-7166B2BFB4A8}" type="pres">
      <dgm:prSet presAssocID="{D9AB6232-4111-42B8-A8CF-4C130335FF96}" presName="childText" presStyleLbl="conFgAcc1" presStyleIdx="1" presStyleCnt="3" custFlipVert="0" custScaleX="91841" custScaleY="76152" custLinFactNeighborX="8643" custLinFactNeighborY="-43981">
        <dgm:presLayoutVars>
          <dgm:bulletEnabled val="1"/>
        </dgm:presLayoutVars>
      </dgm:prSet>
      <dgm:spPr/>
    </dgm:pt>
    <dgm:pt modelId="{29453AC0-C72F-4604-8EA6-5ACD5B258820}" type="pres">
      <dgm:prSet presAssocID="{E361E060-7404-475F-8846-50966ADF768A}" presName="spaceBetweenRectangles" presStyleCnt="0"/>
      <dgm:spPr/>
    </dgm:pt>
    <dgm:pt modelId="{4FE5707A-905A-49C4-8A49-0F4902F81FEB}" type="pres">
      <dgm:prSet presAssocID="{56EF599A-E628-48BE-9100-067AB9AE4E6E}" presName="parentLin" presStyleCnt="0"/>
      <dgm:spPr/>
    </dgm:pt>
    <dgm:pt modelId="{8E0DD9D7-EFEF-4B0C-99E3-838597D30ED4}" type="pres">
      <dgm:prSet presAssocID="{56EF599A-E628-48BE-9100-067AB9AE4E6E}" presName="parentLeftMargin" presStyleLbl="node1" presStyleIdx="1" presStyleCnt="3"/>
      <dgm:spPr/>
      <dgm:t>
        <a:bodyPr/>
        <a:lstStyle/>
        <a:p>
          <a:endParaRPr lang="ru-RU"/>
        </a:p>
      </dgm:t>
    </dgm:pt>
    <dgm:pt modelId="{5CFB9C70-7D1D-4463-A629-703E74B16B4A}" type="pres">
      <dgm:prSet presAssocID="{56EF599A-E628-48BE-9100-067AB9AE4E6E}" presName="parentText" presStyleLbl="node1" presStyleIdx="2" presStyleCnt="3" custScaleX="142857" custScaleY="341128">
        <dgm:presLayoutVars>
          <dgm:chMax val="0"/>
          <dgm:bulletEnabled val="1"/>
        </dgm:presLayoutVars>
      </dgm:prSet>
      <dgm:spPr/>
      <dgm:t>
        <a:bodyPr/>
        <a:lstStyle/>
        <a:p>
          <a:endParaRPr lang="ru-RU"/>
        </a:p>
      </dgm:t>
    </dgm:pt>
    <dgm:pt modelId="{8A5197C6-8C12-47D7-88B7-55C986715A83}" type="pres">
      <dgm:prSet presAssocID="{56EF599A-E628-48BE-9100-067AB9AE4E6E}" presName="negativeSpace" presStyleCnt="0"/>
      <dgm:spPr/>
    </dgm:pt>
    <dgm:pt modelId="{82269F8C-3111-4E2A-9326-FF2759B7E47A}" type="pres">
      <dgm:prSet presAssocID="{56EF599A-E628-48BE-9100-067AB9AE4E6E}" presName="childText" presStyleLbl="conFgAcc1" presStyleIdx="2" presStyleCnt="3" custScaleX="82715" custScaleY="106299" custLinFactNeighborX="16826" custLinFactNeighborY="-96547">
        <dgm:presLayoutVars>
          <dgm:bulletEnabled val="1"/>
        </dgm:presLayoutVars>
      </dgm:prSet>
      <dgm:spPr/>
    </dgm:pt>
  </dgm:ptLst>
  <dgm:cxnLst>
    <dgm:cxn modelId="{C2062C1B-DFF8-4B45-9883-0F99DD8117A3}" type="presOf" srcId="{D9AB6232-4111-42B8-A8CF-4C130335FF96}" destId="{0D8C14EA-EA2E-47CF-9197-C16F94EE1019}" srcOrd="0" destOrd="0" presId="urn:microsoft.com/office/officeart/2005/8/layout/list1"/>
    <dgm:cxn modelId="{37742E77-19D7-4234-9312-D4DF3C3082FF}" srcId="{DA726283-A78B-4A7A-BBD8-31B69DB0DAE5}" destId="{E8691CEE-B44E-4A99-8CC9-16F5DDAD5850}" srcOrd="0" destOrd="0" parTransId="{D4BF930A-1EF8-437B-98A0-9E03B01A4658}" sibTransId="{CA0D62E9-6A84-40DE-8FCB-6624C2AAAAD5}"/>
    <dgm:cxn modelId="{AD77D158-D8FC-4DB7-B053-B319F5454B93}" type="presOf" srcId="{E8691CEE-B44E-4A99-8CC9-16F5DDAD5850}" destId="{FD3B229C-F505-4F72-8827-A28C6528065B}" srcOrd="1" destOrd="0" presId="urn:microsoft.com/office/officeart/2005/8/layout/list1"/>
    <dgm:cxn modelId="{DE2653FC-EDFC-4015-A830-6E5CBD03D59F}" srcId="{DA726283-A78B-4A7A-BBD8-31B69DB0DAE5}" destId="{56EF599A-E628-48BE-9100-067AB9AE4E6E}" srcOrd="2" destOrd="0" parTransId="{ED150E79-7A55-484D-A4A1-ED070C802985}" sibTransId="{10061B9D-73D3-412B-ACFF-6260E7F95380}"/>
    <dgm:cxn modelId="{EE618A5D-CD98-4DD9-919E-8777B3A7BC8A}" srcId="{DA726283-A78B-4A7A-BBD8-31B69DB0DAE5}" destId="{D9AB6232-4111-42B8-A8CF-4C130335FF96}" srcOrd="1" destOrd="0" parTransId="{17466431-F449-49BD-A2DE-A8E4E880A443}" sibTransId="{E361E060-7404-475F-8846-50966ADF768A}"/>
    <dgm:cxn modelId="{03FB3F22-D4F9-4FF1-9793-1974D58A119C}" type="presOf" srcId="{D9AB6232-4111-42B8-A8CF-4C130335FF96}" destId="{DE48F876-05F2-478C-8D5D-8FEEC8959A6E}" srcOrd="1" destOrd="0" presId="urn:microsoft.com/office/officeart/2005/8/layout/list1"/>
    <dgm:cxn modelId="{AB378CA8-E6B6-4BAC-8066-8BEC3605DD18}" type="presOf" srcId="{DA726283-A78B-4A7A-BBD8-31B69DB0DAE5}" destId="{E89A458E-8500-4C6B-82CB-690968834731}" srcOrd="0" destOrd="0" presId="urn:microsoft.com/office/officeart/2005/8/layout/list1"/>
    <dgm:cxn modelId="{8831FFBB-CAD4-4927-A0B6-960B7182DD3E}" type="presOf" srcId="{56EF599A-E628-48BE-9100-067AB9AE4E6E}" destId="{5CFB9C70-7D1D-4463-A629-703E74B16B4A}" srcOrd="1" destOrd="0" presId="urn:microsoft.com/office/officeart/2005/8/layout/list1"/>
    <dgm:cxn modelId="{B22AA344-0FC3-43F9-B49F-93D0E07E10B0}" type="presOf" srcId="{E8691CEE-B44E-4A99-8CC9-16F5DDAD5850}" destId="{E6F3EC01-3908-42B5-AC49-1F2078B8071D}" srcOrd="0" destOrd="0" presId="urn:microsoft.com/office/officeart/2005/8/layout/list1"/>
    <dgm:cxn modelId="{9A4B8955-CBFD-4467-9B5A-5C66AA33A662}" type="presOf" srcId="{56EF599A-E628-48BE-9100-067AB9AE4E6E}" destId="{8E0DD9D7-EFEF-4B0C-99E3-838597D30ED4}" srcOrd="0" destOrd="0" presId="urn:microsoft.com/office/officeart/2005/8/layout/list1"/>
    <dgm:cxn modelId="{4AD707DF-8364-4D76-AC75-0B7A56E854CB}" type="presParOf" srcId="{E89A458E-8500-4C6B-82CB-690968834731}" destId="{32A81ABB-6991-4D09-BB66-E6379D68B420}" srcOrd="0" destOrd="0" presId="urn:microsoft.com/office/officeart/2005/8/layout/list1"/>
    <dgm:cxn modelId="{AABB72DA-41FB-4BA4-AB08-5DD157C04946}" type="presParOf" srcId="{32A81ABB-6991-4D09-BB66-E6379D68B420}" destId="{E6F3EC01-3908-42B5-AC49-1F2078B8071D}" srcOrd="0" destOrd="0" presId="urn:microsoft.com/office/officeart/2005/8/layout/list1"/>
    <dgm:cxn modelId="{6B8FBC6A-BABA-4274-B904-9C2ABABF4258}" type="presParOf" srcId="{32A81ABB-6991-4D09-BB66-E6379D68B420}" destId="{FD3B229C-F505-4F72-8827-A28C6528065B}" srcOrd="1" destOrd="0" presId="urn:microsoft.com/office/officeart/2005/8/layout/list1"/>
    <dgm:cxn modelId="{9C4DF7A0-4E7C-439D-9AC1-A2EC11351EDA}" type="presParOf" srcId="{E89A458E-8500-4C6B-82CB-690968834731}" destId="{8F89E52D-6EB6-46C5-9FFA-C8BE13BC68A7}" srcOrd="1" destOrd="0" presId="urn:microsoft.com/office/officeart/2005/8/layout/list1"/>
    <dgm:cxn modelId="{B550F871-B70A-411C-B336-E6E32F238116}" type="presParOf" srcId="{E89A458E-8500-4C6B-82CB-690968834731}" destId="{AF6BA313-6854-4762-B94C-8E8E7B9FD30F}" srcOrd="2" destOrd="0" presId="urn:microsoft.com/office/officeart/2005/8/layout/list1"/>
    <dgm:cxn modelId="{89D36C4D-C4E4-474D-90C7-A72725EA268D}" type="presParOf" srcId="{E89A458E-8500-4C6B-82CB-690968834731}" destId="{6A6E5E19-8740-45B4-9AFA-EAF532914564}" srcOrd="3" destOrd="0" presId="urn:microsoft.com/office/officeart/2005/8/layout/list1"/>
    <dgm:cxn modelId="{E97A8CA6-3C09-41C1-A520-7A3045F77FBF}" type="presParOf" srcId="{E89A458E-8500-4C6B-82CB-690968834731}" destId="{08B30EC4-2355-4DBD-B6D3-972623EEA5C1}" srcOrd="4" destOrd="0" presId="urn:microsoft.com/office/officeart/2005/8/layout/list1"/>
    <dgm:cxn modelId="{0DA26C88-6C77-426F-8BF1-9B3239FA04B7}" type="presParOf" srcId="{08B30EC4-2355-4DBD-B6D3-972623EEA5C1}" destId="{0D8C14EA-EA2E-47CF-9197-C16F94EE1019}" srcOrd="0" destOrd="0" presId="urn:microsoft.com/office/officeart/2005/8/layout/list1"/>
    <dgm:cxn modelId="{524A5F08-3BF4-40EE-9B07-618446D34523}" type="presParOf" srcId="{08B30EC4-2355-4DBD-B6D3-972623EEA5C1}" destId="{DE48F876-05F2-478C-8D5D-8FEEC8959A6E}" srcOrd="1" destOrd="0" presId="urn:microsoft.com/office/officeart/2005/8/layout/list1"/>
    <dgm:cxn modelId="{99C28CB1-1B12-43D3-A32A-1B763B8A7B09}" type="presParOf" srcId="{E89A458E-8500-4C6B-82CB-690968834731}" destId="{E3996B7D-46F5-417C-9ED4-BDA497CC0959}" srcOrd="5" destOrd="0" presId="urn:microsoft.com/office/officeart/2005/8/layout/list1"/>
    <dgm:cxn modelId="{305E38AA-DF07-45B4-9CB0-0FDAC0E0CE84}" type="presParOf" srcId="{E89A458E-8500-4C6B-82CB-690968834731}" destId="{9B5379F0-7260-4728-ABBD-7166B2BFB4A8}" srcOrd="6" destOrd="0" presId="urn:microsoft.com/office/officeart/2005/8/layout/list1"/>
    <dgm:cxn modelId="{AA1B2A0C-7EC2-44AC-82EC-3F27455E63CE}" type="presParOf" srcId="{E89A458E-8500-4C6B-82CB-690968834731}" destId="{29453AC0-C72F-4604-8EA6-5ACD5B258820}" srcOrd="7" destOrd="0" presId="urn:microsoft.com/office/officeart/2005/8/layout/list1"/>
    <dgm:cxn modelId="{CA0DC19A-4D65-47B1-A026-5CBAC0481B02}" type="presParOf" srcId="{E89A458E-8500-4C6B-82CB-690968834731}" destId="{4FE5707A-905A-49C4-8A49-0F4902F81FEB}" srcOrd="8" destOrd="0" presId="urn:microsoft.com/office/officeart/2005/8/layout/list1"/>
    <dgm:cxn modelId="{11AA3EA0-0C6D-44A6-AD23-9CCEB4CCFC9D}" type="presParOf" srcId="{4FE5707A-905A-49C4-8A49-0F4902F81FEB}" destId="{8E0DD9D7-EFEF-4B0C-99E3-838597D30ED4}" srcOrd="0" destOrd="0" presId="urn:microsoft.com/office/officeart/2005/8/layout/list1"/>
    <dgm:cxn modelId="{A78E73E1-CBEC-4E9D-850D-53E0F4569881}" type="presParOf" srcId="{4FE5707A-905A-49C4-8A49-0F4902F81FEB}" destId="{5CFB9C70-7D1D-4463-A629-703E74B16B4A}" srcOrd="1" destOrd="0" presId="urn:microsoft.com/office/officeart/2005/8/layout/list1"/>
    <dgm:cxn modelId="{1250522C-D4C2-4A70-8356-48CBD3032CE7}" type="presParOf" srcId="{E89A458E-8500-4C6B-82CB-690968834731}" destId="{8A5197C6-8C12-47D7-88B7-55C986715A83}" srcOrd="9" destOrd="0" presId="urn:microsoft.com/office/officeart/2005/8/layout/list1"/>
    <dgm:cxn modelId="{AE3892C5-CEBB-412F-B737-EA2FACE64356}" type="presParOf" srcId="{E89A458E-8500-4C6B-82CB-690968834731}" destId="{82269F8C-3111-4E2A-9326-FF2759B7E47A}" srcOrd="10"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F6BA313-6854-4762-B94C-8E8E7B9FD30F}">
      <dsp:nvSpPr>
        <dsp:cNvPr id="0" name=""/>
        <dsp:cNvSpPr/>
      </dsp:nvSpPr>
      <dsp:spPr>
        <a:xfrm>
          <a:off x="76569" y="1506871"/>
          <a:ext cx="2522547" cy="22680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FD3B229C-F505-4F72-8827-A28C6528065B}">
      <dsp:nvSpPr>
        <dsp:cNvPr id="0" name=""/>
        <dsp:cNvSpPr/>
      </dsp:nvSpPr>
      <dsp:spPr>
        <a:xfrm>
          <a:off x="126783" y="178561"/>
          <a:ext cx="2471707" cy="1443319"/>
        </a:xfrm>
        <a:prstGeom prst="roundRect">
          <a:avLst/>
        </a:prstGeom>
        <a:solidFill>
          <a:schemeClr val="accent3">
            <a:lumMod val="7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768" tIns="0" rIns="68768" bIns="0" numCol="1" spcCol="1270" anchor="ctr" anchorCtr="0">
          <a:noAutofit/>
        </a:bodyPr>
        <a:lstStyle/>
        <a:p>
          <a:pPr lvl="0" algn="l" defTabSz="466725">
            <a:lnSpc>
              <a:spcPct val="90000"/>
            </a:lnSpc>
            <a:spcBef>
              <a:spcPct val="0"/>
            </a:spcBef>
            <a:spcAft>
              <a:spcPct val="35000"/>
            </a:spcAft>
          </a:pPr>
          <a:r>
            <a:rPr lang="ru-RU" sz="1050" b="1" kern="1200" spc="0" baseline="0" dirty="0" smtClean="0">
              <a:solidFill>
                <a:srgbClr val="FFFFFF"/>
              </a:solidFill>
            </a:rPr>
            <a:t>По ведомствам (</a:t>
          </a:r>
          <a:r>
            <a:rPr lang="ru-RU" sz="1100" b="1" kern="1200" spc="0" baseline="0" dirty="0" smtClean="0">
              <a:solidFill>
                <a:srgbClr val="FFFFFF"/>
              </a:solidFill>
            </a:rPr>
            <a:t>главным</a:t>
          </a:r>
          <a:r>
            <a:rPr lang="ru-RU" sz="1050" b="1" kern="1200" spc="0" baseline="0" dirty="0" smtClean="0">
              <a:solidFill>
                <a:srgbClr val="FFFFFF"/>
              </a:solidFill>
            </a:rPr>
            <a:t> распорядителям), которые отвечают за использование бюджетных средств                                                                      </a:t>
          </a:r>
          <a:endParaRPr lang="ru-RU" sz="400" b="1" kern="1200" spc="0" baseline="0" dirty="0" smtClean="0">
            <a:solidFill>
              <a:srgbClr val="FFFFFF"/>
            </a:solidFill>
          </a:endParaRPr>
        </a:p>
        <a:p>
          <a:pPr lvl="0" algn="l" defTabSz="466725">
            <a:lnSpc>
              <a:spcPct val="90000"/>
            </a:lnSpc>
            <a:spcBef>
              <a:spcPct val="0"/>
            </a:spcBef>
            <a:spcAft>
              <a:spcPct val="35000"/>
            </a:spcAft>
          </a:pPr>
          <a:endParaRPr lang="ru-RU" sz="400" b="1" kern="1200" spc="0" baseline="0" dirty="0" smtClean="0">
            <a:solidFill>
              <a:srgbClr val="FFFFFF"/>
            </a:solidFill>
          </a:endParaRPr>
        </a:p>
        <a:p>
          <a:pPr lvl="0" algn="l" defTabSz="466725">
            <a:lnSpc>
              <a:spcPct val="90000"/>
            </a:lnSpc>
            <a:spcBef>
              <a:spcPct val="0"/>
            </a:spcBef>
            <a:spcAft>
              <a:spcPct val="35000"/>
            </a:spcAft>
          </a:pPr>
          <a:endParaRPr lang="ru-RU" sz="400" b="1" kern="1200" spc="0" baseline="0" dirty="0" smtClean="0">
            <a:solidFill>
              <a:srgbClr val="FFFFFF"/>
            </a:solidFill>
          </a:endParaRPr>
        </a:p>
        <a:p>
          <a:pPr lvl="0" algn="l" defTabSz="466725">
            <a:lnSpc>
              <a:spcPct val="90000"/>
            </a:lnSpc>
            <a:spcBef>
              <a:spcPct val="0"/>
            </a:spcBef>
            <a:spcAft>
              <a:spcPct val="35000"/>
            </a:spcAft>
          </a:pPr>
          <a:r>
            <a:rPr lang="ru-RU" sz="1050" kern="1200" spc="0" baseline="0" dirty="0" smtClean="0">
              <a:solidFill>
                <a:srgbClr val="FFFFFF"/>
              </a:solidFill>
            </a:rPr>
            <a:t>Расходы районного бюджета распределены по </a:t>
          </a:r>
          <a:r>
            <a:rPr lang="ru-RU" sz="1200" b="1" kern="1200" spc="0" baseline="0" dirty="0" smtClean="0">
              <a:solidFill>
                <a:schemeClr val="tx1">
                  <a:lumMod val="60000"/>
                  <a:lumOff val="40000"/>
                </a:schemeClr>
              </a:solidFill>
            </a:rPr>
            <a:t>6 главным  распорядителям</a:t>
          </a:r>
          <a:endParaRPr lang="ru-RU" sz="1200" b="1" kern="1200" spc="0" baseline="0" dirty="0">
            <a:solidFill>
              <a:schemeClr val="tx1">
                <a:lumMod val="60000"/>
                <a:lumOff val="40000"/>
              </a:schemeClr>
            </a:solidFill>
          </a:endParaRPr>
        </a:p>
      </dsp:txBody>
      <dsp:txXfrm>
        <a:off x="197240" y="249018"/>
        <a:ext cx="2330793" cy="1302405"/>
      </dsp:txXfrm>
    </dsp:sp>
    <dsp:sp modelId="{9B5379F0-7260-4728-ABBD-7166B2BFB4A8}">
      <dsp:nvSpPr>
        <dsp:cNvPr id="0" name=""/>
        <dsp:cNvSpPr/>
      </dsp:nvSpPr>
      <dsp:spPr>
        <a:xfrm>
          <a:off x="212061" y="2807412"/>
          <a:ext cx="2387055" cy="172712"/>
        </a:xfrm>
        <a:prstGeom prst="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DE48F876-05F2-478C-8D5D-8FEEC8959A6E}">
      <dsp:nvSpPr>
        <dsp:cNvPr id="0" name=""/>
        <dsp:cNvSpPr/>
      </dsp:nvSpPr>
      <dsp:spPr>
        <a:xfrm>
          <a:off x="123737" y="1764441"/>
          <a:ext cx="2474742" cy="1197185"/>
        </a:xfrm>
        <a:prstGeom prst="roundRect">
          <a:avLst/>
        </a:prstGeom>
        <a:solidFill>
          <a:schemeClr val="accent3">
            <a:lumMod val="7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768" tIns="0" rIns="68768" bIns="0" numCol="1" spcCol="1270" anchor="ctr" anchorCtr="0">
          <a:noAutofit/>
        </a:bodyPr>
        <a:lstStyle/>
        <a:p>
          <a:pPr lvl="0" algn="l" defTabSz="466725">
            <a:lnSpc>
              <a:spcPct val="90000"/>
            </a:lnSpc>
            <a:spcBef>
              <a:spcPct val="0"/>
            </a:spcBef>
            <a:spcAft>
              <a:spcPct val="35000"/>
            </a:spcAft>
          </a:pPr>
          <a:r>
            <a:rPr lang="ru-RU" sz="1050" b="1" kern="1200" spc="0" baseline="0" dirty="0" smtClean="0">
              <a:solidFill>
                <a:srgbClr val="FFFFFF"/>
              </a:solidFill>
            </a:rPr>
            <a:t>По разделам, отражающим направление финансовых ресурсов  </a:t>
          </a:r>
        </a:p>
        <a:p>
          <a:pPr lvl="0" algn="l" defTabSz="466725">
            <a:lnSpc>
              <a:spcPct val="90000"/>
            </a:lnSpc>
            <a:spcBef>
              <a:spcPct val="0"/>
            </a:spcBef>
            <a:spcAft>
              <a:spcPct val="35000"/>
            </a:spcAft>
          </a:pPr>
          <a:endParaRPr lang="ru-RU" sz="400" kern="1200" spc="0" baseline="0" dirty="0" smtClean="0">
            <a:solidFill>
              <a:srgbClr val="FFFFFF"/>
            </a:solidFill>
          </a:endParaRPr>
        </a:p>
        <a:p>
          <a:pPr lvl="0" algn="l" defTabSz="466725">
            <a:lnSpc>
              <a:spcPct val="90000"/>
            </a:lnSpc>
            <a:spcBef>
              <a:spcPct val="0"/>
            </a:spcBef>
            <a:spcAft>
              <a:spcPct val="35000"/>
            </a:spcAft>
          </a:pPr>
          <a:endParaRPr lang="ru-RU" sz="400" kern="1200" spc="0" baseline="0" dirty="0" smtClean="0">
            <a:solidFill>
              <a:srgbClr val="FFFFFF"/>
            </a:solidFill>
          </a:endParaRPr>
        </a:p>
        <a:p>
          <a:pPr lvl="0" algn="l" defTabSz="466725">
            <a:lnSpc>
              <a:spcPct val="90000"/>
            </a:lnSpc>
            <a:spcBef>
              <a:spcPct val="0"/>
            </a:spcBef>
            <a:spcAft>
              <a:spcPct val="35000"/>
            </a:spcAft>
          </a:pPr>
          <a:r>
            <a:rPr lang="ru-RU" sz="1050" kern="1200" spc="0" baseline="0" dirty="0" smtClean="0">
              <a:solidFill>
                <a:srgbClr val="FFFFFF"/>
              </a:solidFill>
            </a:rPr>
            <a:t>Расходы  районного бюджета распределены по </a:t>
          </a:r>
          <a:r>
            <a:rPr lang="ru-RU" sz="1050" b="1" kern="1200" spc="0" baseline="0" dirty="0" smtClean="0">
              <a:solidFill>
                <a:schemeClr val="tx1">
                  <a:lumMod val="60000"/>
                  <a:lumOff val="40000"/>
                </a:schemeClr>
              </a:solidFill>
            </a:rPr>
            <a:t>12 разделам бюджетной классификации</a:t>
          </a:r>
          <a:endParaRPr lang="ru-RU" sz="1050" b="1" kern="1200" spc="0" baseline="0" dirty="0">
            <a:solidFill>
              <a:schemeClr val="tx1">
                <a:lumMod val="60000"/>
                <a:lumOff val="40000"/>
              </a:schemeClr>
            </a:solidFill>
          </a:endParaRPr>
        </a:p>
      </dsp:txBody>
      <dsp:txXfrm>
        <a:off x="182179" y="1822883"/>
        <a:ext cx="2357858" cy="1080301"/>
      </dsp:txXfrm>
    </dsp:sp>
    <dsp:sp modelId="{82269F8C-3111-4E2A-9326-FF2759B7E47A}">
      <dsp:nvSpPr>
        <dsp:cNvPr id="0" name=""/>
        <dsp:cNvSpPr/>
      </dsp:nvSpPr>
      <dsp:spPr>
        <a:xfrm>
          <a:off x="437327" y="3695316"/>
          <a:ext cx="2149859" cy="241086"/>
        </a:xfrm>
        <a:prstGeom prst="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CFB9C70-7D1D-4463-A629-703E74B16B4A}">
      <dsp:nvSpPr>
        <dsp:cNvPr id="0" name=""/>
        <dsp:cNvSpPr/>
      </dsp:nvSpPr>
      <dsp:spPr>
        <a:xfrm>
          <a:off x="123737" y="3050100"/>
          <a:ext cx="2474742" cy="906308"/>
        </a:xfrm>
        <a:prstGeom prst="roundRect">
          <a:avLst/>
        </a:prstGeom>
        <a:solidFill>
          <a:schemeClr val="accent3">
            <a:lumMod val="7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768" tIns="0" rIns="68768" bIns="0" numCol="1" spcCol="1270" anchor="ctr" anchorCtr="0">
          <a:noAutofit/>
        </a:bodyPr>
        <a:lstStyle/>
        <a:p>
          <a:pPr lvl="0" algn="l" defTabSz="466725">
            <a:lnSpc>
              <a:spcPct val="90000"/>
            </a:lnSpc>
            <a:spcBef>
              <a:spcPct val="0"/>
            </a:spcBef>
            <a:spcAft>
              <a:spcPct val="35000"/>
            </a:spcAft>
          </a:pPr>
          <a:r>
            <a:rPr lang="ru-RU" sz="1050" b="1" kern="1200" spc="0" baseline="0" dirty="0" smtClean="0">
              <a:solidFill>
                <a:srgbClr val="FFFFFF"/>
              </a:solidFill>
            </a:rPr>
            <a:t>По муниципальным программам</a:t>
          </a:r>
        </a:p>
        <a:p>
          <a:pPr lvl="0" algn="l" defTabSz="466725">
            <a:lnSpc>
              <a:spcPct val="90000"/>
            </a:lnSpc>
            <a:spcBef>
              <a:spcPct val="0"/>
            </a:spcBef>
            <a:spcAft>
              <a:spcPct val="35000"/>
            </a:spcAft>
          </a:pPr>
          <a:endParaRPr lang="ru-RU" sz="400" kern="1200" spc="0" baseline="0" dirty="0" smtClean="0">
            <a:solidFill>
              <a:srgbClr val="FFFFFF"/>
            </a:solidFill>
          </a:endParaRPr>
        </a:p>
        <a:p>
          <a:pPr lvl="0" algn="l" defTabSz="466725">
            <a:lnSpc>
              <a:spcPct val="90000"/>
            </a:lnSpc>
            <a:spcBef>
              <a:spcPct val="0"/>
            </a:spcBef>
            <a:spcAft>
              <a:spcPct val="35000"/>
            </a:spcAft>
          </a:pPr>
          <a:r>
            <a:rPr lang="ru-RU" sz="1050" kern="1200" spc="0" baseline="0" dirty="0" smtClean="0">
              <a:solidFill>
                <a:srgbClr val="FFFFFF"/>
              </a:solidFill>
            </a:rPr>
            <a:t>Расходы районного бюджета распределены по </a:t>
          </a:r>
          <a:r>
            <a:rPr lang="ru-RU" sz="1050" b="1" kern="1200" spc="0" baseline="0" dirty="0" smtClean="0">
              <a:solidFill>
                <a:schemeClr val="tx1">
                  <a:lumMod val="60000"/>
                  <a:lumOff val="40000"/>
                </a:schemeClr>
              </a:solidFill>
            </a:rPr>
            <a:t>10 муниципальным программам</a:t>
          </a:r>
          <a:endParaRPr lang="ru-RU" sz="1050" b="1" kern="1200" spc="0" baseline="0" dirty="0">
            <a:solidFill>
              <a:schemeClr val="tx1">
                <a:lumMod val="60000"/>
                <a:lumOff val="40000"/>
              </a:schemeClr>
            </a:solidFill>
          </a:endParaRPr>
        </a:p>
      </dsp:txBody>
      <dsp:txXfrm>
        <a:off x="167979" y="3094342"/>
        <a:ext cx="2386258" cy="817824"/>
      </dsp:txXfrm>
    </dsp:sp>
  </dsp:spTree>
</dsp:drawing>
</file>

<file path=ppt/diagrams/layout1.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1" Type="http://schemas.openxmlformats.org/officeDocument/2006/relationships/image" Target="../media/image1.wmf"/></Relationships>
</file>

<file path=ppt/drawings/_rels/vmlDrawing2.v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43.png"/><Relationship Id="rId1" Type="http://schemas.openxmlformats.org/officeDocument/2006/relationships/image" Target="../media/image42.png"/></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Верхний колонтитул 1"/>
          <p:cNvSpPr>
            <a:spLocks noGrp="1"/>
          </p:cNvSpPr>
          <p:nvPr>
            <p:ph type="hdr" sz="quarter"/>
          </p:nvPr>
        </p:nvSpPr>
        <p:spPr>
          <a:xfrm>
            <a:off x="1" y="1"/>
            <a:ext cx="2918830" cy="493315"/>
          </a:xfrm>
          <a:prstGeom prst="rect">
            <a:avLst/>
          </a:prstGeom>
        </p:spPr>
        <p:txBody>
          <a:bodyPr vert="horz" lIns="90754" tIns="45377" rIns="90754" bIns="45377" rtlCol="0"/>
          <a:lstStyle>
            <a:lvl1pPr algn="l">
              <a:defRPr sz="1200"/>
            </a:lvl1pPr>
          </a:lstStyle>
          <a:p>
            <a:endParaRPr lang="ru-RU"/>
          </a:p>
        </p:txBody>
      </p:sp>
      <p:sp>
        <p:nvSpPr>
          <p:cNvPr id="3" name="Дата 2"/>
          <p:cNvSpPr>
            <a:spLocks noGrp="1"/>
          </p:cNvSpPr>
          <p:nvPr>
            <p:ph type="dt" sz="quarter" idx="1"/>
          </p:nvPr>
        </p:nvSpPr>
        <p:spPr>
          <a:xfrm>
            <a:off x="3815375" y="1"/>
            <a:ext cx="2918830" cy="493315"/>
          </a:xfrm>
          <a:prstGeom prst="rect">
            <a:avLst/>
          </a:prstGeom>
        </p:spPr>
        <p:txBody>
          <a:bodyPr vert="horz" lIns="90754" tIns="45377" rIns="90754" bIns="45377" rtlCol="0"/>
          <a:lstStyle>
            <a:lvl1pPr algn="r">
              <a:defRPr sz="1200"/>
            </a:lvl1pPr>
          </a:lstStyle>
          <a:p>
            <a:fld id="{F5108464-F133-4634-AEE3-EB58992D6F54}" type="datetimeFigureOut">
              <a:rPr lang="ru-RU" smtClean="0"/>
              <a:t>27.01.2026</a:t>
            </a:fld>
            <a:endParaRPr lang="ru-RU"/>
          </a:p>
        </p:txBody>
      </p:sp>
      <p:sp>
        <p:nvSpPr>
          <p:cNvPr id="4" name="Нижний колонтитул 3"/>
          <p:cNvSpPr>
            <a:spLocks noGrp="1"/>
          </p:cNvSpPr>
          <p:nvPr>
            <p:ph type="ftr" sz="quarter" idx="2"/>
          </p:nvPr>
        </p:nvSpPr>
        <p:spPr>
          <a:xfrm>
            <a:off x="1" y="9371286"/>
            <a:ext cx="2918830" cy="493315"/>
          </a:xfrm>
          <a:prstGeom prst="rect">
            <a:avLst/>
          </a:prstGeom>
        </p:spPr>
        <p:txBody>
          <a:bodyPr vert="horz" lIns="90754" tIns="45377" rIns="90754" bIns="45377" rtlCol="0" anchor="b"/>
          <a:lstStyle>
            <a:lvl1pPr algn="l">
              <a:defRPr sz="1200"/>
            </a:lvl1pPr>
          </a:lstStyle>
          <a:p>
            <a:endParaRPr lang="ru-RU"/>
          </a:p>
        </p:txBody>
      </p:sp>
      <p:sp>
        <p:nvSpPr>
          <p:cNvPr id="5" name="Номер слайда 4"/>
          <p:cNvSpPr>
            <a:spLocks noGrp="1"/>
          </p:cNvSpPr>
          <p:nvPr>
            <p:ph type="sldNum" sz="quarter" idx="3"/>
          </p:nvPr>
        </p:nvSpPr>
        <p:spPr>
          <a:xfrm>
            <a:off x="3815375" y="9371286"/>
            <a:ext cx="2918830" cy="493315"/>
          </a:xfrm>
          <a:prstGeom prst="rect">
            <a:avLst/>
          </a:prstGeom>
        </p:spPr>
        <p:txBody>
          <a:bodyPr vert="horz" lIns="90754" tIns="45377" rIns="90754" bIns="45377" rtlCol="0" anchor="b"/>
          <a:lstStyle>
            <a:lvl1pPr algn="r">
              <a:defRPr sz="1200"/>
            </a:lvl1pPr>
          </a:lstStyle>
          <a:p>
            <a:fld id="{BB4343FA-DECF-41E7-97F5-8760DDE5B117}" type="slidenum">
              <a:rPr lang="ru-RU" smtClean="0"/>
              <a:t>‹#›</a:t>
            </a:fld>
            <a:endParaRPr lang="ru-RU"/>
          </a:p>
        </p:txBody>
      </p:sp>
    </p:spTree>
    <p:extLst>
      <p:ext uri="{BB962C8B-B14F-4D97-AF65-F5344CB8AC3E}">
        <p14:creationId xmlns:p14="http://schemas.microsoft.com/office/powerpoint/2010/main" val="2475346060"/>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80963" y="739775"/>
            <a:ext cx="6573837" cy="3698875"/>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73577" y="4686499"/>
            <a:ext cx="5388610" cy="4439841"/>
          </a:xfrm>
          <a:prstGeom prst="rect">
            <a:avLst/>
          </a:prstGeom>
          <a:noFill/>
          <a:ln>
            <a:noFill/>
          </a:ln>
        </p:spPr>
        <p:txBody>
          <a:bodyPr spcFirstLastPara="1" wrap="square" lIns="90739" tIns="90739" rIns="90739" bIns="90739"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1796781543"/>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9"/>
        <p:cNvGrpSpPr/>
        <p:nvPr/>
      </p:nvGrpSpPr>
      <p:grpSpPr>
        <a:xfrm>
          <a:off x="0" y="0"/>
          <a:ext cx="0" cy="0"/>
          <a:chOff x="0" y="0"/>
          <a:chExt cx="0" cy="0"/>
        </a:xfrm>
      </p:grpSpPr>
      <p:sp>
        <p:nvSpPr>
          <p:cNvPr id="1570" name="Google Shape;1570;g2a660165174_0_487:notes"/>
          <p:cNvSpPr>
            <a:spLocks noGrp="1" noRot="1" noChangeAspect="1"/>
          </p:cNvSpPr>
          <p:nvPr>
            <p:ph type="sldImg" idx="2"/>
          </p:nvPr>
        </p:nvSpPr>
        <p:spPr>
          <a:xfrm>
            <a:off x="80963" y="739775"/>
            <a:ext cx="6573837" cy="3698875"/>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71" name="Google Shape;1571;g2a660165174_0_487:notes"/>
          <p:cNvSpPr txBox="1">
            <a:spLocks noGrp="1"/>
          </p:cNvSpPr>
          <p:nvPr>
            <p:ph type="body" idx="1"/>
          </p:nvPr>
        </p:nvSpPr>
        <p:spPr>
          <a:xfrm>
            <a:off x="673577" y="4686499"/>
            <a:ext cx="5388610" cy="4439841"/>
          </a:xfrm>
          <a:prstGeom prst="rect">
            <a:avLst/>
          </a:prstGeom>
        </p:spPr>
        <p:txBody>
          <a:bodyPr spcFirstLastPara="1" wrap="square" lIns="90739" tIns="90739" rIns="90739" bIns="90739" anchor="t" anchorCtr="0">
            <a:noAutofit/>
          </a:bodyPr>
          <a:lstStyle/>
          <a:p>
            <a:pPr marL="0" indent="0">
              <a:buNone/>
            </a:pPr>
            <a:endParaRPr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9"/>
        <p:cNvGrpSpPr/>
        <p:nvPr/>
      </p:nvGrpSpPr>
      <p:grpSpPr>
        <a:xfrm>
          <a:off x="0" y="0"/>
          <a:ext cx="0" cy="0"/>
          <a:chOff x="0" y="0"/>
          <a:chExt cx="0" cy="0"/>
        </a:xfrm>
      </p:grpSpPr>
      <p:sp>
        <p:nvSpPr>
          <p:cNvPr id="1570" name="Google Shape;1570;g2a660165174_0_487:notes"/>
          <p:cNvSpPr>
            <a:spLocks noGrp="1" noRot="1" noChangeAspect="1"/>
          </p:cNvSpPr>
          <p:nvPr>
            <p:ph type="sldImg" idx="2"/>
          </p:nvPr>
        </p:nvSpPr>
        <p:spPr>
          <a:xfrm>
            <a:off x="80963" y="739775"/>
            <a:ext cx="6573837" cy="3698875"/>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71" name="Google Shape;1571;g2a660165174_0_487:notes"/>
          <p:cNvSpPr txBox="1">
            <a:spLocks noGrp="1"/>
          </p:cNvSpPr>
          <p:nvPr>
            <p:ph type="body" idx="1"/>
          </p:nvPr>
        </p:nvSpPr>
        <p:spPr>
          <a:xfrm>
            <a:off x="673577" y="4686499"/>
            <a:ext cx="5388610" cy="4439841"/>
          </a:xfrm>
          <a:prstGeom prst="rect">
            <a:avLst/>
          </a:prstGeom>
        </p:spPr>
        <p:txBody>
          <a:bodyPr spcFirstLastPara="1" wrap="square" lIns="90739" tIns="90739" rIns="90739" bIns="90739" anchor="t" anchorCtr="0">
            <a:noAutofit/>
          </a:bodyPr>
          <a:lstStyle/>
          <a:p>
            <a:pPr marL="0" indent="0">
              <a:buNone/>
            </a:pPr>
            <a:endParaRPr dirty="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9"/>
        <p:cNvGrpSpPr/>
        <p:nvPr/>
      </p:nvGrpSpPr>
      <p:grpSpPr>
        <a:xfrm>
          <a:off x="0" y="0"/>
          <a:ext cx="0" cy="0"/>
          <a:chOff x="0" y="0"/>
          <a:chExt cx="0" cy="0"/>
        </a:xfrm>
      </p:grpSpPr>
      <p:sp>
        <p:nvSpPr>
          <p:cNvPr id="1570" name="Google Shape;1570;g2a660165174_0_487:notes"/>
          <p:cNvSpPr>
            <a:spLocks noGrp="1" noRot="1" noChangeAspect="1"/>
          </p:cNvSpPr>
          <p:nvPr>
            <p:ph type="sldImg" idx="2"/>
          </p:nvPr>
        </p:nvSpPr>
        <p:spPr>
          <a:xfrm>
            <a:off x="80963" y="739775"/>
            <a:ext cx="6573837" cy="3698875"/>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71" name="Google Shape;1571;g2a660165174_0_487:notes"/>
          <p:cNvSpPr txBox="1">
            <a:spLocks noGrp="1"/>
          </p:cNvSpPr>
          <p:nvPr>
            <p:ph type="body" idx="1"/>
          </p:nvPr>
        </p:nvSpPr>
        <p:spPr>
          <a:xfrm>
            <a:off x="673577" y="4686499"/>
            <a:ext cx="5388610" cy="4439841"/>
          </a:xfrm>
          <a:prstGeom prst="rect">
            <a:avLst/>
          </a:prstGeom>
        </p:spPr>
        <p:txBody>
          <a:bodyPr spcFirstLastPara="1" wrap="square" lIns="90739" tIns="90739" rIns="90739" bIns="90739" anchor="t" anchorCtr="0">
            <a:noAutofit/>
          </a:bodyPr>
          <a:lstStyle/>
          <a:p>
            <a:pPr marL="0" indent="0">
              <a:buNone/>
            </a:pPr>
            <a:endParaRPr dirty="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RU" dirty="0"/>
          </a:p>
        </p:txBody>
      </p:sp>
    </p:spTree>
    <p:extLst>
      <p:ext uri="{BB962C8B-B14F-4D97-AF65-F5344CB8AC3E}">
        <p14:creationId xmlns:p14="http://schemas.microsoft.com/office/powerpoint/2010/main" val="309315031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RU" dirty="0"/>
          </a:p>
        </p:txBody>
      </p:sp>
    </p:spTree>
    <p:extLst>
      <p:ext uri="{BB962C8B-B14F-4D97-AF65-F5344CB8AC3E}">
        <p14:creationId xmlns:p14="http://schemas.microsoft.com/office/powerpoint/2010/main" val="358660857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RU" dirty="0"/>
          </a:p>
        </p:txBody>
      </p:sp>
    </p:spTree>
    <p:extLst>
      <p:ext uri="{BB962C8B-B14F-4D97-AF65-F5344CB8AC3E}">
        <p14:creationId xmlns:p14="http://schemas.microsoft.com/office/powerpoint/2010/main" val="279872863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9"/>
        <p:cNvGrpSpPr/>
        <p:nvPr/>
      </p:nvGrpSpPr>
      <p:grpSpPr>
        <a:xfrm>
          <a:off x="0" y="0"/>
          <a:ext cx="0" cy="0"/>
          <a:chOff x="0" y="0"/>
          <a:chExt cx="0" cy="0"/>
        </a:xfrm>
      </p:grpSpPr>
      <p:sp>
        <p:nvSpPr>
          <p:cNvPr id="1570" name="Google Shape;1570;g2a660165174_0_487:notes"/>
          <p:cNvSpPr>
            <a:spLocks noGrp="1" noRot="1" noChangeAspect="1"/>
          </p:cNvSpPr>
          <p:nvPr>
            <p:ph type="sldImg" idx="2"/>
          </p:nvPr>
        </p:nvSpPr>
        <p:spPr>
          <a:xfrm>
            <a:off x="80963" y="739775"/>
            <a:ext cx="6573837" cy="3698875"/>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71" name="Google Shape;1571;g2a660165174_0_487:notes"/>
          <p:cNvSpPr txBox="1">
            <a:spLocks noGrp="1"/>
          </p:cNvSpPr>
          <p:nvPr>
            <p:ph type="body" idx="1"/>
          </p:nvPr>
        </p:nvSpPr>
        <p:spPr>
          <a:xfrm>
            <a:off x="673577" y="4686499"/>
            <a:ext cx="5388610" cy="4439841"/>
          </a:xfrm>
          <a:prstGeom prst="rect">
            <a:avLst/>
          </a:prstGeom>
        </p:spPr>
        <p:txBody>
          <a:bodyPr spcFirstLastPara="1" wrap="square" lIns="90739" tIns="90739" rIns="90739" bIns="90739" anchor="t" anchorCtr="0">
            <a:noAutofit/>
          </a:bodyPr>
          <a:lstStyle/>
          <a:p>
            <a:pPr marL="0" indent="0">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RU" dirty="0"/>
          </a:p>
        </p:txBody>
      </p:sp>
    </p:spTree>
    <p:extLst>
      <p:ext uri="{BB962C8B-B14F-4D97-AF65-F5344CB8AC3E}">
        <p14:creationId xmlns:p14="http://schemas.microsoft.com/office/powerpoint/2010/main" val="424240499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9"/>
        <p:cNvGrpSpPr/>
        <p:nvPr/>
      </p:nvGrpSpPr>
      <p:grpSpPr>
        <a:xfrm>
          <a:off x="0" y="0"/>
          <a:ext cx="0" cy="0"/>
          <a:chOff x="0" y="0"/>
          <a:chExt cx="0" cy="0"/>
        </a:xfrm>
      </p:grpSpPr>
      <p:sp>
        <p:nvSpPr>
          <p:cNvPr id="1570" name="Google Shape;1570;g2a660165174_0_487:notes"/>
          <p:cNvSpPr>
            <a:spLocks noGrp="1" noRot="1" noChangeAspect="1"/>
          </p:cNvSpPr>
          <p:nvPr>
            <p:ph type="sldImg" idx="2"/>
          </p:nvPr>
        </p:nvSpPr>
        <p:spPr>
          <a:xfrm>
            <a:off x="80963" y="739775"/>
            <a:ext cx="6573837" cy="3698875"/>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71" name="Google Shape;1571;g2a660165174_0_487:notes"/>
          <p:cNvSpPr txBox="1">
            <a:spLocks noGrp="1"/>
          </p:cNvSpPr>
          <p:nvPr>
            <p:ph type="body" idx="1"/>
          </p:nvPr>
        </p:nvSpPr>
        <p:spPr>
          <a:xfrm>
            <a:off x="673577" y="4686499"/>
            <a:ext cx="5388610" cy="4439841"/>
          </a:xfrm>
          <a:prstGeom prst="rect">
            <a:avLst/>
          </a:prstGeom>
        </p:spPr>
        <p:txBody>
          <a:bodyPr spcFirstLastPara="1" wrap="square" lIns="90739" tIns="90739" rIns="90739" bIns="90739" anchor="t" anchorCtr="0">
            <a:noAutofit/>
          </a:bodyPr>
          <a:lstStyle/>
          <a:p>
            <a:pPr marL="0" indent="0">
              <a:buNone/>
            </a:pPr>
            <a:endParaRPr dirty="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9"/>
        <p:cNvGrpSpPr/>
        <p:nvPr/>
      </p:nvGrpSpPr>
      <p:grpSpPr>
        <a:xfrm>
          <a:off x="0" y="0"/>
          <a:ext cx="0" cy="0"/>
          <a:chOff x="0" y="0"/>
          <a:chExt cx="0" cy="0"/>
        </a:xfrm>
      </p:grpSpPr>
      <p:sp>
        <p:nvSpPr>
          <p:cNvPr id="1570" name="Google Shape;1570;g2a660165174_0_487:notes"/>
          <p:cNvSpPr>
            <a:spLocks noGrp="1" noRot="1" noChangeAspect="1"/>
          </p:cNvSpPr>
          <p:nvPr>
            <p:ph type="sldImg" idx="2"/>
          </p:nvPr>
        </p:nvSpPr>
        <p:spPr>
          <a:xfrm>
            <a:off x="80963" y="739775"/>
            <a:ext cx="6573837" cy="3698875"/>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71" name="Google Shape;1571;g2a660165174_0_487:notes"/>
          <p:cNvSpPr txBox="1">
            <a:spLocks noGrp="1"/>
          </p:cNvSpPr>
          <p:nvPr>
            <p:ph type="body" idx="1"/>
          </p:nvPr>
        </p:nvSpPr>
        <p:spPr>
          <a:xfrm>
            <a:off x="673577" y="4686499"/>
            <a:ext cx="5388610" cy="4439841"/>
          </a:xfrm>
          <a:prstGeom prst="rect">
            <a:avLst/>
          </a:prstGeom>
        </p:spPr>
        <p:txBody>
          <a:bodyPr spcFirstLastPara="1" wrap="square" lIns="90739" tIns="90739" rIns="90739" bIns="90739" anchor="t" anchorCtr="0">
            <a:noAutofit/>
          </a:bodyPr>
          <a:lstStyle/>
          <a:p>
            <a:pPr marL="0" indent="0">
              <a:buNone/>
            </a:pPr>
            <a:endParaRPr dirty="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9"/>
        <p:cNvGrpSpPr/>
        <p:nvPr/>
      </p:nvGrpSpPr>
      <p:grpSpPr>
        <a:xfrm>
          <a:off x="0" y="0"/>
          <a:ext cx="0" cy="0"/>
          <a:chOff x="0" y="0"/>
          <a:chExt cx="0" cy="0"/>
        </a:xfrm>
      </p:grpSpPr>
      <p:sp>
        <p:nvSpPr>
          <p:cNvPr id="1570" name="Google Shape;1570;g2a660165174_0_487:notes"/>
          <p:cNvSpPr>
            <a:spLocks noGrp="1" noRot="1" noChangeAspect="1"/>
          </p:cNvSpPr>
          <p:nvPr>
            <p:ph type="sldImg" idx="2"/>
          </p:nvPr>
        </p:nvSpPr>
        <p:spPr>
          <a:xfrm>
            <a:off x="80963" y="739775"/>
            <a:ext cx="6573837" cy="3698875"/>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71" name="Google Shape;1571;g2a660165174_0_487:notes"/>
          <p:cNvSpPr txBox="1">
            <a:spLocks noGrp="1"/>
          </p:cNvSpPr>
          <p:nvPr>
            <p:ph type="body" idx="1"/>
          </p:nvPr>
        </p:nvSpPr>
        <p:spPr>
          <a:xfrm>
            <a:off x="673577" y="4686499"/>
            <a:ext cx="5388610" cy="4439841"/>
          </a:xfrm>
          <a:prstGeom prst="rect">
            <a:avLst/>
          </a:prstGeom>
        </p:spPr>
        <p:txBody>
          <a:bodyPr spcFirstLastPara="1" wrap="square" lIns="90739" tIns="90739" rIns="90739" bIns="90739" anchor="t" anchorCtr="0">
            <a:noAutofit/>
          </a:bodyPr>
          <a:lstStyle/>
          <a:p>
            <a:pPr marL="0" indent="0">
              <a:buNone/>
            </a:pPr>
            <a:endParaRPr dirty="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9"/>
        <p:cNvGrpSpPr/>
        <p:nvPr/>
      </p:nvGrpSpPr>
      <p:grpSpPr>
        <a:xfrm>
          <a:off x="0" y="0"/>
          <a:ext cx="0" cy="0"/>
          <a:chOff x="0" y="0"/>
          <a:chExt cx="0" cy="0"/>
        </a:xfrm>
      </p:grpSpPr>
      <p:sp>
        <p:nvSpPr>
          <p:cNvPr id="1570" name="Google Shape;1570;g2a660165174_0_487:notes"/>
          <p:cNvSpPr>
            <a:spLocks noGrp="1" noRot="1" noChangeAspect="1"/>
          </p:cNvSpPr>
          <p:nvPr>
            <p:ph type="sldImg" idx="2"/>
          </p:nvPr>
        </p:nvSpPr>
        <p:spPr>
          <a:xfrm>
            <a:off x="80963" y="739775"/>
            <a:ext cx="6573837" cy="3698875"/>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71" name="Google Shape;1571;g2a660165174_0_487:notes"/>
          <p:cNvSpPr txBox="1">
            <a:spLocks noGrp="1"/>
          </p:cNvSpPr>
          <p:nvPr>
            <p:ph type="body" idx="1"/>
          </p:nvPr>
        </p:nvSpPr>
        <p:spPr>
          <a:xfrm>
            <a:off x="673577" y="4686499"/>
            <a:ext cx="5388610" cy="4439841"/>
          </a:xfrm>
          <a:prstGeom prst="rect">
            <a:avLst/>
          </a:prstGeom>
        </p:spPr>
        <p:txBody>
          <a:bodyPr spcFirstLastPara="1" wrap="square" lIns="90739" tIns="90739" rIns="90739" bIns="90739" anchor="t" anchorCtr="0">
            <a:noAutofit/>
          </a:bodyPr>
          <a:lstStyle/>
          <a:p>
            <a:pPr marL="0" indent="0">
              <a:buNone/>
            </a:pPr>
            <a:endParaRPr dirty="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9"/>
        <p:cNvGrpSpPr/>
        <p:nvPr/>
      </p:nvGrpSpPr>
      <p:grpSpPr>
        <a:xfrm>
          <a:off x="0" y="0"/>
          <a:ext cx="0" cy="0"/>
          <a:chOff x="0" y="0"/>
          <a:chExt cx="0" cy="0"/>
        </a:xfrm>
      </p:grpSpPr>
      <p:sp>
        <p:nvSpPr>
          <p:cNvPr id="1570" name="Google Shape;1570;g2a660165174_0_487:notes"/>
          <p:cNvSpPr>
            <a:spLocks noGrp="1" noRot="1" noChangeAspect="1"/>
          </p:cNvSpPr>
          <p:nvPr>
            <p:ph type="sldImg" idx="2"/>
          </p:nvPr>
        </p:nvSpPr>
        <p:spPr>
          <a:xfrm>
            <a:off x="80963" y="739775"/>
            <a:ext cx="6573837" cy="3698875"/>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71" name="Google Shape;1571;g2a660165174_0_487:notes"/>
          <p:cNvSpPr txBox="1">
            <a:spLocks noGrp="1"/>
          </p:cNvSpPr>
          <p:nvPr>
            <p:ph type="body" idx="1"/>
          </p:nvPr>
        </p:nvSpPr>
        <p:spPr>
          <a:xfrm>
            <a:off x="673577" y="4686499"/>
            <a:ext cx="5388610" cy="4439841"/>
          </a:xfrm>
          <a:prstGeom prst="rect">
            <a:avLst/>
          </a:prstGeom>
        </p:spPr>
        <p:txBody>
          <a:bodyPr spcFirstLastPara="1" wrap="square" lIns="90739" tIns="90739" rIns="90739" bIns="90739" anchor="t" anchorCtr="0">
            <a:noAutofit/>
          </a:bodyPr>
          <a:lstStyle/>
          <a:p>
            <a:pPr marL="0" indent="0">
              <a:buNone/>
            </a:pPr>
            <a:endParaRPr dirty="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9"/>
        <p:cNvGrpSpPr/>
        <p:nvPr/>
      </p:nvGrpSpPr>
      <p:grpSpPr>
        <a:xfrm>
          <a:off x="0" y="0"/>
          <a:ext cx="0" cy="0"/>
          <a:chOff x="0" y="0"/>
          <a:chExt cx="0" cy="0"/>
        </a:xfrm>
      </p:grpSpPr>
      <p:sp>
        <p:nvSpPr>
          <p:cNvPr id="1570" name="Google Shape;1570;g2a660165174_0_487:notes"/>
          <p:cNvSpPr>
            <a:spLocks noGrp="1" noRot="1" noChangeAspect="1"/>
          </p:cNvSpPr>
          <p:nvPr>
            <p:ph type="sldImg" idx="2"/>
          </p:nvPr>
        </p:nvSpPr>
        <p:spPr>
          <a:xfrm>
            <a:off x="80963" y="739775"/>
            <a:ext cx="6573837" cy="3698875"/>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71" name="Google Shape;1571;g2a660165174_0_487:notes"/>
          <p:cNvSpPr txBox="1">
            <a:spLocks noGrp="1"/>
          </p:cNvSpPr>
          <p:nvPr>
            <p:ph type="body" idx="1"/>
          </p:nvPr>
        </p:nvSpPr>
        <p:spPr>
          <a:xfrm>
            <a:off x="673577" y="4686499"/>
            <a:ext cx="5388610" cy="4439841"/>
          </a:xfrm>
          <a:prstGeom prst="rect">
            <a:avLst/>
          </a:prstGeom>
        </p:spPr>
        <p:txBody>
          <a:bodyPr spcFirstLastPara="1" wrap="square" lIns="90739" tIns="90739" rIns="90739" bIns="90739" anchor="t" anchorCtr="0">
            <a:noAutofit/>
          </a:bodyPr>
          <a:lstStyle/>
          <a:p>
            <a:pPr marL="0" indent="0">
              <a:buNone/>
            </a:pPr>
            <a:endParaRPr dirty="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4477400" y="1071500"/>
            <a:ext cx="4161900" cy="2217900"/>
          </a:xfrm>
          <a:prstGeom prst="rect">
            <a:avLst/>
          </a:prstGeom>
        </p:spPr>
        <p:txBody>
          <a:bodyPr spcFirstLastPara="1" wrap="square" lIns="91425" tIns="91425" rIns="91425" bIns="91425" anchor="b" anchorCtr="0">
            <a:noAutofit/>
          </a:bodyPr>
          <a:lstStyle>
            <a:lvl1pPr lvl="0">
              <a:lnSpc>
                <a:spcPct val="90000"/>
              </a:lnSpc>
              <a:spcBef>
                <a:spcPts val="0"/>
              </a:spcBef>
              <a:spcAft>
                <a:spcPts val="0"/>
              </a:spcAft>
              <a:buClr>
                <a:srgbClr val="191919"/>
              </a:buClr>
              <a:buSzPts val="5200"/>
              <a:buNone/>
              <a:defRPr sz="50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0" name="Google Shape;10;p2"/>
          <p:cNvSpPr txBox="1">
            <a:spLocks noGrp="1"/>
          </p:cNvSpPr>
          <p:nvPr>
            <p:ph type="subTitle" idx="1"/>
          </p:nvPr>
        </p:nvSpPr>
        <p:spPr>
          <a:xfrm>
            <a:off x="4617253" y="3450000"/>
            <a:ext cx="3712500" cy="288600"/>
          </a:xfrm>
          <a:prstGeom prst="rect">
            <a:avLst/>
          </a:prstGeom>
          <a:solidFill>
            <a:schemeClr val="accent5"/>
          </a:solidFill>
        </p:spPr>
        <p:txBody>
          <a:bodyPr spcFirstLastPara="1" wrap="square" lIns="91425" tIns="91425" rIns="91425" bIns="91425" anchor="ctr" anchorCtr="0">
            <a:noAutofit/>
          </a:bodyPr>
          <a:lstStyle>
            <a:lvl1pPr lvl="0">
              <a:lnSpc>
                <a:spcPct val="100000"/>
              </a:lnSpc>
              <a:spcBef>
                <a:spcPts val="0"/>
              </a:spcBef>
              <a:spcAft>
                <a:spcPts val="0"/>
              </a:spcAft>
              <a:buSzPts val="1200"/>
              <a:buNone/>
              <a:defRPr sz="14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11" name="Google Shape;11;p2"/>
          <p:cNvSpPr/>
          <p:nvPr/>
        </p:nvSpPr>
        <p:spPr>
          <a:xfrm>
            <a:off x="0" y="4911025"/>
            <a:ext cx="9144000" cy="232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grpSp>
        <p:nvGrpSpPr>
          <p:cNvPr id="12" name="Google Shape;12;p2"/>
          <p:cNvGrpSpPr/>
          <p:nvPr/>
        </p:nvGrpSpPr>
        <p:grpSpPr>
          <a:xfrm>
            <a:off x="-4" y="-200"/>
            <a:ext cx="1754811" cy="5150701"/>
            <a:chOff x="-4" y="-200"/>
            <a:chExt cx="1754811" cy="5150701"/>
          </a:xfrm>
        </p:grpSpPr>
        <p:grpSp>
          <p:nvGrpSpPr>
            <p:cNvPr id="13" name="Google Shape;13;p2"/>
            <p:cNvGrpSpPr/>
            <p:nvPr/>
          </p:nvGrpSpPr>
          <p:grpSpPr>
            <a:xfrm>
              <a:off x="292641" y="-200"/>
              <a:ext cx="1462167" cy="5150701"/>
              <a:chOff x="1387483" y="0"/>
              <a:chExt cx="1462167" cy="5143500"/>
            </a:xfrm>
          </p:grpSpPr>
          <p:cxnSp>
            <p:nvCxnSpPr>
              <p:cNvPr id="14" name="Google Shape;14;p2"/>
              <p:cNvCxnSpPr/>
              <p:nvPr/>
            </p:nvCxnSpPr>
            <p:spPr>
              <a:xfrm>
                <a:off x="1387483" y="0"/>
                <a:ext cx="0" cy="5143500"/>
              </a:xfrm>
              <a:prstGeom prst="straightConnector1">
                <a:avLst/>
              </a:prstGeom>
              <a:noFill/>
              <a:ln w="9525" cap="flat" cmpd="sng">
                <a:solidFill>
                  <a:schemeClr val="accent5"/>
                </a:solidFill>
                <a:prstDash val="solid"/>
                <a:round/>
                <a:headEnd type="none" w="med" len="med"/>
                <a:tailEnd type="none" w="med" len="med"/>
              </a:ln>
            </p:spPr>
          </p:cxnSp>
          <p:cxnSp>
            <p:nvCxnSpPr>
              <p:cNvPr id="15" name="Google Shape;15;p2"/>
              <p:cNvCxnSpPr/>
              <p:nvPr/>
            </p:nvCxnSpPr>
            <p:spPr>
              <a:xfrm>
                <a:off x="1972350" y="0"/>
                <a:ext cx="0" cy="5143500"/>
              </a:xfrm>
              <a:prstGeom prst="straightConnector1">
                <a:avLst/>
              </a:prstGeom>
              <a:noFill/>
              <a:ln w="9525" cap="flat" cmpd="sng">
                <a:solidFill>
                  <a:schemeClr val="accent5"/>
                </a:solidFill>
                <a:prstDash val="solid"/>
                <a:round/>
                <a:headEnd type="none" w="med" len="med"/>
                <a:tailEnd type="none" w="med" len="med"/>
              </a:ln>
            </p:spPr>
          </p:cxnSp>
          <p:cxnSp>
            <p:nvCxnSpPr>
              <p:cNvPr id="16" name="Google Shape;16;p2"/>
              <p:cNvCxnSpPr/>
              <p:nvPr/>
            </p:nvCxnSpPr>
            <p:spPr>
              <a:xfrm>
                <a:off x="1679917" y="0"/>
                <a:ext cx="0" cy="5143500"/>
              </a:xfrm>
              <a:prstGeom prst="straightConnector1">
                <a:avLst/>
              </a:prstGeom>
              <a:noFill/>
              <a:ln w="9525" cap="flat" cmpd="sng">
                <a:solidFill>
                  <a:schemeClr val="accent5"/>
                </a:solidFill>
                <a:prstDash val="solid"/>
                <a:round/>
                <a:headEnd type="none" w="med" len="med"/>
                <a:tailEnd type="none" w="med" len="med"/>
              </a:ln>
            </p:spPr>
          </p:cxnSp>
          <p:cxnSp>
            <p:nvCxnSpPr>
              <p:cNvPr id="17" name="Google Shape;17;p2"/>
              <p:cNvCxnSpPr/>
              <p:nvPr/>
            </p:nvCxnSpPr>
            <p:spPr>
              <a:xfrm>
                <a:off x="2264783" y="0"/>
                <a:ext cx="0" cy="5143500"/>
              </a:xfrm>
              <a:prstGeom prst="straightConnector1">
                <a:avLst/>
              </a:prstGeom>
              <a:noFill/>
              <a:ln w="9525" cap="flat" cmpd="sng">
                <a:solidFill>
                  <a:schemeClr val="accent5"/>
                </a:solidFill>
                <a:prstDash val="solid"/>
                <a:round/>
                <a:headEnd type="none" w="med" len="med"/>
                <a:tailEnd type="none" w="med" len="med"/>
              </a:ln>
            </p:spPr>
          </p:cxnSp>
          <p:cxnSp>
            <p:nvCxnSpPr>
              <p:cNvPr id="18" name="Google Shape;18;p2"/>
              <p:cNvCxnSpPr/>
              <p:nvPr/>
            </p:nvCxnSpPr>
            <p:spPr>
              <a:xfrm>
                <a:off x="2557217" y="0"/>
                <a:ext cx="0" cy="5143500"/>
              </a:xfrm>
              <a:prstGeom prst="straightConnector1">
                <a:avLst/>
              </a:prstGeom>
              <a:noFill/>
              <a:ln w="9525" cap="flat" cmpd="sng">
                <a:solidFill>
                  <a:schemeClr val="accent5"/>
                </a:solidFill>
                <a:prstDash val="solid"/>
                <a:round/>
                <a:headEnd type="none" w="med" len="med"/>
                <a:tailEnd type="none" w="med" len="med"/>
              </a:ln>
            </p:spPr>
          </p:cxnSp>
          <p:cxnSp>
            <p:nvCxnSpPr>
              <p:cNvPr id="19" name="Google Shape;19;p2"/>
              <p:cNvCxnSpPr/>
              <p:nvPr/>
            </p:nvCxnSpPr>
            <p:spPr>
              <a:xfrm>
                <a:off x="2849650" y="0"/>
                <a:ext cx="0" cy="5143500"/>
              </a:xfrm>
              <a:prstGeom prst="straightConnector1">
                <a:avLst/>
              </a:prstGeom>
              <a:noFill/>
              <a:ln w="9525" cap="flat" cmpd="sng">
                <a:solidFill>
                  <a:schemeClr val="accent5"/>
                </a:solidFill>
                <a:prstDash val="solid"/>
                <a:round/>
                <a:headEnd type="none" w="med" len="med"/>
                <a:tailEnd type="none" w="med" len="med"/>
              </a:ln>
            </p:spPr>
          </p:cxnSp>
        </p:grpSp>
        <p:grpSp>
          <p:nvGrpSpPr>
            <p:cNvPr id="20" name="Google Shape;20;p2"/>
            <p:cNvGrpSpPr/>
            <p:nvPr/>
          </p:nvGrpSpPr>
          <p:grpSpPr>
            <a:xfrm>
              <a:off x="-4" y="232081"/>
              <a:ext cx="1754448" cy="4678945"/>
              <a:chOff x="-4" y="232081"/>
              <a:chExt cx="1754448" cy="4678945"/>
            </a:xfrm>
          </p:grpSpPr>
          <p:grpSp>
            <p:nvGrpSpPr>
              <p:cNvPr id="21" name="Google Shape;21;p2"/>
              <p:cNvGrpSpPr/>
              <p:nvPr/>
            </p:nvGrpSpPr>
            <p:grpSpPr>
              <a:xfrm rot="-5400000">
                <a:off x="-146297" y="670807"/>
                <a:ext cx="2047033" cy="1754448"/>
                <a:chOff x="217750" y="0"/>
                <a:chExt cx="2047033" cy="5143500"/>
              </a:xfrm>
            </p:grpSpPr>
            <p:cxnSp>
              <p:nvCxnSpPr>
                <p:cNvPr id="22" name="Google Shape;22;p2"/>
                <p:cNvCxnSpPr/>
                <p:nvPr/>
              </p:nvCxnSpPr>
              <p:spPr>
                <a:xfrm>
                  <a:off x="217750" y="0"/>
                  <a:ext cx="0" cy="5143500"/>
                </a:xfrm>
                <a:prstGeom prst="straightConnector1">
                  <a:avLst/>
                </a:prstGeom>
                <a:noFill/>
                <a:ln w="9525" cap="flat" cmpd="sng">
                  <a:solidFill>
                    <a:schemeClr val="accent5"/>
                  </a:solidFill>
                  <a:prstDash val="solid"/>
                  <a:round/>
                  <a:headEnd type="none" w="med" len="med"/>
                  <a:tailEnd type="none" w="med" len="med"/>
                </a:ln>
              </p:spPr>
            </p:cxnSp>
            <p:cxnSp>
              <p:nvCxnSpPr>
                <p:cNvPr id="23" name="Google Shape;23;p2"/>
                <p:cNvCxnSpPr/>
                <p:nvPr/>
              </p:nvCxnSpPr>
              <p:spPr>
                <a:xfrm>
                  <a:off x="510183" y="0"/>
                  <a:ext cx="0" cy="5143500"/>
                </a:xfrm>
                <a:prstGeom prst="straightConnector1">
                  <a:avLst/>
                </a:prstGeom>
                <a:noFill/>
                <a:ln w="9525" cap="flat" cmpd="sng">
                  <a:solidFill>
                    <a:schemeClr val="accent5"/>
                  </a:solidFill>
                  <a:prstDash val="solid"/>
                  <a:round/>
                  <a:headEnd type="none" w="med" len="med"/>
                  <a:tailEnd type="none" w="med" len="med"/>
                </a:ln>
              </p:spPr>
            </p:cxnSp>
            <p:cxnSp>
              <p:nvCxnSpPr>
                <p:cNvPr id="24" name="Google Shape;24;p2"/>
                <p:cNvCxnSpPr/>
                <p:nvPr/>
              </p:nvCxnSpPr>
              <p:spPr>
                <a:xfrm>
                  <a:off x="802617" y="0"/>
                  <a:ext cx="0" cy="5143500"/>
                </a:xfrm>
                <a:prstGeom prst="straightConnector1">
                  <a:avLst/>
                </a:prstGeom>
                <a:noFill/>
                <a:ln w="9525" cap="flat" cmpd="sng">
                  <a:solidFill>
                    <a:schemeClr val="accent5"/>
                  </a:solidFill>
                  <a:prstDash val="solid"/>
                  <a:round/>
                  <a:headEnd type="none" w="med" len="med"/>
                  <a:tailEnd type="none" w="med" len="med"/>
                </a:ln>
              </p:spPr>
            </p:cxnSp>
            <p:cxnSp>
              <p:nvCxnSpPr>
                <p:cNvPr id="25" name="Google Shape;25;p2"/>
                <p:cNvCxnSpPr/>
                <p:nvPr/>
              </p:nvCxnSpPr>
              <p:spPr>
                <a:xfrm>
                  <a:off x="1095050" y="0"/>
                  <a:ext cx="0" cy="5143500"/>
                </a:xfrm>
                <a:prstGeom prst="straightConnector1">
                  <a:avLst/>
                </a:prstGeom>
                <a:noFill/>
                <a:ln w="9525" cap="flat" cmpd="sng">
                  <a:solidFill>
                    <a:schemeClr val="accent5"/>
                  </a:solidFill>
                  <a:prstDash val="solid"/>
                  <a:round/>
                  <a:headEnd type="none" w="med" len="med"/>
                  <a:tailEnd type="none" w="med" len="med"/>
                </a:ln>
              </p:spPr>
            </p:cxnSp>
            <p:cxnSp>
              <p:nvCxnSpPr>
                <p:cNvPr id="26" name="Google Shape;26;p2"/>
                <p:cNvCxnSpPr/>
                <p:nvPr/>
              </p:nvCxnSpPr>
              <p:spPr>
                <a:xfrm>
                  <a:off x="1387483" y="0"/>
                  <a:ext cx="0" cy="5143500"/>
                </a:xfrm>
                <a:prstGeom prst="straightConnector1">
                  <a:avLst/>
                </a:prstGeom>
                <a:noFill/>
                <a:ln w="9525" cap="flat" cmpd="sng">
                  <a:solidFill>
                    <a:schemeClr val="accent5"/>
                  </a:solidFill>
                  <a:prstDash val="solid"/>
                  <a:round/>
                  <a:headEnd type="none" w="med" len="med"/>
                  <a:tailEnd type="none" w="med" len="med"/>
                </a:ln>
              </p:spPr>
            </p:cxnSp>
            <p:cxnSp>
              <p:nvCxnSpPr>
                <p:cNvPr id="27" name="Google Shape;27;p2"/>
                <p:cNvCxnSpPr/>
                <p:nvPr/>
              </p:nvCxnSpPr>
              <p:spPr>
                <a:xfrm>
                  <a:off x="1972350" y="0"/>
                  <a:ext cx="0" cy="5143500"/>
                </a:xfrm>
                <a:prstGeom prst="straightConnector1">
                  <a:avLst/>
                </a:prstGeom>
                <a:noFill/>
                <a:ln w="9525" cap="flat" cmpd="sng">
                  <a:solidFill>
                    <a:schemeClr val="accent5"/>
                  </a:solidFill>
                  <a:prstDash val="solid"/>
                  <a:round/>
                  <a:headEnd type="none" w="med" len="med"/>
                  <a:tailEnd type="none" w="med" len="med"/>
                </a:ln>
              </p:spPr>
            </p:cxnSp>
            <p:cxnSp>
              <p:nvCxnSpPr>
                <p:cNvPr id="28" name="Google Shape;28;p2"/>
                <p:cNvCxnSpPr/>
                <p:nvPr/>
              </p:nvCxnSpPr>
              <p:spPr>
                <a:xfrm>
                  <a:off x="1679917" y="0"/>
                  <a:ext cx="0" cy="5143500"/>
                </a:xfrm>
                <a:prstGeom prst="straightConnector1">
                  <a:avLst/>
                </a:prstGeom>
                <a:noFill/>
                <a:ln w="9525" cap="flat" cmpd="sng">
                  <a:solidFill>
                    <a:schemeClr val="accent5"/>
                  </a:solidFill>
                  <a:prstDash val="solid"/>
                  <a:round/>
                  <a:headEnd type="none" w="med" len="med"/>
                  <a:tailEnd type="none" w="med" len="med"/>
                </a:ln>
              </p:spPr>
            </p:cxnSp>
            <p:cxnSp>
              <p:nvCxnSpPr>
                <p:cNvPr id="29" name="Google Shape;29;p2"/>
                <p:cNvCxnSpPr/>
                <p:nvPr/>
              </p:nvCxnSpPr>
              <p:spPr>
                <a:xfrm>
                  <a:off x="2264783" y="0"/>
                  <a:ext cx="0" cy="5143500"/>
                </a:xfrm>
                <a:prstGeom prst="straightConnector1">
                  <a:avLst/>
                </a:prstGeom>
                <a:noFill/>
                <a:ln w="9525" cap="flat" cmpd="sng">
                  <a:solidFill>
                    <a:schemeClr val="accent5"/>
                  </a:solidFill>
                  <a:prstDash val="solid"/>
                  <a:round/>
                  <a:headEnd type="none" w="med" len="med"/>
                  <a:tailEnd type="none" w="med" len="med"/>
                </a:ln>
              </p:spPr>
            </p:cxnSp>
          </p:grpSp>
          <p:grpSp>
            <p:nvGrpSpPr>
              <p:cNvPr id="30" name="Google Shape;30;p2"/>
              <p:cNvGrpSpPr/>
              <p:nvPr/>
            </p:nvGrpSpPr>
            <p:grpSpPr>
              <a:xfrm rot="-5400000">
                <a:off x="-146297" y="3010285"/>
                <a:ext cx="2047033" cy="1754448"/>
                <a:chOff x="217750" y="0"/>
                <a:chExt cx="2047033" cy="5143500"/>
              </a:xfrm>
            </p:grpSpPr>
            <p:cxnSp>
              <p:nvCxnSpPr>
                <p:cNvPr id="31" name="Google Shape;31;p2"/>
                <p:cNvCxnSpPr/>
                <p:nvPr/>
              </p:nvCxnSpPr>
              <p:spPr>
                <a:xfrm>
                  <a:off x="217750" y="0"/>
                  <a:ext cx="0" cy="5143500"/>
                </a:xfrm>
                <a:prstGeom prst="straightConnector1">
                  <a:avLst/>
                </a:prstGeom>
                <a:noFill/>
                <a:ln w="9525" cap="flat" cmpd="sng">
                  <a:solidFill>
                    <a:schemeClr val="accent5"/>
                  </a:solidFill>
                  <a:prstDash val="solid"/>
                  <a:round/>
                  <a:headEnd type="none" w="med" len="med"/>
                  <a:tailEnd type="none" w="med" len="med"/>
                </a:ln>
              </p:spPr>
            </p:cxnSp>
            <p:cxnSp>
              <p:nvCxnSpPr>
                <p:cNvPr id="32" name="Google Shape;32;p2"/>
                <p:cNvCxnSpPr/>
                <p:nvPr/>
              </p:nvCxnSpPr>
              <p:spPr>
                <a:xfrm>
                  <a:off x="510183" y="0"/>
                  <a:ext cx="0" cy="5143500"/>
                </a:xfrm>
                <a:prstGeom prst="straightConnector1">
                  <a:avLst/>
                </a:prstGeom>
                <a:noFill/>
                <a:ln w="9525" cap="flat" cmpd="sng">
                  <a:solidFill>
                    <a:schemeClr val="accent5"/>
                  </a:solidFill>
                  <a:prstDash val="solid"/>
                  <a:round/>
                  <a:headEnd type="none" w="med" len="med"/>
                  <a:tailEnd type="none" w="med" len="med"/>
                </a:ln>
              </p:spPr>
            </p:cxnSp>
            <p:cxnSp>
              <p:nvCxnSpPr>
                <p:cNvPr id="33" name="Google Shape;33;p2"/>
                <p:cNvCxnSpPr/>
                <p:nvPr/>
              </p:nvCxnSpPr>
              <p:spPr>
                <a:xfrm>
                  <a:off x="802617" y="0"/>
                  <a:ext cx="0" cy="5143500"/>
                </a:xfrm>
                <a:prstGeom prst="straightConnector1">
                  <a:avLst/>
                </a:prstGeom>
                <a:noFill/>
                <a:ln w="9525" cap="flat" cmpd="sng">
                  <a:solidFill>
                    <a:schemeClr val="accent5"/>
                  </a:solidFill>
                  <a:prstDash val="solid"/>
                  <a:round/>
                  <a:headEnd type="none" w="med" len="med"/>
                  <a:tailEnd type="none" w="med" len="med"/>
                </a:ln>
              </p:spPr>
            </p:cxnSp>
            <p:cxnSp>
              <p:nvCxnSpPr>
                <p:cNvPr id="34" name="Google Shape;34;p2"/>
                <p:cNvCxnSpPr/>
                <p:nvPr/>
              </p:nvCxnSpPr>
              <p:spPr>
                <a:xfrm>
                  <a:off x="1095050" y="0"/>
                  <a:ext cx="0" cy="5143500"/>
                </a:xfrm>
                <a:prstGeom prst="straightConnector1">
                  <a:avLst/>
                </a:prstGeom>
                <a:noFill/>
                <a:ln w="9525" cap="flat" cmpd="sng">
                  <a:solidFill>
                    <a:schemeClr val="accent5"/>
                  </a:solidFill>
                  <a:prstDash val="solid"/>
                  <a:round/>
                  <a:headEnd type="none" w="med" len="med"/>
                  <a:tailEnd type="none" w="med" len="med"/>
                </a:ln>
              </p:spPr>
            </p:cxnSp>
            <p:cxnSp>
              <p:nvCxnSpPr>
                <p:cNvPr id="35" name="Google Shape;35;p2"/>
                <p:cNvCxnSpPr/>
                <p:nvPr/>
              </p:nvCxnSpPr>
              <p:spPr>
                <a:xfrm>
                  <a:off x="1387483" y="0"/>
                  <a:ext cx="0" cy="5143500"/>
                </a:xfrm>
                <a:prstGeom prst="straightConnector1">
                  <a:avLst/>
                </a:prstGeom>
                <a:noFill/>
                <a:ln w="9525" cap="flat" cmpd="sng">
                  <a:solidFill>
                    <a:schemeClr val="accent5"/>
                  </a:solidFill>
                  <a:prstDash val="solid"/>
                  <a:round/>
                  <a:headEnd type="none" w="med" len="med"/>
                  <a:tailEnd type="none" w="med" len="med"/>
                </a:ln>
              </p:spPr>
            </p:cxnSp>
            <p:cxnSp>
              <p:nvCxnSpPr>
                <p:cNvPr id="36" name="Google Shape;36;p2"/>
                <p:cNvCxnSpPr/>
                <p:nvPr/>
              </p:nvCxnSpPr>
              <p:spPr>
                <a:xfrm>
                  <a:off x="1972350" y="0"/>
                  <a:ext cx="0" cy="5143500"/>
                </a:xfrm>
                <a:prstGeom prst="straightConnector1">
                  <a:avLst/>
                </a:prstGeom>
                <a:noFill/>
                <a:ln w="9525" cap="flat" cmpd="sng">
                  <a:solidFill>
                    <a:schemeClr val="accent5"/>
                  </a:solidFill>
                  <a:prstDash val="solid"/>
                  <a:round/>
                  <a:headEnd type="none" w="med" len="med"/>
                  <a:tailEnd type="none" w="med" len="med"/>
                </a:ln>
              </p:spPr>
            </p:cxnSp>
            <p:cxnSp>
              <p:nvCxnSpPr>
                <p:cNvPr id="37" name="Google Shape;37;p2"/>
                <p:cNvCxnSpPr/>
                <p:nvPr/>
              </p:nvCxnSpPr>
              <p:spPr>
                <a:xfrm>
                  <a:off x="1679917" y="0"/>
                  <a:ext cx="0" cy="5143500"/>
                </a:xfrm>
                <a:prstGeom prst="straightConnector1">
                  <a:avLst/>
                </a:prstGeom>
                <a:noFill/>
                <a:ln w="9525" cap="flat" cmpd="sng">
                  <a:solidFill>
                    <a:schemeClr val="accent5"/>
                  </a:solidFill>
                  <a:prstDash val="solid"/>
                  <a:round/>
                  <a:headEnd type="none" w="med" len="med"/>
                  <a:tailEnd type="none" w="med" len="med"/>
                </a:ln>
              </p:spPr>
            </p:cxnSp>
            <p:cxnSp>
              <p:nvCxnSpPr>
                <p:cNvPr id="38" name="Google Shape;38;p2"/>
                <p:cNvCxnSpPr/>
                <p:nvPr/>
              </p:nvCxnSpPr>
              <p:spPr>
                <a:xfrm>
                  <a:off x="2264783" y="0"/>
                  <a:ext cx="0" cy="5143500"/>
                </a:xfrm>
                <a:prstGeom prst="straightConnector1">
                  <a:avLst/>
                </a:prstGeom>
                <a:noFill/>
                <a:ln w="9525" cap="flat" cmpd="sng">
                  <a:solidFill>
                    <a:schemeClr val="accent5"/>
                  </a:solidFill>
                  <a:prstDash val="solid"/>
                  <a:round/>
                  <a:headEnd type="none" w="med" len="med"/>
                  <a:tailEnd type="none" w="med" len="med"/>
                </a:ln>
              </p:spPr>
            </p:cxnSp>
          </p:grpSp>
          <p:cxnSp>
            <p:nvCxnSpPr>
              <p:cNvPr id="39" name="Google Shape;39;p2"/>
              <p:cNvCxnSpPr/>
              <p:nvPr/>
            </p:nvCxnSpPr>
            <p:spPr>
              <a:xfrm rot="10800000">
                <a:off x="877196" y="-645119"/>
                <a:ext cx="0" cy="1754400"/>
              </a:xfrm>
              <a:prstGeom prst="straightConnector1">
                <a:avLst/>
              </a:prstGeom>
              <a:noFill/>
              <a:ln w="9525" cap="flat" cmpd="sng">
                <a:solidFill>
                  <a:schemeClr val="accent5"/>
                </a:solidFill>
                <a:prstDash val="solid"/>
                <a:round/>
                <a:headEnd type="none" w="med" len="med"/>
                <a:tailEnd type="none" w="med" len="med"/>
              </a:ln>
            </p:spPr>
          </p:cxnSp>
        </p:gr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40"/>
        <p:cNvGrpSpPr/>
        <p:nvPr/>
      </p:nvGrpSpPr>
      <p:grpSpPr>
        <a:xfrm>
          <a:off x="0" y="0"/>
          <a:ext cx="0" cy="0"/>
          <a:chOff x="0" y="0"/>
          <a:chExt cx="0" cy="0"/>
        </a:xfrm>
      </p:grpSpPr>
      <p:sp>
        <p:nvSpPr>
          <p:cNvPr id="41" name="Google Shape;41;p3"/>
          <p:cNvSpPr txBox="1">
            <a:spLocks noGrp="1"/>
          </p:cNvSpPr>
          <p:nvPr>
            <p:ph type="title"/>
          </p:nvPr>
        </p:nvSpPr>
        <p:spPr>
          <a:xfrm>
            <a:off x="827775" y="2163875"/>
            <a:ext cx="3283800" cy="1658700"/>
          </a:xfrm>
          <a:prstGeom prst="rect">
            <a:avLst/>
          </a:prstGeom>
        </p:spPr>
        <p:txBody>
          <a:bodyPr spcFirstLastPara="1" wrap="square" lIns="91425" tIns="91425" rIns="91425" bIns="91425" anchor="t" anchorCtr="0">
            <a:noAutofit/>
          </a:bodyPr>
          <a:lstStyle>
            <a:lvl1pPr lvl="0">
              <a:lnSpc>
                <a:spcPct val="90000"/>
              </a:lnSpc>
              <a:spcBef>
                <a:spcPts val="0"/>
              </a:spcBef>
              <a:spcAft>
                <a:spcPts val="0"/>
              </a:spcAft>
              <a:buSzPts val="3600"/>
              <a:buNone/>
              <a:defRPr sz="5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42" name="Google Shape;42;p3"/>
          <p:cNvSpPr txBox="1">
            <a:spLocks noGrp="1"/>
          </p:cNvSpPr>
          <p:nvPr>
            <p:ph type="title" idx="2" hasCustomPrompt="1"/>
          </p:nvPr>
        </p:nvSpPr>
        <p:spPr>
          <a:xfrm>
            <a:off x="942075" y="1283075"/>
            <a:ext cx="1076700" cy="880800"/>
          </a:xfrm>
          <a:prstGeom prst="rect">
            <a:avLst/>
          </a:prstGeom>
          <a:solidFill>
            <a:schemeClr val="accent5"/>
          </a:solid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5000" b="0">
                <a:solidFill>
                  <a:schemeClr val="accent2"/>
                </a:solidFill>
                <a:latin typeface="Be Vietnam Pro SemiBold"/>
                <a:ea typeface="Be Vietnam Pro SemiBold"/>
                <a:cs typeface="Be Vietnam Pro SemiBold"/>
                <a:sym typeface="Be Vietnam Pro SemiBold"/>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43" name="Google Shape;43;p3"/>
          <p:cNvSpPr/>
          <p:nvPr/>
        </p:nvSpPr>
        <p:spPr>
          <a:xfrm>
            <a:off x="0" y="4911025"/>
            <a:ext cx="9144000" cy="232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grpSp>
        <p:nvGrpSpPr>
          <p:cNvPr id="44" name="Google Shape;44;p3"/>
          <p:cNvGrpSpPr/>
          <p:nvPr/>
        </p:nvGrpSpPr>
        <p:grpSpPr>
          <a:xfrm flipH="1">
            <a:off x="7387571" y="-200"/>
            <a:ext cx="1754811" cy="5150701"/>
            <a:chOff x="-4" y="-200"/>
            <a:chExt cx="1754811" cy="5150701"/>
          </a:xfrm>
        </p:grpSpPr>
        <p:grpSp>
          <p:nvGrpSpPr>
            <p:cNvPr id="45" name="Google Shape;45;p3"/>
            <p:cNvGrpSpPr/>
            <p:nvPr/>
          </p:nvGrpSpPr>
          <p:grpSpPr>
            <a:xfrm>
              <a:off x="292641" y="-200"/>
              <a:ext cx="1462167" cy="5150701"/>
              <a:chOff x="1387483" y="0"/>
              <a:chExt cx="1462167" cy="5143500"/>
            </a:xfrm>
          </p:grpSpPr>
          <p:cxnSp>
            <p:nvCxnSpPr>
              <p:cNvPr id="46" name="Google Shape;46;p3"/>
              <p:cNvCxnSpPr/>
              <p:nvPr/>
            </p:nvCxnSpPr>
            <p:spPr>
              <a:xfrm>
                <a:off x="1387483" y="0"/>
                <a:ext cx="0" cy="5143500"/>
              </a:xfrm>
              <a:prstGeom prst="straightConnector1">
                <a:avLst/>
              </a:prstGeom>
              <a:noFill/>
              <a:ln w="9525" cap="flat" cmpd="sng">
                <a:solidFill>
                  <a:schemeClr val="accent5"/>
                </a:solidFill>
                <a:prstDash val="solid"/>
                <a:round/>
                <a:headEnd type="none" w="med" len="med"/>
                <a:tailEnd type="none" w="med" len="med"/>
              </a:ln>
            </p:spPr>
          </p:cxnSp>
          <p:cxnSp>
            <p:nvCxnSpPr>
              <p:cNvPr id="47" name="Google Shape;47;p3"/>
              <p:cNvCxnSpPr/>
              <p:nvPr/>
            </p:nvCxnSpPr>
            <p:spPr>
              <a:xfrm>
                <a:off x="1972350" y="0"/>
                <a:ext cx="0" cy="5143500"/>
              </a:xfrm>
              <a:prstGeom prst="straightConnector1">
                <a:avLst/>
              </a:prstGeom>
              <a:noFill/>
              <a:ln w="9525" cap="flat" cmpd="sng">
                <a:solidFill>
                  <a:schemeClr val="accent5"/>
                </a:solidFill>
                <a:prstDash val="solid"/>
                <a:round/>
                <a:headEnd type="none" w="med" len="med"/>
                <a:tailEnd type="none" w="med" len="med"/>
              </a:ln>
            </p:spPr>
          </p:cxnSp>
          <p:cxnSp>
            <p:nvCxnSpPr>
              <p:cNvPr id="48" name="Google Shape;48;p3"/>
              <p:cNvCxnSpPr/>
              <p:nvPr/>
            </p:nvCxnSpPr>
            <p:spPr>
              <a:xfrm>
                <a:off x="1679917" y="0"/>
                <a:ext cx="0" cy="5143500"/>
              </a:xfrm>
              <a:prstGeom prst="straightConnector1">
                <a:avLst/>
              </a:prstGeom>
              <a:noFill/>
              <a:ln w="9525" cap="flat" cmpd="sng">
                <a:solidFill>
                  <a:schemeClr val="accent5"/>
                </a:solidFill>
                <a:prstDash val="solid"/>
                <a:round/>
                <a:headEnd type="none" w="med" len="med"/>
                <a:tailEnd type="none" w="med" len="med"/>
              </a:ln>
            </p:spPr>
          </p:cxnSp>
          <p:cxnSp>
            <p:nvCxnSpPr>
              <p:cNvPr id="49" name="Google Shape;49;p3"/>
              <p:cNvCxnSpPr/>
              <p:nvPr/>
            </p:nvCxnSpPr>
            <p:spPr>
              <a:xfrm>
                <a:off x="2264783" y="0"/>
                <a:ext cx="0" cy="5143500"/>
              </a:xfrm>
              <a:prstGeom prst="straightConnector1">
                <a:avLst/>
              </a:prstGeom>
              <a:noFill/>
              <a:ln w="9525" cap="flat" cmpd="sng">
                <a:solidFill>
                  <a:schemeClr val="accent5"/>
                </a:solidFill>
                <a:prstDash val="solid"/>
                <a:round/>
                <a:headEnd type="none" w="med" len="med"/>
                <a:tailEnd type="none" w="med" len="med"/>
              </a:ln>
            </p:spPr>
          </p:cxnSp>
          <p:cxnSp>
            <p:nvCxnSpPr>
              <p:cNvPr id="50" name="Google Shape;50;p3"/>
              <p:cNvCxnSpPr/>
              <p:nvPr/>
            </p:nvCxnSpPr>
            <p:spPr>
              <a:xfrm>
                <a:off x="2557217" y="0"/>
                <a:ext cx="0" cy="5143500"/>
              </a:xfrm>
              <a:prstGeom prst="straightConnector1">
                <a:avLst/>
              </a:prstGeom>
              <a:noFill/>
              <a:ln w="9525" cap="flat" cmpd="sng">
                <a:solidFill>
                  <a:schemeClr val="accent5"/>
                </a:solidFill>
                <a:prstDash val="solid"/>
                <a:round/>
                <a:headEnd type="none" w="med" len="med"/>
                <a:tailEnd type="none" w="med" len="med"/>
              </a:ln>
            </p:spPr>
          </p:cxnSp>
          <p:cxnSp>
            <p:nvCxnSpPr>
              <p:cNvPr id="51" name="Google Shape;51;p3"/>
              <p:cNvCxnSpPr/>
              <p:nvPr/>
            </p:nvCxnSpPr>
            <p:spPr>
              <a:xfrm>
                <a:off x="2849650" y="0"/>
                <a:ext cx="0" cy="5143500"/>
              </a:xfrm>
              <a:prstGeom prst="straightConnector1">
                <a:avLst/>
              </a:prstGeom>
              <a:noFill/>
              <a:ln w="9525" cap="flat" cmpd="sng">
                <a:solidFill>
                  <a:schemeClr val="accent5"/>
                </a:solidFill>
                <a:prstDash val="solid"/>
                <a:round/>
                <a:headEnd type="none" w="med" len="med"/>
                <a:tailEnd type="none" w="med" len="med"/>
              </a:ln>
            </p:spPr>
          </p:cxnSp>
        </p:grpSp>
        <p:grpSp>
          <p:nvGrpSpPr>
            <p:cNvPr id="52" name="Google Shape;52;p3"/>
            <p:cNvGrpSpPr/>
            <p:nvPr/>
          </p:nvGrpSpPr>
          <p:grpSpPr>
            <a:xfrm>
              <a:off x="-4" y="232081"/>
              <a:ext cx="1754448" cy="4678945"/>
              <a:chOff x="-4" y="232081"/>
              <a:chExt cx="1754448" cy="4678945"/>
            </a:xfrm>
          </p:grpSpPr>
          <p:grpSp>
            <p:nvGrpSpPr>
              <p:cNvPr id="53" name="Google Shape;53;p3"/>
              <p:cNvGrpSpPr/>
              <p:nvPr/>
            </p:nvGrpSpPr>
            <p:grpSpPr>
              <a:xfrm rot="-5400000">
                <a:off x="-146297" y="670807"/>
                <a:ext cx="2047033" cy="1754448"/>
                <a:chOff x="217750" y="0"/>
                <a:chExt cx="2047033" cy="5143500"/>
              </a:xfrm>
            </p:grpSpPr>
            <p:cxnSp>
              <p:nvCxnSpPr>
                <p:cNvPr id="54" name="Google Shape;54;p3"/>
                <p:cNvCxnSpPr/>
                <p:nvPr/>
              </p:nvCxnSpPr>
              <p:spPr>
                <a:xfrm>
                  <a:off x="217750" y="0"/>
                  <a:ext cx="0" cy="5143500"/>
                </a:xfrm>
                <a:prstGeom prst="straightConnector1">
                  <a:avLst/>
                </a:prstGeom>
                <a:noFill/>
                <a:ln w="9525" cap="flat" cmpd="sng">
                  <a:solidFill>
                    <a:schemeClr val="accent5"/>
                  </a:solidFill>
                  <a:prstDash val="solid"/>
                  <a:round/>
                  <a:headEnd type="none" w="med" len="med"/>
                  <a:tailEnd type="none" w="med" len="med"/>
                </a:ln>
              </p:spPr>
            </p:cxnSp>
            <p:cxnSp>
              <p:nvCxnSpPr>
                <p:cNvPr id="55" name="Google Shape;55;p3"/>
                <p:cNvCxnSpPr/>
                <p:nvPr/>
              </p:nvCxnSpPr>
              <p:spPr>
                <a:xfrm>
                  <a:off x="510183" y="0"/>
                  <a:ext cx="0" cy="5143500"/>
                </a:xfrm>
                <a:prstGeom prst="straightConnector1">
                  <a:avLst/>
                </a:prstGeom>
                <a:noFill/>
                <a:ln w="9525" cap="flat" cmpd="sng">
                  <a:solidFill>
                    <a:schemeClr val="accent5"/>
                  </a:solidFill>
                  <a:prstDash val="solid"/>
                  <a:round/>
                  <a:headEnd type="none" w="med" len="med"/>
                  <a:tailEnd type="none" w="med" len="med"/>
                </a:ln>
              </p:spPr>
            </p:cxnSp>
            <p:cxnSp>
              <p:nvCxnSpPr>
                <p:cNvPr id="56" name="Google Shape;56;p3"/>
                <p:cNvCxnSpPr/>
                <p:nvPr/>
              </p:nvCxnSpPr>
              <p:spPr>
                <a:xfrm>
                  <a:off x="802617" y="0"/>
                  <a:ext cx="0" cy="5143500"/>
                </a:xfrm>
                <a:prstGeom prst="straightConnector1">
                  <a:avLst/>
                </a:prstGeom>
                <a:noFill/>
                <a:ln w="9525" cap="flat" cmpd="sng">
                  <a:solidFill>
                    <a:schemeClr val="accent5"/>
                  </a:solidFill>
                  <a:prstDash val="solid"/>
                  <a:round/>
                  <a:headEnd type="none" w="med" len="med"/>
                  <a:tailEnd type="none" w="med" len="med"/>
                </a:ln>
              </p:spPr>
            </p:cxnSp>
            <p:cxnSp>
              <p:nvCxnSpPr>
                <p:cNvPr id="57" name="Google Shape;57;p3"/>
                <p:cNvCxnSpPr/>
                <p:nvPr/>
              </p:nvCxnSpPr>
              <p:spPr>
                <a:xfrm>
                  <a:off x="1095050" y="0"/>
                  <a:ext cx="0" cy="5143500"/>
                </a:xfrm>
                <a:prstGeom prst="straightConnector1">
                  <a:avLst/>
                </a:prstGeom>
                <a:noFill/>
                <a:ln w="9525" cap="flat" cmpd="sng">
                  <a:solidFill>
                    <a:schemeClr val="accent5"/>
                  </a:solidFill>
                  <a:prstDash val="solid"/>
                  <a:round/>
                  <a:headEnd type="none" w="med" len="med"/>
                  <a:tailEnd type="none" w="med" len="med"/>
                </a:ln>
              </p:spPr>
            </p:cxnSp>
            <p:cxnSp>
              <p:nvCxnSpPr>
                <p:cNvPr id="58" name="Google Shape;58;p3"/>
                <p:cNvCxnSpPr/>
                <p:nvPr/>
              </p:nvCxnSpPr>
              <p:spPr>
                <a:xfrm>
                  <a:off x="1387483" y="0"/>
                  <a:ext cx="0" cy="5143500"/>
                </a:xfrm>
                <a:prstGeom prst="straightConnector1">
                  <a:avLst/>
                </a:prstGeom>
                <a:noFill/>
                <a:ln w="9525" cap="flat" cmpd="sng">
                  <a:solidFill>
                    <a:schemeClr val="accent5"/>
                  </a:solidFill>
                  <a:prstDash val="solid"/>
                  <a:round/>
                  <a:headEnd type="none" w="med" len="med"/>
                  <a:tailEnd type="none" w="med" len="med"/>
                </a:ln>
              </p:spPr>
            </p:cxnSp>
            <p:cxnSp>
              <p:nvCxnSpPr>
                <p:cNvPr id="59" name="Google Shape;59;p3"/>
                <p:cNvCxnSpPr/>
                <p:nvPr/>
              </p:nvCxnSpPr>
              <p:spPr>
                <a:xfrm>
                  <a:off x="1972350" y="0"/>
                  <a:ext cx="0" cy="5143500"/>
                </a:xfrm>
                <a:prstGeom prst="straightConnector1">
                  <a:avLst/>
                </a:prstGeom>
                <a:noFill/>
                <a:ln w="9525" cap="flat" cmpd="sng">
                  <a:solidFill>
                    <a:schemeClr val="accent5"/>
                  </a:solidFill>
                  <a:prstDash val="solid"/>
                  <a:round/>
                  <a:headEnd type="none" w="med" len="med"/>
                  <a:tailEnd type="none" w="med" len="med"/>
                </a:ln>
              </p:spPr>
            </p:cxnSp>
            <p:cxnSp>
              <p:nvCxnSpPr>
                <p:cNvPr id="60" name="Google Shape;60;p3"/>
                <p:cNvCxnSpPr/>
                <p:nvPr/>
              </p:nvCxnSpPr>
              <p:spPr>
                <a:xfrm>
                  <a:off x="1679917" y="0"/>
                  <a:ext cx="0" cy="5143500"/>
                </a:xfrm>
                <a:prstGeom prst="straightConnector1">
                  <a:avLst/>
                </a:prstGeom>
                <a:noFill/>
                <a:ln w="9525" cap="flat" cmpd="sng">
                  <a:solidFill>
                    <a:schemeClr val="accent5"/>
                  </a:solidFill>
                  <a:prstDash val="solid"/>
                  <a:round/>
                  <a:headEnd type="none" w="med" len="med"/>
                  <a:tailEnd type="none" w="med" len="med"/>
                </a:ln>
              </p:spPr>
            </p:cxnSp>
            <p:cxnSp>
              <p:nvCxnSpPr>
                <p:cNvPr id="61" name="Google Shape;61;p3"/>
                <p:cNvCxnSpPr/>
                <p:nvPr/>
              </p:nvCxnSpPr>
              <p:spPr>
                <a:xfrm>
                  <a:off x="2264783" y="0"/>
                  <a:ext cx="0" cy="5143500"/>
                </a:xfrm>
                <a:prstGeom prst="straightConnector1">
                  <a:avLst/>
                </a:prstGeom>
                <a:noFill/>
                <a:ln w="9525" cap="flat" cmpd="sng">
                  <a:solidFill>
                    <a:schemeClr val="accent5"/>
                  </a:solidFill>
                  <a:prstDash val="solid"/>
                  <a:round/>
                  <a:headEnd type="none" w="med" len="med"/>
                  <a:tailEnd type="none" w="med" len="med"/>
                </a:ln>
              </p:spPr>
            </p:cxnSp>
          </p:grpSp>
          <p:grpSp>
            <p:nvGrpSpPr>
              <p:cNvPr id="62" name="Google Shape;62;p3"/>
              <p:cNvGrpSpPr/>
              <p:nvPr/>
            </p:nvGrpSpPr>
            <p:grpSpPr>
              <a:xfrm rot="-5400000">
                <a:off x="-146297" y="3010285"/>
                <a:ext cx="2047033" cy="1754448"/>
                <a:chOff x="217750" y="0"/>
                <a:chExt cx="2047033" cy="5143500"/>
              </a:xfrm>
            </p:grpSpPr>
            <p:cxnSp>
              <p:nvCxnSpPr>
                <p:cNvPr id="63" name="Google Shape;63;p3"/>
                <p:cNvCxnSpPr/>
                <p:nvPr/>
              </p:nvCxnSpPr>
              <p:spPr>
                <a:xfrm>
                  <a:off x="217750" y="0"/>
                  <a:ext cx="0" cy="5143500"/>
                </a:xfrm>
                <a:prstGeom prst="straightConnector1">
                  <a:avLst/>
                </a:prstGeom>
                <a:noFill/>
                <a:ln w="9525" cap="flat" cmpd="sng">
                  <a:solidFill>
                    <a:schemeClr val="accent5"/>
                  </a:solidFill>
                  <a:prstDash val="solid"/>
                  <a:round/>
                  <a:headEnd type="none" w="med" len="med"/>
                  <a:tailEnd type="none" w="med" len="med"/>
                </a:ln>
              </p:spPr>
            </p:cxnSp>
            <p:cxnSp>
              <p:nvCxnSpPr>
                <p:cNvPr id="64" name="Google Shape;64;p3"/>
                <p:cNvCxnSpPr/>
                <p:nvPr/>
              </p:nvCxnSpPr>
              <p:spPr>
                <a:xfrm>
                  <a:off x="510183" y="0"/>
                  <a:ext cx="0" cy="5143500"/>
                </a:xfrm>
                <a:prstGeom prst="straightConnector1">
                  <a:avLst/>
                </a:prstGeom>
                <a:noFill/>
                <a:ln w="9525" cap="flat" cmpd="sng">
                  <a:solidFill>
                    <a:schemeClr val="accent5"/>
                  </a:solidFill>
                  <a:prstDash val="solid"/>
                  <a:round/>
                  <a:headEnd type="none" w="med" len="med"/>
                  <a:tailEnd type="none" w="med" len="med"/>
                </a:ln>
              </p:spPr>
            </p:cxnSp>
            <p:cxnSp>
              <p:nvCxnSpPr>
                <p:cNvPr id="65" name="Google Shape;65;p3"/>
                <p:cNvCxnSpPr/>
                <p:nvPr/>
              </p:nvCxnSpPr>
              <p:spPr>
                <a:xfrm>
                  <a:off x="802617" y="0"/>
                  <a:ext cx="0" cy="5143500"/>
                </a:xfrm>
                <a:prstGeom prst="straightConnector1">
                  <a:avLst/>
                </a:prstGeom>
                <a:noFill/>
                <a:ln w="9525" cap="flat" cmpd="sng">
                  <a:solidFill>
                    <a:schemeClr val="accent5"/>
                  </a:solidFill>
                  <a:prstDash val="solid"/>
                  <a:round/>
                  <a:headEnd type="none" w="med" len="med"/>
                  <a:tailEnd type="none" w="med" len="med"/>
                </a:ln>
              </p:spPr>
            </p:cxnSp>
            <p:cxnSp>
              <p:nvCxnSpPr>
                <p:cNvPr id="66" name="Google Shape;66;p3"/>
                <p:cNvCxnSpPr/>
                <p:nvPr/>
              </p:nvCxnSpPr>
              <p:spPr>
                <a:xfrm>
                  <a:off x="1095050" y="0"/>
                  <a:ext cx="0" cy="5143500"/>
                </a:xfrm>
                <a:prstGeom prst="straightConnector1">
                  <a:avLst/>
                </a:prstGeom>
                <a:noFill/>
                <a:ln w="9525" cap="flat" cmpd="sng">
                  <a:solidFill>
                    <a:schemeClr val="accent5"/>
                  </a:solidFill>
                  <a:prstDash val="solid"/>
                  <a:round/>
                  <a:headEnd type="none" w="med" len="med"/>
                  <a:tailEnd type="none" w="med" len="med"/>
                </a:ln>
              </p:spPr>
            </p:cxnSp>
            <p:cxnSp>
              <p:nvCxnSpPr>
                <p:cNvPr id="67" name="Google Shape;67;p3"/>
                <p:cNvCxnSpPr/>
                <p:nvPr/>
              </p:nvCxnSpPr>
              <p:spPr>
                <a:xfrm>
                  <a:off x="1387483" y="0"/>
                  <a:ext cx="0" cy="5143500"/>
                </a:xfrm>
                <a:prstGeom prst="straightConnector1">
                  <a:avLst/>
                </a:prstGeom>
                <a:noFill/>
                <a:ln w="9525" cap="flat" cmpd="sng">
                  <a:solidFill>
                    <a:schemeClr val="accent5"/>
                  </a:solidFill>
                  <a:prstDash val="solid"/>
                  <a:round/>
                  <a:headEnd type="none" w="med" len="med"/>
                  <a:tailEnd type="none" w="med" len="med"/>
                </a:ln>
              </p:spPr>
            </p:cxnSp>
            <p:cxnSp>
              <p:nvCxnSpPr>
                <p:cNvPr id="68" name="Google Shape;68;p3"/>
                <p:cNvCxnSpPr/>
                <p:nvPr/>
              </p:nvCxnSpPr>
              <p:spPr>
                <a:xfrm>
                  <a:off x="1972350" y="0"/>
                  <a:ext cx="0" cy="5143500"/>
                </a:xfrm>
                <a:prstGeom prst="straightConnector1">
                  <a:avLst/>
                </a:prstGeom>
                <a:noFill/>
                <a:ln w="9525" cap="flat" cmpd="sng">
                  <a:solidFill>
                    <a:schemeClr val="accent5"/>
                  </a:solidFill>
                  <a:prstDash val="solid"/>
                  <a:round/>
                  <a:headEnd type="none" w="med" len="med"/>
                  <a:tailEnd type="none" w="med" len="med"/>
                </a:ln>
              </p:spPr>
            </p:cxnSp>
            <p:cxnSp>
              <p:nvCxnSpPr>
                <p:cNvPr id="69" name="Google Shape;69;p3"/>
                <p:cNvCxnSpPr/>
                <p:nvPr/>
              </p:nvCxnSpPr>
              <p:spPr>
                <a:xfrm>
                  <a:off x="1679917" y="0"/>
                  <a:ext cx="0" cy="5143500"/>
                </a:xfrm>
                <a:prstGeom prst="straightConnector1">
                  <a:avLst/>
                </a:prstGeom>
                <a:noFill/>
                <a:ln w="9525" cap="flat" cmpd="sng">
                  <a:solidFill>
                    <a:schemeClr val="accent5"/>
                  </a:solidFill>
                  <a:prstDash val="solid"/>
                  <a:round/>
                  <a:headEnd type="none" w="med" len="med"/>
                  <a:tailEnd type="none" w="med" len="med"/>
                </a:ln>
              </p:spPr>
            </p:cxnSp>
            <p:cxnSp>
              <p:nvCxnSpPr>
                <p:cNvPr id="70" name="Google Shape;70;p3"/>
                <p:cNvCxnSpPr/>
                <p:nvPr/>
              </p:nvCxnSpPr>
              <p:spPr>
                <a:xfrm>
                  <a:off x="2264783" y="0"/>
                  <a:ext cx="0" cy="5143500"/>
                </a:xfrm>
                <a:prstGeom prst="straightConnector1">
                  <a:avLst/>
                </a:prstGeom>
                <a:noFill/>
                <a:ln w="9525" cap="flat" cmpd="sng">
                  <a:solidFill>
                    <a:schemeClr val="accent5"/>
                  </a:solidFill>
                  <a:prstDash val="solid"/>
                  <a:round/>
                  <a:headEnd type="none" w="med" len="med"/>
                  <a:tailEnd type="none" w="med" len="med"/>
                </a:ln>
              </p:spPr>
            </p:cxnSp>
          </p:grpSp>
          <p:cxnSp>
            <p:nvCxnSpPr>
              <p:cNvPr id="71" name="Google Shape;71;p3"/>
              <p:cNvCxnSpPr/>
              <p:nvPr/>
            </p:nvCxnSpPr>
            <p:spPr>
              <a:xfrm rot="10800000">
                <a:off x="877196" y="-645119"/>
                <a:ext cx="0" cy="1754400"/>
              </a:xfrm>
              <a:prstGeom prst="straightConnector1">
                <a:avLst/>
              </a:prstGeom>
              <a:noFill/>
              <a:ln w="9525" cap="flat" cmpd="sng">
                <a:solidFill>
                  <a:schemeClr val="accent5"/>
                </a:solidFill>
                <a:prstDash val="solid"/>
                <a:round/>
                <a:headEnd type="none" w="med" len="med"/>
                <a:tailEnd type="none" w="med" len="med"/>
              </a:ln>
            </p:spPr>
          </p:cxnSp>
        </p:gr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737"/>
        <p:cNvGrpSpPr/>
        <p:nvPr/>
      </p:nvGrpSpPr>
      <p:grpSpPr>
        <a:xfrm>
          <a:off x="0" y="0"/>
          <a:ext cx="0" cy="0"/>
          <a:chOff x="0" y="0"/>
          <a:chExt cx="0" cy="0"/>
        </a:xfrm>
      </p:grpSpPr>
      <p:sp>
        <p:nvSpPr>
          <p:cNvPr id="738" name="Google Shape;738;p10"/>
          <p:cNvSpPr>
            <a:spLocks noGrp="1"/>
          </p:cNvSpPr>
          <p:nvPr>
            <p:ph type="pic" idx="2"/>
          </p:nvPr>
        </p:nvSpPr>
        <p:spPr>
          <a:xfrm>
            <a:off x="225" y="0"/>
            <a:ext cx="9144000" cy="5143500"/>
          </a:xfrm>
          <a:prstGeom prst="rect">
            <a:avLst/>
          </a:prstGeom>
          <a:noFill/>
          <a:ln>
            <a:noFill/>
          </a:ln>
        </p:spPr>
      </p:sp>
      <p:sp>
        <p:nvSpPr>
          <p:cNvPr id="739" name="Google Shape;739;p10"/>
          <p:cNvSpPr txBox="1">
            <a:spLocks noGrp="1"/>
          </p:cNvSpPr>
          <p:nvPr>
            <p:ph type="title"/>
          </p:nvPr>
        </p:nvSpPr>
        <p:spPr>
          <a:xfrm>
            <a:off x="1445475" y="4014450"/>
            <a:ext cx="6253200" cy="572700"/>
          </a:xfrm>
          <a:prstGeom prst="rect">
            <a:avLst/>
          </a:prstGeom>
          <a:solidFill>
            <a:schemeClr val="lt1"/>
          </a:solidFill>
        </p:spPr>
        <p:txBody>
          <a:bodyPr spcFirstLastPara="1" wrap="square" lIns="91425" tIns="91425" rIns="91425" bIns="91425" anchor="ctr" anchorCtr="0">
            <a:noAutofit/>
          </a:bodyPr>
          <a:lstStyle>
            <a:lvl1pPr lvl="0" algn="ctr" rtl="0">
              <a:spcBef>
                <a:spcPts val="0"/>
              </a:spcBef>
              <a:spcAft>
                <a:spcPts val="0"/>
              </a:spcAft>
              <a:buSzPts val="2800"/>
              <a:buNone/>
              <a:defRPr sz="2800"/>
            </a:lvl1pPr>
            <a:lvl2pPr lvl="1" algn="ctr" rtl="0">
              <a:spcBef>
                <a:spcPts val="0"/>
              </a:spcBef>
              <a:spcAft>
                <a:spcPts val="0"/>
              </a:spcAft>
              <a:buSzPts val="2800"/>
              <a:buNone/>
              <a:defRPr sz="2800"/>
            </a:lvl2pPr>
            <a:lvl3pPr lvl="2" algn="ctr" rtl="0">
              <a:spcBef>
                <a:spcPts val="0"/>
              </a:spcBef>
              <a:spcAft>
                <a:spcPts val="0"/>
              </a:spcAft>
              <a:buSzPts val="2800"/>
              <a:buNone/>
              <a:defRPr sz="2800"/>
            </a:lvl3pPr>
            <a:lvl4pPr lvl="3" algn="ctr" rtl="0">
              <a:spcBef>
                <a:spcPts val="0"/>
              </a:spcBef>
              <a:spcAft>
                <a:spcPts val="0"/>
              </a:spcAft>
              <a:buSzPts val="2800"/>
              <a:buNone/>
              <a:defRPr sz="2800"/>
            </a:lvl4pPr>
            <a:lvl5pPr lvl="4" algn="ctr" rtl="0">
              <a:spcBef>
                <a:spcPts val="0"/>
              </a:spcBef>
              <a:spcAft>
                <a:spcPts val="0"/>
              </a:spcAft>
              <a:buSzPts val="2800"/>
              <a:buNone/>
              <a:defRPr sz="2800"/>
            </a:lvl5pPr>
            <a:lvl6pPr lvl="5" algn="ctr" rtl="0">
              <a:spcBef>
                <a:spcPts val="0"/>
              </a:spcBef>
              <a:spcAft>
                <a:spcPts val="0"/>
              </a:spcAft>
              <a:buSzPts val="2800"/>
              <a:buNone/>
              <a:defRPr sz="2800"/>
            </a:lvl6pPr>
            <a:lvl7pPr lvl="6" algn="ctr" rtl="0">
              <a:spcBef>
                <a:spcPts val="0"/>
              </a:spcBef>
              <a:spcAft>
                <a:spcPts val="0"/>
              </a:spcAft>
              <a:buSzPts val="2800"/>
              <a:buNone/>
              <a:defRPr sz="2800"/>
            </a:lvl7pPr>
            <a:lvl8pPr lvl="7" algn="ctr" rtl="0">
              <a:spcBef>
                <a:spcPts val="0"/>
              </a:spcBef>
              <a:spcAft>
                <a:spcPts val="0"/>
              </a:spcAft>
              <a:buSzPts val="2800"/>
              <a:buNone/>
              <a:defRPr sz="2800"/>
            </a:lvl8pPr>
            <a:lvl9pPr lvl="8" algn="ctr" rtl="0">
              <a:spcBef>
                <a:spcPts val="0"/>
              </a:spcBef>
              <a:spcAft>
                <a:spcPts val="0"/>
              </a:spcAft>
              <a:buSzPts val="2800"/>
              <a:buNone/>
              <a:defRPr sz="2800"/>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1445"/>
        <p:cNvGrpSpPr/>
        <p:nvPr/>
      </p:nvGrpSpPr>
      <p:grpSpPr>
        <a:xfrm>
          <a:off x="0" y="0"/>
          <a:ext cx="0" cy="0"/>
          <a:chOff x="0" y="0"/>
          <a:chExt cx="0" cy="0"/>
        </a:xfrm>
      </p:grpSpPr>
      <p:sp>
        <p:nvSpPr>
          <p:cNvPr id="1446" name="Google Shape;1446;p24"/>
          <p:cNvSpPr/>
          <p:nvPr/>
        </p:nvSpPr>
        <p:spPr>
          <a:xfrm>
            <a:off x="0" y="4911025"/>
            <a:ext cx="9144000" cy="232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grpSp>
        <p:nvGrpSpPr>
          <p:cNvPr id="1447" name="Google Shape;1447;p24"/>
          <p:cNvGrpSpPr/>
          <p:nvPr/>
        </p:nvGrpSpPr>
        <p:grpSpPr>
          <a:xfrm flipH="1">
            <a:off x="8559067" y="232075"/>
            <a:ext cx="584933" cy="4678945"/>
            <a:chOff x="2338692" y="232081"/>
            <a:chExt cx="584816" cy="4678945"/>
          </a:xfrm>
        </p:grpSpPr>
        <p:grpSp>
          <p:nvGrpSpPr>
            <p:cNvPr id="1448" name="Google Shape;1448;p24"/>
            <p:cNvGrpSpPr/>
            <p:nvPr/>
          </p:nvGrpSpPr>
          <p:grpSpPr>
            <a:xfrm rot="-5400000">
              <a:off x="1461367" y="1109406"/>
              <a:ext cx="2339467" cy="584816"/>
              <a:chOff x="217750" y="0"/>
              <a:chExt cx="2339467" cy="5143500"/>
            </a:xfrm>
          </p:grpSpPr>
          <p:cxnSp>
            <p:nvCxnSpPr>
              <p:cNvPr id="1449" name="Google Shape;1449;p24"/>
              <p:cNvCxnSpPr/>
              <p:nvPr/>
            </p:nvCxnSpPr>
            <p:spPr>
              <a:xfrm>
                <a:off x="217750" y="0"/>
                <a:ext cx="0" cy="5143500"/>
              </a:xfrm>
              <a:prstGeom prst="straightConnector1">
                <a:avLst/>
              </a:prstGeom>
              <a:noFill/>
              <a:ln w="9525" cap="flat" cmpd="sng">
                <a:solidFill>
                  <a:schemeClr val="accent5"/>
                </a:solidFill>
                <a:prstDash val="solid"/>
                <a:round/>
                <a:headEnd type="none" w="med" len="med"/>
                <a:tailEnd type="none" w="med" len="med"/>
              </a:ln>
            </p:spPr>
          </p:cxnSp>
          <p:cxnSp>
            <p:nvCxnSpPr>
              <p:cNvPr id="1450" name="Google Shape;1450;p24"/>
              <p:cNvCxnSpPr/>
              <p:nvPr/>
            </p:nvCxnSpPr>
            <p:spPr>
              <a:xfrm>
                <a:off x="510183" y="0"/>
                <a:ext cx="0" cy="5143500"/>
              </a:xfrm>
              <a:prstGeom prst="straightConnector1">
                <a:avLst/>
              </a:prstGeom>
              <a:noFill/>
              <a:ln w="9525" cap="flat" cmpd="sng">
                <a:solidFill>
                  <a:schemeClr val="accent5"/>
                </a:solidFill>
                <a:prstDash val="solid"/>
                <a:round/>
                <a:headEnd type="none" w="med" len="med"/>
                <a:tailEnd type="none" w="med" len="med"/>
              </a:ln>
            </p:spPr>
          </p:cxnSp>
          <p:cxnSp>
            <p:nvCxnSpPr>
              <p:cNvPr id="1451" name="Google Shape;1451;p24"/>
              <p:cNvCxnSpPr/>
              <p:nvPr/>
            </p:nvCxnSpPr>
            <p:spPr>
              <a:xfrm>
                <a:off x="802617" y="0"/>
                <a:ext cx="0" cy="5143500"/>
              </a:xfrm>
              <a:prstGeom prst="straightConnector1">
                <a:avLst/>
              </a:prstGeom>
              <a:noFill/>
              <a:ln w="9525" cap="flat" cmpd="sng">
                <a:solidFill>
                  <a:schemeClr val="accent5"/>
                </a:solidFill>
                <a:prstDash val="solid"/>
                <a:round/>
                <a:headEnd type="none" w="med" len="med"/>
                <a:tailEnd type="none" w="med" len="med"/>
              </a:ln>
            </p:spPr>
          </p:cxnSp>
          <p:cxnSp>
            <p:nvCxnSpPr>
              <p:cNvPr id="1452" name="Google Shape;1452;p24"/>
              <p:cNvCxnSpPr/>
              <p:nvPr/>
            </p:nvCxnSpPr>
            <p:spPr>
              <a:xfrm>
                <a:off x="1095050" y="0"/>
                <a:ext cx="0" cy="5143500"/>
              </a:xfrm>
              <a:prstGeom prst="straightConnector1">
                <a:avLst/>
              </a:prstGeom>
              <a:noFill/>
              <a:ln w="9525" cap="flat" cmpd="sng">
                <a:solidFill>
                  <a:schemeClr val="accent5"/>
                </a:solidFill>
                <a:prstDash val="solid"/>
                <a:round/>
                <a:headEnd type="none" w="med" len="med"/>
                <a:tailEnd type="none" w="med" len="med"/>
              </a:ln>
            </p:spPr>
          </p:cxnSp>
          <p:cxnSp>
            <p:nvCxnSpPr>
              <p:cNvPr id="1453" name="Google Shape;1453;p24"/>
              <p:cNvCxnSpPr/>
              <p:nvPr/>
            </p:nvCxnSpPr>
            <p:spPr>
              <a:xfrm>
                <a:off x="1387483" y="0"/>
                <a:ext cx="0" cy="5143500"/>
              </a:xfrm>
              <a:prstGeom prst="straightConnector1">
                <a:avLst/>
              </a:prstGeom>
              <a:noFill/>
              <a:ln w="9525" cap="flat" cmpd="sng">
                <a:solidFill>
                  <a:schemeClr val="accent5"/>
                </a:solidFill>
                <a:prstDash val="solid"/>
                <a:round/>
                <a:headEnd type="none" w="med" len="med"/>
                <a:tailEnd type="none" w="med" len="med"/>
              </a:ln>
            </p:spPr>
          </p:cxnSp>
          <p:cxnSp>
            <p:nvCxnSpPr>
              <p:cNvPr id="1454" name="Google Shape;1454;p24"/>
              <p:cNvCxnSpPr/>
              <p:nvPr/>
            </p:nvCxnSpPr>
            <p:spPr>
              <a:xfrm>
                <a:off x="1972350" y="0"/>
                <a:ext cx="0" cy="5143500"/>
              </a:xfrm>
              <a:prstGeom prst="straightConnector1">
                <a:avLst/>
              </a:prstGeom>
              <a:noFill/>
              <a:ln w="9525" cap="flat" cmpd="sng">
                <a:solidFill>
                  <a:schemeClr val="accent5"/>
                </a:solidFill>
                <a:prstDash val="solid"/>
                <a:round/>
                <a:headEnd type="none" w="med" len="med"/>
                <a:tailEnd type="none" w="med" len="med"/>
              </a:ln>
            </p:spPr>
          </p:cxnSp>
          <p:cxnSp>
            <p:nvCxnSpPr>
              <p:cNvPr id="1455" name="Google Shape;1455;p24"/>
              <p:cNvCxnSpPr/>
              <p:nvPr/>
            </p:nvCxnSpPr>
            <p:spPr>
              <a:xfrm>
                <a:off x="1679917" y="0"/>
                <a:ext cx="0" cy="5143500"/>
              </a:xfrm>
              <a:prstGeom prst="straightConnector1">
                <a:avLst/>
              </a:prstGeom>
              <a:noFill/>
              <a:ln w="9525" cap="flat" cmpd="sng">
                <a:solidFill>
                  <a:schemeClr val="accent5"/>
                </a:solidFill>
                <a:prstDash val="solid"/>
                <a:round/>
                <a:headEnd type="none" w="med" len="med"/>
                <a:tailEnd type="none" w="med" len="med"/>
              </a:ln>
            </p:spPr>
          </p:cxnSp>
          <p:cxnSp>
            <p:nvCxnSpPr>
              <p:cNvPr id="1456" name="Google Shape;1456;p24"/>
              <p:cNvCxnSpPr/>
              <p:nvPr/>
            </p:nvCxnSpPr>
            <p:spPr>
              <a:xfrm>
                <a:off x="2264783" y="0"/>
                <a:ext cx="0" cy="5143500"/>
              </a:xfrm>
              <a:prstGeom prst="straightConnector1">
                <a:avLst/>
              </a:prstGeom>
              <a:noFill/>
              <a:ln w="9525" cap="flat" cmpd="sng">
                <a:solidFill>
                  <a:schemeClr val="accent5"/>
                </a:solidFill>
                <a:prstDash val="solid"/>
                <a:round/>
                <a:headEnd type="none" w="med" len="med"/>
                <a:tailEnd type="none" w="med" len="med"/>
              </a:ln>
            </p:spPr>
          </p:cxnSp>
          <p:cxnSp>
            <p:nvCxnSpPr>
              <p:cNvPr id="1457" name="Google Shape;1457;p24"/>
              <p:cNvCxnSpPr/>
              <p:nvPr/>
            </p:nvCxnSpPr>
            <p:spPr>
              <a:xfrm>
                <a:off x="2557217" y="0"/>
                <a:ext cx="0" cy="5143500"/>
              </a:xfrm>
              <a:prstGeom prst="straightConnector1">
                <a:avLst/>
              </a:prstGeom>
              <a:noFill/>
              <a:ln w="9525" cap="flat" cmpd="sng">
                <a:solidFill>
                  <a:schemeClr val="accent5"/>
                </a:solidFill>
                <a:prstDash val="solid"/>
                <a:round/>
                <a:headEnd type="none" w="med" len="med"/>
                <a:tailEnd type="none" w="med" len="med"/>
              </a:ln>
            </p:spPr>
          </p:cxnSp>
        </p:grpSp>
        <p:grpSp>
          <p:nvGrpSpPr>
            <p:cNvPr id="1458" name="Google Shape;1458;p24"/>
            <p:cNvGrpSpPr/>
            <p:nvPr/>
          </p:nvGrpSpPr>
          <p:grpSpPr>
            <a:xfrm rot="-5400000">
              <a:off x="1607583" y="3595101"/>
              <a:ext cx="2047033" cy="584816"/>
              <a:chOff x="217750" y="0"/>
              <a:chExt cx="2047033" cy="5143500"/>
            </a:xfrm>
          </p:grpSpPr>
          <p:cxnSp>
            <p:nvCxnSpPr>
              <p:cNvPr id="1459" name="Google Shape;1459;p24"/>
              <p:cNvCxnSpPr/>
              <p:nvPr/>
            </p:nvCxnSpPr>
            <p:spPr>
              <a:xfrm>
                <a:off x="217750" y="0"/>
                <a:ext cx="0" cy="5143500"/>
              </a:xfrm>
              <a:prstGeom prst="straightConnector1">
                <a:avLst/>
              </a:prstGeom>
              <a:noFill/>
              <a:ln w="9525" cap="flat" cmpd="sng">
                <a:solidFill>
                  <a:schemeClr val="accent5"/>
                </a:solidFill>
                <a:prstDash val="solid"/>
                <a:round/>
                <a:headEnd type="none" w="med" len="med"/>
                <a:tailEnd type="none" w="med" len="med"/>
              </a:ln>
            </p:spPr>
          </p:cxnSp>
          <p:cxnSp>
            <p:nvCxnSpPr>
              <p:cNvPr id="1460" name="Google Shape;1460;p24"/>
              <p:cNvCxnSpPr/>
              <p:nvPr/>
            </p:nvCxnSpPr>
            <p:spPr>
              <a:xfrm>
                <a:off x="510183" y="0"/>
                <a:ext cx="0" cy="5143500"/>
              </a:xfrm>
              <a:prstGeom prst="straightConnector1">
                <a:avLst/>
              </a:prstGeom>
              <a:noFill/>
              <a:ln w="9525" cap="flat" cmpd="sng">
                <a:solidFill>
                  <a:schemeClr val="accent5"/>
                </a:solidFill>
                <a:prstDash val="solid"/>
                <a:round/>
                <a:headEnd type="none" w="med" len="med"/>
                <a:tailEnd type="none" w="med" len="med"/>
              </a:ln>
            </p:spPr>
          </p:cxnSp>
          <p:cxnSp>
            <p:nvCxnSpPr>
              <p:cNvPr id="1461" name="Google Shape;1461;p24"/>
              <p:cNvCxnSpPr/>
              <p:nvPr/>
            </p:nvCxnSpPr>
            <p:spPr>
              <a:xfrm>
                <a:off x="802617" y="0"/>
                <a:ext cx="0" cy="5143500"/>
              </a:xfrm>
              <a:prstGeom prst="straightConnector1">
                <a:avLst/>
              </a:prstGeom>
              <a:noFill/>
              <a:ln w="9525" cap="flat" cmpd="sng">
                <a:solidFill>
                  <a:schemeClr val="accent5"/>
                </a:solidFill>
                <a:prstDash val="solid"/>
                <a:round/>
                <a:headEnd type="none" w="med" len="med"/>
                <a:tailEnd type="none" w="med" len="med"/>
              </a:ln>
            </p:spPr>
          </p:cxnSp>
          <p:cxnSp>
            <p:nvCxnSpPr>
              <p:cNvPr id="1462" name="Google Shape;1462;p24"/>
              <p:cNvCxnSpPr/>
              <p:nvPr/>
            </p:nvCxnSpPr>
            <p:spPr>
              <a:xfrm>
                <a:off x="1095050" y="0"/>
                <a:ext cx="0" cy="5143500"/>
              </a:xfrm>
              <a:prstGeom prst="straightConnector1">
                <a:avLst/>
              </a:prstGeom>
              <a:noFill/>
              <a:ln w="9525" cap="flat" cmpd="sng">
                <a:solidFill>
                  <a:schemeClr val="accent5"/>
                </a:solidFill>
                <a:prstDash val="solid"/>
                <a:round/>
                <a:headEnd type="none" w="med" len="med"/>
                <a:tailEnd type="none" w="med" len="med"/>
              </a:ln>
            </p:spPr>
          </p:cxnSp>
          <p:cxnSp>
            <p:nvCxnSpPr>
              <p:cNvPr id="1463" name="Google Shape;1463;p24"/>
              <p:cNvCxnSpPr/>
              <p:nvPr/>
            </p:nvCxnSpPr>
            <p:spPr>
              <a:xfrm>
                <a:off x="1387483" y="0"/>
                <a:ext cx="0" cy="5143500"/>
              </a:xfrm>
              <a:prstGeom prst="straightConnector1">
                <a:avLst/>
              </a:prstGeom>
              <a:noFill/>
              <a:ln w="9525" cap="flat" cmpd="sng">
                <a:solidFill>
                  <a:schemeClr val="accent5"/>
                </a:solidFill>
                <a:prstDash val="solid"/>
                <a:round/>
                <a:headEnd type="none" w="med" len="med"/>
                <a:tailEnd type="none" w="med" len="med"/>
              </a:ln>
            </p:spPr>
          </p:cxnSp>
          <p:cxnSp>
            <p:nvCxnSpPr>
              <p:cNvPr id="1464" name="Google Shape;1464;p24"/>
              <p:cNvCxnSpPr/>
              <p:nvPr/>
            </p:nvCxnSpPr>
            <p:spPr>
              <a:xfrm>
                <a:off x="1972350" y="0"/>
                <a:ext cx="0" cy="5143500"/>
              </a:xfrm>
              <a:prstGeom prst="straightConnector1">
                <a:avLst/>
              </a:prstGeom>
              <a:noFill/>
              <a:ln w="9525" cap="flat" cmpd="sng">
                <a:solidFill>
                  <a:schemeClr val="accent5"/>
                </a:solidFill>
                <a:prstDash val="solid"/>
                <a:round/>
                <a:headEnd type="none" w="med" len="med"/>
                <a:tailEnd type="none" w="med" len="med"/>
              </a:ln>
            </p:spPr>
          </p:cxnSp>
          <p:cxnSp>
            <p:nvCxnSpPr>
              <p:cNvPr id="1465" name="Google Shape;1465;p24"/>
              <p:cNvCxnSpPr/>
              <p:nvPr/>
            </p:nvCxnSpPr>
            <p:spPr>
              <a:xfrm>
                <a:off x="1679917" y="0"/>
                <a:ext cx="0" cy="5143500"/>
              </a:xfrm>
              <a:prstGeom prst="straightConnector1">
                <a:avLst/>
              </a:prstGeom>
              <a:noFill/>
              <a:ln w="9525" cap="flat" cmpd="sng">
                <a:solidFill>
                  <a:schemeClr val="accent5"/>
                </a:solidFill>
                <a:prstDash val="solid"/>
                <a:round/>
                <a:headEnd type="none" w="med" len="med"/>
                <a:tailEnd type="none" w="med" len="med"/>
              </a:ln>
            </p:spPr>
          </p:cxnSp>
          <p:cxnSp>
            <p:nvCxnSpPr>
              <p:cNvPr id="1466" name="Google Shape;1466;p24"/>
              <p:cNvCxnSpPr/>
              <p:nvPr/>
            </p:nvCxnSpPr>
            <p:spPr>
              <a:xfrm>
                <a:off x="2264783" y="0"/>
                <a:ext cx="0" cy="5143500"/>
              </a:xfrm>
              <a:prstGeom prst="straightConnector1">
                <a:avLst/>
              </a:prstGeom>
              <a:noFill/>
              <a:ln w="9525" cap="flat" cmpd="sng">
                <a:solidFill>
                  <a:schemeClr val="accent5"/>
                </a:solidFill>
                <a:prstDash val="solid"/>
                <a:round/>
                <a:headEnd type="none" w="med" len="med"/>
                <a:tailEnd type="none" w="med" len="med"/>
              </a:ln>
            </p:spPr>
          </p:cxnSp>
        </p:grpSp>
      </p:grpSp>
      <p:grpSp>
        <p:nvGrpSpPr>
          <p:cNvPr id="1467" name="Google Shape;1467;p24"/>
          <p:cNvGrpSpPr/>
          <p:nvPr/>
        </p:nvGrpSpPr>
        <p:grpSpPr>
          <a:xfrm flipH="1">
            <a:off x="8558958" y="-200"/>
            <a:ext cx="292433" cy="5143500"/>
            <a:chOff x="2557217" y="0"/>
            <a:chExt cx="292433" cy="5143500"/>
          </a:xfrm>
        </p:grpSpPr>
        <p:cxnSp>
          <p:nvCxnSpPr>
            <p:cNvPr id="1468" name="Google Shape;1468;p24"/>
            <p:cNvCxnSpPr/>
            <p:nvPr/>
          </p:nvCxnSpPr>
          <p:spPr>
            <a:xfrm>
              <a:off x="2557217" y="0"/>
              <a:ext cx="0" cy="5143500"/>
            </a:xfrm>
            <a:prstGeom prst="straightConnector1">
              <a:avLst/>
            </a:prstGeom>
            <a:noFill/>
            <a:ln w="9525" cap="flat" cmpd="sng">
              <a:solidFill>
                <a:schemeClr val="accent5"/>
              </a:solidFill>
              <a:prstDash val="solid"/>
              <a:round/>
              <a:headEnd type="none" w="med" len="med"/>
              <a:tailEnd type="none" w="med" len="med"/>
            </a:ln>
          </p:spPr>
        </p:cxnSp>
        <p:cxnSp>
          <p:nvCxnSpPr>
            <p:cNvPr id="1469" name="Google Shape;1469;p24"/>
            <p:cNvCxnSpPr/>
            <p:nvPr/>
          </p:nvCxnSpPr>
          <p:spPr>
            <a:xfrm>
              <a:off x="2849650" y="0"/>
              <a:ext cx="0" cy="5143500"/>
            </a:xfrm>
            <a:prstGeom prst="straightConnector1">
              <a:avLst/>
            </a:prstGeom>
            <a:noFill/>
            <a:ln w="9525" cap="flat" cmpd="sng">
              <a:solidFill>
                <a:schemeClr val="accent5"/>
              </a:solidFill>
              <a:prstDash val="solid"/>
              <a:round/>
              <a:headEnd type="none" w="med" len="med"/>
              <a:tailEnd type="none" w="med" len="med"/>
            </a:ln>
          </p:spPr>
        </p:cxnSp>
      </p:grpSp>
      <p:grpSp>
        <p:nvGrpSpPr>
          <p:cNvPr id="1470" name="Google Shape;1470;p24"/>
          <p:cNvGrpSpPr/>
          <p:nvPr/>
        </p:nvGrpSpPr>
        <p:grpSpPr>
          <a:xfrm>
            <a:off x="94879" y="169267"/>
            <a:ext cx="8677603" cy="4846533"/>
            <a:chOff x="94879" y="169267"/>
            <a:chExt cx="8677603" cy="4846533"/>
          </a:xfrm>
        </p:grpSpPr>
        <p:grpSp>
          <p:nvGrpSpPr>
            <p:cNvPr id="1471" name="Google Shape;1471;p24"/>
            <p:cNvGrpSpPr/>
            <p:nvPr/>
          </p:nvGrpSpPr>
          <p:grpSpPr>
            <a:xfrm>
              <a:off x="94879" y="4430848"/>
              <a:ext cx="585048" cy="584953"/>
              <a:chOff x="8269423" y="174900"/>
              <a:chExt cx="619426" cy="619325"/>
            </a:xfrm>
          </p:grpSpPr>
          <p:sp>
            <p:nvSpPr>
              <p:cNvPr id="1472" name="Google Shape;1472;p24"/>
              <p:cNvSpPr/>
              <p:nvPr/>
            </p:nvSpPr>
            <p:spPr>
              <a:xfrm flipH="1">
                <a:off x="8269423" y="174900"/>
                <a:ext cx="619426" cy="619325"/>
              </a:xfrm>
              <a:custGeom>
                <a:avLst/>
                <a:gdLst/>
                <a:ahLst/>
                <a:cxnLst/>
                <a:rect l="l" t="t" r="r" b="b"/>
                <a:pathLst>
                  <a:path w="5393" h="5392" extrusionOk="0">
                    <a:moveTo>
                      <a:pt x="4603" y="789"/>
                    </a:moveTo>
                    <a:cubicBezTo>
                      <a:pt x="4938" y="1124"/>
                      <a:pt x="5178" y="1541"/>
                      <a:pt x="5301" y="1998"/>
                    </a:cubicBezTo>
                    <a:cubicBezTo>
                      <a:pt x="5423" y="2455"/>
                      <a:pt x="5423" y="2936"/>
                      <a:pt x="5301" y="3393"/>
                    </a:cubicBezTo>
                    <a:cubicBezTo>
                      <a:pt x="5178" y="3850"/>
                      <a:pt x="4938" y="4267"/>
                      <a:pt x="4603" y="4602"/>
                    </a:cubicBezTo>
                    <a:cubicBezTo>
                      <a:pt x="4268" y="4937"/>
                      <a:pt x="3851" y="5178"/>
                      <a:pt x="3394" y="5300"/>
                    </a:cubicBezTo>
                    <a:cubicBezTo>
                      <a:pt x="2937" y="5423"/>
                      <a:pt x="2456" y="5423"/>
                      <a:pt x="1999" y="5300"/>
                    </a:cubicBezTo>
                    <a:cubicBezTo>
                      <a:pt x="1541" y="5178"/>
                      <a:pt x="1125" y="4937"/>
                      <a:pt x="790" y="4602"/>
                    </a:cubicBezTo>
                    <a:cubicBezTo>
                      <a:pt x="455" y="4267"/>
                      <a:pt x="215" y="3850"/>
                      <a:pt x="92" y="3393"/>
                    </a:cubicBezTo>
                    <a:cubicBezTo>
                      <a:pt x="-30" y="2936"/>
                      <a:pt x="-30" y="2455"/>
                      <a:pt x="92" y="1998"/>
                    </a:cubicBezTo>
                    <a:cubicBezTo>
                      <a:pt x="215" y="1541"/>
                      <a:pt x="455" y="1124"/>
                      <a:pt x="790" y="789"/>
                    </a:cubicBezTo>
                    <a:cubicBezTo>
                      <a:pt x="1125" y="454"/>
                      <a:pt x="1541" y="214"/>
                      <a:pt x="1999" y="91"/>
                    </a:cubicBezTo>
                    <a:cubicBezTo>
                      <a:pt x="2456" y="-31"/>
                      <a:pt x="2937" y="-31"/>
                      <a:pt x="3394" y="91"/>
                    </a:cubicBezTo>
                    <a:cubicBezTo>
                      <a:pt x="3851" y="214"/>
                      <a:pt x="4268" y="454"/>
                      <a:pt x="4603" y="789"/>
                    </a:cubicBezTo>
                    <a:close/>
                  </a:path>
                </a:pathLst>
              </a:custGeom>
              <a:solidFill>
                <a:schemeClr val="accent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73" name="Google Shape;1473;p24"/>
              <p:cNvSpPr/>
              <p:nvPr/>
            </p:nvSpPr>
            <p:spPr>
              <a:xfrm flipH="1">
                <a:off x="8301469" y="206946"/>
                <a:ext cx="555451" cy="555233"/>
              </a:xfrm>
              <a:custGeom>
                <a:avLst/>
                <a:gdLst/>
                <a:ahLst/>
                <a:cxnLst/>
                <a:rect l="l" t="t" r="r" b="b"/>
                <a:pathLst>
                  <a:path w="4836" h="4834" extrusionOk="0">
                    <a:moveTo>
                      <a:pt x="4128" y="707"/>
                    </a:moveTo>
                    <a:cubicBezTo>
                      <a:pt x="4428" y="1007"/>
                      <a:pt x="4644" y="1381"/>
                      <a:pt x="4754" y="1791"/>
                    </a:cubicBezTo>
                    <a:cubicBezTo>
                      <a:pt x="4864" y="2201"/>
                      <a:pt x="4864" y="2632"/>
                      <a:pt x="4754" y="3042"/>
                    </a:cubicBezTo>
                    <a:cubicBezTo>
                      <a:pt x="4644" y="3452"/>
                      <a:pt x="4428" y="3826"/>
                      <a:pt x="4128" y="4126"/>
                    </a:cubicBezTo>
                    <a:cubicBezTo>
                      <a:pt x="3828" y="4426"/>
                      <a:pt x="3454" y="4643"/>
                      <a:pt x="3044" y="4752"/>
                    </a:cubicBezTo>
                    <a:cubicBezTo>
                      <a:pt x="2634" y="4862"/>
                      <a:pt x="2203" y="4862"/>
                      <a:pt x="1793" y="4752"/>
                    </a:cubicBezTo>
                    <a:cubicBezTo>
                      <a:pt x="1383" y="4643"/>
                      <a:pt x="1009" y="4426"/>
                      <a:pt x="709" y="4126"/>
                    </a:cubicBezTo>
                    <a:cubicBezTo>
                      <a:pt x="409" y="3826"/>
                      <a:pt x="193" y="3452"/>
                      <a:pt x="83" y="3042"/>
                    </a:cubicBezTo>
                    <a:cubicBezTo>
                      <a:pt x="-27" y="2632"/>
                      <a:pt x="-27" y="2201"/>
                      <a:pt x="83" y="1791"/>
                    </a:cubicBezTo>
                    <a:cubicBezTo>
                      <a:pt x="193" y="1381"/>
                      <a:pt x="409" y="1007"/>
                      <a:pt x="709" y="707"/>
                    </a:cubicBezTo>
                    <a:cubicBezTo>
                      <a:pt x="1009" y="407"/>
                      <a:pt x="1383" y="191"/>
                      <a:pt x="1793" y="81"/>
                    </a:cubicBezTo>
                    <a:cubicBezTo>
                      <a:pt x="2203" y="-28"/>
                      <a:pt x="2634" y="-28"/>
                      <a:pt x="3044" y="81"/>
                    </a:cubicBezTo>
                    <a:cubicBezTo>
                      <a:pt x="3454" y="191"/>
                      <a:pt x="3828" y="407"/>
                      <a:pt x="4128" y="707"/>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74" name="Google Shape;1474;p24"/>
              <p:cNvSpPr/>
              <p:nvPr/>
            </p:nvSpPr>
            <p:spPr>
              <a:xfrm flipH="1">
                <a:off x="8611469" y="615844"/>
                <a:ext cx="25613" cy="13324"/>
              </a:xfrm>
              <a:custGeom>
                <a:avLst/>
                <a:gdLst/>
                <a:ahLst/>
                <a:cxnLst/>
                <a:rect l="l" t="t" r="r" b="b"/>
                <a:pathLst>
                  <a:path w="223" h="116" extrusionOk="0">
                    <a:moveTo>
                      <a:pt x="207" y="116"/>
                    </a:moveTo>
                    <a:lnTo>
                      <a:pt x="0" y="49"/>
                    </a:lnTo>
                    <a:lnTo>
                      <a:pt x="16" y="0"/>
                    </a:lnTo>
                    <a:lnTo>
                      <a:pt x="223" y="67"/>
                    </a:lnTo>
                    <a:lnTo>
                      <a:pt x="207" y="116"/>
                    </a:lnTo>
                    <a:close/>
                  </a:path>
                </a:pathLst>
              </a:custGeom>
              <a:solidFill>
                <a:srgbClr val="FDCD5E"/>
              </a:solid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75" name="Google Shape;1475;p24"/>
              <p:cNvSpPr/>
              <p:nvPr/>
            </p:nvSpPr>
            <p:spPr>
              <a:xfrm flipH="1">
                <a:off x="8593895" y="608148"/>
                <a:ext cx="50422" cy="16770"/>
              </a:xfrm>
              <a:custGeom>
                <a:avLst/>
                <a:gdLst/>
                <a:ahLst/>
                <a:cxnLst/>
                <a:rect l="l" t="t" r="r" b="b"/>
                <a:pathLst>
                  <a:path w="439" h="146" extrusionOk="0">
                    <a:moveTo>
                      <a:pt x="88" y="41"/>
                    </a:moveTo>
                    <a:cubicBezTo>
                      <a:pt x="57" y="28"/>
                      <a:pt x="28" y="15"/>
                      <a:pt x="0" y="0"/>
                    </a:cubicBezTo>
                    <a:lnTo>
                      <a:pt x="439" y="142"/>
                    </a:lnTo>
                    <a:cubicBezTo>
                      <a:pt x="392" y="135"/>
                      <a:pt x="343" y="125"/>
                      <a:pt x="293" y="111"/>
                    </a:cubicBezTo>
                    <a:lnTo>
                      <a:pt x="282" y="146"/>
                    </a:lnTo>
                    <a:lnTo>
                      <a:pt x="75" y="79"/>
                    </a:lnTo>
                    <a:lnTo>
                      <a:pt x="88" y="41"/>
                    </a:lnTo>
                    <a:close/>
                  </a:path>
                </a:pathLst>
              </a:custGeom>
              <a:solidFill>
                <a:srgbClr val="FDCB5D"/>
              </a:solidFill>
              <a:ln>
                <a:noFill/>
              </a:ln>
            </p:spPr>
            <p:txBody>
              <a:bodyPr spcFirstLastPara="1" wrap="square" lIns="90000" tIns="7550" rIns="90000" bIns="755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76" name="Google Shape;1476;p24"/>
              <p:cNvSpPr/>
              <p:nvPr/>
            </p:nvSpPr>
            <p:spPr>
              <a:xfrm flipH="1">
                <a:off x="8583099" y="602635"/>
                <a:ext cx="71212" cy="22972"/>
              </a:xfrm>
              <a:custGeom>
                <a:avLst/>
                <a:gdLst/>
                <a:ahLst/>
                <a:cxnLst/>
                <a:rect l="l" t="t" r="r" b="b"/>
                <a:pathLst>
                  <a:path w="620" h="200" extrusionOk="0">
                    <a:moveTo>
                      <a:pt x="175" y="89"/>
                    </a:moveTo>
                    <a:cubicBezTo>
                      <a:pt x="112" y="63"/>
                      <a:pt x="54" y="33"/>
                      <a:pt x="0" y="0"/>
                    </a:cubicBezTo>
                    <a:lnTo>
                      <a:pt x="620" y="200"/>
                    </a:lnTo>
                    <a:cubicBezTo>
                      <a:pt x="544" y="195"/>
                      <a:pt x="464" y="182"/>
                      <a:pt x="380" y="159"/>
                    </a:cubicBezTo>
                    <a:lnTo>
                      <a:pt x="375" y="175"/>
                    </a:lnTo>
                    <a:lnTo>
                      <a:pt x="168" y="109"/>
                    </a:lnTo>
                    <a:lnTo>
                      <a:pt x="175" y="89"/>
                    </a:lnTo>
                    <a:close/>
                  </a:path>
                </a:pathLst>
              </a:custGeom>
              <a:solidFill>
                <a:srgbClr val="FDCB5C"/>
              </a:solidFill>
              <a:ln>
                <a:noFill/>
              </a:ln>
            </p:spPr>
            <p:txBody>
              <a:bodyPr spcFirstLastPara="1" wrap="square" lIns="90000" tIns="27000" rIns="90000" bIns="27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77" name="Google Shape;1477;p24"/>
              <p:cNvSpPr/>
              <p:nvPr/>
            </p:nvSpPr>
            <p:spPr>
              <a:xfrm flipH="1">
                <a:off x="8574829" y="597926"/>
                <a:ext cx="86832" cy="28026"/>
              </a:xfrm>
              <a:custGeom>
                <a:avLst/>
                <a:gdLst/>
                <a:ahLst/>
                <a:cxnLst/>
                <a:rect l="l" t="t" r="r" b="b"/>
                <a:pathLst>
                  <a:path w="756" h="244" extrusionOk="0">
                    <a:moveTo>
                      <a:pt x="239" y="130"/>
                    </a:moveTo>
                    <a:cubicBezTo>
                      <a:pt x="151" y="93"/>
                      <a:pt x="71" y="49"/>
                      <a:pt x="0" y="0"/>
                    </a:cubicBezTo>
                    <a:lnTo>
                      <a:pt x="756" y="244"/>
                    </a:lnTo>
                    <a:cubicBezTo>
                      <a:pt x="670" y="244"/>
                      <a:pt x="578" y="233"/>
                      <a:pt x="480" y="209"/>
                    </a:cubicBezTo>
                    <a:lnTo>
                      <a:pt x="238" y="131"/>
                    </a:lnTo>
                    <a:lnTo>
                      <a:pt x="239" y="130"/>
                    </a:lnTo>
                    <a:close/>
                  </a:path>
                </a:pathLst>
              </a:custGeom>
              <a:solidFill>
                <a:srgbClr val="FDCA5B"/>
              </a:solidFill>
              <a:ln>
                <a:noFill/>
              </a:ln>
            </p:spPr>
            <p:txBody>
              <a:bodyPr spcFirstLastPara="1" wrap="square" lIns="90000" tIns="42825" rIns="90000" bIns="4282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78" name="Google Shape;1478;p24"/>
              <p:cNvSpPr/>
              <p:nvPr/>
            </p:nvSpPr>
            <p:spPr>
              <a:xfrm flipH="1">
                <a:off x="8568167" y="593791"/>
                <a:ext cx="99122" cy="32161"/>
              </a:xfrm>
              <a:custGeom>
                <a:avLst/>
                <a:gdLst/>
                <a:ahLst/>
                <a:cxnLst/>
                <a:rect l="l" t="t" r="r" b="b"/>
                <a:pathLst>
                  <a:path w="863" h="280" extrusionOk="0">
                    <a:moveTo>
                      <a:pt x="0" y="0"/>
                    </a:moveTo>
                    <a:lnTo>
                      <a:pt x="863" y="278"/>
                    </a:lnTo>
                    <a:cubicBezTo>
                      <a:pt x="803" y="282"/>
                      <a:pt x="740" y="280"/>
                      <a:pt x="675" y="272"/>
                    </a:cubicBezTo>
                    <a:lnTo>
                      <a:pt x="166" y="108"/>
                    </a:lnTo>
                    <a:cubicBezTo>
                      <a:pt x="106" y="75"/>
                      <a:pt x="50" y="39"/>
                      <a:pt x="0" y="0"/>
                    </a:cubicBezTo>
                    <a:close/>
                  </a:path>
                </a:pathLst>
              </a:custGeom>
              <a:solidFill>
                <a:srgbClr val="FDC95A"/>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79" name="Google Shape;1479;p24"/>
              <p:cNvSpPr/>
              <p:nvPr/>
            </p:nvSpPr>
            <p:spPr>
              <a:xfrm flipH="1">
                <a:off x="8562654" y="589886"/>
                <a:ext cx="109229" cy="36066"/>
              </a:xfrm>
              <a:custGeom>
                <a:avLst/>
                <a:gdLst/>
                <a:ahLst/>
                <a:cxnLst/>
                <a:rect l="l" t="t" r="r" b="b"/>
                <a:pathLst>
                  <a:path w="951" h="314" extrusionOk="0">
                    <a:moveTo>
                      <a:pt x="0" y="0"/>
                    </a:moveTo>
                    <a:lnTo>
                      <a:pt x="951" y="307"/>
                    </a:lnTo>
                    <a:cubicBezTo>
                      <a:pt x="903" y="313"/>
                      <a:pt x="853" y="315"/>
                      <a:pt x="801" y="313"/>
                    </a:cubicBezTo>
                    <a:lnTo>
                      <a:pt x="127" y="95"/>
                    </a:lnTo>
                    <a:cubicBezTo>
                      <a:pt x="81" y="66"/>
                      <a:pt x="39" y="34"/>
                      <a:pt x="0" y="0"/>
                    </a:cubicBezTo>
                    <a:close/>
                  </a:path>
                </a:pathLst>
              </a:custGeom>
              <a:solidFill>
                <a:srgbClr val="FDC959"/>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80" name="Google Shape;1480;p24"/>
              <p:cNvSpPr/>
              <p:nvPr/>
            </p:nvSpPr>
            <p:spPr>
              <a:xfrm flipH="1">
                <a:off x="8557486" y="586325"/>
                <a:ext cx="118303" cy="39512"/>
              </a:xfrm>
              <a:custGeom>
                <a:avLst/>
                <a:gdLst/>
                <a:ahLst/>
                <a:cxnLst/>
                <a:rect l="l" t="t" r="r" b="b"/>
                <a:pathLst>
                  <a:path w="1030" h="344" extrusionOk="0">
                    <a:moveTo>
                      <a:pt x="0" y="0"/>
                    </a:moveTo>
                    <a:lnTo>
                      <a:pt x="1030" y="332"/>
                    </a:lnTo>
                    <a:cubicBezTo>
                      <a:pt x="988" y="339"/>
                      <a:pt x="944" y="343"/>
                      <a:pt x="898" y="344"/>
                    </a:cubicBezTo>
                    <a:lnTo>
                      <a:pt x="106" y="89"/>
                    </a:lnTo>
                    <a:cubicBezTo>
                      <a:pt x="68" y="61"/>
                      <a:pt x="32" y="32"/>
                      <a:pt x="0" y="0"/>
                    </a:cubicBezTo>
                    <a:close/>
                  </a:path>
                </a:pathLst>
              </a:custGeom>
              <a:solidFill>
                <a:srgbClr val="FDC859"/>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81" name="Google Shape;1481;p24"/>
              <p:cNvSpPr/>
              <p:nvPr/>
            </p:nvSpPr>
            <p:spPr>
              <a:xfrm flipH="1">
                <a:off x="8553121" y="582879"/>
                <a:ext cx="125999" cy="42613"/>
              </a:xfrm>
              <a:custGeom>
                <a:avLst/>
                <a:gdLst/>
                <a:ahLst/>
                <a:cxnLst/>
                <a:rect l="l" t="t" r="r" b="b"/>
                <a:pathLst>
                  <a:path w="1097" h="371" extrusionOk="0">
                    <a:moveTo>
                      <a:pt x="0" y="0"/>
                    </a:moveTo>
                    <a:lnTo>
                      <a:pt x="1097" y="354"/>
                    </a:lnTo>
                    <a:cubicBezTo>
                      <a:pt x="1061" y="362"/>
                      <a:pt x="1023" y="368"/>
                      <a:pt x="983" y="371"/>
                    </a:cubicBezTo>
                    <a:lnTo>
                      <a:pt x="88" y="83"/>
                    </a:lnTo>
                    <a:cubicBezTo>
                      <a:pt x="56" y="56"/>
                      <a:pt x="27" y="29"/>
                      <a:pt x="0" y="0"/>
                    </a:cubicBezTo>
                    <a:close/>
                  </a:path>
                </a:pathLst>
              </a:custGeom>
              <a:solidFill>
                <a:srgbClr val="FDC758"/>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82" name="Google Shape;1482;p24"/>
              <p:cNvSpPr/>
              <p:nvPr/>
            </p:nvSpPr>
            <p:spPr>
              <a:xfrm flipH="1">
                <a:off x="8548871" y="579663"/>
                <a:ext cx="133235" cy="45255"/>
              </a:xfrm>
              <a:custGeom>
                <a:avLst/>
                <a:gdLst/>
                <a:ahLst/>
                <a:cxnLst/>
                <a:rect l="l" t="t" r="r" b="b"/>
                <a:pathLst>
                  <a:path w="1160" h="394" extrusionOk="0">
                    <a:moveTo>
                      <a:pt x="0" y="0"/>
                    </a:moveTo>
                    <a:lnTo>
                      <a:pt x="1160" y="373"/>
                    </a:lnTo>
                    <a:cubicBezTo>
                      <a:pt x="1126" y="382"/>
                      <a:pt x="1091" y="389"/>
                      <a:pt x="1055" y="394"/>
                    </a:cubicBezTo>
                    <a:lnTo>
                      <a:pt x="77" y="79"/>
                    </a:lnTo>
                    <a:cubicBezTo>
                      <a:pt x="49" y="54"/>
                      <a:pt x="24" y="27"/>
                      <a:pt x="0" y="0"/>
                    </a:cubicBezTo>
                    <a:close/>
                  </a:path>
                </a:pathLst>
              </a:custGeom>
              <a:solidFill>
                <a:srgbClr val="FDC757"/>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83" name="Google Shape;1483;p24"/>
              <p:cNvSpPr/>
              <p:nvPr/>
            </p:nvSpPr>
            <p:spPr>
              <a:xfrm flipH="1">
                <a:off x="8545196" y="576447"/>
                <a:ext cx="139552" cy="47667"/>
              </a:xfrm>
              <a:custGeom>
                <a:avLst/>
                <a:gdLst/>
                <a:ahLst/>
                <a:cxnLst/>
                <a:rect l="l" t="t" r="r" b="b"/>
                <a:pathLst>
                  <a:path w="1215" h="415" extrusionOk="0">
                    <a:moveTo>
                      <a:pt x="0" y="0"/>
                    </a:moveTo>
                    <a:lnTo>
                      <a:pt x="1215" y="391"/>
                    </a:lnTo>
                    <a:cubicBezTo>
                      <a:pt x="1185" y="401"/>
                      <a:pt x="1154" y="409"/>
                      <a:pt x="1121" y="415"/>
                    </a:cubicBezTo>
                    <a:lnTo>
                      <a:pt x="67" y="75"/>
                    </a:lnTo>
                    <a:cubicBezTo>
                      <a:pt x="43" y="51"/>
                      <a:pt x="21" y="26"/>
                      <a:pt x="0" y="0"/>
                    </a:cubicBezTo>
                    <a:close/>
                  </a:path>
                </a:pathLst>
              </a:custGeom>
              <a:solidFill>
                <a:srgbClr val="FDC656"/>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84" name="Google Shape;1484;p24"/>
              <p:cNvSpPr/>
              <p:nvPr/>
            </p:nvSpPr>
            <p:spPr>
              <a:xfrm flipH="1">
                <a:off x="8541635" y="573231"/>
                <a:ext cx="145410" cy="49964"/>
              </a:xfrm>
              <a:custGeom>
                <a:avLst/>
                <a:gdLst/>
                <a:ahLst/>
                <a:cxnLst/>
                <a:rect l="l" t="t" r="r" b="b"/>
                <a:pathLst>
                  <a:path w="1266" h="435" extrusionOk="0">
                    <a:moveTo>
                      <a:pt x="0" y="0"/>
                    </a:moveTo>
                    <a:lnTo>
                      <a:pt x="1266" y="409"/>
                    </a:lnTo>
                    <a:cubicBezTo>
                      <a:pt x="1239" y="419"/>
                      <a:pt x="1210" y="428"/>
                      <a:pt x="1180" y="435"/>
                    </a:cubicBezTo>
                    <a:lnTo>
                      <a:pt x="59" y="74"/>
                    </a:lnTo>
                    <a:cubicBezTo>
                      <a:pt x="38" y="50"/>
                      <a:pt x="18" y="26"/>
                      <a:pt x="0" y="0"/>
                    </a:cubicBezTo>
                    <a:close/>
                  </a:path>
                </a:pathLst>
              </a:custGeom>
              <a:solidFill>
                <a:srgbClr val="FDC555"/>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85" name="Google Shape;1485;p24"/>
              <p:cNvSpPr/>
              <p:nvPr/>
            </p:nvSpPr>
            <p:spPr>
              <a:xfrm flipH="1">
                <a:off x="8538419" y="570360"/>
                <a:ext cx="150578" cy="51802"/>
              </a:xfrm>
              <a:custGeom>
                <a:avLst/>
                <a:gdLst/>
                <a:ahLst/>
                <a:cxnLst/>
                <a:rect l="l" t="t" r="r" b="b"/>
                <a:pathLst>
                  <a:path w="1311" h="451" extrusionOk="0">
                    <a:moveTo>
                      <a:pt x="0" y="0"/>
                    </a:moveTo>
                    <a:lnTo>
                      <a:pt x="1311" y="423"/>
                    </a:lnTo>
                    <a:cubicBezTo>
                      <a:pt x="1286" y="434"/>
                      <a:pt x="1259" y="443"/>
                      <a:pt x="1231" y="451"/>
                    </a:cubicBezTo>
                    <a:lnTo>
                      <a:pt x="51" y="70"/>
                    </a:lnTo>
                    <a:cubicBezTo>
                      <a:pt x="33" y="47"/>
                      <a:pt x="15" y="24"/>
                      <a:pt x="0" y="0"/>
                    </a:cubicBezTo>
                    <a:close/>
                  </a:path>
                </a:pathLst>
              </a:custGeom>
              <a:solidFill>
                <a:srgbClr val="FDC555"/>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86" name="Google Shape;1486;p24"/>
              <p:cNvSpPr/>
              <p:nvPr/>
            </p:nvSpPr>
            <p:spPr>
              <a:xfrm flipH="1">
                <a:off x="8535203" y="567374"/>
                <a:ext cx="155632" cy="53640"/>
              </a:xfrm>
              <a:custGeom>
                <a:avLst/>
                <a:gdLst/>
                <a:ahLst/>
                <a:cxnLst/>
                <a:rect l="l" t="t" r="r" b="b"/>
                <a:pathLst>
                  <a:path w="1355" h="467" extrusionOk="0">
                    <a:moveTo>
                      <a:pt x="0" y="0"/>
                    </a:moveTo>
                    <a:lnTo>
                      <a:pt x="1355" y="437"/>
                    </a:lnTo>
                    <a:cubicBezTo>
                      <a:pt x="1331" y="448"/>
                      <a:pt x="1306" y="458"/>
                      <a:pt x="1280" y="467"/>
                    </a:cubicBezTo>
                    <a:lnTo>
                      <a:pt x="47" y="70"/>
                    </a:lnTo>
                    <a:cubicBezTo>
                      <a:pt x="29" y="47"/>
                      <a:pt x="14" y="24"/>
                      <a:pt x="0" y="0"/>
                    </a:cubicBezTo>
                    <a:close/>
                  </a:path>
                </a:pathLst>
              </a:custGeom>
              <a:solidFill>
                <a:srgbClr val="FDC454"/>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87" name="Google Shape;1487;p24"/>
              <p:cNvSpPr/>
              <p:nvPr/>
            </p:nvSpPr>
            <p:spPr>
              <a:xfrm flipH="1">
                <a:off x="8532447" y="564502"/>
                <a:ext cx="159996" cy="55248"/>
              </a:xfrm>
              <a:custGeom>
                <a:avLst/>
                <a:gdLst/>
                <a:ahLst/>
                <a:cxnLst/>
                <a:rect l="l" t="t" r="r" b="b"/>
                <a:pathLst>
                  <a:path w="1393" h="481" extrusionOk="0">
                    <a:moveTo>
                      <a:pt x="0" y="0"/>
                    </a:moveTo>
                    <a:lnTo>
                      <a:pt x="1393" y="450"/>
                    </a:lnTo>
                    <a:cubicBezTo>
                      <a:pt x="1371" y="461"/>
                      <a:pt x="1347" y="472"/>
                      <a:pt x="1323" y="481"/>
                    </a:cubicBezTo>
                    <a:lnTo>
                      <a:pt x="41" y="68"/>
                    </a:lnTo>
                    <a:cubicBezTo>
                      <a:pt x="26" y="46"/>
                      <a:pt x="12" y="23"/>
                      <a:pt x="0" y="0"/>
                    </a:cubicBezTo>
                    <a:close/>
                  </a:path>
                </a:pathLst>
              </a:custGeom>
              <a:solidFill>
                <a:srgbClr val="FDC35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88" name="Google Shape;1488;p24"/>
              <p:cNvSpPr/>
              <p:nvPr/>
            </p:nvSpPr>
            <p:spPr>
              <a:xfrm flipH="1">
                <a:off x="8529690" y="561631"/>
                <a:ext cx="164131" cy="56741"/>
              </a:xfrm>
              <a:custGeom>
                <a:avLst/>
                <a:gdLst/>
                <a:ahLst/>
                <a:cxnLst/>
                <a:rect l="l" t="t" r="r" b="b"/>
                <a:pathLst>
                  <a:path w="1429" h="494" extrusionOk="0">
                    <a:moveTo>
                      <a:pt x="0" y="0"/>
                    </a:moveTo>
                    <a:lnTo>
                      <a:pt x="1429" y="461"/>
                    </a:lnTo>
                    <a:cubicBezTo>
                      <a:pt x="1408" y="473"/>
                      <a:pt x="1386" y="484"/>
                      <a:pt x="1363" y="494"/>
                    </a:cubicBezTo>
                    <a:lnTo>
                      <a:pt x="36" y="67"/>
                    </a:lnTo>
                    <a:cubicBezTo>
                      <a:pt x="23" y="45"/>
                      <a:pt x="10" y="23"/>
                      <a:pt x="0" y="0"/>
                    </a:cubicBezTo>
                    <a:close/>
                  </a:path>
                </a:pathLst>
              </a:custGeom>
              <a:solidFill>
                <a:srgbClr val="FDC35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89" name="Google Shape;1489;p24"/>
              <p:cNvSpPr/>
              <p:nvPr/>
            </p:nvSpPr>
            <p:spPr>
              <a:xfrm flipH="1">
                <a:off x="8527048" y="558989"/>
                <a:ext cx="168037" cy="58119"/>
              </a:xfrm>
              <a:custGeom>
                <a:avLst/>
                <a:gdLst/>
                <a:ahLst/>
                <a:cxnLst/>
                <a:rect l="l" t="t" r="r" b="b"/>
                <a:pathLst>
                  <a:path w="1463" h="506" extrusionOk="0">
                    <a:moveTo>
                      <a:pt x="0" y="0"/>
                    </a:moveTo>
                    <a:lnTo>
                      <a:pt x="1463" y="471"/>
                    </a:lnTo>
                    <a:cubicBezTo>
                      <a:pt x="1443" y="483"/>
                      <a:pt x="1422" y="495"/>
                      <a:pt x="1400" y="506"/>
                    </a:cubicBezTo>
                    <a:lnTo>
                      <a:pt x="32" y="64"/>
                    </a:lnTo>
                    <a:cubicBezTo>
                      <a:pt x="20" y="43"/>
                      <a:pt x="9" y="22"/>
                      <a:pt x="0" y="0"/>
                    </a:cubicBezTo>
                    <a:close/>
                  </a:path>
                </a:pathLst>
              </a:custGeom>
              <a:solidFill>
                <a:srgbClr val="FDC25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90" name="Google Shape;1490;p24"/>
              <p:cNvSpPr/>
              <p:nvPr/>
            </p:nvSpPr>
            <p:spPr>
              <a:xfrm flipH="1">
                <a:off x="8524636" y="556232"/>
                <a:ext cx="171597" cy="59383"/>
              </a:xfrm>
              <a:custGeom>
                <a:avLst/>
                <a:gdLst/>
                <a:ahLst/>
                <a:cxnLst/>
                <a:rect l="l" t="t" r="r" b="b"/>
                <a:pathLst>
                  <a:path w="1494" h="517" extrusionOk="0">
                    <a:moveTo>
                      <a:pt x="0" y="0"/>
                    </a:moveTo>
                    <a:lnTo>
                      <a:pt x="1494" y="482"/>
                    </a:lnTo>
                    <a:cubicBezTo>
                      <a:pt x="1475" y="494"/>
                      <a:pt x="1455" y="506"/>
                      <a:pt x="1435" y="517"/>
                    </a:cubicBezTo>
                    <a:lnTo>
                      <a:pt x="28" y="63"/>
                    </a:lnTo>
                    <a:cubicBezTo>
                      <a:pt x="18" y="42"/>
                      <a:pt x="8" y="21"/>
                      <a:pt x="0" y="0"/>
                    </a:cubicBezTo>
                    <a:close/>
                  </a:path>
                </a:pathLst>
              </a:custGeom>
              <a:solidFill>
                <a:srgbClr val="FDC150"/>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91" name="Google Shape;1491;p24"/>
              <p:cNvSpPr/>
              <p:nvPr/>
            </p:nvSpPr>
            <p:spPr>
              <a:xfrm flipH="1">
                <a:off x="8522339" y="553590"/>
                <a:ext cx="174813" cy="60531"/>
              </a:xfrm>
              <a:custGeom>
                <a:avLst/>
                <a:gdLst/>
                <a:ahLst/>
                <a:cxnLst/>
                <a:rect l="l" t="t" r="r" b="b"/>
                <a:pathLst>
                  <a:path w="1522" h="527" extrusionOk="0">
                    <a:moveTo>
                      <a:pt x="0" y="0"/>
                    </a:moveTo>
                    <a:lnTo>
                      <a:pt x="1522" y="490"/>
                    </a:lnTo>
                    <a:cubicBezTo>
                      <a:pt x="1504" y="503"/>
                      <a:pt x="1485" y="516"/>
                      <a:pt x="1466" y="527"/>
                    </a:cubicBezTo>
                    <a:lnTo>
                      <a:pt x="25" y="62"/>
                    </a:lnTo>
                    <a:cubicBezTo>
                      <a:pt x="15" y="42"/>
                      <a:pt x="7" y="21"/>
                      <a:pt x="0" y="0"/>
                    </a:cubicBezTo>
                    <a:close/>
                  </a:path>
                </a:pathLst>
              </a:custGeom>
              <a:solidFill>
                <a:srgbClr val="FDC150"/>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92" name="Google Shape;1492;p24"/>
              <p:cNvSpPr/>
              <p:nvPr/>
            </p:nvSpPr>
            <p:spPr>
              <a:xfrm flipH="1">
                <a:off x="8520272" y="550949"/>
                <a:ext cx="177799" cy="61565"/>
              </a:xfrm>
              <a:custGeom>
                <a:avLst/>
                <a:gdLst/>
                <a:ahLst/>
                <a:cxnLst/>
                <a:rect l="l" t="t" r="r" b="b"/>
                <a:pathLst>
                  <a:path w="1548" h="536" extrusionOk="0">
                    <a:moveTo>
                      <a:pt x="0" y="0"/>
                    </a:moveTo>
                    <a:lnTo>
                      <a:pt x="1548" y="499"/>
                    </a:lnTo>
                    <a:cubicBezTo>
                      <a:pt x="1532" y="512"/>
                      <a:pt x="1514" y="525"/>
                      <a:pt x="1496" y="536"/>
                    </a:cubicBezTo>
                    <a:lnTo>
                      <a:pt x="22" y="61"/>
                    </a:lnTo>
                    <a:cubicBezTo>
                      <a:pt x="14" y="41"/>
                      <a:pt x="7" y="21"/>
                      <a:pt x="0" y="0"/>
                    </a:cubicBezTo>
                    <a:close/>
                  </a:path>
                </a:pathLst>
              </a:custGeom>
              <a:solidFill>
                <a:srgbClr val="FDC04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93" name="Google Shape;1493;p24"/>
              <p:cNvSpPr/>
              <p:nvPr/>
            </p:nvSpPr>
            <p:spPr>
              <a:xfrm flipH="1">
                <a:off x="8518089" y="548422"/>
                <a:ext cx="180671" cy="62484"/>
              </a:xfrm>
              <a:custGeom>
                <a:avLst/>
                <a:gdLst/>
                <a:ahLst/>
                <a:cxnLst/>
                <a:rect l="l" t="t" r="r" b="b"/>
                <a:pathLst>
                  <a:path w="1573" h="544" extrusionOk="0">
                    <a:moveTo>
                      <a:pt x="0" y="0"/>
                    </a:moveTo>
                    <a:lnTo>
                      <a:pt x="1573" y="506"/>
                    </a:lnTo>
                    <a:cubicBezTo>
                      <a:pt x="1557" y="520"/>
                      <a:pt x="1540" y="532"/>
                      <a:pt x="1523" y="544"/>
                    </a:cubicBezTo>
                    <a:lnTo>
                      <a:pt x="19" y="60"/>
                    </a:lnTo>
                    <a:cubicBezTo>
                      <a:pt x="12" y="40"/>
                      <a:pt x="5" y="20"/>
                      <a:pt x="0" y="0"/>
                    </a:cubicBezTo>
                    <a:close/>
                  </a:path>
                </a:pathLst>
              </a:custGeom>
              <a:solidFill>
                <a:srgbClr val="FDBF4E"/>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94" name="Google Shape;1494;p24"/>
              <p:cNvSpPr/>
              <p:nvPr/>
            </p:nvSpPr>
            <p:spPr>
              <a:xfrm flipH="1">
                <a:off x="8516252" y="545780"/>
                <a:ext cx="183083" cy="63632"/>
              </a:xfrm>
              <a:custGeom>
                <a:avLst/>
                <a:gdLst/>
                <a:ahLst/>
                <a:cxnLst/>
                <a:rect l="l" t="t" r="r" b="b"/>
                <a:pathLst>
                  <a:path w="1594" h="554" extrusionOk="0">
                    <a:moveTo>
                      <a:pt x="0" y="0"/>
                    </a:moveTo>
                    <a:lnTo>
                      <a:pt x="1594" y="515"/>
                    </a:lnTo>
                    <a:cubicBezTo>
                      <a:pt x="1579" y="528"/>
                      <a:pt x="1564" y="541"/>
                      <a:pt x="1547" y="554"/>
                    </a:cubicBezTo>
                    <a:lnTo>
                      <a:pt x="16" y="60"/>
                    </a:lnTo>
                    <a:cubicBezTo>
                      <a:pt x="10" y="40"/>
                      <a:pt x="4" y="20"/>
                      <a:pt x="0" y="0"/>
                    </a:cubicBezTo>
                    <a:close/>
                  </a:path>
                </a:pathLst>
              </a:custGeom>
              <a:solidFill>
                <a:srgbClr val="FDBF4D"/>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95" name="Google Shape;1495;p24"/>
              <p:cNvSpPr/>
              <p:nvPr/>
            </p:nvSpPr>
            <p:spPr>
              <a:xfrm flipH="1">
                <a:off x="8514299" y="543253"/>
                <a:ext cx="185610" cy="64436"/>
              </a:xfrm>
              <a:custGeom>
                <a:avLst/>
                <a:gdLst/>
                <a:ahLst/>
                <a:cxnLst/>
                <a:rect l="l" t="t" r="r" b="b"/>
                <a:pathLst>
                  <a:path w="1616" h="561" extrusionOk="0">
                    <a:moveTo>
                      <a:pt x="0" y="0"/>
                    </a:moveTo>
                    <a:lnTo>
                      <a:pt x="1616" y="521"/>
                    </a:lnTo>
                    <a:cubicBezTo>
                      <a:pt x="1602" y="535"/>
                      <a:pt x="1587" y="548"/>
                      <a:pt x="1571" y="561"/>
                    </a:cubicBezTo>
                    <a:lnTo>
                      <a:pt x="14" y="59"/>
                    </a:lnTo>
                    <a:cubicBezTo>
                      <a:pt x="8" y="40"/>
                      <a:pt x="4" y="20"/>
                      <a:pt x="0" y="0"/>
                    </a:cubicBezTo>
                    <a:close/>
                  </a:path>
                </a:pathLst>
              </a:custGeom>
              <a:solidFill>
                <a:srgbClr val="FDBE4C"/>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96" name="Google Shape;1496;p24"/>
              <p:cNvSpPr/>
              <p:nvPr/>
            </p:nvSpPr>
            <p:spPr>
              <a:xfrm flipH="1">
                <a:off x="8512576" y="540841"/>
                <a:ext cx="187792" cy="65126"/>
              </a:xfrm>
              <a:custGeom>
                <a:avLst/>
                <a:gdLst/>
                <a:ahLst/>
                <a:cxnLst/>
                <a:rect l="l" t="t" r="r" b="b"/>
                <a:pathLst>
                  <a:path w="1635" h="567" extrusionOk="0">
                    <a:moveTo>
                      <a:pt x="0" y="0"/>
                    </a:moveTo>
                    <a:lnTo>
                      <a:pt x="1635" y="527"/>
                    </a:lnTo>
                    <a:cubicBezTo>
                      <a:pt x="1622" y="541"/>
                      <a:pt x="1607" y="555"/>
                      <a:pt x="1592" y="567"/>
                    </a:cubicBezTo>
                    <a:lnTo>
                      <a:pt x="12" y="58"/>
                    </a:lnTo>
                    <a:cubicBezTo>
                      <a:pt x="7" y="39"/>
                      <a:pt x="3" y="19"/>
                      <a:pt x="0" y="0"/>
                    </a:cubicBezTo>
                    <a:close/>
                  </a:path>
                </a:pathLst>
              </a:custGeom>
              <a:solidFill>
                <a:srgbClr val="FDBD4C"/>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97" name="Google Shape;1497;p24"/>
              <p:cNvSpPr/>
              <p:nvPr/>
            </p:nvSpPr>
            <p:spPr>
              <a:xfrm flipH="1">
                <a:off x="8510853" y="538314"/>
                <a:ext cx="189859" cy="65930"/>
              </a:xfrm>
              <a:custGeom>
                <a:avLst/>
                <a:gdLst/>
                <a:ahLst/>
                <a:cxnLst/>
                <a:rect l="l" t="t" r="r" b="b"/>
                <a:pathLst>
                  <a:path w="1653" h="574" extrusionOk="0">
                    <a:moveTo>
                      <a:pt x="0" y="0"/>
                    </a:moveTo>
                    <a:lnTo>
                      <a:pt x="1653" y="533"/>
                    </a:lnTo>
                    <a:cubicBezTo>
                      <a:pt x="1640" y="547"/>
                      <a:pt x="1627" y="561"/>
                      <a:pt x="1613" y="574"/>
                    </a:cubicBezTo>
                    <a:lnTo>
                      <a:pt x="10" y="58"/>
                    </a:lnTo>
                    <a:cubicBezTo>
                      <a:pt x="6" y="39"/>
                      <a:pt x="3" y="19"/>
                      <a:pt x="0" y="0"/>
                    </a:cubicBezTo>
                    <a:close/>
                  </a:path>
                </a:pathLst>
              </a:custGeom>
              <a:solidFill>
                <a:srgbClr val="FDBD4B"/>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98" name="Google Shape;1498;p24"/>
              <p:cNvSpPr/>
              <p:nvPr/>
            </p:nvSpPr>
            <p:spPr>
              <a:xfrm flipH="1">
                <a:off x="8507523" y="533145"/>
                <a:ext cx="193535" cy="69375"/>
              </a:xfrm>
              <a:custGeom>
                <a:avLst/>
                <a:gdLst/>
                <a:ahLst/>
                <a:cxnLst/>
                <a:rect l="l" t="t" r="r" b="b"/>
                <a:pathLst>
                  <a:path w="1685" h="604" extrusionOk="0">
                    <a:moveTo>
                      <a:pt x="0" y="0"/>
                    </a:moveTo>
                    <a:lnTo>
                      <a:pt x="675" y="218"/>
                    </a:lnTo>
                    <a:cubicBezTo>
                      <a:pt x="689" y="233"/>
                      <a:pt x="705" y="246"/>
                      <a:pt x="722" y="259"/>
                    </a:cubicBezTo>
                    <a:lnTo>
                      <a:pt x="730" y="236"/>
                    </a:lnTo>
                    <a:lnTo>
                      <a:pt x="936" y="302"/>
                    </a:lnTo>
                    <a:lnTo>
                      <a:pt x="925" y="335"/>
                    </a:lnTo>
                    <a:cubicBezTo>
                      <a:pt x="963" y="340"/>
                      <a:pt x="998" y="340"/>
                      <a:pt x="1031" y="333"/>
                    </a:cubicBezTo>
                    <a:lnTo>
                      <a:pt x="1685" y="544"/>
                    </a:lnTo>
                    <a:cubicBezTo>
                      <a:pt x="1668" y="565"/>
                      <a:pt x="1650" y="585"/>
                      <a:pt x="1631" y="604"/>
                    </a:cubicBezTo>
                    <a:lnTo>
                      <a:pt x="9" y="81"/>
                    </a:lnTo>
                    <a:cubicBezTo>
                      <a:pt x="4" y="54"/>
                      <a:pt x="1" y="28"/>
                      <a:pt x="0" y="0"/>
                    </a:cubicBezTo>
                    <a:close/>
                  </a:path>
                </a:pathLst>
              </a:custGeom>
              <a:solidFill>
                <a:srgbClr val="FDBC4A"/>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99" name="Google Shape;1499;p24"/>
              <p:cNvSpPr/>
              <p:nvPr/>
            </p:nvSpPr>
            <p:spPr>
              <a:xfrm flipH="1">
                <a:off x="8504651" y="528321"/>
                <a:ext cx="196521" cy="70409"/>
              </a:xfrm>
              <a:custGeom>
                <a:avLst/>
                <a:gdLst/>
                <a:ahLst/>
                <a:cxnLst/>
                <a:rect l="l" t="t" r="r" b="b"/>
                <a:pathLst>
                  <a:path w="1711" h="613" extrusionOk="0">
                    <a:moveTo>
                      <a:pt x="0" y="0"/>
                    </a:moveTo>
                    <a:lnTo>
                      <a:pt x="637" y="205"/>
                    </a:lnTo>
                    <a:cubicBezTo>
                      <a:pt x="656" y="242"/>
                      <a:pt x="685" y="274"/>
                      <a:pt x="723" y="301"/>
                    </a:cubicBezTo>
                    <a:lnTo>
                      <a:pt x="743" y="239"/>
                    </a:lnTo>
                    <a:lnTo>
                      <a:pt x="949" y="306"/>
                    </a:lnTo>
                    <a:lnTo>
                      <a:pt x="927" y="375"/>
                    </a:lnTo>
                    <a:lnTo>
                      <a:pt x="4" y="77"/>
                    </a:lnTo>
                    <a:cubicBezTo>
                      <a:pt x="1" y="52"/>
                      <a:pt x="0" y="26"/>
                      <a:pt x="0" y="0"/>
                    </a:cubicBezTo>
                    <a:moveTo>
                      <a:pt x="1663" y="613"/>
                    </a:moveTo>
                    <a:lnTo>
                      <a:pt x="936" y="378"/>
                    </a:lnTo>
                    <a:cubicBezTo>
                      <a:pt x="996" y="385"/>
                      <a:pt x="1051" y="376"/>
                      <a:pt x="1096" y="353"/>
                    </a:cubicBezTo>
                    <a:lnTo>
                      <a:pt x="1711" y="551"/>
                    </a:lnTo>
                    <a:cubicBezTo>
                      <a:pt x="1696" y="573"/>
                      <a:pt x="1680" y="593"/>
                      <a:pt x="1663" y="613"/>
                    </a:cubicBezTo>
                    <a:close/>
                  </a:path>
                </a:pathLst>
              </a:custGeom>
              <a:solidFill>
                <a:srgbClr val="FDBD4B"/>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00" name="Google Shape;1500;p24"/>
              <p:cNvSpPr/>
              <p:nvPr/>
            </p:nvSpPr>
            <p:spPr>
              <a:xfrm flipH="1">
                <a:off x="8502124" y="523497"/>
                <a:ext cx="199048" cy="71328"/>
              </a:xfrm>
              <a:custGeom>
                <a:avLst/>
                <a:gdLst/>
                <a:ahLst/>
                <a:cxnLst/>
                <a:rect l="l" t="t" r="r" b="b"/>
                <a:pathLst>
                  <a:path w="1733" h="621" extrusionOk="0">
                    <a:moveTo>
                      <a:pt x="2" y="0"/>
                    </a:moveTo>
                    <a:lnTo>
                      <a:pt x="617" y="198"/>
                    </a:lnTo>
                    <a:cubicBezTo>
                      <a:pt x="626" y="232"/>
                      <a:pt x="643" y="263"/>
                      <a:pt x="666" y="290"/>
                    </a:cubicBezTo>
                    <a:lnTo>
                      <a:pt x="0" y="76"/>
                    </a:lnTo>
                    <a:cubicBezTo>
                      <a:pt x="0" y="51"/>
                      <a:pt x="0" y="25"/>
                      <a:pt x="2" y="0"/>
                    </a:cubicBezTo>
                    <a:moveTo>
                      <a:pt x="756" y="242"/>
                    </a:moveTo>
                    <a:lnTo>
                      <a:pt x="962" y="309"/>
                    </a:lnTo>
                    <a:lnTo>
                      <a:pt x="939" y="378"/>
                    </a:lnTo>
                    <a:lnTo>
                      <a:pt x="733" y="312"/>
                    </a:lnTo>
                    <a:lnTo>
                      <a:pt x="756" y="242"/>
                    </a:lnTo>
                    <a:moveTo>
                      <a:pt x="1691" y="621"/>
                    </a:moveTo>
                    <a:lnTo>
                      <a:pt x="1048" y="413"/>
                    </a:lnTo>
                    <a:cubicBezTo>
                      <a:pt x="1082" y="404"/>
                      <a:pt x="1113" y="388"/>
                      <a:pt x="1139" y="366"/>
                    </a:cubicBezTo>
                    <a:lnTo>
                      <a:pt x="1733" y="557"/>
                    </a:lnTo>
                    <a:cubicBezTo>
                      <a:pt x="1721" y="579"/>
                      <a:pt x="1706" y="601"/>
                      <a:pt x="1691" y="621"/>
                    </a:cubicBezTo>
                    <a:close/>
                  </a:path>
                </a:pathLst>
              </a:custGeom>
              <a:solidFill>
                <a:srgbClr val="FDBD4C"/>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01" name="Google Shape;1501;p24"/>
              <p:cNvSpPr/>
              <p:nvPr/>
            </p:nvSpPr>
            <p:spPr>
              <a:xfrm flipH="1">
                <a:off x="8499827" y="518673"/>
                <a:ext cx="201345" cy="72132"/>
              </a:xfrm>
              <a:custGeom>
                <a:avLst/>
                <a:gdLst/>
                <a:ahLst/>
                <a:cxnLst/>
                <a:rect l="l" t="t" r="r" b="b"/>
                <a:pathLst>
                  <a:path w="1753" h="628" extrusionOk="0">
                    <a:moveTo>
                      <a:pt x="6" y="0"/>
                    </a:moveTo>
                    <a:lnTo>
                      <a:pt x="608" y="194"/>
                    </a:lnTo>
                    <a:cubicBezTo>
                      <a:pt x="611" y="224"/>
                      <a:pt x="619" y="252"/>
                      <a:pt x="631" y="278"/>
                    </a:cubicBezTo>
                    <a:lnTo>
                      <a:pt x="0" y="74"/>
                    </a:lnTo>
                    <a:cubicBezTo>
                      <a:pt x="1" y="50"/>
                      <a:pt x="3" y="25"/>
                      <a:pt x="6" y="0"/>
                    </a:cubicBezTo>
                    <a:moveTo>
                      <a:pt x="768" y="246"/>
                    </a:moveTo>
                    <a:lnTo>
                      <a:pt x="974" y="312"/>
                    </a:lnTo>
                    <a:lnTo>
                      <a:pt x="952" y="381"/>
                    </a:lnTo>
                    <a:lnTo>
                      <a:pt x="746" y="315"/>
                    </a:lnTo>
                    <a:lnTo>
                      <a:pt x="768" y="246"/>
                    </a:lnTo>
                    <a:moveTo>
                      <a:pt x="1716" y="628"/>
                    </a:moveTo>
                    <a:lnTo>
                      <a:pt x="1106" y="431"/>
                    </a:lnTo>
                    <a:cubicBezTo>
                      <a:pt x="1131" y="417"/>
                      <a:pt x="1152" y="398"/>
                      <a:pt x="1170" y="376"/>
                    </a:cubicBezTo>
                    <a:lnTo>
                      <a:pt x="1753" y="564"/>
                    </a:lnTo>
                    <a:cubicBezTo>
                      <a:pt x="1742" y="586"/>
                      <a:pt x="1729" y="607"/>
                      <a:pt x="1716" y="628"/>
                    </a:cubicBezTo>
                    <a:close/>
                  </a:path>
                </a:pathLst>
              </a:custGeom>
              <a:solidFill>
                <a:srgbClr val="FDBE4C"/>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02" name="Google Shape;1502;p24"/>
              <p:cNvSpPr/>
              <p:nvPr/>
            </p:nvSpPr>
            <p:spPr>
              <a:xfrm flipH="1">
                <a:off x="8497875" y="513964"/>
                <a:ext cx="202953" cy="72706"/>
              </a:xfrm>
              <a:custGeom>
                <a:avLst/>
                <a:gdLst/>
                <a:ahLst/>
                <a:cxnLst/>
                <a:rect l="l" t="t" r="r" b="b"/>
                <a:pathLst>
                  <a:path w="1767" h="633" extrusionOk="0">
                    <a:moveTo>
                      <a:pt x="10" y="0"/>
                    </a:moveTo>
                    <a:lnTo>
                      <a:pt x="604" y="192"/>
                    </a:lnTo>
                    <a:cubicBezTo>
                      <a:pt x="603" y="220"/>
                      <a:pt x="605" y="246"/>
                      <a:pt x="611" y="271"/>
                    </a:cubicBezTo>
                    <a:lnTo>
                      <a:pt x="0" y="74"/>
                    </a:lnTo>
                    <a:cubicBezTo>
                      <a:pt x="2" y="50"/>
                      <a:pt x="5" y="25"/>
                      <a:pt x="10" y="0"/>
                    </a:cubicBezTo>
                    <a:moveTo>
                      <a:pt x="778" y="248"/>
                    </a:moveTo>
                    <a:lnTo>
                      <a:pt x="984" y="314"/>
                    </a:lnTo>
                    <a:lnTo>
                      <a:pt x="961" y="384"/>
                    </a:lnTo>
                    <a:lnTo>
                      <a:pt x="755" y="318"/>
                    </a:lnTo>
                    <a:lnTo>
                      <a:pt x="778" y="248"/>
                    </a:lnTo>
                    <a:moveTo>
                      <a:pt x="1735" y="633"/>
                    </a:moveTo>
                    <a:lnTo>
                      <a:pt x="1143" y="443"/>
                    </a:lnTo>
                    <a:cubicBezTo>
                      <a:pt x="1162" y="425"/>
                      <a:pt x="1178" y="405"/>
                      <a:pt x="1190" y="381"/>
                    </a:cubicBezTo>
                    <a:lnTo>
                      <a:pt x="1767" y="567"/>
                    </a:lnTo>
                    <a:cubicBezTo>
                      <a:pt x="1758" y="590"/>
                      <a:pt x="1747" y="612"/>
                      <a:pt x="1735" y="633"/>
                    </a:cubicBezTo>
                    <a:close/>
                  </a:path>
                </a:pathLst>
              </a:custGeom>
              <a:solidFill>
                <a:srgbClr val="FDBF4D"/>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03" name="Google Shape;1503;p24"/>
              <p:cNvSpPr/>
              <p:nvPr/>
            </p:nvSpPr>
            <p:spPr>
              <a:xfrm flipH="1">
                <a:off x="8496152" y="509370"/>
                <a:ext cx="204217" cy="73051"/>
              </a:xfrm>
              <a:custGeom>
                <a:avLst/>
                <a:gdLst/>
                <a:ahLst/>
                <a:cxnLst/>
                <a:rect l="l" t="t" r="r" b="b"/>
                <a:pathLst>
                  <a:path w="1778" h="636" extrusionOk="0">
                    <a:moveTo>
                      <a:pt x="14" y="0"/>
                    </a:moveTo>
                    <a:lnTo>
                      <a:pt x="603" y="190"/>
                    </a:lnTo>
                    <a:cubicBezTo>
                      <a:pt x="599" y="217"/>
                      <a:pt x="598" y="242"/>
                      <a:pt x="600" y="266"/>
                    </a:cubicBezTo>
                    <a:lnTo>
                      <a:pt x="0" y="73"/>
                    </a:lnTo>
                    <a:cubicBezTo>
                      <a:pt x="4" y="49"/>
                      <a:pt x="8" y="25"/>
                      <a:pt x="14" y="0"/>
                    </a:cubicBezTo>
                    <a:moveTo>
                      <a:pt x="786" y="249"/>
                    </a:moveTo>
                    <a:lnTo>
                      <a:pt x="992" y="316"/>
                    </a:lnTo>
                    <a:lnTo>
                      <a:pt x="970" y="385"/>
                    </a:lnTo>
                    <a:lnTo>
                      <a:pt x="764" y="318"/>
                    </a:lnTo>
                    <a:lnTo>
                      <a:pt x="786" y="249"/>
                    </a:lnTo>
                    <a:moveTo>
                      <a:pt x="1750" y="636"/>
                    </a:moveTo>
                    <a:lnTo>
                      <a:pt x="1169" y="449"/>
                    </a:lnTo>
                    <a:cubicBezTo>
                      <a:pt x="1183" y="430"/>
                      <a:pt x="1194" y="408"/>
                      <a:pt x="1202" y="383"/>
                    </a:cubicBezTo>
                    <a:lnTo>
                      <a:pt x="1778" y="569"/>
                    </a:lnTo>
                    <a:cubicBezTo>
                      <a:pt x="1770" y="592"/>
                      <a:pt x="1761" y="614"/>
                      <a:pt x="1750" y="636"/>
                    </a:cubicBezTo>
                    <a:close/>
                  </a:path>
                </a:pathLst>
              </a:custGeom>
              <a:solidFill>
                <a:srgbClr val="FDBF4E"/>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04" name="Google Shape;1504;p24"/>
              <p:cNvSpPr/>
              <p:nvPr/>
            </p:nvSpPr>
            <p:spPr>
              <a:xfrm flipH="1">
                <a:off x="8493395" y="505694"/>
                <a:ext cx="205135" cy="68112"/>
              </a:xfrm>
              <a:custGeom>
                <a:avLst/>
                <a:gdLst/>
                <a:ahLst/>
                <a:cxnLst/>
                <a:rect l="l" t="t" r="r" b="b"/>
                <a:pathLst>
                  <a:path w="1786" h="593" extrusionOk="0">
                    <a:moveTo>
                      <a:pt x="7" y="0"/>
                    </a:moveTo>
                    <a:lnTo>
                      <a:pt x="593" y="190"/>
                    </a:lnTo>
                    <a:cubicBezTo>
                      <a:pt x="591" y="198"/>
                      <a:pt x="590" y="206"/>
                      <a:pt x="589" y="213"/>
                    </a:cubicBezTo>
                    <a:lnTo>
                      <a:pt x="0" y="24"/>
                    </a:lnTo>
                    <a:cubicBezTo>
                      <a:pt x="2" y="16"/>
                      <a:pt x="4" y="8"/>
                      <a:pt x="7" y="0"/>
                    </a:cubicBezTo>
                    <a:moveTo>
                      <a:pt x="795" y="204"/>
                    </a:moveTo>
                    <a:lnTo>
                      <a:pt x="1001" y="270"/>
                    </a:lnTo>
                    <a:lnTo>
                      <a:pt x="979" y="339"/>
                    </a:lnTo>
                    <a:lnTo>
                      <a:pt x="773" y="273"/>
                    </a:lnTo>
                    <a:lnTo>
                      <a:pt x="795" y="204"/>
                    </a:lnTo>
                    <a:moveTo>
                      <a:pt x="1770" y="580"/>
                    </a:moveTo>
                    <a:cubicBezTo>
                      <a:pt x="1768" y="584"/>
                      <a:pt x="1767" y="589"/>
                      <a:pt x="1765" y="593"/>
                    </a:cubicBezTo>
                    <a:lnTo>
                      <a:pt x="1188" y="407"/>
                    </a:lnTo>
                    <a:cubicBezTo>
                      <a:pt x="1196" y="381"/>
                      <a:pt x="1199" y="357"/>
                      <a:pt x="1197" y="333"/>
                    </a:cubicBezTo>
                    <a:lnTo>
                      <a:pt x="1786" y="523"/>
                    </a:lnTo>
                    <a:cubicBezTo>
                      <a:pt x="1781" y="541"/>
                      <a:pt x="1776" y="560"/>
                      <a:pt x="1770" y="580"/>
                    </a:cubicBezTo>
                    <a:close/>
                  </a:path>
                </a:pathLst>
              </a:custGeom>
              <a:solidFill>
                <a:srgbClr val="FDC04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05" name="Google Shape;1505;p24"/>
              <p:cNvSpPr/>
              <p:nvPr/>
            </p:nvSpPr>
            <p:spPr>
              <a:xfrm flipH="1">
                <a:off x="8492361" y="524531"/>
                <a:ext cx="116006" cy="44795"/>
              </a:xfrm>
              <a:custGeom>
                <a:avLst/>
                <a:gdLst/>
                <a:ahLst/>
                <a:cxnLst/>
                <a:rect l="l" t="t" r="r" b="b"/>
                <a:pathLst>
                  <a:path w="1010" h="390" extrusionOk="0">
                    <a:moveTo>
                      <a:pt x="23" y="0"/>
                    </a:moveTo>
                    <a:lnTo>
                      <a:pt x="229" y="67"/>
                    </a:lnTo>
                    <a:lnTo>
                      <a:pt x="207" y="136"/>
                    </a:lnTo>
                    <a:lnTo>
                      <a:pt x="0" y="70"/>
                    </a:lnTo>
                    <a:lnTo>
                      <a:pt x="23" y="0"/>
                    </a:lnTo>
                    <a:moveTo>
                      <a:pt x="992" y="390"/>
                    </a:moveTo>
                    <a:lnTo>
                      <a:pt x="411" y="203"/>
                    </a:lnTo>
                    <a:cubicBezTo>
                      <a:pt x="414" y="175"/>
                      <a:pt x="411" y="148"/>
                      <a:pt x="403" y="123"/>
                    </a:cubicBezTo>
                    <a:lnTo>
                      <a:pt x="1010" y="318"/>
                    </a:lnTo>
                    <a:cubicBezTo>
                      <a:pt x="1005" y="341"/>
                      <a:pt x="1000" y="365"/>
                      <a:pt x="992" y="390"/>
                    </a:cubicBezTo>
                    <a:close/>
                  </a:path>
                </a:pathLst>
              </a:custGeom>
              <a:solidFill>
                <a:srgbClr val="FDC150"/>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06" name="Google Shape;1506;p24"/>
              <p:cNvSpPr/>
              <p:nvPr/>
            </p:nvSpPr>
            <p:spPr>
              <a:xfrm flipH="1">
                <a:off x="8491672" y="520166"/>
                <a:ext cx="115202" cy="44566"/>
              </a:xfrm>
              <a:custGeom>
                <a:avLst/>
                <a:gdLst/>
                <a:ahLst/>
                <a:cxnLst/>
                <a:rect l="l" t="t" r="r" b="b"/>
                <a:pathLst>
                  <a:path w="1003" h="388" extrusionOk="0">
                    <a:moveTo>
                      <a:pt x="22" y="0"/>
                    </a:moveTo>
                    <a:lnTo>
                      <a:pt x="228" y="67"/>
                    </a:lnTo>
                    <a:lnTo>
                      <a:pt x="206" y="135"/>
                    </a:lnTo>
                    <a:lnTo>
                      <a:pt x="0" y="69"/>
                    </a:lnTo>
                    <a:lnTo>
                      <a:pt x="22" y="0"/>
                    </a:lnTo>
                    <a:moveTo>
                      <a:pt x="990" y="388"/>
                    </a:moveTo>
                    <a:lnTo>
                      <a:pt x="398" y="197"/>
                    </a:lnTo>
                    <a:cubicBezTo>
                      <a:pt x="394" y="167"/>
                      <a:pt x="383" y="139"/>
                      <a:pt x="366" y="111"/>
                    </a:cubicBezTo>
                    <a:lnTo>
                      <a:pt x="1003" y="316"/>
                    </a:lnTo>
                    <a:cubicBezTo>
                      <a:pt x="1000" y="340"/>
                      <a:pt x="996" y="364"/>
                      <a:pt x="990" y="388"/>
                    </a:cubicBezTo>
                    <a:close/>
                  </a:path>
                </a:pathLst>
              </a:custGeom>
              <a:solidFill>
                <a:srgbClr val="FDC25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07" name="Google Shape;1507;p24"/>
              <p:cNvSpPr/>
              <p:nvPr/>
            </p:nvSpPr>
            <p:spPr>
              <a:xfrm flipH="1">
                <a:off x="8491098" y="511207"/>
                <a:ext cx="112905" cy="44221"/>
              </a:xfrm>
              <a:custGeom>
                <a:avLst/>
                <a:gdLst/>
                <a:ahLst/>
                <a:cxnLst/>
                <a:rect l="l" t="t" r="r" b="b"/>
                <a:pathLst>
                  <a:path w="983" h="385" extrusionOk="0">
                    <a:moveTo>
                      <a:pt x="22" y="0"/>
                    </a:moveTo>
                    <a:lnTo>
                      <a:pt x="983" y="310"/>
                    </a:lnTo>
                    <a:cubicBezTo>
                      <a:pt x="983" y="334"/>
                      <a:pt x="982" y="359"/>
                      <a:pt x="979" y="385"/>
                    </a:cubicBezTo>
                    <a:lnTo>
                      <a:pt x="333" y="177"/>
                    </a:lnTo>
                    <a:cubicBezTo>
                      <a:pt x="308" y="139"/>
                      <a:pt x="271" y="104"/>
                      <a:pt x="228" y="69"/>
                    </a:cubicBezTo>
                    <a:lnTo>
                      <a:pt x="206" y="136"/>
                    </a:lnTo>
                    <a:lnTo>
                      <a:pt x="0" y="69"/>
                    </a:lnTo>
                    <a:lnTo>
                      <a:pt x="22" y="0"/>
                    </a:lnTo>
                    <a:close/>
                  </a:path>
                </a:pathLst>
              </a:custGeom>
              <a:solidFill>
                <a:srgbClr val="FDC35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08" name="Google Shape;1508;p24"/>
              <p:cNvSpPr/>
              <p:nvPr/>
            </p:nvSpPr>
            <p:spPr>
              <a:xfrm flipH="1">
                <a:off x="8491098" y="506728"/>
                <a:ext cx="111527" cy="43991"/>
              </a:xfrm>
              <a:custGeom>
                <a:avLst/>
                <a:gdLst/>
                <a:ahLst/>
                <a:cxnLst/>
                <a:rect l="l" t="t" r="r" b="b"/>
                <a:pathLst>
                  <a:path w="971" h="383" extrusionOk="0">
                    <a:moveTo>
                      <a:pt x="23" y="0"/>
                    </a:moveTo>
                    <a:lnTo>
                      <a:pt x="968" y="305"/>
                    </a:lnTo>
                    <a:cubicBezTo>
                      <a:pt x="971" y="330"/>
                      <a:pt x="971" y="356"/>
                      <a:pt x="970" y="383"/>
                    </a:cubicBezTo>
                    <a:lnTo>
                      <a:pt x="272" y="158"/>
                    </a:lnTo>
                    <a:cubicBezTo>
                      <a:pt x="255" y="141"/>
                      <a:pt x="236" y="124"/>
                      <a:pt x="216" y="108"/>
                    </a:cubicBezTo>
                    <a:lnTo>
                      <a:pt x="206" y="136"/>
                    </a:lnTo>
                    <a:lnTo>
                      <a:pt x="0" y="70"/>
                    </a:lnTo>
                    <a:lnTo>
                      <a:pt x="23" y="0"/>
                    </a:lnTo>
                    <a:close/>
                  </a:path>
                </a:pathLst>
              </a:custGeom>
              <a:solidFill>
                <a:srgbClr val="FDC45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09" name="Google Shape;1509;p24"/>
              <p:cNvSpPr/>
              <p:nvPr/>
            </p:nvSpPr>
            <p:spPr>
              <a:xfrm flipH="1">
                <a:off x="8491213" y="499607"/>
                <a:ext cx="115662" cy="46174"/>
              </a:xfrm>
              <a:custGeom>
                <a:avLst/>
                <a:gdLst/>
                <a:ahLst/>
                <a:cxnLst/>
                <a:rect l="l" t="t" r="r" b="b"/>
                <a:pathLst>
                  <a:path w="1007" h="402" extrusionOk="0">
                    <a:moveTo>
                      <a:pt x="66" y="42"/>
                    </a:moveTo>
                    <a:cubicBezTo>
                      <a:pt x="45" y="28"/>
                      <a:pt x="22" y="14"/>
                      <a:pt x="0" y="0"/>
                    </a:cubicBezTo>
                    <a:lnTo>
                      <a:pt x="999" y="322"/>
                    </a:lnTo>
                    <a:cubicBezTo>
                      <a:pt x="1004" y="348"/>
                      <a:pt x="1007" y="374"/>
                      <a:pt x="1007" y="402"/>
                    </a:cubicBezTo>
                    <a:lnTo>
                      <a:pt x="50" y="93"/>
                    </a:lnTo>
                    <a:lnTo>
                      <a:pt x="66" y="42"/>
                    </a:lnTo>
                    <a:close/>
                  </a:path>
                </a:pathLst>
              </a:custGeom>
              <a:solidFill>
                <a:srgbClr val="FDC454"/>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10" name="Google Shape;1510;p24"/>
              <p:cNvSpPr/>
              <p:nvPr/>
            </p:nvSpPr>
            <p:spPr>
              <a:xfrm flipH="1">
                <a:off x="8491557" y="490073"/>
                <a:ext cx="129674" cy="50653"/>
              </a:xfrm>
              <a:custGeom>
                <a:avLst/>
                <a:gdLst/>
                <a:ahLst/>
                <a:cxnLst/>
                <a:rect l="l" t="t" r="r" b="b"/>
                <a:pathLst>
                  <a:path w="1129" h="441" extrusionOk="0">
                    <a:moveTo>
                      <a:pt x="191" y="125"/>
                    </a:moveTo>
                    <a:cubicBezTo>
                      <a:pt x="129" y="85"/>
                      <a:pt x="63" y="44"/>
                      <a:pt x="0" y="0"/>
                    </a:cubicBezTo>
                    <a:lnTo>
                      <a:pt x="1114" y="359"/>
                    </a:lnTo>
                    <a:cubicBezTo>
                      <a:pt x="1121" y="385"/>
                      <a:pt x="1126" y="412"/>
                      <a:pt x="1129" y="441"/>
                    </a:cubicBezTo>
                    <a:lnTo>
                      <a:pt x="187" y="137"/>
                    </a:lnTo>
                    <a:lnTo>
                      <a:pt x="191" y="125"/>
                    </a:lnTo>
                    <a:close/>
                  </a:path>
                </a:pathLst>
              </a:custGeom>
              <a:solidFill>
                <a:srgbClr val="FDC555"/>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11" name="Google Shape;1511;p24"/>
              <p:cNvSpPr/>
              <p:nvPr/>
            </p:nvSpPr>
            <p:spPr>
              <a:xfrm flipH="1">
                <a:off x="8492361" y="481229"/>
                <a:ext cx="140815" cy="54329"/>
              </a:xfrm>
              <a:custGeom>
                <a:avLst/>
                <a:gdLst/>
                <a:ahLst/>
                <a:cxnLst/>
                <a:rect l="l" t="t" r="r" b="b"/>
                <a:pathLst>
                  <a:path w="1226" h="473" extrusionOk="0">
                    <a:moveTo>
                      <a:pt x="0" y="0"/>
                    </a:moveTo>
                    <a:lnTo>
                      <a:pt x="1202" y="387"/>
                    </a:lnTo>
                    <a:cubicBezTo>
                      <a:pt x="1212" y="414"/>
                      <a:pt x="1221" y="443"/>
                      <a:pt x="1226" y="473"/>
                    </a:cubicBezTo>
                    <a:lnTo>
                      <a:pt x="201" y="142"/>
                    </a:lnTo>
                    <a:cubicBezTo>
                      <a:pt x="133" y="98"/>
                      <a:pt x="64" y="51"/>
                      <a:pt x="0" y="0"/>
                    </a:cubicBezTo>
                    <a:close/>
                  </a:path>
                </a:pathLst>
              </a:custGeom>
              <a:solidFill>
                <a:srgbClr val="FDC656"/>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12" name="Google Shape;1512;p24"/>
              <p:cNvSpPr/>
              <p:nvPr/>
            </p:nvSpPr>
            <p:spPr>
              <a:xfrm flipH="1">
                <a:off x="8493625" y="473419"/>
                <a:ext cx="148626" cy="56741"/>
              </a:xfrm>
              <a:custGeom>
                <a:avLst/>
                <a:gdLst/>
                <a:ahLst/>
                <a:cxnLst/>
                <a:rect l="l" t="t" r="r" b="b"/>
                <a:pathLst>
                  <a:path w="1294" h="494" extrusionOk="0">
                    <a:moveTo>
                      <a:pt x="0" y="0"/>
                    </a:moveTo>
                    <a:lnTo>
                      <a:pt x="1259" y="406"/>
                    </a:lnTo>
                    <a:cubicBezTo>
                      <a:pt x="1273" y="434"/>
                      <a:pt x="1285" y="463"/>
                      <a:pt x="1294" y="494"/>
                    </a:cubicBezTo>
                    <a:lnTo>
                      <a:pt x="157" y="127"/>
                    </a:lnTo>
                    <a:cubicBezTo>
                      <a:pt x="102" y="88"/>
                      <a:pt x="48" y="46"/>
                      <a:pt x="0" y="0"/>
                    </a:cubicBezTo>
                    <a:close/>
                  </a:path>
                </a:pathLst>
              </a:custGeom>
              <a:solidFill>
                <a:srgbClr val="FDC656"/>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13" name="Google Shape;1513;p24"/>
              <p:cNvSpPr/>
              <p:nvPr/>
            </p:nvSpPr>
            <p:spPr>
              <a:xfrm flipH="1">
                <a:off x="8495577" y="466183"/>
                <a:ext cx="153679" cy="58349"/>
              </a:xfrm>
              <a:custGeom>
                <a:avLst/>
                <a:gdLst/>
                <a:ahLst/>
                <a:cxnLst/>
                <a:rect l="l" t="t" r="r" b="b"/>
                <a:pathLst>
                  <a:path w="1338" h="508" extrusionOk="0">
                    <a:moveTo>
                      <a:pt x="0" y="0"/>
                    </a:moveTo>
                    <a:lnTo>
                      <a:pt x="1290" y="417"/>
                    </a:lnTo>
                    <a:cubicBezTo>
                      <a:pt x="1309" y="446"/>
                      <a:pt x="1325" y="476"/>
                      <a:pt x="1338" y="508"/>
                    </a:cubicBezTo>
                    <a:lnTo>
                      <a:pt x="122" y="117"/>
                    </a:lnTo>
                    <a:cubicBezTo>
                      <a:pt x="78" y="81"/>
                      <a:pt x="37" y="42"/>
                      <a:pt x="0" y="0"/>
                    </a:cubicBezTo>
                    <a:close/>
                  </a:path>
                </a:pathLst>
              </a:custGeom>
              <a:solidFill>
                <a:srgbClr val="FDC757"/>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14" name="Google Shape;1514;p24"/>
              <p:cNvSpPr/>
              <p:nvPr/>
            </p:nvSpPr>
            <p:spPr>
              <a:xfrm flipH="1">
                <a:off x="8498334" y="459636"/>
                <a:ext cx="156206" cy="59153"/>
              </a:xfrm>
              <a:custGeom>
                <a:avLst/>
                <a:gdLst/>
                <a:ahLst/>
                <a:cxnLst/>
                <a:rect l="l" t="t" r="r" b="b"/>
                <a:pathLst>
                  <a:path w="1360" h="515" extrusionOk="0">
                    <a:moveTo>
                      <a:pt x="0" y="0"/>
                    </a:moveTo>
                    <a:lnTo>
                      <a:pt x="1297" y="418"/>
                    </a:lnTo>
                    <a:cubicBezTo>
                      <a:pt x="1321" y="449"/>
                      <a:pt x="1342" y="481"/>
                      <a:pt x="1360" y="515"/>
                    </a:cubicBezTo>
                    <a:lnTo>
                      <a:pt x="93" y="106"/>
                    </a:lnTo>
                    <a:cubicBezTo>
                      <a:pt x="59" y="73"/>
                      <a:pt x="27" y="38"/>
                      <a:pt x="0" y="0"/>
                    </a:cubicBezTo>
                    <a:close/>
                  </a:path>
                </a:pathLst>
              </a:custGeom>
              <a:solidFill>
                <a:srgbClr val="FDC858"/>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15" name="Google Shape;1515;p24"/>
              <p:cNvSpPr/>
              <p:nvPr/>
            </p:nvSpPr>
            <p:spPr>
              <a:xfrm flipH="1">
                <a:off x="8332480" y="237843"/>
                <a:ext cx="493428" cy="493324"/>
              </a:xfrm>
              <a:custGeom>
                <a:avLst/>
                <a:gdLst/>
                <a:ahLst/>
                <a:cxnLst/>
                <a:rect l="l" t="t" r="r" b="b"/>
                <a:pathLst>
                  <a:path w="4296" h="4295" extrusionOk="0">
                    <a:moveTo>
                      <a:pt x="3667" y="629"/>
                    </a:moveTo>
                    <a:cubicBezTo>
                      <a:pt x="3934" y="895"/>
                      <a:pt x="4125" y="1228"/>
                      <a:pt x="4223" y="1592"/>
                    </a:cubicBezTo>
                    <a:cubicBezTo>
                      <a:pt x="4320" y="1957"/>
                      <a:pt x="4320" y="2339"/>
                      <a:pt x="4223" y="2703"/>
                    </a:cubicBezTo>
                    <a:cubicBezTo>
                      <a:pt x="4125" y="3068"/>
                      <a:pt x="3933" y="3400"/>
                      <a:pt x="3667" y="3666"/>
                    </a:cubicBezTo>
                    <a:cubicBezTo>
                      <a:pt x="3400" y="3933"/>
                      <a:pt x="3068" y="4125"/>
                      <a:pt x="2704" y="4222"/>
                    </a:cubicBezTo>
                    <a:cubicBezTo>
                      <a:pt x="2339" y="4320"/>
                      <a:pt x="1956" y="4320"/>
                      <a:pt x="1592" y="4222"/>
                    </a:cubicBezTo>
                    <a:cubicBezTo>
                      <a:pt x="1227" y="4125"/>
                      <a:pt x="895" y="3933"/>
                      <a:pt x="629" y="3666"/>
                    </a:cubicBezTo>
                    <a:cubicBezTo>
                      <a:pt x="362" y="3400"/>
                      <a:pt x="171" y="3068"/>
                      <a:pt x="74" y="2703"/>
                    </a:cubicBezTo>
                    <a:cubicBezTo>
                      <a:pt x="-24" y="2339"/>
                      <a:pt x="-24" y="1956"/>
                      <a:pt x="74" y="1592"/>
                    </a:cubicBezTo>
                    <a:cubicBezTo>
                      <a:pt x="171" y="1227"/>
                      <a:pt x="362" y="896"/>
                      <a:pt x="629" y="629"/>
                    </a:cubicBezTo>
                    <a:cubicBezTo>
                      <a:pt x="895" y="363"/>
                      <a:pt x="1228" y="170"/>
                      <a:pt x="1592" y="73"/>
                    </a:cubicBezTo>
                    <a:cubicBezTo>
                      <a:pt x="1957" y="-25"/>
                      <a:pt x="2340" y="-25"/>
                      <a:pt x="2704" y="73"/>
                    </a:cubicBezTo>
                    <a:cubicBezTo>
                      <a:pt x="3069" y="170"/>
                      <a:pt x="3401" y="362"/>
                      <a:pt x="3667" y="629"/>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16" name="Google Shape;1516;p24"/>
              <p:cNvSpPr txBox="1"/>
              <p:nvPr/>
            </p:nvSpPr>
            <p:spPr>
              <a:xfrm>
                <a:off x="8316399" y="231845"/>
                <a:ext cx="517500" cy="517500"/>
              </a:xfrm>
              <a:prstGeom prst="rect">
                <a:avLst/>
              </a:prstGeom>
              <a:noFill/>
              <a:ln>
                <a:noFill/>
              </a:ln>
            </p:spPr>
            <p:txBody>
              <a:bodyPr spcFirstLastPara="1" wrap="square" lIns="0" tIns="0" rIns="0" bIns="0" anchor="ctr" anchorCtr="0">
                <a:noAutofit/>
              </a:bodyPr>
              <a:lstStyle/>
              <a:p>
                <a:pPr marL="0" marR="0" lvl="0" indent="0" algn="ctr" rtl="0">
                  <a:spcBef>
                    <a:spcPts val="0"/>
                  </a:spcBef>
                  <a:spcAft>
                    <a:spcPts val="0"/>
                  </a:spcAft>
                  <a:buNone/>
                </a:pPr>
                <a:r>
                  <a:rPr lang="en" sz="2500" strike="noStrike">
                    <a:solidFill>
                      <a:schemeClr val="accent2"/>
                    </a:solidFill>
                    <a:latin typeface="Be Vietnam Pro SemiBold"/>
                    <a:ea typeface="Be Vietnam Pro SemiBold"/>
                    <a:cs typeface="Be Vietnam Pro SemiBold"/>
                    <a:sym typeface="Be Vietnam Pro SemiBold"/>
                  </a:rPr>
                  <a:t>$</a:t>
                </a:r>
                <a:endParaRPr sz="2500" strike="noStrike">
                  <a:solidFill>
                    <a:schemeClr val="accent2"/>
                  </a:solidFill>
                  <a:latin typeface="Be Vietnam Pro SemiBold"/>
                  <a:ea typeface="Be Vietnam Pro SemiBold"/>
                  <a:cs typeface="Be Vietnam Pro SemiBold"/>
                  <a:sym typeface="Be Vietnam Pro SemiBold"/>
                </a:endParaRPr>
              </a:p>
            </p:txBody>
          </p:sp>
        </p:grpSp>
        <p:grpSp>
          <p:nvGrpSpPr>
            <p:cNvPr id="1517" name="Google Shape;1517;p24"/>
            <p:cNvGrpSpPr/>
            <p:nvPr/>
          </p:nvGrpSpPr>
          <p:grpSpPr>
            <a:xfrm>
              <a:off x="8339751" y="169267"/>
              <a:ext cx="432731" cy="432661"/>
              <a:chOff x="8269423" y="174900"/>
              <a:chExt cx="619426" cy="619325"/>
            </a:xfrm>
          </p:grpSpPr>
          <p:sp>
            <p:nvSpPr>
              <p:cNvPr id="1518" name="Google Shape;1518;p24"/>
              <p:cNvSpPr/>
              <p:nvPr/>
            </p:nvSpPr>
            <p:spPr>
              <a:xfrm flipH="1">
                <a:off x="8269423" y="174900"/>
                <a:ext cx="619426" cy="619325"/>
              </a:xfrm>
              <a:custGeom>
                <a:avLst/>
                <a:gdLst/>
                <a:ahLst/>
                <a:cxnLst/>
                <a:rect l="l" t="t" r="r" b="b"/>
                <a:pathLst>
                  <a:path w="5393" h="5392" extrusionOk="0">
                    <a:moveTo>
                      <a:pt x="4603" y="789"/>
                    </a:moveTo>
                    <a:cubicBezTo>
                      <a:pt x="4938" y="1124"/>
                      <a:pt x="5178" y="1541"/>
                      <a:pt x="5301" y="1998"/>
                    </a:cubicBezTo>
                    <a:cubicBezTo>
                      <a:pt x="5423" y="2455"/>
                      <a:pt x="5423" y="2936"/>
                      <a:pt x="5301" y="3393"/>
                    </a:cubicBezTo>
                    <a:cubicBezTo>
                      <a:pt x="5178" y="3850"/>
                      <a:pt x="4938" y="4267"/>
                      <a:pt x="4603" y="4602"/>
                    </a:cubicBezTo>
                    <a:cubicBezTo>
                      <a:pt x="4268" y="4937"/>
                      <a:pt x="3851" y="5178"/>
                      <a:pt x="3394" y="5300"/>
                    </a:cubicBezTo>
                    <a:cubicBezTo>
                      <a:pt x="2937" y="5423"/>
                      <a:pt x="2456" y="5423"/>
                      <a:pt x="1999" y="5300"/>
                    </a:cubicBezTo>
                    <a:cubicBezTo>
                      <a:pt x="1541" y="5178"/>
                      <a:pt x="1125" y="4937"/>
                      <a:pt x="790" y="4602"/>
                    </a:cubicBezTo>
                    <a:cubicBezTo>
                      <a:pt x="455" y="4267"/>
                      <a:pt x="215" y="3850"/>
                      <a:pt x="92" y="3393"/>
                    </a:cubicBezTo>
                    <a:cubicBezTo>
                      <a:pt x="-30" y="2936"/>
                      <a:pt x="-30" y="2455"/>
                      <a:pt x="92" y="1998"/>
                    </a:cubicBezTo>
                    <a:cubicBezTo>
                      <a:pt x="215" y="1541"/>
                      <a:pt x="455" y="1124"/>
                      <a:pt x="790" y="789"/>
                    </a:cubicBezTo>
                    <a:cubicBezTo>
                      <a:pt x="1125" y="454"/>
                      <a:pt x="1541" y="214"/>
                      <a:pt x="1999" y="91"/>
                    </a:cubicBezTo>
                    <a:cubicBezTo>
                      <a:pt x="2456" y="-31"/>
                      <a:pt x="2937" y="-31"/>
                      <a:pt x="3394" y="91"/>
                    </a:cubicBezTo>
                    <a:cubicBezTo>
                      <a:pt x="3851" y="214"/>
                      <a:pt x="4268" y="454"/>
                      <a:pt x="4603" y="789"/>
                    </a:cubicBezTo>
                    <a:close/>
                  </a:path>
                </a:pathLst>
              </a:custGeom>
              <a:solidFill>
                <a:schemeClr val="accent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19" name="Google Shape;1519;p24"/>
              <p:cNvSpPr/>
              <p:nvPr/>
            </p:nvSpPr>
            <p:spPr>
              <a:xfrm flipH="1">
                <a:off x="8301469" y="206946"/>
                <a:ext cx="555451" cy="555233"/>
              </a:xfrm>
              <a:custGeom>
                <a:avLst/>
                <a:gdLst/>
                <a:ahLst/>
                <a:cxnLst/>
                <a:rect l="l" t="t" r="r" b="b"/>
                <a:pathLst>
                  <a:path w="4836" h="4834" extrusionOk="0">
                    <a:moveTo>
                      <a:pt x="4128" y="707"/>
                    </a:moveTo>
                    <a:cubicBezTo>
                      <a:pt x="4428" y="1007"/>
                      <a:pt x="4644" y="1381"/>
                      <a:pt x="4754" y="1791"/>
                    </a:cubicBezTo>
                    <a:cubicBezTo>
                      <a:pt x="4864" y="2201"/>
                      <a:pt x="4864" y="2632"/>
                      <a:pt x="4754" y="3042"/>
                    </a:cubicBezTo>
                    <a:cubicBezTo>
                      <a:pt x="4644" y="3452"/>
                      <a:pt x="4428" y="3826"/>
                      <a:pt x="4128" y="4126"/>
                    </a:cubicBezTo>
                    <a:cubicBezTo>
                      <a:pt x="3828" y="4426"/>
                      <a:pt x="3454" y="4643"/>
                      <a:pt x="3044" y="4752"/>
                    </a:cubicBezTo>
                    <a:cubicBezTo>
                      <a:pt x="2634" y="4862"/>
                      <a:pt x="2203" y="4862"/>
                      <a:pt x="1793" y="4752"/>
                    </a:cubicBezTo>
                    <a:cubicBezTo>
                      <a:pt x="1383" y="4643"/>
                      <a:pt x="1009" y="4426"/>
                      <a:pt x="709" y="4126"/>
                    </a:cubicBezTo>
                    <a:cubicBezTo>
                      <a:pt x="409" y="3826"/>
                      <a:pt x="193" y="3452"/>
                      <a:pt x="83" y="3042"/>
                    </a:cubicBezTo>
                    <a:cubicBezTo>
                      <a:pt x="-27" y="2632"/>
                      <a:pt x="-27" y="2201"/>
                      <a:pt x="83" y="1791"/>
                    </a:cubicBezTo>
                    <a:cubicBezTo>
                      <a:pt x="193" y="1381"/>
                      <a:pt x="409" y="1007"/>
                      <a:pt x="709" y="707"/>
                    </a:cubicBezTo>
                    <a:cubicBezTo>
                      <a:pt x="1009" y="407"/>
                      <a:pt x="1383" y="191"/>
                      <a:pt x="1793" y="81"/>
                    </a:cubicBezTo>
                    <a:cubicBezTo>
                      <a:pt x="2203" y="-28"/>
                      <a:pt x="2634" y="-28"/>
                      <a:pt x="3044" y="81"/>
                    </a:cubicBezTo>
                    <a:cubicBezTo>
                      <a:pt x="3454" y="191"/>
                      <a:pt x="3828" y="407"/>
                      <a:pt x="4128" y="707"/>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20" name="Google Shape;1520;p24"/>
              <p:cNvSpPr/>
              <p:nvPr/>
            </p:nvSpPr>
            <p:spPr>
              <a:xfrm flipH="1">
                <a:off x="8611469" y="615844"/>
                <a:ext cx="25613" cy="13324"/>
              </a:xfrm>
              <a:custGeom>
                <a:avLst/>
                <a:gdLst/>
                <a:ahLst/>
                <a:cxnLst/>
                <a:rect l="l" t="t" r="r" b="b"/>
                <a:pathLst>
                  <a:path w="223" h="116" extrusionOk="0">
                    <a:moveTo>
                      <a:pt x="207" y="116"/>
                    </a:moveTo>
                    <a:lnTo>
                      <a:pt x="0" y="49"/>
                    </a:lnTo>
                    <a:lnTo>
                      <a:pt x="16" y="0"/>
                    </a:lnTo>
                    <a:lnTo>
                      <a:pt x="223" y="67"/>
                    </a:lnTo>
                    <a:lnTo>
                      <a:pt x="207" y="116"/>
                    </a:lnTo>
                    <a:close/>
                  </a:path>
                </a:pathLst>
              </a:custGeom>
              <a:solidFill>
                <a:srgbClr val="FDCD5E"/>
              </a:solid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21" name="Google Shape;1521;p24"/>
              <p:cNvSpPr/>
              <p:nvPr/>
            </p:nvSpPr>
            <p:spPr>
              <a:xfrm flipH="1">
                <a:off x="8593895" y="608148"/>
                <a:ext cx="50422" cy="16770"/>
              </a:xfrm>
              <a:custGeom>
                <a:avLst/>
                <a:gdLst/>
                <a:ahLst/>
                <a:cxnLst/>
                <a:rect l="l" t="t" r="r" b="b"/>
                <a:pathLst>
                  <a:path w="439" h="146" extrusionOk="0">
                    <a:moveTo>
                      <a:pt x="88" y="41"/>
                    </a:moveTo>
                    <a:cubicBezTo>
                      <a:pt x="57" y="28"/>
                      <a:pt x="28" y="15"/>
                      <a:pt x="0" y="0"/>
                    </a:cubicBezTo>
                    <a:lnTo>
                      <a:pt x="439" y="142"/>
                    </a:lnTo>
                    <a:cubicBezTo>
                      <a:pt x="392" y="135"/>
                      <a:pt x="343" y="125"/>
                      <a:pt x="293" y="111"/>
                    </a:cubicBezTo>
                    <a:lnTo>
                      <a:pt x="282" y="146"/>
                    </a:lnTo>
                    <a:lnTo>
                      <a:pt x="75" y="79"/>
                    </a:lnTo>
                    <a:lnTo>
                      <a:pt x="88" y="41"/>
                    </a:lnTo>
                    <a:close/>
                  </a:path>
                </a:pathLst>
              </a:custGeom>
              <a:solidFill>
                <a:srgbClr val="FDCB5D"/>
              </a:solidFill>
              <a:ln>
                <a:noFill/>
              </a:ln>
            </p:spPr>
            <p:txBody>
              <a:bodyPr spcFirstLastPara="1" wrap="square" lIns="90000" tIns="7550" rIns="90000" bIns="755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22" name="Google Shape;1522;p24"/>
              <p:cNvSpPr/>
              <p:nvPr/>
            </p:nvSpPr>
            <p:spPr>
              <a:xfrm flipH="1">
                <a:off x="8583099" y="602635"/>
                <a:ext cx="71212" cy="22972"/>
              </a:xfrm>
              <a:custGeom>
                <a:avLst/>
                <a:gdLst/>
                <a:ahLst/>
                <a:cxnLst/>
                <a:rect l="l" t="t" r="r" b="b"/>
                <a:pathLst>
                  <a:path w="620" h="200" extrusionOk="0">
                    <a:moveTo>
                      <a:pt x="175" y="89"/>
                    </a:moveTo>
                    <a:cubicBezTo>
                      <a:pt x="112" y="63"/>
                      <a:pt x="54" y="33"/>
                      <a:pt x="0" y="0"/>
                    </a:cubicBezTo>
                    <a:lnTo>
                      <a:pt x="620" y="200"/>
                    </a:lnTo>
                    <a:cubicBezTo>
                      <a:pt x="544" y="195"/>
                      <a:pt x="464" y="182"/>
                      <a:pt x="380" y="159"/>
                    </a:cubicBezTo>
                    <a:lnTo>
                      <a:pt x="375" y="175"/>
                    </a:lnTo>
                    <a:lnTo>
                      <a:pt x="168" y="109"/>
                    </a:lnTo>
                    <a:lnTo>
                      <a:pt x="175" y="89"/>
                    </a:lnTo>
                    <a:close/>
                  </a:path>
                </a:pathLst>
              </a:custGeom>
              <a:solidFill>
                <a:srgbClr val="FDCB5C"/>
              </a:solidFill>
              <a:ln>
                <a:noFill/>
              </a:ln>
            </p:spPr>
            <p:txBody>
              <a:bodyPr spcFirstLastPara="1" wrap="square" lIns="90000" tIns="27000" rIns="90000" bIns="27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23" name="Google Shape;1523;p24"/>
              <p:cNvSpPr/>
              <p:nvPr/>
            </p:nvSpPr>
            <p:spPr>
              <a:xfrm flipH="1">
                <a:off x="8574829" y="597926"/>
                <a:ext cx="86832" cy="28026"/>
              </a:xfrm>
              <a:custGeom>
                <a:avLst/>
                <a:gdLst/>
                <a:ahLst/>
                <a:cxnLst/>
                <a:rect l="l" t="t" r="r" b="b"/>
                <a:pathLst>
                  <a:path w="756" h="244" extrusionOk="0">
                    <a:moveTo>
                      <a:pt x="239" y="130"/>
                    </a:moveTo>
                    <a:cubicBezTo>
                      <a:pt x="151" y="93"/>
                      <a:pt x="71" y="49"/>
                      <a:pt x="0" y="0"/>
                    </a:cubicBezTo>
                    <a:lnTo>
                      <a:pt x="756" y="244"/>
                    </a:lnTo>
                    <a:cubicBezTo>
                      <a:pt x="670" y="244"/>
                      <a:pt x="578" y="233"/>
                      <a:pt x="480" y="209"/>
                    </a:cubicBezTo>
                    <a:lnTo>
                      <a:pt x="238" y="131"/>
                    </a:lnTo>
                    <a:lnTo>
                      <a:pt x="239" y="130"/>
                    </a:lnTo>
                    <a:close/>
                  </a:path>
                </a:pathLst>
              </a:custGeom>
              <a:solidFill>
                <a:srgbClr val="FDCA5B"/>
              </a:solidFill>
              <a:ln>
                <a:noFill/>
              </a:ln>
            </p:spPr>
            <p:txBody>
              <a:bodyPr spcFirstLastPara="1" wrap="square" lIns="90000" tIns="42825" rIns="90000" bIns="4282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24" name="Google Shape;1524;p24"/>
              <p:cNvSpPr/>
              <p:nvPr/>
            </p:nvSpPr>
            <p:spPr>
              <a:xfrm flipH="1">
                <a:off x="8568167" y="593791"/>
                <a:ext cx="99122" cy="32161"/>
              </a:xfrm>
              <a:custGeom>
                <a:avLst/>
                <a:gdLst/>
                <a:ahLst/>
                <a:cxnLst/>
                <a:rect l="l" t="t" r="r" b="b"/>
                <a:pathLst>
                  <a:path w="863" h="280" extrusionOk="0">
                    <a:moveTo>
                      <a:pt x="0" y="0"/>
                    </a:moveTo>
                    <a:lnTo>
                      <a:pt x="863" y="278"/>
                    </a:lnTo>
                    <a:cubicBezTo>
                      <a:pt x="803" y="282"/>
                      <a:pt x="740" y="280"/>
                      <a:pt x="675" y="272"/>
                    </a:cubicBezTo>
                    <a:lnTo>
                      <a:pt x="166" y="108"/>
                    </a:lnTo>
                    <a:cubicBezTo>
                      <a:pt x="106" y="75"/>
                      <a:pt x="50" y="39"/>
                      <a:pt x="0" y="0"/>
                    </a:cubicBezTo>
                    <a:close/>
                  </a:path>
                </a:pathLst>
              </a:custGeom>
              <a:solidFill>
                <a:srgbClr val="FDC95A"/>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25" name="Google Shape;1525;p24"/>
              <p:cNvSpPr/>
              <p:nvPr/>
            </p:nvSpPr>
            <p:spPr>
              <a:xfrm flipH="1">
                <a:off x="8562654" y="589886"/>
                <a:ext cx="109229" cy="36066"/>
              </a:xfrm>
              <a:custGeom>
                <a:avLst/>
                <a:gdLst/>
                <a:ahLst/>
                <a:cxnLst/>
                <a:rect l="l" t="t" r="r" b="b"/>
                <a:pathLst>
                  <a:path w="951" h="314" extrusionOk="0">
                    <a:moveTo>
                      <a:pt x="0" y="0"/>
                    </a:moveTo>
                    <a:lnTo>
                      <a:pt x="951" y="307"/>
                    </a:lnTo>
                    <a:cubicBezTo>
                      <a:pt x="903" y="313"/>
                      <a:pt x="853" y="315"/>
                      <a:pt x="801" y="313"/>
                    </a:cubicBezTo>
                    <a:lnTo>
                      <a:pt x="127" y="95"/>
                    </a:lnTo>
                    <a:cubicBezTo>
                      <a:pt x="81" y="66"/>
                      <a:pt x="39" y="34"/>
                      <a:pt x="0" y="0"/>
                    </a:cubicBezTo>
                    <a:close/>
                  </a:path>
                </a:pathLst>
              </a:custGeom>
              <a:solidFill>
                <a:srgbClr val="FDC959"/>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26" name="Google Shape;1526;p24"/>
              <p:cNvSpPr/>
              <p:nvPr/>
            </p:nvSpPr>
            <p:spPr>
              <a:xfrm flipH="1">
                <a:off x="8557486" y="586325"/>
                <a:ext cx="118303" cy="39512"/>
              </a:xfrm>
              <a:custGeom>
                <a:avLst/>
                <a:gdLst/>
                <a:ahLst/>
                <a:cxnLst/>
                <a:rect l="l" t="t" r="r" b="b"/>
                <a:pathLst>
                  <a:path w="1030" h="344" extrusionOk="0">
                    <a:moveTo>
                      <a:pt x="0" y="0"/>
                    </a:moveTo>
                    <a:lnTo>
                      <a:pt x="1030" y="332"/>
                    </a:lnTo>
                    <a:cubicBezTo>
                      <a:pt x="988" y="339"/>
                      <a:pt x="944" y="343"/>
                      <a:pt x="898" y="344"/>
                    </a:cubicBezTo>
                    <a:lnTo>
                      <a:pt x="106" y="89"/>
                    </a:lnTo>
                    <a:cubicBezTo>
                      <a:pt x="68" y="61"/>
                      <a:pt x="32" y="32"/>
                      <a:pt x="0" y="0"/>
                    </a:cubicBezTo>
                    <a:close/>
                  </a:path>
                </a:pathLst>
              </a:custGeom>
              <a:solidFill>
                <a:srgbClr val="FDC859"/>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27" name="Google Shape;1527;p24"/>
              <p:cNvSpPr/>
              <p:nvPr/>
            </p:nvSpPr>
            <p:spPr>
              <a:xfrm flipH="1">
                <a:off x="8553121" y="582879"/>
                <a:ext cx="125999" cy="42613"/>
              </a:xfrm>
              <a:custGeom>
                <a:avLst/>
                <a:gdLst/>
                <a:ahLst/>
                <a:cxnLst/>
                <a:rect l="l" t="t" r="r" b="b"/>
                <a:pathLst>
                  <a:path w="1097" h="371" extrusionOk="0">
                    <a:moveTo>
                      <a:pt x="0" y="0"/>
                    </a:moveTo>
                    <a:lnTo>
                      <a:pt x="1097" y="354"/>
                    </a:lnTo>
                    <a:cubicBezTo>
                      <a:pt x="1061" y="362"/>
                      <a:pt x="1023" y="368"/>
                      <a:pt x="983" y="371"/>
                    </a:cubicBezTo>
                    <a:lnTo>
                      <a:pt x="88" y="83"/>
                    </a:lnTo>
                    <a:cubicBezTo>
                      <a:pt x="56" y="56"/>
                      <a:pt x="27" y="29"/>
                      <a:pt x="0" y="0"/>
                    </a:cubicBezTo>
                    <a:close/>
                  </a:path>
                </a:pathLst>
              </a:custGeom>
              <a:solidFill>
                <a:srgbClr val="FDC758"/>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28" name="Google Shape;1528;p24"/>
              <p:cNvSpPr/>
              <p:nvPr/>
            </p:nvSpPr>
            <p:spPr>
              <a:xfrm flipH="1">
                <a:off x="8548871" y="579663"/>
                <a:ext cx="133235" cy="45255"/>
              </a:xfrm>
              <a:custGeom>
                <a:avLst/>
                <a:gdLst/>
                <a:ahLst/>
                <a:cxnLst/>
                <a:rect l="l" t="t" r="r" b="b"/>
                <a:pathLst>
                  <a:path w="1160" h="394" extrusionOk="0">
                    <a:moveTo>
                      <a:pt x="0" y="0"/>
                    </a:moveTo>
                    <a:lnTo>
                      <a:pt x="1160" y="373"/>
                    </a:lnTo>
                    <a:cubicBezTo>
                      <a:pt x="1126" y="382"/>
                      <a:pt x="1091" y="389"/>
                      <a:pt x="1055" y="394"/>
                    </a:cubicBezTo>
                    <a:lnTo>
                      <a:pt x="77" y="79"/>
                    </a:lnTo>
                    <a:cubicBezTo>
                      <a:pt x="49" y="54"/>
                      <a:pt x="24" y="27"/>
                      <a:pt x="0" y="0"/>
                    </a:cubicBezTo>
                    <a:close/>
                  </a:path>
                </a:pathLst>
              </a:custGeom>
              <a:solidFill>
                <a:srgbClr val="FDC757"/>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29" name="Google Shape;1529;p24"/>
              <p:cNvSpPr/>
              <p:nvPr/>
            </p:nvSpPr>
            <p:spPr>
              <a:xfrm flipH="1">
                <a:off x="8545196" y="576447"/>
                <a:ext cx="139552" cy="47667"/>
              </a:xfrm>
              <a:custGeom>
                <a:avLst/>
                <a:gdLst/>
                <a:ahLst/>
                <a:cxnLst/>
                <a:rect l="l" t="t" r="r" b="b"/>
                <a:pathLst>
                  <a:path w="1215" h="415" extrusionOk="0">
                    <a:moveTo>
                      <a:pt x="0" y="0"/>
                    </a:moveTo>
                    <a:lnTo>
                      <a:pt x="1215" y="391"/>
                    </a:lnTo>
                    <a:cubicBezTo>
                      <a:pt x="1185" y="401"/>
                      <a:pt x="1154" y="409"/>
                      <a:pt x="1121" y="415"/>
                    </a:cubicBezTo>
                    <a:lnTo>
                      <a:pt x="67" y="75"/>
                    </a:lnTo>
                    <a:cubicBezTo>
                      <a:pt x="43" y="51"/>
                      <a:pt x="21" y="26"/>
                      <a:pt x="0" y="0"/>
                    </a:cubicBezTo>
                    <a:close/>
                  </a:path>
                </a:pathLst>
              </a:custGeom>
              <a:solidFill>
                <a:srgbClr val="FDC656"/>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30" name="Google Shape;1530;p24"/>
              <p:cNvSpPr/>
              <p:nvPr/>
            </p:nvSpPr>
            <p:spPr>
              <a:xfrm flipH="1">
                <a:off x="8541635" y="573231"/>
                <a:ext cx="145410" cy="49964"/>
              </a:xfrm>
              <a:custGeom>
                <a:avLst/>
                <a:gdLst/>
                <a:ahLst/>
                <a:cxnLst/>
                <a:rect l="l" t="t" r="r" b="b"/>
                <a:pathLst>
                  <a:path w="1266" h="435" extrusionOk="0">
                    <a:moveTo>
                      <a:pt x="0" y="0"/>
                    </a:moveTo>
                    <a:lnTo>
                      <a:pt x="1266" y="409"/>
                    </a:lnTo>
                    <a:cubicBezTo>
                      <a:pt x="1239" y="419"/>
                      <a:pt x="1210" y="428"/>
                      <a:pt x="1180" y="435"/>
                    </a:cubicBezTo>
                    <a:lnTo>
                      <a:pt x="59" y="74"/>
                    </a:lnTo>
                    <a:cubicBezTo>
                      <a:pt x="38" y="50"/>
                      <a:pt x="18" y="26"/>
                      <a:pt x="0" y="0"/>
                    </a:cubicBezTo>
                    <a:close/>
                  </a:path>
                </a:pathLst>
              </a:custGeom>
              <a:solidFill>
                <a:srgbClr val="FDC555"/>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31" name="Google Shape;1531;p24"/>
              <p:cNvSpPr/>
              <p:nvPr/>
            </p:nvSpPr>
            <p:spPr>
              <a:xfrm flipH="1">
                <a:off x="8538419" y="570360"/>
                <a:ext cx="150578" cy="51802"/>
              </a:xfrm>
              <a:custGeom>
                <a:avLst/>
                <a:gdLst/>
                <a:ahLst/>
                <a:cxnLst/>
                <a:rect l="l" t="t" r="r" b="b"/>
                <a:pathLst>
                  <a:path w="1311" h="451" extrusionOk="0">
                    <a:moveTo>
                      <a:pt x="0" y="0"/>
                    </a:moveTo>
                    <a:lnTo>
                      <a:pt x="1311" y="423"/>
                    </a:lnTo>
                    <a:cubicBezTo>
                      <a:pt x="1286" y="434"/>
                      <a:pt x="1259" y="443"/>
                      <a:pt x="1231" y="451"/>
                    </a:cubicBezTo>
                    <a:lnTo>
                      <a:pt x="51" y="70"/>
                    </a:lnTo>
                    <a:cubicBezTo>
                      <a:pt x="33" y="47"/>
                      <a:pt x="15" y="24"/>
                      <a:pt x="0" y="0"/>
                    </a:cubicBezTo>
                    <a:close/>
                  </a:path>
                </a:pathLst>
              </a:custGeom>
              <a:solidFill>
                <a:srgbClr val="FDC555"/>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32" name="Google Shape;1532;p24"/>
              <p:cNvSpPr/>
              <p:nvPr/>
            </p:nvSpPr>
            <p:spPr>
              <a:xfrm flipH="1">
                <a:off x="8535203" y="567374"/>
                <a:ext cx="155632" cy="53640"/>
              </a:xfrm>
              <a:custGeom>
                <a:avLst/>
                <a:gdLst/>
                <a:ahLst/>
                <a:cxnLst/>
                <a:rect l="l" t="t" r="r" b="b"/>
                <a:pathLst>
                  <a:path w="1355" h="467" extrusionOk="0">
                    <a:moveTo>
                      <a:pt x="0" y="0"/>
                    </a:moveTo>
                    <a:lnTo>
                      <a:pt x="1355" y="437"/>
                    </a:lnTo>
                    <a:cubicBezTo>
                      <a:pt x="1331" y="448"/>
                      <a:pt x="1306" y="458"/>
                      <a:pt x="1280" y="467"/>
                    </a:cubicBezTo>
                    <a:lnTo>
                      <a:pt x="47" y="70"/>
                    </a:lnTo>
                    <a:cubicBezTo>
                      <a:pt x="29" y="47"/>
                      <a:pt x="14" y="24"/>
                      <a:pt x="0" y="0"/>
                    </a:cubicBezTo>
                    <a:close/>
                  </a:path>
                </a:pathLst>
              </a:custGeom>
              <a:solidFill>
                <a:srgbClr val="FDC454"/>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33" name="Google Shape;1533;p24"/>
              <p:cNvSpPr/>
              <p:nvPr/>
            </p:nvSpPr>
            <p:spPr>
              <a:xfrm flipH="1">
                <a:off x="8532447" y="564502"/>
                <a:ext cx="159996" cy="55248"/>
              </a:xfrm>
              <a:custGeom>
                <a:avLst/>
                <a:gdLst/>
                <a:ahLst/>
                <a:cxnLst/>
                <a:rect l="l" t="t" r="r" b="b"/>
                <a:pathLst>
                  <a:path w="1393" h="481" extrusionOk="0">
                    <a:moveTo>
                      <a:pt x="0" y="0"/>
                    </a:moveTo>
                    <a:lnTo>
                      <a:pt x="1393" y="450"/>
                    </a:lnTo>
                    <a:cubicBezTo>
                      <a:pt x="1371" y="461"/>
                      <a:pt x="1347" y="472"/>
                      <a:pt x="1323" y="481"/>
                    </a:cubicBezTo>
                    <a:lnTo>
                      <a:pt x="41" y="68"/>
                    </a:lnTo>
                    <a:cubicBezTo>
                      <a:pt x="26" y="46"/>
                      <a:pt x="12" y="23"/>
                      <a:pt x="0" y="0"/>
                    </a:cubicBezTo>
                    <a:close/>
                  </a:path>
                </a:pathLst>
              </a:custGeom>
              <a:solidFill>
                <a:srgbClr val="FDC35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34" name="Google Shape;1534;p24"/>
              <p:cNvSpPr/>
              <p:nvPr/>
            </p:nvSpPr>
            <p:spPr>
              <a:xfrm flipH="1">
                <a:off x="8529690" y="561631"/>
                <a:ext cx="164131" cy="56741"/>
              </a:xfrm>
              <a:custGeom>
                <a:avLst/>
                <a:gdLst/>
                <a:ahLst/>
                <a:cxnLst/>
                <a:rect l="l" t="t" r="r" b="b"/>
                <a:pathLst>
                  <a:path w="1429" h="494" extrusionOk="0">
                    <a:moveTo>
                      <a:pt x="0" y="0"/>
                    </a:moveTo>
                    <a:lnTo>
                      <a:pt x="1429" y="461"/>
                    </a:lnTo>
                    <a:cubicBezTo>
                      <a:pt x="1408" y="473"/>
                      <a:pt x="1386" y="484"/>
                      <a:pt x="1363" y="494"/>
                    </a:cubicBezTo>
                    <a:lnTo>
                      <a:pt x="36" y="67"/>
                    </a:lnTo>
                    <a:cubicBezTo>
                      <a:pt x="23" y="45"/>
                      <a:pt x="10" y="23"/>
                      <a:pt x="0" y="0"/>
                    </a:cubicBezTo>
                    <a:close/>
                  </a:path>
                </a:pathLst>
              </a:custGeom>
              <a:solidFill>
                <a:srgbClr val="FDC35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35" name="Google Shape;1535;p24"/>
              <p:cNvSpPr/>
              <p:nvPr/>
            </p:nvSpPr>
            <p:spPr>
              <a:xfrm flipH="1">
                <a:off x="8527048" y="558989"/>
                <a:ext cx="168037" cy="58119"/>
              </a:xfrm>
              <a:custGeom>
                <a:avLst/>
                <a:gdLst/>
                <a:ahLst/>
                <a:cxnLst/>
                <a:rect l="l" t="t" r="r" b="b"/>
                <a:pathLst>
                  <a:path w="1463" h="506" extrusionOk="0">
                    <a:moveTo>
                      <a:pt x="0" y="0"/>
                    </a:moveTo>
                    <a:lnTo>
                      <a:pt x="1463" y="471"/>
                    </a:lnTo>
                    <a:cubicBezTo>
                      <a:pt x="1443" y="483"/>
                      <a:pt x="1422" y="495"/>
                      <a:pt x="1400" y="506"/>
                    </a:cubicBezTo>
                    <a:lnTo>
                      <a:pt x="32" y="64"/>
                    </a:lnTo>
                    <a:cubicBezTo>
                      <a:pt x="20" y="43"/>
                      <a:pt x="9" y="22"/>
                      <a:pt x="0" y="0"/>
                    </a:cubicBezTo>
                    <a:close/>
                  </a:path>
                </a:pathLst>
              </a:custGeom>
              <a:solidFill>
                <a:srgbClr val="FDC25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36" name="Google Shape;1536;p24"/>
              <p:cNvSpPr/>
              <p:nvPr/>
            </p:nvSpPr>
            <p:spPr>
              <a:xfrm flipH="1">
                <a:off x="8524636" y="556232"/>
                <a:ext cx="171597" cy="59383"/>
              </a:xfrm>
              <a:custGeom>
                <a:avLst/>
                <a:gdLst/>
                <a:ahLst/>
                <a:cxnLst/>
                <a:rect l="l" t="t" r="r" b="b"/>
                <a:pathLst>
                  <a:path w="1494" h="517" extrusionOk="0">
                    <a:moveTo>
                      <a:pt x="0" y="0"/>
                    </a:moveTo>
                    <a:lnTo>
                      <a:pt x="1494" y="482"/>
                    </a:lnTo>
                    <a:cubicBezTo>
                      <a:pt x="1475" y="494"/>
                      <a:pt x="1455" y="506"/>
                      <a:pt x="1435" y="517"/>
                    </a:cubicBezTo>
                    <a:lnTo>
                      <a:pt x="28" y="63"/>
                    </a:lnTo>
                    <a:cubicBezTo>
                      <a:pt x="18" y="42"/>
                      <a:pt x="8" y="21"/>
                      <a:pt x="0" y="0"/>
                    </a:cubicBezTo>
                    <a:close/>
                  </a:path>
                </a:pathLst>
              </a:custGeom>
              <a:solidFill>
                <a:srgbClr val="FDC150"/>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37" name="Google Shape;1537;p24"/>
              <p:cNvSpPr/>
              <p:nvPr/>
            </p:nvSpPr>
            <p:spPr>
              <a:xfrm flipH="1">
                <a:off x="8522339" y="553590"/>
                <a:ext cx="174813" cy="60531"/>
              </a:xfrm>
              <a:custGeom>
                <a:avLst/>
                <a:gdLst/>
                <a:ahLst/>
                <a:cxnLst/>
                <a:rect l="l" t="t" r="r" b="b"/>
                <a:pathLst>
                  <a:path w="1522" h="527" extrusionOk="0">
                    <a:moveTo>
                      <a:pt x="0" y="0"/>
                    </a:moveTo>
                    <a:lnTo>
                      <a:pt x="1522" y="490"/>
                    </a:lnTo>
                    <a:cubicBezTo>
                      <a:pt x="1504" y="503"/>
                      <a:pt x="1485" y="516"/>
                      <a:pt x="1466" y="527"/>
                    </a:cubicBezTo>
                    <a:lnTo>
                      <a:pt x="25" y="62"/>
                    </a:lnTo>
                    <a:cubicBezTo>
                      <a:pt x="15" y="42"/>
                      <a:pt x="7" y="21"/>
                      <a:pt x="0" y="0"/>
                    </a:cubicBezTo>
                    <a:close/>
                  </a:path>
                </a:pathLst>
              </a:custGeom>
              <a:solidFill>
                <a:srgbClr val="FDC150"/>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38" name="Google Shape;1538;p24"/>
              <p:cNvSpPr/>
              <p:nvPr/>
            </p:nvSpPr>
            <p:spPr>
              <a:xfrm flipH="1">
                <a:off x="8520272" y="550949"/>
                <a:ext cx="177799" cy="61565"/>
              </a:xfrm>
              <a:custGeom>
                <a:avLst/>
                <a:gdLst/>
                <a:ahLst/>
                <a:cxnLst/>
                <a:rect l="l" t="t" r="r" b="b"/>
                <a:pathLst>
                  <a:path w="1548" h="536" extrusionOk="0">
                    <a:moveTo>
                      <a:pt x="0" y="0"/>
                    </a:moveTo>
                    <a:lnTo>
                      <a:pt x="1548" y="499"/>
                    </a:lnTo>
                    <a:cubicBezTo>
                      <a:pt x="1532" y="512"/>
                      <a:pt x="1514" y="525"/>
                      <a:pt x="1496" y="536"/>
                    </a:cubicBezTo>
                    <a:lnTo>
                      <a:pt x="22" y="61"/>
                    </a:lnTo>
                    <a:cubicBezTo>
                      <a:pt x="14" y="41"/>
                      <a:pt x="7" y="21"/>
                      <a:pt x="0" y="0"/>
                    </a:cubicBezTo>
                    <a:close/>
                  </a:path>
                </a:pathLst>
              </a:custGeom>
              <a:solidFill>
                <a:srgbClr val="FDC04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39" name="Google Shape;1539;p24"/>
              <p:cNvSpPr/>
              <p:nvPr/>
            </p:nvSpPr>
            <p:spPr>
              <a:xfrm flipH="1">
                <a:off x="8518089" y="548422"/>
                <a:ext cx="180671" cy="62484"/>
              </a:xfrm>
              <a:custGeom>
                <a:avLst/>
                <a:gdLst/>
                <a:ahLst/>
                <a:cxnLst/>
                <a:rect l="l" t="t" r="r" b="b"/>
                <a:pathLst>
                  <a:path w="1573" h="544" extrusionOk="0">
                    <a:moveTo>
                      <a:pt x="0" y="0"/>
                    </a:moveTo>
                    <a:lnTo>
                      <a:pt x="1573" y="506"/>
                    </a:lnTo>
                    <a:cubicBezTo>
                      <a:pt x="1557" y="520"/>
                      <a:pt x="1540" y="532"/>
                      <a:pt x="1523" y="544"/>
                    </a:cubicBezTo>
                    <a:lnTo>
                      <a:pt x="19" y="60"/>
                    </a:lnTo>
                    <a:cubicBezTo>
                      <a:pt x="12" y="40"/>
                      <a:pt x="5" y="20"/>
                      <a:pt x="0" y="0"/>
                    </a:cubicBezTo>
                    <a:close/>
                  </a:path>
                </a:pathLst>
              </a:custGeom>
              <a:solidFill>
                <a:srgbClr val="FDBF4E"/>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40" name="Google Shape;1540;p24"/>
              <p:cNvSpPr/>
              <p:nvPr/>
            </p:nvSpPr>
            <p:spPr>
              <a:xfrm flipH="1">
                <a:off x="8516252" y="545780"/>
                <a:ext cx="183083" cy="63632"/>
              </a:xfrm>
              <a:custGeom>
                <a:avLst/>
                <a:gdLst/>
                <a:ahLst/>
                <a:cxnLst/>
                <a:rect l="l" t="t" r="r" b="b"/>
                <a:pathLst>
                  <a:path w="1594" h="554" extrusionOk="0">
                    <a:moveTo>
                      <a:pt x="0" y="0"/>
                    </a:moveTo>
                    <a:lnTo>
                      <a:pt x="1594" y="515"/>
                    </a:lnTo>
                    <a:cubicBezTo>
                      <a:pt x="1579" y="528"/>
                      <a:pt x="1564" y="541"/>
                      <a:pt x="1547" y="554"/>
                    </a:cubicBezTo>
                    <a:lnTo>
                      <a:pt x="16" y="60"/>
                    </a:lnTo>
                    <a:cubicBezTo>
                      <a:pt x="10" y="40"/>
                      <a:pt x="4" y="20"/>
                      <a:pt x="0" y="0"/>
                    </a:cubicBezTo>
                    <a:close/>
                  </a:path>
                </a:pathLst>
              </a:custGeom>
              <a:solidFill>
                <a:srgbClr val="FDBF4D"/>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41" name="Google Shape;1541;p24"/>
              <p:cNvSpPr/>
              <p:nvPr/>
            </p:nvSpPr>
            <p:spPr>
              <a:xfrm flipH="1">
                <a:off x="8514299" y="543253"/>
                <a:ext cx="185610" cy="64436"/>
              </a:xfrm>
              <a:custGeom>
                <a:avLst/>
                <a:gdLst/>
                <a:ahLst/>
                <a:cxnLst/>
                <a:rect l="l" t="t" r="r" b="b"/>
                <a:pathLst>
                  <a:path w="1616" h="561" extrusionOk="0">
                    <a:moveTo>
                      <a:pt x="0" y="0"/>
                    </a:moveTo>
                    <a:lnTo>
                      <a:pt x="1616" y="521"/>
                    </a:lnTo>
                    <a:cubicBezTo>
                      <a:pt x="1602" y="535"/>
                      <a:pt x="1587" y="548"/>
                      <a:pt x="1571" y="561"/>
                    </a:cubicBezTo>
                    <a:lnTo>
                      <a:pt x="14" y="59"/>
                    </a:lnTo>
                    <a:cubicBezTo>
                      <a:pt x="8" y="40"/>
                      <a:pt x="4" y="20"/>
                      <a:pt x="0" y="0"/>
                    </a:cubicBezTo>
                    <a:close/>
                  </a:path>
                </a:pathLst>
              </a:custGeom>
              <a:solidFill>
                <a:srgbClr val="FDBE4C"/>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42" name="Google Shape;1542;p24"/>
              <p:cNvSpPr/>
              <p:nvPr/>
            </p:nvSpPr>
            <p:spPr>
              <a:xfrm flipH="1">
                <a:off x="8512576" y="540841"/>
                <a:ext cx="187792" cy="65126"/>
              </a:xfrm>
              <a:custGeom>
                <a:avLst/>
                <a:gdLst/>
                <a:ahLst/>
                <a:cxnLst/>
                <a:rect l="l" t="t" r="r" b="b"/>
                <a:pathLst>
                  <a:path w="1635" h="567" extrusionOk="0">
                    <a:moveTo>
                      <a:pt x="0" y="0"/>
                    </a:moveTo>
                    <a:lnTo>
                      <a:pt x="1635" y="527"/>
                    </a:lnTo>
                    <a:cubicBezTo>
                      <a:pt x="1622" y="541"/>
                      <a:pt x="1607" y="555"/>
                      <a:pt x="1592" y="567"/>
                    </a:cubicBezTo>
                    <a:lnTo>
                      <a:pt x="12" y="58"/>
                    </a:lnTo>
                    <a:cubicBezTo>
                      <a:pt x="7" y="39"/>
                      <a:pt x="3" y="19"/>
                      <a:pt x="0" y="0"/>
                    </a:cubicBezTo>
                    <a:close/>
                  </a:path>
                </a:pathLst>
              </a:custGeom>
              <a:solidFill>
                <a:srgbClr val="FDBD4C"/>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43" name="Google Shape;1543;p24"/>
              <p:cNvSpPr/>
              <p:nvPr/>
            </p:nvSpPr>
            <p:spPr>
              <a:xfrm flipH="1">
                <a:off x="8510853" y="538314"/>
                <a:ext cx="189859" cy="65930"/>
              </a:xfrm>
              <a:custGeom>
                <a:avLst/>
                <a:gdLst/>
                <a:ahLst/>
                <a:cxnLst/>
                <a:rect l="l" t="t" r="r" b="b"/>
                <a:pathLst>
                  <a:path w="1653" h="574" extrusionOk="0">
                    <a:moveTo>
                      <a:pt x="0" y="0"/>
                    </a:moveTo>
                    <a:lnTo>
                      <a:pt x="1653" y="533"/>
                    </a:lnTo>
                    <a:cubicBezTo>
                      <a:pt x="1640" y="547"/>
                      <a:pt x="1627" y="561"/>
                      <a:pt x="1613" y="574"/>
                    </a:cubicBezTo>
                    <a:lnTo>
                      <a:pt x="10" y="58"/>
                    </a:lnTo>
                    <a:cubicBezTo>
                      <a:pt x="6" y="39"/>
                      <a:pt x="3" y="19"/>
                      <a:pt x="0" y="0"/>
                    </a:cubicBezTo>
                    <a:close/>
                  </a:path>
                </a:pathLst>
              </a:custGeom>
              <a:solidFill>
                <a:srgbClr val="FDBD4B"/>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44" name="Google Shape;1544;p24"/>
              <p:cNvSpPr/>
              <p:nvPr/>
            </p:nvSpPr>
            <p:spPr>
              <a:xfrm flipH="1">
                <a:off x="8507523" y="533145"/>
                <a:ext cx="193535" cy="69375"/>
              </a:xfrm>
              <a:custGeom>
                <a:avLst/>
                <a:gdLst/>
                <a:ahLst/>
                <a:cxnLst/>
                <a:rect l="l" t="t" r="r" b="b"/>
                <a:pathLst>
                  <a:path w="1685" h="604" extrusionOk="0">
                    <a:moveTo>
                      <a:pt x="0" y="0"/>
                    </a:moveTo>
                    <a:lnTo>
                      <a:pt x="675" y="218"/>
                    </a:lnTo>
                    <a:cubicBezTo>
                      <a:pt x="689" y="233"/>
                      <a:pt x="705" y="246"/>
                      <a:pt x="722" y="259"/>
                    </a:cubicBezTo>
                    <a:lnTo>
                      <a:pt x="730" y="236"/>
                    </a:lnTo>
                    <a:lnTo>
                      <a:pt x="936" y="302"/>
                    </a:lnTo>
                    <a:lnTo>
                      <a:pt x="925" y="335"/>
                    </a:lnTo>
                    <a:cubicBezTo>
                      <a:pt x="963" y="340"/>
                      <a:pt x="998" y="340"/>
                      <a:pt x="1031" y="333"/>
                    </a:cubicBezTo>
                    <a:lnTo>
                      <a:pt x="1685" y="544"/>
                    </a:lnTo>
                    <a:cubicBezTo>
                      <a:pt x="1668" y="565"/>
                      <a:pt x="1650" y="585"/>
                      <a:pt x="1631" y="604"/>
                    </a:cubicBezTo>
                    <a:lnTo>
                      <a:pt x="9" y="81"/>
                    </a:lnTo>
                    <a:cubicBezTo>
                      <a:pt x="4" y="54"/>
                      <a:pt x="1" y="28"/>
                      <a:pt x="0" y="0"/>
                    </a:cubicBezTo>
                    <a:close/>
                  </a:path>
                </a:pathLst>
              </a:custGeom>
              <a:solidFill>
                <a:srgbClr val="FDBC4A"/>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45" name="Google Shape;1545;p24"/>
              <p:cNvSpPr/>
              <p:nvPr/>
            </p:nvSpPr>
            <p:spPr>
              <a:xfrm flipH="1">
                <a:off x="8504651" y="528321"/>
                <a:ext cx="196521" cy="70409"/>
              </a:xfrm>
              <a:custGeom>
                <a:avLst/>
                <a:gdLst/>
                <a:ahLst/>
                <a:cxnLst/>
                <a:rect l="l" t="t" r="r" b="b"/>
                <a:pathLst>
                  <a:path w="1711" h="613" extrusionOk="0">
                    <a:moveTo>
                      <a:pt x="0" y="0"/>
                    </a:moveTo>
                    <a:lnTo>
                      <a:pt x="637" y="205"/>
                    </a:lnTo>
                    <a:cubicBezTo>
                      <a:pt x="656" y="242"/>
                      <a:pt x="685" y="274"/>
                      <a:pt x="723" y="301"/>
                    </a:cubicBezTo>
                    <a:lnTo>
                      <a:pt x="743" y="239"/>
                    </a:lnTo>
                    <a:lnTo>
                      <a:pt x="949" y="306"/>
                    </a:lnTo>
                    <a:lnTo>
                      <a:pt x="927" y="375"/>
                    </a:lnTo>
                    <a:lnTo>
                      <a:pt x="4" y="77"/>
                    </a:lnTo>
                    <a:cubicBezTo>
                      <a:pt x="1" y="52"/>
                      <a:pt x="0" y="26"/>
                      <a:pt x="0" y="0"/>
                    </a:cubicBezTo>
                    <a:moveTo>
                      <a:pt x="1663" y="613"/>
                    </a:moveTo>
                    <a:lnTo>
                      <a:pt x="936" y="378"/>
                    </a:lnTo>
                    <a:cubicBezTo>
                      <a:pt x="996" y="385"/>
                      <a:pt x="1051" y="376"/>
                      <a:pt x="1096" y="353"/>
                    </a:cubicBezTo>
                    <a:lnTo>
                      <a:pt x="1711" y="551"/>
                    </a:lnTo>
                    <a:cubicBezTo>
                      <a:pt x="1696" y="573"/>
                      <a:pt x="1680" y="593"/>
                      <a:pt x="1663" y="613"/>
                    </a:cubicBezTo>
                    <a:close/>
                  </a:path>
                </a:pathLst>
              </a:custGeom>
              <a:solidFill>
                <a:srgbClr val="FDBD4B"/>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46" name="Google Shape;1546;p24"/>
              <p:cNvSpPr/>
              <p:nvPr/>
            </p:nvSpPr>
            <p:spPr>
              <a:xfrm flipH="1">
                <a:off x="8502124" y="523497"/>
                <a:ext cx="199048" cy="71328"/>
              </a:xfrm>
              <a:custGeom>
                <a:avLst/>
                <a:gdLst/>
                <a:ahLst/>
                <a:cxnLst/>
                <a:rect l="l" t="t" r="r" b="b"/>
                <a:pathLst>
                  <a:path w="1733" h="621" extrusionOk="0">
                    <a:moveTo>
                      <a:pt x="2" y="0"/>
                    </a:moveTo>
                    <a:lnTo>
                      <a:pt x="617" y="198"/>
                    </a:lnTo>
                    <a:cubicBezTo>
                      <a:pt x="626" y="232"/>
                      <a:pt x="643" y="263"/>
                      <a:pt x="666" y="290"/>
                    </a:cubicBezTo>
                    <a:lnTo>
                      <a:pt x="0" y="76"/>
                    </a:lnTo>
                    <a:cubicBezTo>
                      <a:pt x="0" y="51"/>
                      <a:pt x="0" y="25"/>
                      <a:pt x="2" y="0"/>
                    </a:cubicBezTo>
                    <a:moveTo>
                      <a:pt x="756" y="242"/>
                    </a:moveTo>
                    <a:lnTo>
                      <a:pt x="962" y="309"/>
                    </a:lnTo>
                    <a:lnTo>
                      <a:pt x="939" y="378"/>
                    </a:lnTo>
                    <a:lnTo>
                      <a:pt x="733" y="312"/>
                    </a:lnTo>
                    <a:lnTo>
                      <a:pt x="756" y="242"/>
                    </a:lnTo>
                    <a:moveTo>
                      <a:pt x="1691" y="621"/>
                    </a:moveTo>
                    <a:lnTo>
                      <a:pt x="1048" y="413"/>
                    </a:lnTo>
                    <a:cubicBezTo>
                      <a:pt x="1082" y="404"/>
                      <a:pt x="1113" y="388"/>
                      <a:pt x="1139" y="366"/>
                    </a:cubicBezTo>
                    <a:lnTo>
                      <a:pt x="1733" y="557"/>
                    </a:lnTo>
                    <a:cubicBezTo>
                      <a:pt x="1721" y="579"/>
                      <a:pt x="1706" y="601"/>
                      <a:pt x="1691" y="621"/>
                    </a:cubicBezTo>
                    <a:close/>
                  </a:path>
                </a:pathLst>
              </a:custGeom>
              <a:solidFill>
                <a:srgbClr val="FDBD4C"/>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47" name="Google Shape;1547;p24"/>
              <p:cNvSpPr/>
              <p:nvPr/>
            </p:nvSpPr>
            <p:spPr>
              <a:xfrm flipH="1">
                <a:off x="8499827" y="518673"/>
                <a:ext cx="201345" cy="72132"/>
              </a:xfrm>
              <a:custGeom>
                <a:avLst/>
                <a:gdLst/>
                <a:ahLst/>
                <a:cxnLst/>
                <a:rect l="l" t="t" r="r" b="b"/>
                <a:pathLst>
                  <a:path w="1753" h="628" extrusionOk="0">
                    <a:moveTo>
                      <a:pt x="6" y="0"/>
                    </a:moveTo>
                    <a:lnTo>
                      <a:pt x="608" y="194"/>
                    </a:lnTo>
                    <a:cubicBezTo>
                      <a:pt x="611" y="224"/>
                      <a:pt x="619" y="252"/>
                      <a:pt x="631" y="278"/>
                    </a:cubicBezTo>
                    <a:lnTo>
                      <a:pt x="0" y="74"/>
                    </a:lnTo>
                    <a:cubicBezTo>
                      <a:pt x="1" y="50"/>
                      <a:pt x="3" y="25"/>
                      <a:pt x="6" y="0"/>
                    </a:cubicBezTo>
                    <a:moveTo>
                      <a:pt x="768" y="246"/>
                    </a:moveTo>
                    <a:lnTo>
                      <a:pt x="974" y="312"/>
                    </a:lnTo>
                    <a:lnTo>
                      <a:pt x="952" y="381"/>
                    </a:lnTo>
                    <a:lnTo>
                      <a:pt x="746" y="315"/>
                    </a:lnTo>
                    <a:lnTo>
                      <a:pt x="768" y="246"/>
                    </a:lnTo>
                    <a:moveTo>
                      <a:pt x="1716" y="628"/>
                    </a:moveTo>
                    <a:lnTo>
                      <a:pt x="1106" y="431"/>
                    </a:lnTo>
                    <a:cubicBezTo>
                      <a:pt x="1131" y="417"/>
                      <a:pt x="1152" y="398"/>
                      <a:pt x="1170" y="376"/>
                    </a:cubicBezTo>
                    <a:lnTo>
                      <a:pt x="1753" y="564"/>
                    </a:lnTo>
                    <a:cubicBezTo>
                      <a:pt x="1742" y="586"/>
                      <a:pt x="1729" y="607"/>
                      <a:pt x="1716" y="628"/>
                    </a:cubicBezTo>
                    <a:close/>
                  </a:path>
                </a:pathLst>
              </a:custGeom>
              <a:solidFill>
                <a:srgbClr val="FDBE4C"/>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48" name="Google Shape;1548;p24"/>
              <p:cNvSpPr/>
              <p:nvPr/>
            </p:nvSpPr>
            <p:spPr>
              <a:xfrm flipH="1">
                <a:off x="8497875" y="513964"/>
                <a:ext cx="202953" cy="72706"/>
              </a:xfrm>
              <a:custGeom>
                <a:avLst/>
                <a:gdLst/>
                <a:ahLst/>
                <a:cxnLst/>
                <a:rect l="l" t="t" r="r" b="b"/>
                <a:pathLst>
                  <a:path w="1767" h="633" extrusionOk="0">
                    <a:moveTo>
                      <a:pt x="10" y="0"/>
                    </a:moveTo>
                    <a:lnTo>
                      <a:pt x="604" y="192"/>
                    </a:lnTo>
                    <a:cubicBezTo>
                      <a:pt x="603" y="220"/>
                      <a:pt x="605" y="246"/>
                      <a:pt x="611" y="271"/>
                    </a:cubicBezTo>
                    <a:lnTo>
                      <a:pt x="0" y="74"/>
                    </a:lnTo>
                    <a:cubicBezTo>
                      <a:pt x="2" y="50"/>
                      <a:pt x="5" y="25"/>
                      <a:pt x="10" y="0"/>
                    </a:cubicBezTo>
                    <a:moveTo>
                      <a:pt x="778" y="248"/>
                    </a:moveTo>
                    <a:lnTo>
                      <a:pt x="984" y="314"/>
                    </a:lnTo>
                    <a:lnTo>
                      <a:pt x="961" y="384"/>
                    </a:lnTo>
                    <a:lnTo>
                      <a:pt x="755" y="318"/>
                    </a:lnTo>
                    <a:lnTo>
                      <a:pt x="778" y="248"/>
                    </a:lnTo>
                    <a:moveTo>
                      <a:pt x="1735" y="633"/>
                    </a:moveTo>
                    <a:lnTo>
                      <a:pt x="1143" y="443"/>
                    </a:lnTo>
                    <a:cubicBezTo>
                      <a:pt x="1162" y="425"/>
                      <a:pt x="1178" y="405"/>
                      <a:pt x="1190" y="381"/>
                    </a:cubicBezTo>
                    <a:lnTo>
                      <a:pt x="1767" y="567"/>
                    </a:lnTo>
                    <a:cubicBezTo>
                      <a:pt x="1758" y="590"/>
                      <a:pt x="1747" y="612"/>
                      <a:pt x="1735" y="633"/>
                    </a:cubicBezTo>
                    <a:close/>
                  </a:path>
                </a:pathLst>
              </a:custGeom>
              <a:solidFill>
                <a:srgbClr val="FDBF4D"/>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49" name="Google Shape;1549;p24"/>
              <p:cNvSpPr/>
              <p:nvPr/>
            </p:nvSpPr>
            <p:spPr>
              <a:xfrm flipH="1">
                <a:off x="8496152" y="509370"/>
                <a:ext cx="204217" cy="73051"/>
              </a:xfrm>
              <a:custGeom>
                <a:avLst/>
                <a:gdLst/>
                <a:ahLst/>
                <a:cxnLst/>
                <a:rect l="l" t="t" r="r" b="b"/>
                <a:pathLst>
                  <a:path w="1778" h="636" extrusionOk="0">
                    <a:moveTo>
                      <a:pt x="14" y="0"/>
                    </a:moveTo>
                    <a:lnTo>
                      <a:pt x="603" y="190"/>
                    </a:lnTo>
                    <a:cubicBezTo>
                      <a:pt x="599" y="217"/>
                      <a:pt x="598" y="242"/>
                      <a:pt x="600" y="266"/>
                    </a:cubicBezTo>
                    <a:lnTo>
                      <a:pt x="0" y="73"/>
                    </a:lnTo>
                    <a:cubicBezTo>
                      <a:pt x="4" y="49"/>
                      <a:pt x="8" y="25"/>
                      <a:pt x="14" y="0"/>
                    </a:cubicBezTo>
                    <a:moveTo>
                      <a:pt x="786" y="249"/>
                    </a:moveTo>
                    <a:lnTo>
                      <a:pt x="992" y="316"/>
                    </a:lnTo>
                    <a:lnTo>
                      <a:pt x="970" y="385"/>
                    </a:lnTo>
                    <a:lnTo>
                      <a:pt x="764" y="318"/>
                    </a:lnTo>
                    <a:lnTo>
                      <a:pt x="786" y="249"/>
                    </a:lnTo>
                    <a:moveTo>
                      <a:pt x="1750" y="636"/>
                    </a:moveTo>
                    <a:lnTo>
                      <a:pt x="1169" y="449"/>
                    </a:lnTo>
                    <a:cubicBezTo>
                      <a:pt x="1183" y="430"/>
                      <a:pt x="1194" y="408"/>
                      <a:pt x="1202" y="383"/>
                    </a:cubicBezTo>
                    <a:lnTo>
                      <a:pt x="1778" y="569"/>
                    </a:lnTo>
                    <a:cubicBezTo>
                      <a:pt x="1770" y="592"/>
                      <a:pt x="1761" y="614"/>
                      <a:pt x="1750" y="636"/>
                    </a:cubicBezTo>
                    <a:close/>
                  </a:path>
                </a:pathLst>
              </a:custGeom>
              <a:solidFill>
                <a:srgbClr val="FDBF4E"/>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50" name="Google Shape;1550;p24"/>
              <p:cNvSpPr/>
              <p:nvPr/>
            </p:nvSpPr>
            <p:spPr>
              <a:xfrm flipH="1">
                <a:off x="8493395" y="505694"/>
                <a:ext cx="205135" cy="68112"/>
              </a:xfrm>
              <a:custGeom>
                <a:avLst/>
                <a:gdLst/>
                <a:ahLst/>
                <a:cxnLst/>
                <a:rect l="l" t="t" r="r" b="b"/>
                <a:pathLst>
                  <a:path w="1786" h="593" extrusionOk="0">
                    <a:moveTo>
                      <a:pt x="7" y="0"/>
                    </a:moveTo>
                    <a:lnTo>
                      <a:pt x="593" y="190"/>
                    </a:lnTo>
                    <a:cubicBezTo>
                      <a:pt x="591" y="198"/>
                      <a:pt x="590" y="206"/>
                      <a:pt x="589" y="213"/>
                    </a:cubicBezTo>
                    <a:lnTo>
                      <a:pt x="0" y="24"/>
                    </a:lnTo>
                    <a:cubicBezTo>
                      <a:pt x="2" y="16"/>
                      <a:pt x="4" y="8"/>
                      <a:pt x="7" y="0"/>
                    </a:cubicBezTo>
                    <a:moveTo>
                      <a:pt x="795" y="204"/>
                    </a:moveTo>
                    <a:lnTo>
                      <a:pt x="1001" y="270"/>
                    </a:lnTo>
                    <a:lnTo>
                      <a:pt x="979" y="339"/>
                    </a:lnTo>
                    <a:lnTo>
                      <a:pt x="773" y="273"/>
                    </a:lnTo>
                    <a:lnTo>
                      <a:pt x="795" y="204"/>
                    </a:lnTo>
                    <a:moveTo>
                      <a:pt x="1770" y="580"/>
                    </a:moveTo>
                    <a:cubicBezTo>
                      <a:pt x="1768" y="584"/>
                      <a:pt x="1767" y="589"/>
                      <a:pt x="1765" y="593"/>
                    </a:cubicBezTo>
                    <a:lnTo>
                      <a:pt x="1188" y="407"/>
                    </a:lnTo>
                    <a:cubicBezTo>
                      <a:pt x="1196" y="381"/>
                      <a:pt x="1199" y="357"/>
                      <a:pt x="1197" y="333"/>
                    </a:cubicBezTo>
                    <a:lnTo>
                      <a:pt x="1786" y="523"/>
                    </a:lnTo>
                    <a:cubicBezTo>
                      <a:pt x="1781" y="541"/>
                      <a:pt x="1776" y="560"/>
                      <a:pt x="1770" y="580"/>
                    </a:cubicBezTo>
                    <a:close/>
                  </a:path>
                </a:pathLst>
              </a:custGeom>
              <a:solidFill>
                <a:srgbClr val="FDC04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51" name="Google Shape;1551;p24"/>
              <p:cNvSpPr/>
              <p:nvPr/>
            </p:nvSpPr>
            <p:spPr>
              <a:xfrm flipH="1">
                <a:off x="8492361" y="524531"/>
                <a:ext cx="116006" cy="44795"/>
              </a:xfrm>
              <a:custGeom>
                <a:avLst/>
                <a:gdLst/>
                <a:ahLst/>
                <a:cxnLst/>
                <a:rect l="l" t="t" r="r" b="b"/>
                <a:pathLst>
                  <a:path w="1010" h="390" extrusionOk="0">
                    <a:moveTo>
                      <a:pt x="23" y="0"/>
                    </a:moveTo>
                    <a:lnTo>
                      <a:pt x="229" y="67"/>
                    </a:lnTo>
                    <a:lnTo>
                      <a:pt x="207" y="136"/>
                    </a:lnTo>
                    <a:lnTo>
                      <a:pt x="0" y="70"/>
                    </a:lnTo>
                    <a:lnTo>
                      <a:pt x="23" y="0"/>
                    </a:lnTo>
                    <a:moveTo>
                      <a:pt x="992" y="390"/>
                    </a:moveTo>
                    <a:lnTo>
                      <a:pt x="411" y="203"/>
                    </a:lnTo>
                    <a:cubicBezTo>
                      <a:pt x="414" y="175"/>
                      <a:pt x="411" y="148"/>
                      <a:pt x="403" y="123"/>
                    </a:cubicBezTo>
                    <a:lnTo>
                      <a:pt x="1010" y="318"/>
                    </a:lnTo>
                    <a:cubicBezTo>
                      <a:pt x="1005" y="341"/>
                      <a:pt x="1000" y="365"/>
                      <a:pt x="992" y="390"/>
                    </a:cubicBezTo>
                    <a:close/>
                  </a:path>
                </a:pathLst>
              </a:custGeom>
              <a:solidFill>
                <a:srgbClr val="FDC150"/>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52" name="Google Shape;1552;p24"/>
              <p:cNvSpPr/>
              <p:nvPr/>
            </p:nvSpPr>
            <p:spPr>
              <a:xfrm flipH="1">
                <a:off x="8491672" y="520166"/>
                <a:ext cx="115202" cy="44566"/>
              </a:xfrm>
              <a:custGeom>
                <a:avLst/>
                <a:gdLst/>
                <a:ahLst/>
                <a:cxnLst/>
                <a:rect l="l" t="t" r="r" b="b"/>
                <a:pathLst>
                  <a:path w="1003" h="388" extrusionOk="0">
                    <a:moveTo>
                      <a:pt x="22" y="0"/>
                    </a:moveTo>
                    <a:lnTo>
                      <a:pt x="228" y="67"/>
                    </a:lnTo>
                    <a:lnTo>
                      <a:pt x="206" y="135"/>
                    </a:lnTo>
                    <a:lnTo>
                      <a:pt x="0" y="69"/>
                    </a:lnTo>
                    <a:lnTo>
                      <a:pt x="22" y="0"/>
                    </a:lnTo>
                    <a:moveTo>
                      <a:pt x="990" y="388"/>
                    </a:moveTo>
                    <a:lnTo>
                      <a:pt x="398" y="197"/>
                    </a:lnTo>
                    <a:cubicBezTo>
                      <a:pt x="394" y="167"/>
                      <a:pt x="383" y="139"/>
                      <a:pt x="366" y="111"/>
                    </a:cubicBezTo>
                    <a:lnTo>
                      <a:pt x="1003" y="316"/>
                    </a:lnTo>
                    <a:cubicBezTo>
                      <a:pt x="1000" y="340"/>
                      <a:pt x="996" y="364"/>
                      <a:pt x="990" y="388"/>
                    </a:cubicBezTo>
                    <a:close/>
                  </a:path>
                </a:pathLst>
              </a:custGeom>
              <a:solidFill>
                <a:srgbClr val="FDC25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53" name="Google Shape;1553;p24"/>
              <p:cNvSpPr/>
              <p:nvPr/>
            </p:nvSpPr>
            <p:spPr>
              <a:xfrm flipH="1">
                <a:off x="8491098" y="511207"/>
                <a:ext cx="112905" cy="44221"/>
              </a:xfrm>
              <a:custGeom>
                <a:avLst/>
                <a:gdLst/>
                <a:ahLst/>
                <a:cxnLst/>
                <a:rect l="l" t="t" r="r" b="b"/>
                <a:pathLst>
                  <a:path w="983" h="385" extrusionOk="0">
                    <a:moveTo>
                      <a:pt x="22" y="0"/>
                    </a:moveTo>
                    <a:lnTo>
                      <a:pt x="983" y="310"/>
                    </a:lnTo>
                    <a:cubicBezTo>
                      <a:pt x="983" y="334"/>
                      <a:pt x="982" y="359"/>
                      <a:pt x="979" y="385"/>
                    </a:cubicBezTo>
                    <a:lnTo>
                      <a:pt x="333" y="177"/>
                    </a:lnTo>
                    <a:cubicBezTo>
                      <a:pt x="308" y="139"/>
                      <a:pt x="271" y="104"/>
                      <a:pt x="228" y="69"/>
                    </a:cubicBezTo>
                    <a:lnTo>
                      <a:pt x="206" y="136"/>
                    </a:lnTo>
                    <a:lnTo>
                      <a:pt x="0" y="69"/>
                    </a:lnTo>
                    <a:lnTo>
                      <a:pt x="22" y="0"/>
                    </a:lnTo>
                    <a:close/>
                  </a:path>
                </a:pathLst>
              </a:custGeom>
              <a:solidFill>
                <a:srgbClr val="FDC35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54" name="Google Shape;1554;p24"/>
              <p:cNvSpPr/>
              <p:nvPr/>
            </p:nvSpPr>
            <p:spPr>
              <a:xfrm flipH="1">
                <a:off x="8491098" y="506728"/>
                <a:ext cx="111527" cy="43991"/>
              </a:xfrm>
              <a:custGeom>
                <a:avLst/>
                <a:gdLst/>
                <a:ahLst/>
                <a:cxnLst/>
                <a:rect l="l" t="t" r="r" b="b"/>
                <a:pathLst>
                  <a:path w="971" h="383" extrusionOk="0">
                    <a:moveTo>
                      <a:pt x="23" y="0"/>
                    </a:moveTo>
                    <a:lnTo>
                      <a:pt x="968" y="305"/>
                    </a:lnTo>
                    <a:cubicBezTo>
                      <a:pt x="971" y="330"/>
                      <a:pt x="971" y="356"/>
                      <a:pt x="970" y="383"/>
                    </a:cubicBezTo>
                    <a:lnTo>
                      <a:pt x="272" y="158"/>
                    </a:lnTo>
                    <a:cubicBezTo>
                      <a:pt x="255" y="141"/>
                      <a:pt x="236" y="124"/>
                      <a:pt x="216" y="108"/>
                    </a:cubicBezTo>
                    <a:lnTo>
                      <a:pt x="206" y="136"/>
                    </a:lnTo>
                    <a:lnTo>
                      <a:pt x="0" y="70"/>
                    </a:lnTo>
                    <a:lnTo>
                      <a:pt x="23" y="0"/>
                    </a:lnTo>
                    <a:close/>
                  </a:path>
                </a:pathLst>
              </a:custGeom>
              <a:solidFill>
                <a:srgbClr val="FDC45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55" name="Google Shape;1555;p24"/>
              <p:cNvSpPr/>
              <p:nvPr/>
            </p:nvSpPr>
            <p:spPr>
              <a:xfrm flipH="1">
                <a:off x="8491213" y="499607"/>
                <a:ext cx="115662" cy="46174"/>
              </a:xfrm>
              <a:custGeom>
                <a:avLst/>
                <a:gdLst/>
                <a:ahLst/>
                <a:cxnLst/>
                <a:rect l="l" t="t" r="r" b="b"/>
                <a:pathLst>
                  <a:path w="1007" h="402" extrusionOk="0">
                    <a:moveTo>
                      <a:pt x="66" y="42"/>
                    </a:moveTo>
                    <a:cubicBezTo>
                      <a:pt x="45" y="28"/>
                      <a:pt x="22" y="14"/>
                      <a:pt x="0" y="0"/>
                    </a:cubicBezTo>
                    <a:lnTo>
                      <a:pt x="999" y="322"/>
                    </a:lnTo>
                    <a:cubicBezTo>
                      <a:pt x="1004" y="348"/>
                      <a:pt x="1007" y="374"/>
                      <a:pt x="1007" y="402"/>
                    </a:cubicBezTo>
                    <a:lnTo>
                      <a:pt x="50" y="93"/>
                    </a:lnTo>
                    <a:lnTo>
                      <a:pt x="66" y="42"/>
                    </a:lnTo>
                    <a:close/>
                  </a:path>
                </a:pathLst>
              </a:custGeom>
              <a:solidFill>
                <a:srgbClr val="FDC454"/>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56" name="Google Shape;1556;p24"/>
              <p:cNvSpPr/>
              <p:nvPr/>
            </p:nvSpPr>
            <p:spPr>
              <a:xfrm flipH="1">
                <a:off x="8491557" y="490073"/>
                <a:ext cx="129674" cy="50653"/>
              </a:xfrm>
              <a:custGeom>
                <a:avLst/>
                <a:gdLst/>
                <a:ahLst/>
                <a:cxnLst/>
                <a:rect l="l" t="t" r="r" b="b"/>
                <a:pathLst>
                  <a:path w="1129" h="441" extrusionOk="0">
                    <a:moveTo>
                      <a:pt x="191" y="125"/>
                    </a:moveTo>
                    <a:cubicBezTo>
                      <a:pt x="129" y="85"/>
                      <a:pt x="63" y="44"/>
                      <a:pt x="0" y="0"/>
                    </a:cubicBezTo>
                    <a:lnTo>
                      <a:pt x="1114" y="359"/>
                    </a:lnTo>
                    <a:cubicBezTo>
                      <a:pt x="1121" y="385"/>
                      <a:pt x="1126" y="412"/>
                      <a:pt x="1129" y="441"/>
                    </a:cubicBezTo>
                    <a:lnTo>
                      <a:pt x="187" y="137"/>
                    </a:lnTo>
                    <a:lnTo>
                      <a:pt x="191" y="125"/>
                    </a:lnTo>
                    <a:close/>
                  </a:path>
                </a:pathLst>
              </a:custGeom>
              <a:solidFill>
                <a:srgbClr val="FDC555"/>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57" name="Google Shape;1557;p24"/>
              <p:cNvSpPr/>
              <p:nvPr/>
            </p:nvSpPr>
            <p:spPr>
              <a:xfrm flipH="1">
                <a:off x="8492361" y="481229"/>
                <a:ext cx="140815" cy="54329"/>
              </a:xfrm>
              <a:custGeom>
                <a:avLst/>
                <a:gdLst/>
                <a:ahLst/>
                <a:cxnLst/>
                <a:rect l="l" t="t" r="r" b="b"/>
                <a:pathLst>
                  <a:path w="1226" h="473" extrusionOk="0">
                    <a:moveTo>
                      <a:pt x="0" y="0"/>
                    </a:moveTo>
                    <a:lnTo>
                      <a:pt x="1202" y="387"/>
                    </a:lnTo>
                    <a:cubicBezTo>
                      <a:pt x="1212" y="414"/>
                      <a:pt x="1221" y="443"/>
                      <a:pt x="1226" y="473"/>
                    </a:cubicBezTo>
                    <a:lnTo>
                      <a:pt x="201" y="142"/>
                    </a:lnTo>
                    <a:cubicBezTo>
                      <a:pt x="133" y="98"/>
                      <a:pt x="64" y="51"/>
                      <a:pt x="0" y="0"/>
                    </a:cubicBezTo>
                    <a:close/>
                  </a:path>
                </a:pathLst>
              </a:custGeom>
              <a:solidFill>
                <a:srgbClr val="FDC656"/>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58" name="Google Shape;1558;p24"/>
              <p:cNvSpPr/>
              <p:nvPr/>
            </p:nvSpPr>
            <p:spPr>
              <a:xfrm flipH="1">
                <a:off x="8493625" y="473419"/>
                <a:ext cx="148626" cy="56741"/>
              </a:xfrm>
              <a:custGeom>
                <a:avLst/>
                <a:gdLst/>
                <a:ahLst/>
                <a:cxnLst/>
                <a:rect l="l" t="t" r="r" b="b"/>
                <a:pathLst>
                  <a:path w="1294" h="494" extrusionOk="0">
                    <a:moveTo>
                      <a:pt x="0" y="0"/>
                    </a:moveTo>
                    <a:lnTo>
                      <a:pt x="1259" y="406"/>
                    </a:lnTo>
                    <a:cubicBezTo>
                      <a:pt x="1273" y="434"/>
                      <a:pt x="1285" y="463"/>
                      <a:pt x="1294" y="494"/>
                    </a:cubicBezTo>
                    <a:lnTo>
                      <a:pt x="157" y="127"/>
                    </a:lnTo>
                    <a:cubicBezTo>
                      <a:pt x="102" y="88"/>
                      <a:pt x="48" y="46"/>
                      <a:pt x="0" y="0"/>
                    </a:cubicBezTo>
                    <a:close/>
                  </a:path>
                </a:pathLst>
              </a:custGeom>
              <a:solidFill>
                <a:srgbClr val="FDC656"/>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59" name="Google Shape;1559;p24"/>
              <p:cNvSpPr/>
              <p:nvPr/>
            </p:nvSpPr>
            <p:spPr>
              <a:xfrm flipH="1">
                <a:off x="8495577" y="466183"/>
                <a:ext cx="153679" cy="58349"/>
              </a:xfrm>
              <a:custGeom>
                <a:avLst/>
                <a:gdLst/>
                <a:ahLst/>
                <a:cxnLst/>
                <a:rect l="l" t="t" r="r" b="b"/>
                <a:pathLst>
                  <a:path w="1338" h="508" extrusionOk="0">
                    <a:moveTo>
                      <a:pt x="0" y="0"/>
                    </a:moveTo>
                    <a:lnTo>
                      <a:pt x="1290" y="417"/>
                    </a:lnTo>
                    <a:cubicBezTo>
                      <a:pt x="1309" y="446"/>
                      <a:pt x="1325" y="476"/>
                      <a:pt x="1338" y="508"/>
                    </a:cubicBezTo>
                    <a:lnTo>
                      <a:pt x="122" y="117"/>
                    </a:lnTo>
                    <a:cubicBezTo>
                      <a:pt x="78" y="81"/>
                      <a:pt x="37" y="42"/>
                      <a:pt x="0" y="0"/>
                    </a:cubicBezTo>
                    <a:close/>
                  </a:path>
                </a:pathLst>
              </a:custGeom>
              <a:solidFill>
                <a:srgbClr val="FDC757"/>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60" name="Google Shape;1560;p24"/>
              <p:cNvSpPr/>
              <p:nvPr/>
            </p:nvSpPr>
            <p:spPr>
              <a:xfrm flipH="1">
                <a:off x="8498334" y="459636"/>
                <a:ext cx="156206" cy="59153"/>
              </a:xfrm>
              <a:custGeom>
                <a:avLst/>
                <a:gdLst/>
                <a:ahLst/>
                <a:cxnLst/>
                <a:rect l="l" t="t" r="r" b="b"/>
                <a:pathLst>
                  <a:path w="1360" h="515" extrusionOk="0">
                    <a:moveTo>
                      <a:pt x="0" y="0"/>
                    </a:moveTo>
                    <a:lnTo>
                      <a:pt x="1297" y="418"/>
                    </a:lnTo>
                    <a:cubicBezTo>
                      <a:pt x="1321" y="449"/>
                      <a:pt x="1342" y="481"/>
                      <a:pt x="1360" y="515"/>
                    </a:cubicBezTo>
                    <a:lnTo>
                      <a:pt x="93" y="106"/>
                    </a:lnTo>
                    <a:cubicBezTo>
                      <a:pt x="59" y="73"/>
                      <a:pt x="27" y="38"/>
                      <a:pt x="0" y="0"/>
                    </a:cubicBezTo>
                    <a:close/>
                  </a:path>
                </a:pathLst>
              </a:custGeom>
              <a:solidFill>
                <a:srgbClr val="FDC858"/>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61" name="Google Shape;1561;p24"/>
              <p:cNvSpPr/>
              <p:nvPr/>
            </p:nvSpPr>
            <p:spPr>
              <a:xfrm flipH="1">
                <a:off x="8332480" y="237843"/>
                <a:ext cx="493428" cy="493324"/>
              </a:xfrm>
              <a:custGeom>
                <a:avLst/>
                <a:gdLst/>
                <a:ahLst/>
                <a:cxnLst/>
                <a:rect l="l" t="t" r="r" b="b"/>
                <a:pathLst>
                  <a:path w="4296" h="4295" extrusionOk="0">
                    <a:moveTo>
                      <a:pt x="3667" y="629"/>
                    </a:moveTo>
                    <a:cubicBezTo>
                      <a:pt x="3934" y="895"/>
                      <a:pt x="4125" y="1228"/>
                      <a:pt x="4223" y="1592"/>
                    </a:cubicBezTo>
                    <a:cubicBezTo>
                      <a:pt x="4320" y="1957"/>
                      <a:pt x="4320" y="2339"/>
                      <a:pt x="4223" y="2703"/>
                    </a:cubicBezTo>
                    <a:cubicBezTo>
                      <a:pt x="4125" y="3068"/>
                      <a:pt x="3933" y="3400"/>
                      <a:pt x="3667" y="3666"/>
                    </a:cubicBezTo>
                    <a:cubicBezTo>
                      <a:pt x="3400" y="3933"/>
                      <a:pt x="3068" y="4125"/>
                      <a:pt x="2704" y="4222"/>
                    </a:cubicBezTo>
                    <a:cubicBezTo>
                      <a:pt x="2339" y="4320"/>
                      <a:pt x="1956" y="4320"/>
                      <a:pt x="1592" y="4222"/>
                    </a:cubicBezTo>
                    <a:cubicBezTo>
                      <a:pt x="1227" y="4125"/>
                      <a:pt x="895" y="3933"/>
                      <a:pt x="629" y="3666"/>
                    </a:cubicBezTo>
                    <a:cubicBezTo>
                      <a:pt x="362" y="3400"/>
                      <a:pt x="171" y="3068"/>
                      <a:pt x="74" y="2703"/>
                    </a:cubicBezTo>
                    <a:cubicBezTo>
                      <a:pt x="-24" y="2339"/>
                      <a:pt x="-24" y="1956"/>
                      <a:pt x="74" y="1592"/>
                    </a:cubicBezTo>
                    <a:cubicBezTo>
                      <a:pt x="171" y="1227"/>
                      <a:pt x="362" y="896"/>
                      <a:pt x="629" y="629"/>
                    </a:cubicBezTo>
                    <a:cubicBezTo>
                      <a:pt x="895" y="363"/>
                      <a:pt x="1228" y="170"/>
                      <a:pt x="1592" y="73"/>
                    </a:cubicBezTo>
                    <a:cubicBezTo>
                      <a:pt x="1957" y="-25"/>
                      <a:pt x="2340" y="-25"/>
                      <a:pt x="2704" y="73"/>
                    </a:cubicBezTo>
                    <a:cubicBezTo>
                      <a:pt x="3069" y="170"/>
                      <a:pt x="3401" y="362"/>
                      <a:pt x="3667" y="629"/>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62" name="Google Shape;1562;p24"/>
              <p:cNvSpPr txBox="1"/>
              <p:nvPr/>
            </p:nvSpPr>
            <p:spPr>
              <a:xfrm>
                <a:off x="8316399" y="231845"/>
                <a:ext cx="517500" cy="517500"/>
              </a:xfrm>
              <a:prstGeom prst="rect">
                <a:avLst/>
              </a:prstGeom>
              <a:noFill/>
              <a:ln>
                <a:noFill/>
              </a:ln>
            </p:spPr>
            <p:txBody>
              <a:bodyPr spcFirstLastPara="1" wrap="square" lIns="0" tIns="0" rIns="0" bIns="0" anchor="ctr" anchorCtr="0">
                <a:noAutofit/>
              </a:bodyPr>
              <a:lstStyle/>
              <a:p>
                <a:pPr marL="0" marR="0" lvl="0" indent="0" algn="ctr" rtl="0">
                  <a:spcBef>
                    <a:spcPts val="0"/>
                  </a:spcBef>
                  <a:spcAft>
                    <a:spcPts val="0"/>
                  </a:spcAft>
                  <a:buNone/>
                </a:pPr>
                <a:r>
                  <a:rPr lang="en" sz="2000" strike="noStrike">
                    <a:solidFill>
                      <a:schemeClr val="accent2"/>
                    </a:solidFill>
                    <a:latin typeface="Be Vietnam Pro SemiBold"/>
                    <a:ea typeface="Be Vietnam Pro SemiBold"/>
                    <a:cs typeface="Be Vietnam Pro SemiBold"/>
                    <a:sym typeface="Be Vietnam Pro SemiBold"/>
                  </a:rPr>
                  <a:t>$</a:t>
                </a:r>
                <a:endParaRPr sz="2000" strike="noStrike">
                  <a:solidFill>
                    <a:schemeClr val="accent2"/>
                  </a:solidFill>
                  <a:latin typeface="Be Vietnam Pro SemiBold"/>
                  <a:ea typeface="Be Vietnam Pro SemiBold"/>
                  <a:cs typeface="Be Vietnam Pro SemiBold"/>
                  <a:sym typeface="Be Vietnam Pro SemiBold"/>
                </a:endParaRPr>
              </a:p>
            </p:txBody>
          </p:sp>
        </p:grpSp>
      </p:grpSp>
    </p:spTree>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rgbClr val="CCECFF">
            <a:alpha val="0"/>
          </a:srgbClr>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500"/>
              <a:buFont typeface="Be Vietnam Pro"/>
              <a:buNone/>
              <a:defRPr sz="3500" b="1">
                <a:solidFill>
                  <a:schemeClr val="dk1"/>
                </a:solidFill>
                <a:latin typeface="Be Vietnam Pro"/>
                <a:ea typeface="Be Vietnam Pro"/>
                <a:cs typeface="Be Vietnam Pro"/>
                <a:sym typeface="Be Vietnam Pro"/>
              </a:defRPr>
            </a:lvl1pPr>
            <a:lvl2pPr lvl="1" rtl="0">
              <a:spcBef>
                <a:spcPts val="0"/>
              </a:spcBef>
              <a:spcAft>
                <a:spcPts val="0"/>
              </a:spcAft>
              <a:buClr>
                <a:schemeClr val="dk1"/>
              </a:buClr>
              <a:buSzPts val="3500"/>
              <a:buFont typeface="Be Vietnam Pro"/>
              <a:buNone/>
              <a:defRPr sz="3500" b="1">
                <a:solidFill>
                  <a:schemeClr val="dk1"/>
                </a:solidFill>
                <a:latin typeface="Be Vietnam Pro"/>
                <a:ea typeface="Be Vietnam Pro"/>
                <a:cs typeface="Be Vietnam Pro"/>
                <a:sym typeface="Be Vietnam Pro"/>
              </a:defRPr>
            </a:lvl2pPr>
            <a:lvl3pPr lvl="2" rtl="0">
              <a:spcBef>
                <a:spcPts val="0"/>
              </a:spcBef>
              <a:spcAft>
                <a:spcPts val="0"/>
              </a:spcAft>
              <a:buClr>
                <a:schemeClr val="dk1"/>
              </a:buClr>
              <a:buSzPts val="3500"/>
              <a:buFont typeface="Be Vietnam Pro"/>
              <a:buNone/>
              <a:defRPr sz="3500" b="1">
                <a:solidFill>
                  <a:schemeClr val="dk1"/>
                </a:solidFill>
                <a:latin typeface="Be Vietnam Pro"/>
                <a:ea typeface="Be Vietnam Pro"/>
                <a:cs typeface="Be Vietnam Pro"/>
                <a:sym typeface="Be Vietnam Pro"/>
              </a:defRPr>
            </a:lvl3pPr>
            <a:lvl4pPr lvl="3" rtl="0">
              <a:spcBef>
                <a:spcPts val="0"/>
              </a:spcBef>
              <a:spcAft>
                <a:spcPts val="0"/>
              </a:spcAft>
              <a:buClr>
                <a:schemeClr val="dk1"/>
              </a:buClr>
              <a:buSzPts val="3500"/>
              <a:buFont typeface="Be Vietnam Pro"/>
              <a:buNone/>
              <a:defRPr sz="3500" b="1">
                <a:solidFill>
                  <a:schemeClr val="dk1"/>
                </a:solidFill>
                <a:latin typeface="Be Vietnam Pro"/>
                <a:ea typeface="Be Vietnam Pro"/>
                <a:cs typeface="Be Vietnam Pro"/>
                <a:sym typeface="Be Vietnam Pro"/>
              </a:defRPr>
            </a:lvl4pPr>
            <a:lvl5pPr lvl="4" rtl="0">
              <a:spcBef>
                <a:spcPts val="0"/>
              </a:spcBef>
              <a:spcAft>
                <a:spcPts val="0"/>
              </a:spcAft>
              <a:buClr>
                <a:schemeClr val="dk1"/>
              </a:buClr>
              <a:buSzPts val="3500"/>
              <a:buFont typeface="Be Vietnam Pro"/>
              <a:buNone/>
              <a:defRPr sz="3500" b="1">
                <a:solidFill>
                  <a:schemeClr val="dk1"/>
                </a:solidFill>
                <a:latin typeface="Be Vietnam Pro"/>
                <a:ea typeface="Be Vietnam Pro"/>
                <a:cs typeface="Be Vietnam Pro"/>
                <a:sym typeface="Be Vietnam Pro"/>
              </a:defRPr>
            </a:lvl5pPr>
            <a:lvl6pPr lvl="5" rtl="0">
              <a:spcBef>
                <a:spcPts val="0"/>
              </a:spcBef>
              <a:spcAft>
                <a:spcPts val="0"/>
              </a:spcAft>
              <a:buClr>
                <a:schemeClr val="dk1"/>
              </a:buClr>
              <a:buSzPts val="3500"/>
              <a:buFont typeface="Be Vietnam Pro"/>
              <a:buNone/>
              <a:defRPr sz="3500" b="1">
                <a:solidFill>
                  <a:schemeClr val="dk1"/>
                </a:solidFill>
                <a:latin typeface="Be Vietnam Pro"/>
                <a:ea typeface="Be Vietnam Pro"/>
                <a:cs typeface="Be Vietnam Pro"/>
                <a:sym typeface="Be Vietnam Pro"/>
              </a:defRPr>
            </a:lvl6pPr>
            <a:lvl7pPr lvl="6" rtl="0">
              <a:spcBef>
                <a:spcPts val="0"/>
              </a:spcBef>
              <a:spcAft>
                <a:spcPts val="0"/>
              </a:spcAft>
              <a:buClr>
                <a:schemeClr val="dk1"/>
              </a:buClr>
              <a:buSzPts val="3500"/>
              <a:buFont typeface="Be Vietnam Pro"/>
              <a:buNone/>
              <a:defRPr sz="3500" b="1">
                <a:solidFill>
                  <a:schemeClr val="dk1"/>
                </a:solidFill>
                <a:latin typeface="Be Vietnam Pro"/>
                <a:ea typeface="Be Vietnam Pro"/>
                <a:cs typeface="Be Vietnam Pro"/>
                <a:sym typeface="Be Vietnam Pro"/>
              </a:defRPr>
            </a:lvl7pPr>
            <a:lvl8pPr lvl="7" rtl="0">
              <a:spcBef>
                <a:spcPts val="0"/>
              </a:spcBef>
              <a:spcAft>
                <a:spcPts val="0"/>
              </a:spcAft>
              <a:buClr>
                <a:schemeClr val="dk1"/>
              </a:buClr>
              <a:buSzPts val="3500"/>
              <a:buFont typeface="Be Vietnam Pro"/>
              <a:buNone/>
              <a:defRPr sz="3500" b="1">
                <a:solidFill>
                  <a:schemeClr val="dk1"/>
                </a:solidFill>
                <a:latin typeface="Be Vietnam Pro"/>
                <a:ea typeface="Be Vietnam Pro"/>
                <a:cs typeface="Be Vietnam Pro"/>
                <a:sym typeface="Be Vietnam Pro"/>
              </a:defRPr>
            </a:lvl8pPr>
            <a:lvl9pPr lvl="8" rtl="0">
              <a:spcBef>
                <a:spcPts val="0"/>
              </a:spcBef>
              <a:spcAft>
                <a:spcPts val="0"/>
              </a:spcAft>
              <a:buClr>
                <a:schemeClr val="dk1"/>
              </a:buClr>
              <a:buSzPts val="3500"/>
              <a:buFont typeface="Be Vietnam Pro"/>
              <a:buNone/>
              <a:defRPr sz="3500" b="1">
                <a:solidFill>
                  <a:schemeClr val="dk1"/>
                </a:solidFill>
                <a:latin typeface="Be Vietnam Pro"/>
                <a:ea typeface="Be Vietnam Pro"/>
                <a:cs typeface="Be Vietnam Pro"/>
                <a:sym typeface="Be Vietnam Pro"/>
              </a:defRPr>
            </a:lvl9pPr>
          </a:lstStyle>
          <a:p>
            <a:endParaRPr/>
          </a:p>
        </p:txBody>
      </p:sp>
      <p:sp>
        <p:nvSpPr>
          <p:cNvPr id="7" name="Google Shape;7;p1"/>
          <p:cNvSpPr txBox="1">
            <a:spLocks noGrp="1"/>
          </p:cNvSpPr>
          <p:nvPr>
            <p:ph type="body" idx="1"/>
          </p:nvPr>
        </p:nvSpPr>
        <p:spPr>
          <a:xfrm>
            <a:off x="713225" y="1152475"/>
            <a:ext cx="7717500" cy="3416400"/>
          </a:xfrm>
          <a:prstGeom prst="rect">
            <a:avLst/>
          </a:prstGeom>
          <a:noFill/>
          <a:ln>
            <a:noFill/>
          </a:ln>
        </p:spPr>
        <p:txBody>
          <a:bodyPr spcFirstLastPara="1" wrap="square" lIns="91425" tIns="91425" rIns="91425" bIns="91425" anchor="t" anchorCtr="0">
            <a:noAutofit/>
          </a:bodyPr>
          <a:lstStyle>
            <a:lvl1pPr marL="457200" lvl="0" indent="-304800">
              <a:lnSpc>
                <a:spcPct val="100000"/>
              </a:lnSpc>
              <a:spcBef>
                <a:spcPts val="0"/>
              </a:spcBef>
              <a:spcAft>
                <a:spcPts val="0"/>
              </a:spcAft>
              <a:buClr>
                <a:schemeClr val="dk1"/>
              </a:buClr>
              <a:buSzPts val="1200"/>
              <a:buFont typeface="Inter"/>
              <a:buChar char="●"/>
              <a:defRPr sz="1200">
                <a:solidFill>
                  <a:schemeClr val="dk1"/>
                </a:solidFill>
                <a:latin typeface="Inter"/>
                <a:ea typeface="Inter"/>
                <a:cs typeface="Inter"/>
                <a:sym typeface="Inter"/>
              </a:defRPr>
            </a:lvl1pPr>
            <a:lvl2pPr marL="914400" lvl="1" indent="-304800">
              <a:lnSpc>
                <a:spcPct val="100000"/>
              </a:lnSpc>
              <a:spcBef>
                <a:spcPts val="0"/>
              </a:spcBef>
              <a:spcAft>
                <a:spcPts val="0"/>
              </a:spcAft>
              <a:buClr>
                <a:schemeClr val="dk1"/>
              </a:buClr>
              <a:buSzPts val="1200"/>
              <a:buFont typeface="Inter"/>
              <a:buChar char="○"/>
              <a:defRPr sz="1200">
                <a:solidFill>
                  <a:schemeClr val="dk1"/>
                </a:solidFill>
                <a:latin typeface="Inter"/>
                <a:ea typeface="Inter"/>
                <a:cs typeface="Inter"/>
                <a:sym typeface="Inter"/>
              </a:defRPr>
            </a:lvl2pPr>
            <a:lvl3pPr marL="1371600" lvl="2" indent="-304800">
              <a:lnSpc>
                <a:spcPct val="100000"/>
              </a:lnSpc>
              <a:spcBef>
                <a:spcPts val="0"/>
              </a:spcBef>
              <a:spcAft>
                <a:spcPts val="0"/>
              </a:spcAft>
              <a:buClr>
                <a:schemeClr val="dk1"/>
              </a:buClr>
              <a:buSzPts val="1200"/>
              <a:buFont typeface="Inter"/>
              <a:buChar char="■"/>
              <a:defRPr sz="1200">
                <a:solidFill>
                  <a:schemeClr val="dk1"/>
                </a:solidFill>
                <a:latin typeface="Inter"/>
                <a:ea typeface="Inter"/>
                <a:cs typeface="Inter"/>
                <a:sym typeface="Inter"/>
              </a:defRPr>
            </a:lvl3pPr>
            <a:lvl4pPr marL="1828800" lvl="3" indent="-304800">
              <a:lnSpc>
                <a:spcPct val="100000"/>
              </a:lnSpc>
              <a:spcBef>
                <a:spcPts val="0"/>
              </a:spcBef>
              <a:spcAft>
                <a:spcPts val="0"/>
              </a:spcAft>
              <a:buClr>
                <a:schemeClr val="dk1"/>
              </a:buClr>
              <a:buSzPts val="1200"/>
              <a:buFont typeface="Inter"/>
              <a:buChar char="●"/>
              <a:defRPr sz="1200">
                <a:solidFill>
                  <a:schemeClr val="dk1"/>
                </a:solidFill>
                <a:latin typeface="Inter"/>
                <a:ea typeface="Inter"/>
                <a:cs typeface="Inter"/>
                <a:sym typeface="Inter"/>
              </a:defRPr>
            </a:lvl4pPr>
            <a:lvl5pPr marL="2286000" lvl="4" indent="-304800">
              <a:lnSpc>
                <a:spcPct val="100000"/>
              </a:lnSpc>
              <a:spcBef>
                <a:spcPts val="0"/>
              </a:spcBef>
              <a:spcAft>
                <a:spcPts val="0"/>
              </a:spcAft>
              <a:buClr>
                <a:schemeClr val="dk1"/>
              </a:buClr>
              <a:buSzPts val="1200"/>
              <a:buFont typeface="Inter"/>
              <a:buChar char="○"/>
              <a:defRPr sz="1200">
                <a:solidFill>
                  <a:schemeClr val="dk1"/>
                </a:solidFill>
                <a:latin typeface="Inter"/>
                <a:ea typeface="Inter"/>
                <a:cs typeface="Inter"/>
                <a:sym typeface="Inter"/>
              </a:defRPr>
            </a:lvl5pPr>
            <a:lvl6pPr marL="2743200" lvl="5" indent="-304800">
              <a:lnSpc>
                <a:spcPct val="100000"/>
              </a:lnSpc>
              <a:spcBef>
                <a:spcPts val="0"/>
              </a:spcBef>
              <a:spcAft>
                <a:spcPts val="0"/>
              </a:spcAft>
              <a:buClr>
                <a:schemeClr val="dk1"/>
              </a:buClr>
              <a:buSzPts val="1200"/>
              <a:buFont typeface="Inter"/>
              <a:buChar char="■"/>
              <a:defRPr sz="1200">
                <a:solidFill>
                  <a:schemeClr val="dk1"/>
                </a:solidFill>
                <a:latin typeface="Inter"/>
                <a:ea typeface="Inter"/>
                <a:cs typeface="Inter"/>
                <a:sym typeface="Inter"/>
              </a:defRPr>
            </a:lvl6pPr>
            <a:lvl7pPr marL="3200400" lvl="6" indent="-304800">
              <a:lnSpc>
                <a:spcPct val="100000"/>
              </a:lnSpc>
              <a:spcBef>
                <a:spcPts val="0"/>
              </a:spcBef>
              <a:spcAft>
                <a:spcPts val="0"/>
              </a:spcAft>
              <a:buClr>
                <a:schemeClr val="dk1"/>
              </a:buClr>
              <a:buSzPts val="1200"/>
              <a:buFont typeface="Inter"/>
              <a:buChar char="●"/>
              <a:defRPr sz="1200">
                <a:solidFill>
                  <a:schemeClr val="dk1"/>
                </a:solidFill>
                <a:latin typeface="Inter"/>
                <a:ea typeface="Inter"/>
                <a:cs typeface="Inter"/>
                <a:sym typeface="Inter"/>
              </a:defRPr>
            </a:lvl7pPr>
            <a:lvl8pPr marL="3657600" lvl="7" indent="-304800">
              <a:lnSpc>
                <a:spcPct val="100000"/>
              </a:lnSpc>
              <a:spcBef>
                <a:spcPts val="0"/>
              </a:spcBef>
              <a:spcAft>
                <a:spcPts val="0"/>
              </a:spcAft>
              <a:buClr>
                <a:schemeClr val="dk1"/>
              </a:buClr>
              <a:buSzPts val="1200"/>
              <a:buFont typeface="Inter"/>
              <a:buChar char="○"/>
              <a:defRPr sz="1200">
                <a:solidFill>
                  <a:schemeClr val="dk1"/>
                </a:solidFill>
                <a:latin typeface="Inter"/>
                <a:ea typeface="Inter"/>
                <a:cs typeface="Inter"/>
                <a:sym typeface="Inter"/>
              </a:defRPr>
            </a:lvl8pPr>
            <a:lvl9pPr marL="4114800" lvl="8" indent="-304800">
              <a:lnSpc>
                <a:spcPct val="100000"/>
              </a:lnSpc>
              <a:spcBef>
                <a:spcPts val="0"/>
              </a:spcBef>
              <a:spcAft>
                <a:spcPts val="0"/>
              </a:spcAft>
              <a:buClr>
                <a:schemeClr val="dk1"/>
              </a:buClr>
              <a:buSzPts val="1200"/>
              <a:buFont typeface="Inter"/>
              <a:buChar char="■"/>
              <a:defRPr sz="1200">
                <a:solidFill>
                  <a:schemeClr val="dk1"/>
                </a:solidFill>
                <a:latin typeface="Inter"/>
                <a:ea typeface="Inter"/>
                <a:cs typeface="Inter"/>
                <a:sym typeface="Inter"/>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6" r:id="rId3"/>
    <p:sldLayoutId id="2147483670" r:id="rId4"/>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slideLayout" Target="../slideLayouts/slideLayout1.xml"/><Relationship Id="rId7" Type="http://schemas.openxmlformats.org/officeDocument/2006/relationships/image" Target="../media/image4.wmf"/><Relationship Id="rId2" Type="http://schemas.openxmlformats.org/officeDocument/2006/relationships/control" Target="../activeX/activeX1.xml"/><Relationship Id="rId1" Type="http://schemas.openxmlformats.org/officeDocument/2006/relationships/vmlDrawing" Target="../drawings/vmlDrawing1.vml"/><Relationship Id="rId6" Type="http://schemas.openxmlformats.org/officeDocument/2006/relationships/image" Target="../media/image3.jpeg"/><Relationship Id="rId5" Type="http://schemas.openxmlformats.org/officeDocument/2006/relationships/image" Target="../media/image2.emf"/><Relationship Id="rId4"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3.xml"/><Relationship Id="rId1" Type="http://schemas.openxmlformats.org/officeDocument/2006/relationships/slideLayout" Target="../slideLayouts/slideLayout2.xml"/><Relationship Id="rId4" Type="http://schemas.openxmlformats.org/officeDocument/2006/relationships/chart" Target="../charts/chart2.xml"/></Relationships>
</file>

<file path=ppt/slides/_rels/slide1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4.xml"/><Relationship Id="rId1" Type="http://schemas.openxmlformats.org/officeDocument/2006/relationships/slideLayout" Target="../slideLayouts/slideLayout1.xml"/><Relationship Id="rId6" Type="http://schemas.openxmlformats.org/officeDocument/2006/relationships/chart" Target="../charts/chart5.xml"/><Relationship Id="rId5" Type="http://schemas.openxmlformats.org/officeDocument/2006/relationships/chart" Target="../charts/chart4.xml"/><Relationship Id="rId4" Type="http://schemas.openxmlformats.org/officeDocument/2006/relationships/chart" Target="../charts/chart3.xml"/></Relationships>
</file>

<file path=ppt/slides/_rels/slide17.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1.xml"/><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3" Type="http://schemas.openxmlformats.org/officeDocument/2006/relationships/diagramLayout" Target="../diagrams/layout1.xml"/><Relationship Id="rId7" Type="http://schemas.openxmlformats.org/officeDocument/2006/relationships/image" Target="../media/image17.png"/><Relationship Id="rId2" Type="http://schemas.openxmlformats.org/officeDocument/2006/relationships/diagramData" Target="../diagrams/data1.xml"/><Relationship Id="rId1" Type="http://schemas.openxmlformats.org/officeDocument/2006/relationships/slideLayout" Target="../slideLayouts/slideLayout2.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2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12.xml"/><Relationship Id="rId1" Type="http://schemas.openxmlformats.org/officeDocument/2006/relationships/slideLayout" Target="../slideLayouts/slideLayout2.xml"/><Relationship Id="rId4" Type="http://schemas.openxmlformats.org/officeDocument/2006/relationships/image" Target="../media/image15.png"/></Relationships>
</file>

<file path=ppt/slides/_rels/slide29.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chart" Target="../charts/chart7.xml"/><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png"/><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jpeg"/><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5.jpeg"/><Relationship Id="rId1" Type="http://schemas.openxmlformats.org/officeDocument/2006/relationships/slideLayout" Target="../slideLayouts/slideLayout1.xml"/><Relationship Id="rId6" Type="http://schemas.openxmlformats.org/officeDocument/2006/relationships/image" Target="../media/image9.png"/><Relationship Id="rId5" Type="http://schemas.openxmlformats.org/officeDocument/2006/relationships/image" Target="../media/image8.jpeg"/><Relationship Id="rId4" Type="http://schemas.openxmlformats.org/officeDocument/2006/relationships/image" Target="../media/image7.jpe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26.jpeg"/><Relationship Id="rId1"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image" Target="../media/image27.png"/><Relationship Id="rId1" Type="http://schemas.openxmlformats.org/officeDocument/2006/relationships/slideLayout" Target="../slideLayouts/slideLayout1.xml"/><Relationship Id="rId4" Type="http://schemas.microsoft.com/office/2007/relationships/hdphoto" Target="../media/hdphoto1.wdp"/></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image" Target="../media/image29.jpeg"/><Relationship Id="rId1" Type="http://schemas.openxmlformats.org/officeDocument/2006/relationships/slideLayout" Target="../slideLayouts/slideLayout1.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1.png"/><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4.xml"/><Relationship Id="rId1" Type="http://schemas.openxmlformats.org/officeDocument/2006/relationships/slideLayout" Target="../slideLayouts/slideLayout1.xml"/><Relationship Id="rId4" Type="http://schemas.openxmlformats.org/officeDocument/2006/relationships/image" Target="../media/image34.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jpeg"/><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2" Type="http://schemas.openxmlformats.org/officeDocument/2006/relationships/hyperlink" Target="consultantplus://offline/ref=7087761DC14609C38E7E0E49E2564F261372E4BB64799D28460C56B7B3227CAE9DE807FF2E3E31D8eCk8E" TargetMode="External"/><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0.xml.rels><?xml version="1.0" encoding="UTF-8" standalone="yes"?>
<Relationships xmlns="http://schemas.openxmlformats.org/package/2006/relationships"><Relationship Id="rId2" Type="http://schemas.openxmlformats.org/officeDocument/2006/relationships/hyperlink" Target="consultantplus://offline/ref=FF6DE9C45B96DF519F3C140416CD52A4AAE0122156C782FB6D2CFD73B0s5w1G" TargetMode="External"/><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image" Target="../media/image37.jpeg"/><Relationship Id="rId1" Type="http://schemas.openxmlformats.org/officeDocument/2006/relationships/slideLayout" Target="../slideLayouts/slideLayout1.xml"/><Relationship Id="rId4" Type="http://schemas.microsoft.com/office/2007/relationships/hdphoto" Target="../media/hdphoto2.wdp"/></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9.png"/><Relationship Id="rId1" Type="http://schemas.openxmlformats.org/officeDocument/2006/relationships/slideLayout" Target="../slideLayouts/slideLayout1.xml"/><Relationship Id="rId4" Type="http://schemas.openxmlformats.org/officeDocument/2006/relationships/image" Target="../media/image41.png"/></Relationships>
</file>

<file path=ppt/slides/_rels/slide87.xml.rels><?xml version="1.0" encoding="UTF-8" standalone="yes"?>
<Relationships xmlns="http://schemas.openxmlformats.org/package/2006/relationships"><Relationship Id="rId8" Type="http://schemas.openxmlformats.org/officeDocument/2006/relationships/hyperlink" Target="http://www.udmurt.ru/" TargetMode="External"/><Relationship Id="rId13" Type="http://schemas.openxmlformats.org/officeDocument/2006/relationships/oleObject" Target="../embeddings/oleObject2.bin"/><Relationship Id="rId18" Type="http://schemas.openxmlformats.org/officeDocument/2006/relationships/image" Target="../media/image48.png"/><Relationship Id="rId3" Type="http://schemas.openxmlformats.org/officeDocument/2006/relationships/oleObject" Target="../embeddings/oleObject1.bin"/><Relationship Id="rId7" Type="http://schemas.openxmlformats.org/officeDocument/2006/relationships/hyperlink" Target="http://www.government.ru/" TargetMode="External"/><Relationship Id="rId12" Type="http://schemas.openxmlformats.org/officeDocument/2006/relationships/image" Target="../media/image46.jpeg"/><Relationship Id="rId17" Type="http://schemas.openxmlformats.org/officeDocument/2006/relationships/image" Target="../media/image47.png"/><Relationship Id="rId2" Type="http://schemas.openxmlformats.org/officeDocument/2006/relationships/slideLayout" Target="../slideLayouts/slideLayout1.xml"/><Relationship Id="rId16" Type="http://schemas.openxmlformats.org/officeDocument/2006/relationships/image" Target="../media/image44.png"/><Relationship Id="rId20" Type="http://schemas.openxmlformats.org/officeDocument/2006/relationships/image" Target="../media/image50.png"/><Relationship Id="rId1" Type="http://schemas.openxmlformats.org/officeDocument/2006/relationships/vmlDrawing" Target="../drawings/vmlDrawing2.vml"/><Relationship Id="rId6" Type="http://schemas.openxmlformats.org/officeDocument/2006/relationships/hyperlink" Target="http://www.gosuslugi.ru/" TargetMode="External"/><Relationship Id="rId11" Type="http://schemas.openxmlformats.org/officeDocument/2006/relationships/image" Target="../media/image45.jpeg"/><Relationship Id="rId5" Type="http://schemas.openxmlformats.org/officeDocument/2006/relationships/hyperlink" Target="http://www.council.gov.ru/" TargetMode="External"/><Relationship Id="rId15" Type="http://schemas.openxmlformats.org/officeDocument/2006/relationships/oleObject" Target="../embeddings/oleObject3.bin"/><Relationship Id="rId10" Type="http://schemas.openxmlformats.org/officeDocument/2006/relationships/hyperlink" Target="http://www.udmgossovet.ru/" TargetMode="External"/><Relationship Id="rId19" Type="http://schemas.openxmlformats.org/officeDocument/2006/relationships/image" Target="../media/image49.png"/><Relationship Id="rId4" Type="http://schemas.openxmlformats.org/officeDocument/2006/relationships/image" Target="../media/image42.png"/><Relationship Id="rId9" Type="http://schemas.openxmlformats.org/officeDocument/2006/relationships/hyperlink" Target="http://www.torgi.gov.ru/" TargetMode="External"/><Relationship Id="rId14" Type="http://schemas.openxmlformats.org/officeDocument/2006/relationships/image" Target="../media/image43.png"/></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572"/>
        <p:cNvGrpSpPr/>
        <p:nvPr/>
      </p:nvGrpSpPr>
      <p:grpSpPr>
        <a:xfrm>
          <a:off x="0" y="0"/>
          <a:ext cx="0" cy="0"/>
          <a:chOff x="0" y="0"/>
          <a:chExt cx="0" cy="0"/>
        </a:xfrm>
      </p:grpSpPr>
      <p:sp>
        <p:nvSpPr>
          <p:cNvPr id="8" name="Прямоугольник 7">
            <a:extLst>
              <a:ext uri="{FF2B5EF4-FFF2-40B4-BE49-F238E27FC236}">
                <a16:creationId xmlns="" xmlns:a16="http://schemas.microsoft.com/office/drawing/2014/main" id="{654ACBAF-8732-4839-9BAF-5F3AE52552D2}"/>
              </a:ext>
            </a:extLst>
          </p:cNvPr>
          <p:cNvSpPr/>
          <p:nvPr/>
        </p:nvSpPr>
        <p:spPr>
          <a:xfrm rot="10800000">
            <a:off x="-1" y="913508"/>
            <a:ext cx="9142389" cy="3117115"/>
          </a:xfrm>
          <a:prstGeom prst="rect">
            <a:avLst/>
          </a:prstGeom>
          <a:gradFill>
            <a:gsLst>
              <a:gs pos="24000">
                <a:schemeClr val="accent5">
                  <a:lumMod val="94000"/>
                  <a:lumOff val="6000"/>
                  <a:alpha val="61000"/>
                </a:schemeClr>
              </a:gs>
              <a:gs pos="0">
                <a:schemeClr val="accent5">
                  <a:lumMod val="60000"/>
                  <a:lumOff val="40000"/>
                </a:schemeClr>
              </a:gs>
              <a:gs pos="35000">
                <a:schemeClr val="tx2">
                  <a:lumMod val="75000"/>
                  <a:alpha val="72000"/>
                </a:schemeClr>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350" dirty="0">
              <a:solidFill>
                <a:srgbClr val="FDFDFD"/>
              </a:solidFill>
            </a:endParaRPr>
          </a:p>
        </p:txBody>
      </p:sp>
      <p:sp>
        <p:nvSpPr>
          <p:cNvPr id="1573" name="Google Shape;1573;p28"/>
          <p:cNvSpPr txBox="1">
            <a:spLocks noGrp="1"/>
          </p:cNvSpPr>
          <p:nvPr>
            <p:ph type="ctrTitle"/>
          </p:nvPr>
        </p:nvSpPr>
        <p:spPr>
          <a:xfrm>
            <a:off x="3238500" y="1051560"/>
            <a:ext cx="5627506" cy="2872739"/>
          </a:xfrm>
          <a:prstGeom prst="rect">
            <a:avLst/>
          </a:prstGeom>
        </p:spPr>
        <p:txBody>
          <a:bodyPr spcFirstLastPara="1" wrap="square" lIns="91425" tIns="91425" rIns="91425" bIns="91425" anchor="b" anchorCtr="0">
            <a:noAutofit/>
          </a:bodyPr>
          <a:lstStyle/>
          <a:p>
            <a:pPr lvl="0">
              <a:lnSpc>
                <a:spcPts val="2900"/>
              </a:lnSpc>
              <a:spcBef>
                <a:spcPts val="600"/>
              </a:spcBef>
              <a:spcAft>
                <a:spcPts val="600"/>
              </a:spcAft>
            </a:pPr>
            <a:r>
              <a:rPr lang="ru-RU" sz="2400" dirty="0" smtClean="0">
                <a:solidFill>
                  <a:srgbClr val="FDFDFD"/>
                </a:solidFill>
              </a:rPr>
              <a:t/>
            </a:r>
            <a:br>
              <a:rPr lang="ru-RU" sz="2400" dirty="0" smtClean="0">
                <a:solidFill>
                  <a:srgbClr val="FDFDFD"/>
                </a:solidFill>
              </a:rPr>
            </a:br>
            <a:r>
              <a:rPr lang="ru-RU" sz="2400" dirty="0">
                <a:solidFill>
                  <a:srgbClr val="FDFDFD"/>
                </a:solidFill>
              </a:rPr>
              <a:t/>
            </a:r>
            <a:br>
              <a:rPr lang="ru-RU" sz="2400" dirty="0">
                <a:solidFill>
                  <a:srgbClr val="FDFDFD"/>
                </a:solidFill>
              </a:rPr>
            </a:br>
            <a:r>
              <a:rPr lang="ru-RU" sz="2400" dirty="0" smtClean="0">
                <a:solidFill>
                  <a:srgbClr val="FDFDFD"/>
                </a:solidFill>
              </a:rPr>
              <a:t/>
            </a:r>
            <a:br>
              <a:rPr lang="ru-RU" sz="2400" dirty="0" smtClean="0">
                <a:solidFill>
                  <a:srgbClr val="FDFDFD"/>
                </a:solidFill>
              </a:rPr>
            </a:br>
            <a:r>
              <a:rPr lang="ru-RU" sz="2400" dirty="0">
                <a:solidFill>
                  <a:srgbClr val="FDFDFD"/>
                </a:solidFill>
              </a:rPr>
              <a:t/>
            </a:r>
            <a:br>
              <a:rPr lang="ru-RU" sz="2400" dirty="0">
                <a:solidFill>
                  <a:srgbClr val="FDFDFD"/>
                </a:solidFill>
              </a:rPr>
            </a:br>
            <a:r>
              <a:rPr lang="ru-RU" sz="2400" dirty="0" smtClean="0">
                <a:solidFill>
                  <a:srgbClr val="FDFDFD"/>
                </a:solidFill>
              </a:rPr>
              <a:t/>
            </a:r>
            <a:br>
              <a:rPr lang="ru-RU" sz="2400" dirty="0" smtClean="0">
                <a:solidFill>
                  <a:srgbClr val="FDFDFD"/>
                </a:solidFill>
              </a:rPr>
            </a:br>
            <a:r>
              <a:rPr lang="ru-RU" sz="2400" dirty="0">
                <a:solidFill>
                  <a:srgbClr val="FDFDFD"/>
                </a:solidFill>
              </a:rPr>
              <a:t/>
            </a:r>
            <a:br>
              <a:rPr lang="ru-RU" sz="2400" dirty="0">
                <a:solidFill>
                  <a:srgbClr val="FDFDFD"/>
                </a:solidFill>
              </a:rPr>
            </a:br>
            <a:r>
              <a:rPr lang="ru-RU" sz="2400" dirty="0" smtClean="0">
                <a:solidFill>
                  <a:srgbClr val="FDFDFD"/>
                </a:solidFill>
              </a:rPr>
              <a:t/>
            </a:r>
            <a:br>
              <a:rPr lang="ru-RU" sz="2400" dirty="0" smtClean="0">
                <a:solidFill>
                  <a:srgbClr val="FDFDFD"/>
                </a:solidFill>
              </a:rPr>
            </a:br>
            <a:r>
              <a:rPr lang="ru-RU" sz="2400" dirty="0" smtClean="0">
                <a:solidFill>
                  <a:schemeClr val="accent3">
                    <a:lumMod val="50000"/>
                  </a:schemeClr>
                </a:solidFill>
              </a:rPr>
              <a:t>БЮДЖЕТ ДЛЯ ГРАЖДАН</a:t>
            </a:r>
            <a:br>
              <a:rPr lang="ru-RU" sz="2400" dirty="0" smtClean="0">
                <a:solidFill>
                  <a:schemeClr val="accent3">
                    <a:lumMod val="50000"/>
                  </a:schemeClr>
                </a:solidFill>
              </a:rPr>
            </a:br>
            <a:r>
              <a:rPr lang="ru-RU" sz="2000" dirty="0" smtClean="0">
                <a:solidFill>
                  <a:schemeClr val="accent3">
                    <a:lumMod val="50000"/>
                  </a:schemeClr>
                </a:solidFill>
              </a:rPr>
              <a:t>к решению «О </a:t>
            </a:r>
            <a:r>
              <a:rPr lang="ru-RU" sz="2000" dirty="0">
                <a:solidFill>
                  <a:schemeClr val="accent3">
                    <a:lumMod val="50000"/>
                  </a:schemeClr>
                </a:solidFill>
              </a:rPr>
              <a:t>бюджете муниципального образования «Муниципальный округ Увинский район </a:t>
            </a:r>
            <a:r>
              <a:rPr lang="ru-RU" sz="2000" dirty="0" smtClean="0">
                <a:solidFill>
                  <a:schemeClr val="accent3">
                    <a:lumMod val="50000"/>
                  </a:schemeClr>
                </a:solidFill>
              </a:rPr>
              <a:t>Удмуртской Республики</a:t>
            </a:r>
            <a:r>
              <a:rPr lang="ru-RU" sz="2000" dirty="0">
                <a:solidFill>
                  <a:schemeClr val="accent3">
                    <a:lumMod val="50000"/>
                  </a:schemeClr>
                </a:solidFill>
              </a:rPr>
              <a:t>» </a:t>
            </a:r>
            <a:br>
              <a:rPr lang="ru-RU" sz="2000" dirty="0">
                <a:solidFill>
                  <a:schemeClr val="accent3">
                    <a:lumMod val="50000"/>
                  </a:schemeClr>
                </a:solidFill>
              </a:rPr>
            </a:br>
            <a:r>
              <a:rPr lang="ru-RU" sz="2000" dirty="0" smtClean="0">
                <a:solidFill>
                  <a:schemeClr val="accent3">
                    <a:lumMod val="50000"/>
                  </a:schemeClr>
                </a:solidFill>
              </a:rPr>
              <a:t>на 2026 </a:t>
            </a:r>
            <a:r>
              <a:rPr lang="ru-RU" sz="2000" dirty="0">
                <a:solidFill>
                  <a:schemeClr val="accent3">
                    <a:lumMod val="50000"/>
                  </a:schemeClr>
                </a:solidFill>
              </a:rPr>
              <a:t>год и на плановый период </a:t>
            </a:r>
            <a:br>
              <a:rPr lang="ru-RU" sz="2000" dirty="0">
                <a:solidFill>
                  <a:schemeClr val="accent3">
                    <a:lumMod val="50000"/>
                  </a:schemeClr>
                </a:solidFill>
              </a:rPr>
            </a:br>
            <a:r>
              <a:rPr lang="ru-RU" sz="2000" dirty="0" smtClean="0">
                <a:solidFill>
                  <a:schemeClr val="accent3">
                    <a:lumMod val="50000"/>
                  </a:schemeClr>
                </a:solidFill>
              </a:rPr>
              <a:t>2027 </a:t>
            </a:r>
            <a:r>
              <a:rPr lang="ru-RU" sz="2000" dirty="0">
                <a:solidFill>
                  <a:schemeClr val="accent3">
                    <a:lumMod val="50000"/>
                  </a:schemeClr>
                </a:solidFill>
              </a:rPr>
              <a:t>и </a:t>
            </a:r>
            <a:r>
              <a:rPr lang="ru-RU" sz="2000" dirty="0" smtClean="0">
                <a:solidFill>
                  <a:schemeClr val="accent3">
                    <a:lumMod val="50000"/>
                  </a:schemeClr>
                </a:solidFill>
              </a:rPr>
              <a:t>2028 </a:t>
            </a:r>
            <a:r>
              <a:rPr lang="ru-RU" sz="2000" dirty="0">
                <a:solidFill>
                  <a:schemeClr val="accent3">
                    <a:lumMod val="50000"/>
                  </a:schemeClr>
                </a:solidFill>
              </a:rPr>
              <a:t>годов»</a:t>
            </a:r>
          </a:p>
        </p:txBody>
      </p:sp>
      <p:sp>
        <p:nvSpPr>
          <p:cNvPr id="14" name="Заголовок 1"/>
          <p:cNvSpPr>
            <a:spLocks/>
          </p:cNvSpPr>
          <p:nvPr/>
        </p:nvSpPr>
        <p:spPr bwMode="auto">
          <a:xfrm>
            <a:off x="6156143" y="4711193"/>
            <a:ext cx="2709863" cy="144462"/>
          </a:xfrm>
          <a:prstGeom prst="rect">
            <a:avLst/>
          </a:prstGeom>
          <a:noFill/>
          <a:ln w="9525">
            <a:noFill/>
            <a:miter lim="800000"/>
            <a:headEnd/>
            <a:tailEnd/>
          </a:ln>
        </p:spPr>
        <p:txBody>
          <a:bodyPr anchor="ctr"/>
          <a:lstStyle/>
          <a:p>
            <a:pPr algn="r" fontAlgn="base">
              <a:spcBef>
                <a:spcPct val="0"/>
              </a:spcBef>
              <a:spcAft>
                <a:spcPct val="0"/>
              </a:spcAft>
              <a:buClrTx/>
              <a:buFontTx/>
              <a:buNone/>
            </a:pPr>
            <a:r>
              <a:rPr lang="ru-RU" sz="1100" b="1" i="1" kern="1200" dirty="0">
                <a:solidFill>
                  <a:schemeClr val="accent5">
                    <a:lumMod val="10000"/>
                  </a:schemeClr>
                </a:solidFill>
                <a:latin typeface="Calibri" pitchFamily="34" charset="0"/>
                <a:ea typeface="+mn-ea"/>
                <a:cs typeface="Arial" charset="0"/>
              </a:rPr>
              <a:t>Управление финансов Увинского района</a:t>
            </a:r>
          </a:p>
        </p:txBody>
      </p:sp>
      <p:pic>
        <p:nvPicPr>
          <p:cNvPr id="7" name="Picture 2"/>
          <p:cNvPicPr>
            <a:picLocks noChangeAspect="1" noChangeArrowheads="1"/>
          </p:cNvPicPr>
          <p:nvPr/>
        </p:nvPicPr>
        <p:blipFill>
          <a:blip r:embed="rId5">
            <a:lum/>
            <a:extLst>
              <a:ext uri="{28A0092B-C50C-407E-A947-70E740481C1C}">
                <a14:useLocalDpi xmlns:a14="http://schemas.microsoft.com/office/drawing/2010/main" val="0"/>
              </a:ext>
            </a:extLst>
          </a:blip>
          <a:srcRect/>
          <a:stretch>
            <a:fillRect/>
          </a:stretch>
        </p:blipFill>
        <p:spPr bwMode="auto">
          <a:xfrm>
            <a:off x="434359" y="1383331"/>
            <a:ext cx="2732750" cy="2177472"/>
          </a:xfrm>
          <a:prstGeom prst="rect">
            <a:avLst/>
          </a:prstGeom>
          <a:noFill/>
          <a:ln>
            <a:noFill/>
          </a:ln>
          <a:effectLst>
            <a:outerShdw dist="35921" dir="2700000" algn="ctr" rotWithShape="0">
              <a:schemeClr val="bg2"/>
            </a:outerShdw>
            <a:softEdge rad="635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42" name="Picture 18" descr="Символика - Увинского района"/>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364356" y="184739"/>
            <a:ext cx="450850" cy="541370"/>
          </a:xfrm>
          <a:prstGeom prst="rect">
            <a:avLst/>
          </a:prstGeom>
          <a:noFill/>
          <a:extLst>
            <a:ext uri="{909E8E84-426E-40DD-AFC4-6F175D3DCCD1}">
              <a14:hiddenFill xmlns:a14="http://schemas.microsoft.com/office/drawing/2010/main">
                <a:solidFill>
                  <a:srgbClr val="FFFFFF"/>
                </a:solidFill>
              </a14:hiddenFill>
            </a:ext>
          </a:extLst>
        </p:spPr>
      </p:pic>
    </p:spTree>
    <p:controls>
      <mc:AlternateContent xmlns:mc="http://schemas.openxmlformats.org/markup-compatibility/2006">
        <mc:Choice xmlns:v="urn:schemas-microsoft-com:vml" Requires="v">
          <p:control spid="14343" name="SapphireHiddenControl" r:id="rId2" imgW="6095880" imgH="4067280"/>
        </mc:Choice>
        <mc:Fallback>
          <p:control name="SapphireHiddenControl" r:id="rId2" imgW="6095880" imgH="4067280">
            <p:pic>
              <p:nvPicPr>
                <p:cNvPr id="0" name="SapphireHiddenControl" hidden="1"/>
                <p:cNvPicPr preferRelativeResize="0">
                  <a:picLocks noChangeArrowheads="1" noChangeShapeType="1"/>
                </p:cNvPicPr>
                <p:nvPr/>
              </p:nvPicPr>
              <p:blipFill>
                <a:blip r:embed="rId7">
                  <a:extLst>
                    <a:ext uri="{28A0092B-C50C-407E-A947-70E740481C1C}">
                      <a14:useLocalDpi xmlns:a14="http://schemas.microsoft.com/office/drawing/2010/main" val="0"/>
                    </a:ext>
                  </a:extLst>
                </a:blip>
                <a:srcRect/>
                <a:stretch>
                  <a:fillRect/>
                </a:stretch>
              </p:blipFill>
              <p:spPr bwMode="auto">
                <a:xfrm>
                  <a:off x="-4763" y="0"/>
                  <a:ext cx="6105526" cy="4067175"/>
                </a:xfrm>
                <a:prstGeom prst="rect">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9525">
                      <a:no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control>
        </mc:Fallback>
      </mc:AlternateContent>
    </p:controls>
    <p:extLst>
      <p:ext uri="{BB962C8B-B14F-4D97-AF65-F5344CB8AC3E}">
        <p14:creationId xmlns:p14="http://schemas.microsoft.com/office/powerpoint/2010/main" val="1634447760"/>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ctrTitle"/>
          </p:nvPr>
        </p:nvSpPr>
        <p:spPr>
          <a:xfrm>
            <a:off x="1364412" y="242828"/>
            <a:ext cx="6244031" cy="609599"/>
          </a:xfrm>
        </p:spPr>
        <p:txBody>
          <a:bodyPr/>
          <a:lstStyle/>
          <a:p>
            <a:pPr algn="ctr"/>
            <a:r>
              <a:rPr lang="ru-RU" sz="2000" dirty="0">
                <a:solidFill>
                  <a:schemeClr val="tx1">
                    <a:lumMod val="75000"/>
                  </a:schemeClr>
                </a:solidFill>
              </a:rPr>
              <a:t>Этапы бюджетного процесса</a:t>
            </a:r>
            <a:r>
              <a:rPr lang="ru-RU" sz="1800" dirty="0">
                <a:latin typeface="Inter SemiBold"/>
              </a:rPr>
              <a:t/>
            </a:r>
            <a:br>
              <a:rPr lang="ru-RU" sz="1800" dirty="0">
                <a:latin typeface="Inter SemiBold"/>
              </a:rPr>
            </a:br>
            <a:endParaRPr lang="ru-RU" sz="1800" dirty="0">
              <a:latin typeface="Inter SemiBold"/>
            </a:endParaRPr>
          </a:p>
        </p:txBody>
      </p:sp>
      <p:sp>
        <p:nvSpPr>
          <p:cNvPr id="4" name="Прямоугольник 3"/>
          <p:cNvSpPr/>
          <p:nvPr/>
        </p:nvSpPr>
        <p:spPr>
          <a:xfrm>
            <a:off x="169653" y="1922804"/>
            <a:ext cx="1486619" cy="1323439"/>
          </a:xfrm>
          <a:prstGeom prst="rect">
            <a:avLst/>
          </a:prstGeom>
        </p:spPr>
        <p:txBody>
          <a:bodyPr wrap="square">
            <a:spAutoFit/>
          </a:bodyPr>
          <a:lstStyle/>
          <a:p>
            <a:pPr lvl="0" algn="ctr">
              <a:buClrTx/>
            </a:pPr>
            <a:r>
              <a:rPr lang="ru-RU" sz="1600" b="1" kern="1200" dirty="0">
                <a:solidFill>
                  <a:srgbClr val="FFFFFF"/>
                </a:solidFill>
                <a:latin typeface="Franklin Gothic Book"/>
                <a:ea typeface="+mn-ea"/>
                <a:cs typeface="+mn-cs"/>
              </a:rPr>
              <a:t>Разработка и составление проекта бюджета</a:t>
            </a:r>
          </a:p>
        </p:txBody>
      </p:sp>
      <p:sp>
        <p:nvSpPr>
          <p:cNvPr id="5" name="Прямоугольник 4"/>
          <p:cNvSpPr/>
          <p:nvPr/>
        </p:nvSpPr>
        <p:spPr>
          <a:xfrm>
            <a:off x="621103" y="2075204"/>
            <a:ext cx="1486619" cy="1569660"/>
          </a:xfrm>
          <a:prstGeom prst="rect">
            <a:avLst/>
          </a:prstGeom>
          <a:solidFill>
            <a:schemeClr val="accent3">
              <a:lumMod val="20000"/>
              <a:lumOff val="80000"/>
            </a:schemeClr>
          </a:solidFill>
        </p:spPr>
        <p:style>
          <a:lnRef idx="2">
            <a:schemeClr val="accent2">
              <a:shade val="50000"/>
            </a:schemeClr>
          </a:lnRef>
          <a:fillRef idx="1">
            <a:schemeClr val="accent2"/>
          </a:fillRef>
          <a:effectRef idx="0">
            <a:schemeClr val="accent2"/>
          </a:effectRef>
          <a:fontRef idx="minor">
            <a:schemeClr val="lt1"/>
          </a:fontRef>
        </p:style>
        <p:txBody>
          <a:bodyPr wrap="square" anchor="ctr">
            <a:spAutoFit/>
          </a:bodyPr>
          <a:lstStyle/>
          <a:p>
            <a:pPr lvl="0" algn="ctr">
              <a:buClrTx/>
            </a:pPr>
            <a:r>
              <a:rPr lang="ru-RU" sz="1600" b="1" kern="1200" dirty="0" smtClean="0">
                <a:solidFill>
                  <a:srgbClr val="FFFFFF"/>
                </a:solidFill>
                <a:latin typeface="Franklin Gothic Book"/>
                <a:ea typeface="+mn-ea"/>
                <a:cs typeface="+mn-cs"/>
              </a:rPr>
              <a:t>                                 </a:t>
            </a:r>
            <a:r>
              <a:rPr lang="ru-RU" sz="1600" b="1" kern="1200" dirty="0" smtClean="0">
                <a:solidFill>
                  <a:schemeClr val="accent3">
                    <a:lumMod val="75000"/>
                  </a:schemeClr>
                </a:solidFill>
                <a:latin typeface="Inter SemiBold"/>
              </a:rPr>
              <a:t>Разработка </a:t>
            </a:r>
            <a:r>
              <a:rPr lang="ru-RU" sz="1600" b="1" kern="1200" dirty="0">
                <a:solidFill>
                  <a:schemeClr val="accent3">
                    <a:lumMod val="75000"/>
                  </a:schemeClr>
                </a:solidFill>
                <a:latin typeface="Inter SemiBold"/>
              </a:rPr>
              <a:t>и составление проекта </a:t>
            </a:r>
            <a:r>
              <a:rPr lang="ru-RU" sz="1600" b="1" kern="1200" dirty="0" smtClean="0">
                <a:solidFill>
                  <a:schemeClr val="accent3">
                    <a:lumMod val="75000"/>
                  </a:schemeClr>
                </a:solidFill>
                <a:latin typeface="Inter SemiBold"/>
              </a:rPr>
              <a:t>бюджета</a:t>
            </a:r>
            <a:endParaRPr lang="ru-RU" sz="1600" b="1" kern="1200" dirty="0">
              <a:solidFill>
                <a:srgbClr val="FFFFFF"/>
              </a:solidFill>
              <a:latin typeface="Inter SemiBold"/>
            </a:endParaRPr>
          </a:p>
        </p:txBody>
      </p:sp>
      <p:sp>
        <p:nvSpPr>
          <p:cNvPr id="7" name="Прямоугольник 6"/>
          <p:cNvSpPr/>
          <p:nvPr/>
        </p:nvSpPr>
        <p:spPr>
          <a:xfrm>
            <a:off x="2740324" y="2075204"/>
            <a:ext cx="1659148" cy="1323439"/>
          </a:xfrm>
          <a:prstGeom prst="rect">
            <a:avLst/>
          </a:prstGeom>
          <a:solidFill>
            <a:schemeClr val="accent2">
              <a:lumMod val="40000"/>
              <a:lumOff val="60000"/>
            </a:schemeClr>
          </a:solidFill>
        </p:spPr>
        <p:style>
          <a:lnRef idx="2">
            <a:schemeClr val="accent2">
              <a:shade val="50000"/>
            </a:schemeClr>
          </a:lnRef>
          <a:fillRef idx="1">
            <a:schemeClr val="accent2"/>
          </a:fillRef>
          <a:effectRef idx="0">
            <a:schemeClr val="accent2"/>
          </a:effectRef>
          <a:fontRef idx="minor">
            <a:schemeClr val="lt1"/>
          </a:fontRef>
        </p:style>
        <p:txBody>
          <a:bodyPr wrap="square">
            <a:spAutoFit/>
          </a:bodyPr>
          <a:lstStyle/>
          <a:p>
            <a:pPr lvl="0" algn="ctr">
              <a:buClrTx/>
            </a:pPr>
            <a:r>
              <a:rPr lang="ru-RU" sz="1600" b="1" kern="1200" dirty="0" smtClean="0">
                <a:solidFill>
                  <a:srgbClr val="FFFFFF"/>
                </a:solidFill>
                <a:latin typeface="Franklin Gothic Book"/>
              </a:rPr>
              <a:t>    </a:t>
            </a:r>
            <a:r>
              <a:rPr lang="ru-RU" sz="1600" b="1" kern="1200" dirty="0" smtClean="0">
                <a:solidFill>
                  <a:schemeClr val="accent3">
                    <a:lumMod val="75000"/>
                  </a:schemeClr>
                </a:solidFill>
                <a:latin typeface="Inter SemiBold"/>
              </a:rPr>
              <a:t>Рассмотрение </a:t>
            </a:r>
            <a:r>
              <a:rPr lang="ru-RU" sz="1600" b="1" kern="1200" dirty="0">
                <a:solidFill>
                  <a:schemeClr val="accent3">
                    <a:lumMod val="75000"/>
                  </a:schemeClr>
                </a:solidFill>
                <a:latin typeface="Inter SemiBold"/>
              </a:rPr>
              <a:t>и утверждение </a:t>
            </a:r>
            <a:r>
              <a:rPr lang="ru-RU" sz="1600" b="1" kern="1200" dirty="0" smtClean="0">
                <a:solidFill>
                  <a:schemeClr val="accent3">
                    <a:lumMod val="75000"/>
                  </a:schemeClr>
                </a:solidFill>
                <a:latin typeface="Inter SemiBold"/>
              </a:rPr>
              <a:t>бюджета</a:t>
            </a:r>
            <a:endParaRPr lang="ru-RU" sz="1600" b="1" kern="1200" dirty="0">
              <a:solidFill>
                <a:schemeClr val="accent3">
                  <a:lumMod val="75000"/>
                </a:schemeClr>
              </a:solidFill>
              <a:latin typeface="Inter SemiBold"/>
            </a:endParaRPr>
          </a:p>
        </p:txBody>
      </p:sp>
      <p:sp>
        <p:nvSpPr>
          <p:cNvPr id="8" name="Прямоугольник 7"/>
          <p:cNvSpPr/>
          <p:nvPr/>
        </p:nvSpPr>
        <p:spPr>
          <a:xfrm>
            <a:off x="5073772" y="2075204"/>
            <a:ext cx="1486619" cy="830997"/>
          </a:xfrm>
          <a:prstGeom prst="rect">
            <a:avLst/>
          </a:prstGeom>
          <a:solidFill>
            <a:schemeClr val="accent2">
              <a:lumMod val="40000"/>
              <a:lumOff val="60000"/>
            </a:schemeClr>
          </a:solidFill>
        </p:spPr>
        <p:style>
          <a:lnRef idx="2">
            <a:schemeClr val="accent2">
              <a:shade val="50000"/>
            </a:schemeClr>
          </a:lnRef>
          <a:fillRef idx="1">
            <a:schemeClr val="accent2"/>
          </a:fillRef>
          <a:effectRef idx="0">
            <a:schemeClr val="accent2"/>
          </a:effectRef>
          <a:fontRef idx="minor">
            <a:schemeClr val="lt1"/>
          </a:fontRef>
        </p:style>
        <p:txBody>
          <a:bodyPr wrap="square">
            <a:spAutoFit/>
          </a:bodyPr>
          <a:lstStyle/>
          <a:p>
            <a:pPr lvl="0" algn="ctr">
              <a:buClrTx/>
            </a:pPr>
            <a:r>
              <a:rPr lang="ru-RU" sz="1600" b="1" kern="1200" dirty="0" smtClean="0">
                <a:solidFill>
                  <a:srgbClr val="FFFFFF"/>
                </a:solidFill>
                <a:latin typeface="Franklin Gothic Book"/>
              </a:rPr>
              <a:t>                                                  </a:t>
            </a:r>
            <a:r>
              <a:rPr lang="ru-RU" sz="1600" b="1" kern="1200" dirty="0" smtClean="0">
                <a:solidFill>
                  <a:schemeClr val="accent3">
                    <a:lumMod val="75000"/>
                  </a:schemeClr>
                </a:solidFill>
                <a:latin typeface="Inter SemiBold"/>
              </a:rPr>
              <a:t>Исполнение  бюджета</a:t>
            </a:r>
            <a:endParaRPr lang="ru-RU" sz="1600" b="1" kern="1200" dirty="0">
              <a:solidFill>
                <a:schemeClr val="accent3">
                  <a:lumMod val="75000"/>
                </a:schemeClr>
              </a:solidFill>
              <a:latin typeface="Inter SemiBold"/>
            </a:endParaRPr>
          </a:p>
        </p:txBody>
      </p:sp>
      <p:sp>
        <p:nvSpPr>
          <p:cNvPr id="9" name="Прямоугольник 8"/>
          <p:cNvSpPr/>
          <p:nvPr/>
        </p:nvSpPr>
        <p:spPr>
          <a:xfrm>
            <a:off x="7113917" y="2067680"/>
            <a:ext cx="1650521" cy="1815882"/>
          </a:xfrm>
          <a:prstGeom prst="rect">
            <a:avLst/>
          </a:prstGeom>
          <a:solidFill>
            <a:schemeClr val="accent2">
              <a:lumMod val="40000"/>
              <a:lumOff val="60000"/>
            </a:schemeClr>
          </a:solidFill>
        </p:spPr>
        <p:style>
          <a:lnRef idx="2">
            <a:schemeClr val="accent2">
              <a:shade val="50000"/>
            </a:schemeClr>
          </a:lnRef>
          <a:fillRef idx="1">
            <a:schemeClr val="accent2"/>
          </a:fillRef>
          <a:effectRef idx="0">
            <a:schemeClr val="accent2"/>
          </a:effectRef>
          <a:fontRef idx="minor">
            <a:schemeClr val="lt1"/>
          </a:fontRef>
        </p:style>
        <p:txBody>
          <a:bodyPr wrap="square">
            <a:spAutoFit/>
          </a:bodyPr>
          <a:lstStyle/>
          <a:p>
            <a:pPr lvl="0" algn="ctr">
              <a:buClrTx/>
            </a:pPr>
            <a:r>
              <a:rPr lang="ru-RU" sz="1600" b="1" kern="1200" dirty="0">
                <a:solidFill>
                  <a:schemeClr val="accent3">
                    <a:lumMod val="75000"/>
                  </a:schemeClr>
                </a:solidFill>
                <a:latin typeface="Inter SemiBold"/>
              </a:rPr>
              <a:t>Контроль за исполнением бюджета, утверждение отчета об исполнении бюджета</a:t>
            </a:r>
          </a:p>
        </p:txBody>
      </p:sp>
      <p:grpSp>
        <p:nvGrpSpPr>
          <p:cNvPr id="11" name="Google Shape;7071;p62"/>
          <p:cNvGrpSpPr/>
          <p:nvPr/>
        </p:nvGrpSpPr>
        <p:grpSpPr>
          <a:xfrm>
            <a:off x="5532409" y="1046673"/>
            <a:ext cx="472782" cy="529085"/>
            <a:chOff x="-41111350" y="3239100"/>
            <a:chExt cx="318200" cy="317425"/>
          </a:xfrm>
          <a:solidFill>
            <a:schemeClr val="tx1"/>
          </a:solidFill>
        </p:grpSpPr>
        <p:sp>
          <p:nvSpPr>
            <p:cNvPr id="12" name="Google Shape;7072;p62"/>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13" name="Google Shape;7073;p62"/>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14" name="Google Shape;7074;p62"/>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15" name="Google Shape;7075;p62"/>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grpSp>
      <p:grpSp>
        <p:nvGrpSpPr>
          <p:cNvPr id="16" name="Google Shape;7105;p62"/>
          <p:cNvGrpSpPr/>
          <p:nvPr/>
        </p:nvGrpSpPr>
        <p:grpSpPr>
          <a:xfrm>
            <a:off x="7659144" y="1046673"/>
            <a:ext cx="518698" cy="521891"/>
            <a:chOff x="-40745125" y="3632900"/>
            <a:chExt cx="318225" cy="289875"/>
          </a:xfrm>
          <a:solidFill>
            <a:schemeClr val="tx1"/>
          </a:solidFill>
        </p:grpSpPr>
        <p:sp>
          <p:nvSpPr>
            <p:cNvPr id="17" name="Google Shape;7106;p62"/>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18" name="Google Shape;7107;p62"/>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19" name="Google Shape;7108;p62"/>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20" name="Google Shape;7109;p62"/>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21" name="Google Shape;7110;p62"/>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22" name="Google Shape;7111;p62"/>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23" name="Google Shape;7112;p62"/>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grpSp>
      <p:grpSp>
        <p:nvGrpSpPr>
          <p:cNvPr id="24" name="Google Shape;7134;p62"/>
          <p:cNvGrpSpPr/>
          <p:nvPr/>
        </p:nvGrpSpPr>
        <p:grpSpPr>
          <a:xfrm>
            <a:off x="776377" y="1046673"/>
            <a:ext cx="588035" cy="545298"/>
            <a:chOff x="-40378075" y="3267450"/>
            <a:chExt cx="317425" cy="289075"/>
          </a:xfrm>
          <a:solidFill>
            <a:schemeClr val="tx1"/>
          </a:solidFill>
        </p:grpSpPr>
        <p:sp>
          <p:nvSpPr>
            <p:cNvPr id="25" name="Google Shape;7135;p62"/>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26" name="Google Shape;7136;p62"/>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27" name="Google Shape;7137;p62"/>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28" name="Google Shape;7138;p62"/>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grpSp>
      <p:grpSp>
        <p:nvGrpSpPr>
          <p:cNvPr id="29" name="Google Shape;7218;p62"/>
          <p:cNvGrpSpPr/>
          <p:nvPr/>
        </p:nvGrpSpPr>
        <p:grpSpPr>
          <a:xfrm>
            <a:off x="3302012" y="1046673"/>
            <a:ext cx="516614" cy="521891"/>
            <a:chOff x="-37804925" y="3953450"/>
            <a:chExt cx="315075" cy="318225"/>
          </a:xfrm>
          <a:solidFill>
            <a:schemeClr val="tx1"/>
          </a:solidFill>
        </p:grpSpPr>
        <p:sp>
          <p:nvSpPr>
            <p:cNvPr id="30" name="Google Shape;7219;p62"/>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31" name="Google Shape;7220;p62"/>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32" name="Google Shape;7221;p62"/>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grpSp>
      <p:cxnSp>
        <p:nvCxnSpPr>
          <p:cNvPr id="35" name="Прямая соединительная линия 34"/>
          <p:cNvCxnSpPr/>
          <p:nvPr/>
        </p:nvCxnSpPr>
        <p:spPr>
          <a:xfrm>
            <a:off x="1166573" y="1575758"/>
            <a:ext cx="0" cy="499446"/>
          </a:xfrm>
          <a:prstGeom prst="line">
            <a:avLst/>
          </a:prstGeom>
          <a:ln>
            <a:solidFill>
              <a:schemeClr val="bg1">
                <a:lumMod val="25000"/>
              </a:schemeClr>
            </a:solidFill>
          </a:ln>
        </p:spPr>
        <p:style>
          <a:lnRef idx="1">
            <a:schemeClr val="accent1"/>
          </a:lnRef>
          <a:fillRef idx="0">
            <a:schemeClr val="accent1"/>
          </a:fillRef>
          <a:effectRef idx="0">
            <a:schemeClr val="accent1"/>
          </a:effectRef>
          <a:fontRef idx="minor">
            <a:schemeClr val="tx1"/>
          </a:fontRef>
        </p:style>
      </p:cxnSp>
      <p:cxnSp>
        <p:nvCxnSpPr>
          <p:cNvPr id="37" name="Прямая соединительная линия 36"/>
          <p:cNvCxnSpPr/>
          <p:nvPr/>
        </p:nvCxnSpPr>
        <p:spPr>
          <a:xfrm>
            <a:off x="1197294" y="1591970"/>
            <a:ext cx="6738848" cy="0"/>
          </a:xfrm>
          <a:prstGeom prst="line">
            <a:avLst/>
          </a:prstGeom>
          <a:ln>
            <a:solidFill>
              <a:schemeClr val="tx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9" name="Прямая соединительная линия 38"/>
          <p:cNvCxnSpPr>
            <a:endCxn id="9" idx="0"/>
          </p:cNvCxnSpPr>
          <p:nvPr/>
        </p:nvCxnSpPr>
        <p:spPr>
          <a:xfrm>
            <a:off x="7939178" y="1575758"/>
            <a:ext cx="0" cy="491922"/>
          </a:xfrm>
          <a:prstGeom prst="line">
            <a:avLst/>
          </a:prstGeom>
          <a:ln>
            <a:solidFill>
              <a:schemeClr val="tx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0" name="Прямая соединительная линия 49"/>
          <p:cNvCxnSpPr/>
          <p:nvPr/>
        </p:nvCxnSpPr>
        <p:spPr>
          <a:xfrm>
            <a:off x="3480847" y="1575758"/>
            <a:ext cx="0" cy="491922"/>
          </a:xfrm>
          <a:prstGeom prst="line">
            <a:avLst/>
          </a:prstGeom>
          <a:ln>
            <a:solidFill>
              <a:schemeClr val="tx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2" name="Прямая соединительная линия 51"/>
          <p:cNvCxnSpPr>
            <a:endCxn id="8" idx="0"/>
          </p:cNvCxnSpPr>
          <p:nvPr/>
        </p:nvCxnSpPr>
        <p:spPr>
          <a:xfrm flipH="1">
            <a:off x="5817082" y="1575758"/>
            <a:ext cx="2216" cy="499446"/>
          </a:xfrm>
          <a:prstGeom prst="line">
            <a:avLst/>
          </a:prstGeom>
          <a:ln>
            <a:solidFill>
              <a:schemeClr val="tx1">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00141922"/>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8" name="Picture 2" descr="https://avatars.mds.yandex.net/i?id=a6a8ba27b2cf051d2627220f56966316cfd819ba-4984053-images-thumbs&amp;n=1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29373" y="1370954"/>
            <a:ext cx="3963037" cy="2881265"/>
          </a:xfrm>
          <a:prstGeom prst="rect">
            <a:avLst/>
          </a:prstGeom>
          <a:noFill/>
          <a:extLst>
            <a:ext uri="{909E8E84-426E-40DD-AFC4-6F175D3DCCD1}">
              <a14:hiddenFill xmlns:a14="http://schemas.microsoft.com/office/drawing/2010/main">
                <a:solidFill>
                  <a:srgbClr val="FFFFFF"/>
                </a:solidFill>
              </a14:hiddenFill>
            </a:ext>
          </a:extLst>
        </p:spPr>
      </p:pic>
      <p:grpSp>
        <p:nvGrpSpPr>
          <p:cNvPr id="4" name="Google Shape;6111;p59"/>
          <p:cNvGrpSpPr/>
          <p:nvPr/>
        </p:nvGrpSpPr>
        <p:grpSpPr>
          <a:xfrm>
            <a:off x="22952" y="452202"/>
            <a:ext cx="9121048" cy="4630546"/>
            <a:chOff x="178446" y="1188749"/>
            <a:chExt cx="7250398" cy="3335551"/>
          </a:xfrm>
          <a:solidFill>
            <a:schemeClr val="accent1">
              <a:lumMod val="50000"/>
            </a:schemeClr>
          </a:solidFill>
        </p:grpSpPr>
        <p:sp>
          <p:nvSpPr>
            <p:cNvPr id="5" name="Google Shape;6112;p59"/>
            <p:cNvSpPr/>
            <p:nvPr/>
          </p:nvSpPr>
          <p:spPr>
            <a:xfrm>
              <a:off x="178446" y="1188750"/>
              <a:ext cx="3585747" cy="1708996"/>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dirty="0" smtClean="0">
                <a:ln>
                  <a:noFill/>
                </a:ln>
                <a:solidFill>
                  <a:srgbClr val="FFFFFF"/>
                </a:solidFill>
                <a:effectLst/>
                <a:uLnTx/>
                <a:uFillTx/>
              </a:endParaRPr>
            </a:p>
          </p:txBody>
        </p:sp>
        <p:sp>
          <p:nvSpPr>
            <p:cNvPr id="6" name="Google Shape;6113;p59"/>
            <p:cNvSpPr/>
            <p:nvPr/>
          </p:nvSpPr>
          <p:spPr>
            <a:xfrm>
              <a:off x="178446" y="2902272"/>
              <a:ext cx="3585747" cy="1622028"/>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rgbClr val="FFFFFF"/>
                </a:solidFill>
                <a:effectLst/>
                <a:uLnTx/>
                <a:uFillTx/>
              </a:endParaRPr>
            </a:p>
          </p:txBody>
        </p:sp>
        <p:sp>
          <p:nvSpPr>
            <p:cNvPr id="7" name="Google Shape;6114;p59"/>
            <p:cNvSpPr/>
            <p:nvPr/>
          </p:nvSpPr>
          <p:spPr>
            <a:xfrm>
              <a:off x="3823872" y="1188749"/>
              <a:ext cx="3604971" cy="1708996"/>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dirty="0" smtClean="0">
                <a:ln>
                  <a:noFill/>
                </a:ln>
                <a:solidFill>
                  <a:srgbClr val="FFFFFF"/>
                </a:solidFill>
                <a:effectLst/>
                <a:uLnTx/>
                <a:uFillTx/>
              </a:endParaRPr>
            </a:p>
          </p:txBody>
        </p:sp>
        <p:sp>
          <p:nvSpPr>
            <p:cNvPr id="8" name="Google Shape;6115;p59"/>
            <p:cNvSpPr/>
            <p:nvPr/>
          </p:nvSpPr>
          <p:spPr>
            <a:xfrm>
              <a:off x="3823874" y="2902272"/>
              <a:ext cx="3604970" cy="1622028"/>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rgbClr val="FFFFFF"/>
                </a:solidFill>
                <a:effectLst/>
                <a:uLnTx/>
                <a:uFillTx/>
              </a:endParaRPr>
            </a:p>
          </p:txBody>
        </p:sp>
      </p:grpSp>
      <p:sp>
        <p:nvSpPr>
          <p:cNvPr id="13" name="Прямоугольник 12"/>
          <p:cNvSpPr/>
          <p:nvPr/>
        </p:nvSpPr>
        <p:spPr>
          <a:xfrm>
            <a:off x="98545" y="628248"/>
            <a:ext cx="3550963" cy="2192908"/>
          </a:xfrm>
          <a:prstGeom prst="rect">
            <a:avLst/>
          </a:prstGeom>
        </p:spPr>
        <p:txBody>
          <a:bodyPr wrap="square">
            <a:spAutoFit/>
          </a:bodyPr>
          <a:lstStyle/>
          <a:p>
            <a:pPr algn="ctr">
              <a:buClr>
                <a:srgbClr val="000000"/>
              </a:buClr>
              <a:buFont typeface="Arial"/>
              <a:buNone/>
            </a:pPr>
            <a:r>
              <a:rPr lang="ru-RU" sz="1050" b="1" u="sng" kern="0" dirty="0">
                <a:solidFill>
                  <a:srgbClr val="FFFFFF"/>
                </a:solidFill>
                <a:latin typeface="Inter SemiBold"/>
                <a:cs typeface="Arial"/>
                <a:sym typeface="Arial"/>
              </a:rPr>
              <a:t>Налог на доходы физических лиц </a:t>
            </a:r>
          </a:p>
          <a:p>
            <a:pPr>
              <a:buClr>
                <a:srgbClr val="000000"/>
              </a:buClr>
              <a:buFont typeface="Arial"/>
              <a:buNone/>
            </a:pPr>
            <a:endParaRPr lang="ru-RU" sz="900" u="sng" kern="0" dirty="0" smtClean="0">
              <a:solidFill>
                <a:srgbClr val="FFFFFF"/>
              </a:solidFill>
              <a:latin typeface="Inter SemiBold"/>
              <a:cs typeface="Arial"/>
              <a:sym typeface="Arial"/>
            </a:endParaRPr>
          </a:p>
          <a:p>
            <a:pPr>
              <a:buClr>
                <a:srgbClr val="000000"/>
              </a:buClr>
              <a:buFont typeface="Arial"/>
              <a:buNone/>
            </a:pPr>
            <a:r>
              <a:rPr lang="ru-RU" sz="900" b="1" u="sng" kern="0" dirty="0" smtClean="0">
                <a:solidFill>
                  <a:srgbClr val="FFFFFF"/>
                </a:solidFill>
                <a:latin typeface="Inter SemiBold"/>
                <a:cs typeface="Arial"/>
                <a:sym typeface="Arial"/>
              </a:rPr>
              <a:t>Ставка налога: </a:t>
            </a:r>
          </a:p>
          <a:p>
            <a:pPr>
              <a:buClr>
                <a:srgbClr val="000000"/>
              </a:buClr>
              <a:buFont typeface="Arial"/>
              <a:buNone/>
            </a:pPr>
            <a:r>
              <a:rPr lang="ru-RU" sz="900" kern="0" dirty="0" smtClean="0">
                <a:solidFill>
                  <a:srgbClr val="FFFF00"/>
                </a:solidFill>
                <a:latin typeface="Inter SemiBold"/>
                <a:cs typeface="Arial"/>
                <a:sym typeface="Arial"/>
              </a:rPr>
              <a:t>13%, </a:t>
            </a:r>
            <a:r>
              <a:rPr lang="ru-RU" sz="900" kern="0" dirty="0" smtClean="0">
                <a:solidFill>
                  <a:srgbClr val="FFFFFF"/>
                </a:solidFill>
                <a:latin typeface="Inter SemiBold"/>
                <a:cs typeface="Arial"/>
                <a:sym typeface="Arial"/>
              </a:rPr>
              <a:t>в </a:t>
            </a:r>
            <a:r>
              <a:rPr lang="ru-RU" sz="900" kern="0" dirty="0">
                <a:solidFill>
                  <a:srgbClr val="FFFFFF"/>
                </a:solidFill>
                <a:latin typeface="Inter SemiBold"/>
                <a:cs typeface="Arial"/>
                <a:sym typeface="Arial"/>
              </a:rPr>
              <a:t>отдельных случаях </a:t>
            </a:r>
            <a:r>
              <a:rPr lang="ru-RU" sz="900" kern="0" dirty="0" smtClean="0">
                <a:solidFill>
                  <a:srgbClr val="FFFFFF"/>
                </a:solidFill>
                <a:latin typeface="Inter SemiBold"/>
                <a:cs typeface="Arial"/>
                <a:sym typeface="Arial"/>
              </a:rPr>
              <a:t>- 9 </a:t>
            </a:r>
            <a:r>
              <a:rPr lang="ru-RU" sz="900" kern="0" dirty="0">
                <a:solidFill>
                  <a:srgbClr val="FFFFFF"/>
                </a:solidFill>
                <a:latin typeface="Inter SemiBold"/>
                <a:cs typeface="Arial"/>
                <a:sym typeface="Arial"/>
              </a:rPr>
              <a:t>%, </a:t>
            </a:r>
            <a:r>
              <a:rPr lang="ru-RU" sz="900" kern="0" dirty="0" smtClean="0">
                <a:solidFill>
                  <a:srgbClr val="FFFFFF"/>
                </a:solidFill>
                <a:latin typeface="Inter SemiBold"/>
                <a:cs typeface="Arial"/>
                <a:sym typeface="Arial"/>
              </a:rPr>
              <a:t>15%, 18%, 20%, 22% 30 </a:t>
            </a:r>
            <a:r>
              <a:rPr lang="ru-RU" sz="900" kern="0" dirty="0">
                <a:solidFill>
                  <a:srgbClr val="FFFFFF"/>
                </a:solidFill>
                <a:latin typeface="Inter SemiBold"/>
                <a:cs typeface="Arial"/>
                <a:sym typeface="Arial"/>
              </a:rPr>
              <a:t>%, </a:t>
            </a:r>
            <a:endParaRPr lang="ru-RU" sz="900" kern="0" dirty="0" smtClean="0">
              <a:solidFill>
                <a:srgbClr val="FFFFFF"/>
              </a:solidFill>
              <a:latin typeface="Inter SemiBold"/>
              <a:cs typeface="Arial"/>
              <a:sym typeface="Arial"/>
            </a:endParaRPr>
          </a:p>
          <a:p>
            <a:pPr>
              <a:buClr>
                <a:srgbClr val="000000"/>
              </a:buClr>
              <a:buFont typeface="Arial"/>
              <a:buNone/>
            </a:pPr>
            <a:r>
              <a:rPr lang="ru-RU" sz="900" kern="0" dirty="0" smtClean="0">
                <a:solidFill>
                  <a:srgbClr val="FFFFFF"/>
                </a:solidFill>
                <a:latin typeface="Inter SemiBold"/>
                <a:cs typeface="Arial"/>
                <a:sym typeface="Arial"/>
              </a:rPr>
              <a:t>35 </a:t>
            </a:r>
            <a:r>
              <a:rPr lang="ru-RU" sz="900" kern="0" dirty="0">
                <a:solidFill>
                  <a:srgbClr val="FFFFFF"/>
                </a:solidFill>
                <a:latin typeface="Inter SemiBold"/>
                <a:cs typeface="Arial"/>
                <a:sym typeface="Arial"/>
              </a:rPr>
              <a:t>% </a:t>
            </a:r>
            <a:r>
              <a:rPr lang="ru-RU" sz="900" kern="0" dirty="0" smtClean="0">
                <a:solidFill>
                  <a:srgbClr val="FFFFFF"/>
                </a:solidFill>
                <a:latin typeface="Inter SemiBold"/>
                <a:cs typeface="Arial"/>
                <a:sym typeface="Arial"/>
              </a:rPr>
              <a:t>в зависимости от размера получаемого дохода.</a:t>
            </a:r>
            <a:endParaRPr lang="ru-RU" sz="900" kern="0" dirty="0">
              <a:solidFill>
                <a:srgbClr val="FFFFFF"/>
              </a:solidFill>
              <a:latin typeface="Inter SemiBold"/>
              <a:cs typeface="Arial"/>
              <a:sym typeface="Arial"/>
            </a:endParaRPr>
          </a:p>
          <a:p>
            <a:pPr>
              <a:buClr>
                <a:srgbClr val="000000"/>
              </a:buClr>
              <a:buFont typeface="Arial"/>
              <a:buNone/>
            </a:pPr>
            <a:endParaRPr lang="ru-RU" sz="900" b="1" kern="0" dirty="0" smtClean="0">
              <a:solidFill>
                <a:srgbClr val="FFFFFF"/>
              </a:solidFill>
              <a:latin typeface="Inter SemiBold"/>
              <a:cs typeface="Arial"/>
              <a:sym typeface="Arial"/>
            </a:endParaRPr>
          </a:p>
          <a:p>
            <a:pPr>
              <a:buClr>
                <a:srgbClr val="000000"/>
              </a:buClr>
              <a:buFont typeface="Arial"/>
              <a:buNone/>
            </a:pPr>
            <a:r>
              <a:rPr lang="ru-RU" sz="900" b="1" u="sng" kern="0" dirty="0" smtClean="0">
                <a:solidFill>
                  <a:srgbClr val="FFFFFF"/>
                </a:solidFill>
                <a:latin typeface="Inter SemiBold"/>
                <a:cs typeface="Arial"/>
                <a:sym typeface="Arial"/>
              </a:rPr>
              <a:t>Вычеты</a:t>
            </a:r>
            <a:r>
              <a:rPr lang="ru-RU" sz="900" b="1" kern="0" dirty="0" smtClean="0">
                <a:solidFill>
                  <a:srgbClr val="FFFFFF"/>
                </a:solidFill>
                <a:latin typeface="Inter SemiBold"/>
                <a:cs typeface="Arial"/>
                <a:sym typeface="Arial"/>
              </a:rPr>
              <a:t>: </a:t>
            </a:r>
          </a:p>
          <a:p>
            <a:pPr algn="just">
              <a:buClr>
                <a:srgbClr val="000000"/>
              </a:buClr>
              <a:buFont typeface="Arial"/>
              <a:buNone/>
            </a:pPr>
            <a:r>
              <a:rPr lang="ru-RU" sz="900" b="1" kern="0" dirty="0" smtClean="0">
                <a:solidFill>
                  <a:srgbClr val="FFFFFF"/>
                </a:solidFill>
                <a:latin typeface="Inter SemiBold"/>
                <a:cs typeface="Arial"/>
                <a:sym typeface="Arial"/>
              </a:rPr>
              <a:t>- социальные (</a:t>
            </a:r>
            <a:r>
              <a:rPr lang="ru-RU" sz="900" kern="0" dirty="0" smtClean="0">
                <a:solidFill>
                  <a:srgbClr val="FFFFFF"/>
                </a:solidFill>
                <a:latin typeface="Inter SemiBold"/>
                <a:cs typeface="Arial"/>
                <a:sym typeface="Arial"/>
              </a:rPr>
              <a:t>в </a:t>
            </a:r>
            <a:r>
              <a:rPr lang="ru-RU" sz="900" kern="0" dirty="0">
                <a:solidFill>
                  <a:srgbClr val="FFFFFF"/>
                </a:solidFill>
                <a:latin typeface="Inter SemiBold"/>
                <a:cs typeface="Arial"/>
                <a:sym typeface="Arial"/>
              </a:rPr>
              <a:t>сумме, </a:t>
            </a:r>
            <a:r>
              <a:rPr lang="ru-RU" sz="900" kern="0" dirty="0" smtClean="0">
                <a:solidFill>
                  <a:srgbClr val="FFFFFF"/>
                </a:solidFill>
                <a:latin typeface="Inter SemiBold"/>
                <a:cs typeface="Arial"/>
                <a:sym typeface="Arial"/>
              </a:rPr>
              <a:t>уплаченной </a:t>
            </a:r>
            <a:r>
              <a:rPr lang="ru-RU" sz="900" kern="0" dirty="0">
                <a:solidFill>
                  <a:srgbClr val="FFFFFF"/>
                </a:solidFill>
                <a:latin typeface="Inter SemiBold"/>
                <a:cs typeface="Arial"/>
                <a:sym typeface="Arial"/>
              </a:rPr>
              <a:t>за обучение, на лечение, дополнительных страховых взносов на накопительную часть трудовой </a:t>
            </a:r>
            <a:r>
              <a:rPr lang="ru-RU" sz="900" kern="0" dirty="0" smtClean="0">
                <a:solidFill>
                  <a:srgbClr val="FFFFFF"/>
                </a:solidFill>
                <a:latin typeface="Inter SemiBold"/>
                <a:cs typeface="Arial"/>
                <a:sym typeface="Arial"/>
              </a:rPr>
              <a:t>пенсии); </a:t>
            </a:r>
          </a:p>
          <a:p>
            <a:pPr>
              <a:buClr>
                <a:srgbClr val="000000"/>
              </a:buClr>
              <a:buFont typeface="Arial"/>
              <a:buNone/>
            </a:pPr>
            <a:r>
              <a:rPr lang="ru-RU" sz="900" b="1" kern="0" dirty="0" smtClean="0">
                <a:solidFill>
                  <a:srgbClr val="FFFFFF"/>
                </a:solidFill>
                <a:latin typeface="Inter SemiBold"/>
                <a:cs typeface="Arial"/>
                <a:sym typeface="Arial"/>
              </a:rPr>
              <a:t>- стандартные</a:t>
            </a:r>
            <a:r>
              <a:rPr lang="ru-RU" sz="900" kern="0" dirty="0">
                <a:solidFill>
                  <a:srgbClr val="FFFFFF"/>
                </a:solidFill>
                <a:latin typeface="Inter SemiBold"/>
                <a:cs typeface="Arial"/>
                <a:sym typeface="Arial"/>
              </a:rPr>
              <a:t>: в том числе на </a:t>
            </a:r>
            <a:r>
              <a:rPr lang="ru-RU" sz="900" kern="0" dirty="0" smtClean="0">
                <a:solidFill>
                  <a:srgbClr val="FFFFFF"/>
                </a:solidFill>
                <a:latin typeface="Inter SemiBold"/>
                <a:cs typeface="Arial"/>
                <a:sym typeface="Arial"/>
              </a:rPr>
              <a:t>детей;</a:t>
            </a:r>
          </a:p>
          <a:p>
            <a:pPr>
              <a:buClr>
                <a:srgbClr val="000000"/>
              </a:buClr>
              <a:buFont typeface="Arial"/>
              <a:buNone/>
            </a:pPr>
            <a:r>
              <a:rPr lang="ru-RU" sz="900" b="1" kern="0" dirty="0" smtClean="0">
                <a:solidFill>
                  <a:srgbClr val="FFFFFF"/>
                </a:solidFill>
                <a:latin typeface="Inter SemiBold"/>
                <a:cs typeface="Arial"/>
                <a:sym typeface="Arial"/>
              </a:rPr>
              <a:t>- профессиональные</a:t>
            </a:r>
            <a:r>
              <a:rPr lang="ru-RU" sz="900" b="1" kern="0" dirty="0">
                <a:solidFill>
                  <a:srgbClr val="FFFFFF"/>
                </a:solidFill>
                <a:latin typeface="Inter SemiBold"/>
                <a:cs typeface="Arial"/>
                <a:sym typeface="Arial"/>
              </a:rPr>
              <a:t>: </a:t>
            </a:r>
            <a:endParaRPr lang="ru-RU" sz="900" b="1" kern="0" dirty="0" smtClean="0">
              <a:solidFill>
                <a:srgbClr val="FFFFFF"/>
              </a:solidFill>
              <a:latin typeface="Inter SemiBold"/>
              <a:cs typeface="Arial"/>
              <a:sym typeface="Arial"/>
            </a:endParaRPr>
          </a:p>
          <a:p>
            <a:pPr>
              <a:buClr>
                <a:srgbClr val="000000"/>
              </a:buClr>
              <a:buFont typeface="Arial"/>
              <a:buNone/>
            </a:pPr>
            <a:r>
              <a:rPr lang="ru-RU" sz="900" kern="0" dirty="0" smtClean="0">
                <a:solidFill>
                  <a:srgbClr val="FFFFFF"/>
                </a:solidFill>
                <a:latin typeface="Inter SemiBold"/>
                <a:cs typeface="Arial"/>
                <a:sym typeface="Arial"/>
              </a:rPr>
              <a:t>в </a:t>
            </a:r>
            <a:r>
              <a:rPr lang="ru-RU" sz="900" kern="0" dirty="0">
                <a:solidFill>
                  <a:srgbClr val="FFFFFF"/>
                </a:solidFill>
                <a:latin typeface="Inter SemiBold"/>
                <a:cs typeface="Arial"/>
                <a:sym typeface="Arial"/>
              </a:rPr>
              <a:t>том числе для нотариусов, адвокатов, лиц, получивших авторские </a:t>
            </a:r>
            <a:r>
              <a:rPr lang="ru-RU" sz="900" kern="0" dirty="0" smtClean="0">
                <a:solidFill>
                  <a:srgbClr val="FFFFFF"/>
                </a:solidFill>
                <a:latin typeface="Inter SemiBold"/>
                <a:cs typeface="Arial"/>
                <a:sym typeface="Arial"/>
              </a:rPr>
              <a:t>вознаграждения;</a:t>
            </a:r>
          </a:p>
          <a:p>
            <a:pPr>
              <a:buClr>
                <a:srgbClr val="000000"/>
              </a:buClr>
              <a:buFont typeface="Arial"/>
              <a:buNone/>
            </a:pPr>
            <a:r>
              <a:rPr lang="ru-RU" sz="900" b="1" kern="0" dirty="0" smtClean="0">
                <a:solidFill>
                  <a:srgbClr val="FFFFFF"/>
                </a:solidFill>
                <a:latin typeface="Inter SemiBold"/>
                <a:cs typeface="Arial"/>
                <a:sym typeface="Arial"/>
              </a:rPr>
              <a:t>- имущественные</a:t>
            </a:r>
            <a:r>
              <a:rPr lang="ru-RU" sz="900" kern="0" dirty="0">
                <a:solidFill>
                  <a:srgbClr val="FFFFFF"/>
                </a:solidFill>
                <a:latin typeface="Inter SemiBold"/>
                <a:cs typeface="Arial"/>
                <a:sym typeface="Arial"/>
              </a:rPr>
              <a:t>: в том числе на приобретение </a:t>
            </a:r>
            <a:r>
              <a:rPr lang="ru-RU" sz="900" kern="0" dirty="0" smtClean="0">
                <a:solidFill>
                  <a:srgbClr val="FFFFFF"/>
                </a:solidFill>
                <a:latin typeface="Inter SemiBold"/>
                <a:cs typeface="Arial"/>
                <a:sym typeface="Arial"/>
              </a:rPr>
              <a:t>жилья. </a:t>
            </a:r>
            <a:endParaRPr lang="ru-RU" sz="900" kern="0" dirty="0">
              <a:solidFill>
                <a:srgbClr val="FFFFFF"/>
              </a:solidFill>
              <a:latin typeface="Inter SemiBold"/>
              <a:cs typeface="Arial"/>
              <a:sym typeface="Arial"/>
            </a:endParaRPr>
          </a:p>
        </p:txBody>
      </p:sp>
      <p:sp>
        <p:nvSpPr>
          <p:cNvPr id="16" name="Прямоугольник 15"/>
          <p:cNvSpPr/>
          <p:nvPr/>
        </p:nvSpPr>
        <p:spPr>
          <a:xfrm>
            <a:off x="4646378" y="452202"/>
            <a:ext cx="4474669" cy="1023357"/>
          </a:xfrm>
          <a:prstGeom prst="rect">
            <a:avLst/>
          </a:prstGeom>
        </p:spPr>
        <p:txBody>
          <a:bodyPr wrap="square">
            <a:spAutoFit/>
          </a:bodyPr>
          <a:lstStyle/>
          <a:p>
            <a:pPr lvl="0" algn="ctr"/>
            <a:r>
              <a:rPr lang="ru-RU" sz="1050" b="1" u="sng" dirty="0">
                <a:solidFill>
                  <a:srgbClr val="FFFFFF"/>
                </a:solidFill>
                <a:latin typeface="Inter SemiBold"/>
              </a:rPr>
              <a:t>Налог на имущество физических лиц</a:t>
            </a:r>
          </a:p>
          <a:p>
            <a:pPr lvl="0"/>
            <a:r>
              <a:rPr lang="ru-RU" sz="800" dirty="0" smtClean="0">
                <a:solidFill>
                  <a:srgbClr val="FFFFFF"/>
                </a:solidFill>
                <a:latin typeface="Inter SemiBold"/>
              </a:rPr>
              <a:t>Ставки </a:t>
            </a:r>
            <a:r>
              <a:rPr lang="ru-RU" sz="800" dirty="0">
                <a:solidFill>
                  <a:srgbClr val="FFFFFF"/>
                </a:solidFill>
                <a:latin typeface="Inter SemiBold"/>
              </a:rPr>
              <a:t>устанавливаются нормативными правовыми актами муниципальных образований в размерах, не превышающих:</a:t>
            </a:r>
          </a:p>
          <a:p>
            <a:pPr lvl="0"/>
            <a:r>
              <a:rPr lang="ru-RU" sz="900" b="1" dirty="0" smtClean="0">
                <a:solidFill>
                  <a:srgbClr val="FFFF00"/>
                </a:solidFill>
                <a:latin typeface="Inter SemiBold"/>
              </a:rPr>
              <a:t> 0,1 </a:t>
            </a:r>
            <a:r>
              <a:rPr lang="ru-RU" sz="900" b="1" dirty="0">
                <a:solidFill>
                  <a:srgbClr val="FFFF00"/>
                </a:solidFill>
                <a:latin typeface="Inter SemiBold"/>
              </a:rPr>
              <a:t>% </a:t>
            </a:r>
            <a:r>
              <a:rPr lang="ru-RU" sz="800" dirty="0">
                <a:solidFill>
                  <a:srgbClr val="FFFFFF"/>
                </a:solidFill>
                <a:latin typeface="Inter SemiBold"/>
              </a:rPr>
              <a:t>по жилым домам, квартирам, комнатам</a:t>
            </a:r>
            <a:r>
              <a:rPr lang="ru-RU" sz="800" dirty="0" smtClean="0">
                <a:solidFill>
                  <a:srgbClr val="FFFFFF"/>
                </a:solidFill>
                <a:latin typeface="Inter SemiBold"/>
              </a:rPr>
              <a:t>, частям </a:t>
            </a:r>
            <a:r>
              <a:rPr lang="ru-RU" sz="800" dirty="0">
                <a:solidFill>
                  <a:srgbClr val="FFFFFF"/>
                </a:solidFill>
                <a:latin typeface="Inter SemiBold"/>
              </a:rPr>
              <a:t>жилых домов объектам незавершенного строительства, гаражам</a:t>
            </a:r>
            <a:r>
              <a:rPr lang="ru-RU" sz="800" dirty="0" smtClean="0">
                <a:solidFill>
                  <a:srgbClr val="FFFFFF"/>
                </a:solidFill>
                <a:latin typeface="Inter SemiBold"/>
              </a:rPr>
              <a:t>, </a:t>
            </a:r>
            <a:r>
              <a:rPr lang="ru-RU" sz="800" dirty="0" err="1" smtClean="0">
                <a:solidFill>
                  <a:srgbClr val="FFFFFF"/>
                </a:solidFill>
                <a:latin typeface="Inter SemiBold"/>
              </a:rPr>
              <a:t>машино</a:t>
            </a:r>
            <a:r>
              <a:rPr lang="ru-RU" sz="800" dirty="0" smtClean="0">
                <a:solidFill>
                  <a:srgbClr val="FFFFFF"/>
                </a:solidFill>
                <a:latin typeface="Inter SemiBold"/>
              </a:rPr>
              <a:t>-местам</a:t>
            </a:r>
            <a:r>
              <a:rPr lang="ru-RU" sz="800" dirty="0">
                <a:solidFill>
                  <a:srgbClr val="FFFFFF"/>
                </a:solidFill>
                <a:latin typeface="Inter SemiBold"/>
              </a:rPr>
              <a:t>, единым НК, </a:t>
            </a:r>
            <a:r>
              <a:rPr lang="ru-RU" sz="800" dirty="0" err="1">
                <a:solidFill>
                  <a:srgbClr val="FFFFFF"/>
                </a:solidFill>
                <a:latin typeface="Inter SemiBold"/>
              </a:rPr>
              <a:t>хоз</a:t>
            </a:r>
            <a:r>
              <a:rPr lang="ru-RU" sz="800" dirty="0">
                <a:solidFill>
                  <a:srgbClr val="FFFFFF"/>
                </a:solidFill>
                <a:latin typeface="Inter SemiBold"/>
              </a:rPr>
              <a:t> строениям или сооружениям, площадь каждого не превышает 50 </a:t>
            </a:r>
            <a:r>
              <a:rPr lang="ru-RU" sz="800" dirty="0" err="1">
                <a:solidFill>
                  <a:srgbClr val="FFFFFF"/>
                </a:solidFill>
                <a:latin typeface="Inter SemiBold"/>
              </a:rPr>
              <a:t>кв.м</a:t>
            </a:r>
            <a:r>
              <a:rPr lang="ru-RU" sz="800" dirty="0">
                <a:solidFill>
                  <a:srgbClr val="FFFFFF"/>
                </a:solidFill>
                <a:latin typeface="Inter SemiBold"/>
              </a:rPr>
              <a:t>.</a:t>
            </a:r>
          </a:p>
          <a:p>
            <a:pPr lvl="0"/>
            <a:r>
              <a:rPr lang="en-US" sz="800" b="1" dirty="0" smtClean="0">
                <a:solidFill>
                  <a:srgbClr val="FFFFFF"/>
                </a:solidFill>
                <a:latin typeface="Inter SemiBold"/>
              </a:rPr>
              <a:t>  </a:t>
            </a:r>
            <a:r>
              <a:rPr lang="ru-RU" sz="800" b="1" dirty="0" smtClean="0">
                <a:solidFill>
                  <a:srgbClr val="FFFFFF"/>
                </a:solidFill>
                <a:latin typeface="Inter SemiBold"/>
              </a:rPr>
              <a:t>            </a:t>
            </a:r>
            <a:r>
              <a:rPr lang="en-US" sz="900" b="1" dirty="0" smtClean="0">
                <a:solidFill>
                  <a:srgbClr val="FFFF00"/>
                </a:solidFill>
                <a:latin typeface="Inter SemiBold"/>
              </a:rPr>
              <a:t> </a:t>
            </a:r>
            <a:r>
              <a:rPr lang="ru-RU" sz="900" b="1" dirty="0" smtClean="0">
                <a:solidFill>
                  <a:srgbClr val="FFFF00"/>
                </a:solidFill>
                <a:latin typeface="Inter SemiBold"/>
              </a:rPr>
              <a:t>2 </a:t>
            </a:r>
            <a:r>
              <a:rPr lang="ru-RU" sz="900" b="1" dirty="0">
                <a:solidFill>
                  <a:srgbClr val="FFFF00"/>
                </a:solidFill>
                <a:latin typeface="Inter SemiBold"/>
              </a:rPr>
              <a:t>% </a:t>
            </a:r>
            <a:r>
              <a:rPr lang="ru-RU" sz="800" dirty="0">
                <a:solidFill>
                  <a:srgbClr val="FFFFFF"/>
                </a:solidFill>
                <a:latin typeface="Inter SemiBold"/>
              </a:rPr>
              <a:t>по объектам, кадастровая стоимость превышает 300 млн. </a:t>
            </a:r>
            <a:r>
              <a:rPr lang="ru-RU" sz="800" dirty="0" smtClean="0">
                <a:solidFill>
                  <a:srgbClr val="FFFFFF"/>
                </a:solidFill>
                <a:latin typeface="Inter SemiBold"/>
              </a:rPr>
              <a:t>рублей, по о</a:t>
            </a:r>
            <a:endParaRPr lang="ru-RU" sz="800" dirty="0">
              <a:solidFill>
                <a:srgbClr val="FFFFFF"/>
              </a:solidFill>
              <a:latin typeface="Inter SemiBold"/>
            </a:endParaRPr>
          </a:p>
        </p:txBody>
      </p:sp>
      <p:sp>
        <p:nvSpPr>
          <p:cNvPr id="18" name="Прямоугольник 17"/>
          <p:cNvSpPr/>
          <p:nvPr/>
        </p:nvSpPr>
        <p:spPr>
          <a:xfrm>
            <a:off x="5319584" y="1379358"/>
            <a:ext cx="3824416" cy="353943"/>
          </a:xfrm>
          <a:prstGeom prst="rect">
            <a:avLst/>
          </a:prstGeom>
        </p:spPr>
        <p:txBody>
          <a:bodyPr wrap="square">
            <a:spAutoFit/>
          </a:bodyPr>
          <a:lstStyle/>
          <a:p>
            <a:r>
              <a:rPr lang="ru-RU" sz="800" dirty="0" smtClean="0">
                <a:solidFill>
                  <a:srgbClr val="FFFFFF"/>
                </a:solidFill>
                <a:latin typeface="Inter SemiBold"/>
              </a:rPr>
              <a:t> по объектам, включенным </a:t>
            </a:r>
            <a:r>
              <a:rPr lang="ru-RU" sz="800" dirty="0">
                <a:solidFill>
                  <a:srgbClr val="FFFFFF"/>
                </a:solidFill>
                <a:latin typeface="Inter SemiBold"/>
              </a:rPr>
              <a:t>в перечень в соответствии со ст. 378.2 НК РФ;</a:t>
            </a:r>
          </a:p>
          <a:p>
            <a:r>
              <a:rPr lang="ru-RU" sz="900" dirty="0" smtClean="0">
                <a:solidFill>
                  <a:srgbClr val="FFFF00"/>
                </a:solidFill>
                <a:latin typeface="Inter SemiBold"/>
              </a:rPr>
              <a:t> </a:t>
            </a:r>
            <a:r>
              <a:rPr lang="ru-RU" sz="900" b="1" dirty="0">
                <a:solidFill>
                  <a:srgbClr val="FFFF00"/>
                </a:solidFill>
                <a:latin typeface="Inter SemiBold"/>
              </a:rPr>
              <a:t>0,5 %</a:t>
            </a:r>
            <a:r>
              <a:rPr lang="ru-RU" sz="900" dirty="0">
                <a:solidFill>
                  <a:srgbClr val="FFFF00"/>
                </a:solidFill>
                <a:latin typeface="Inter SemiBold"/>
              </a:rPr>
              <a:t> </a:t>
            </a:r>
            <a:r>
              <a:rPr lang="ru-RU" sz="800" dirty="0">
                <a:solidFill>
                  <a:srgbClr val="FFFFFF"/>
                </a:solidFill>
                <a:latin typeface="Inter SemiBold"/>
              </a:rPr>
              <a:t>по прочим объектам.</a:t>
            </a:r>
          </a:p>
        </p:txBody>
      </p:sp>
      <p:sp>
        <p:nvSpPr>
          <p:cNvPr id="19" name="Прямоугольник 18"/>
          <p:cNvSpPr/>
          <p:nvPr/>
        </p:nvSpPr>
        <p:spPr>
          <a:xfrm>
            <a:off x="5796159" y="1640277"/>
            <a:ext cx="3484606" cy="1231106"/>
          </a:xfrm>
          <a:prstGeom prst="rect">
            <a:avLst/>
          </a:prstGeom>
        </p:spPr>
        <p:txBody>
          <a:bodyPr wrap="square">
            <a:spAutoFit/>
          </a:bodyPr>
          <a:lstStyle/>
          <a:p>
            <a:pPr lvl="0"/>
            <a:r>
              <a:rPr lang="ru-RU" sz="800" b="1" u="sng" dirty="0">
                <a:solidFill>
                  <a:srgbClr val="FFFFFF"/>
                </a:solidFill>
                <a:latin typeface="Inter SemiBold"/>
              </a:rPr>
              <a:t>Вычеты</a:t>
            </a:r>
            <a:r>
              <a:rPr lang="ru-RU" sz="800" dirty="0">
                <a:solidFill>
                  <a:srgbClr val="FFFFFF"/>
                </a:solidFill>
                <a:latin typeface="Inter SemiBold"/>
              </a:rPr>
              <a:t>: 20 кв. м. - на квартиру, 10 кв. м. – на комнату, 50 кв. м. - жилой дом.</a:t>
            </a:r>
          </a:p>
          <a:p>
            <a:pPr lvl="0"/>
            <a:r>
              <a:rPr lang="ru-RU" sz="800" b="1" u="sng" dirty="0">
                <a:solidFill>
                  <a:srgbClr val="FFFFFF"/>
                </a:solidFill>
                <a:latin typeface="Inter SemiBold"/>
              </a:rPr>
              <a:t>Льготы</a:t>
            </a:r>
            <a:r>
              <a:rPr lang="ru-RU" sz="800" dirty="0">
                <a:solidFill>
                  <a:srgbClr val="FFFFFF"/>
                </a:solidFill>
                <a:latin typeface="Inter SemiBold"/>
              </a:rPr>
              <a:t> (освобождены от уплаты): Почетные граждане Увинского района, добровольные пожарные, народные </a:t>
            </a:r>
            <a:r>
              <a:rPr lang="ru-RU" sz="800" dirty="0" smtClean="0">
                <a:solidFill>
                  <a:srgbClr val="FFFFFF"/>
                </a:solidFill>
                <a:latin typeface="Inter SemiBold"/>
              </a:rPr>
              <a:t>дружинники, граждане</a:t>
            </a:r>
            <a:r>
              <a:rPr lang="ru-RU" sz="800" dirty="0">
                <a:solidFill>
                  <a:srgbClr val="FFFFFF"/>
                </a:solidFill>
                <a:latin typeface="Inter SemiBold"/>
              </a:rPr>
              <a:t>, избранные председателями уличных комитетов, старосты населенных пунктов, дети-сироты, дети, оставшиеся без попечения </a:t>
            </a:r>
            <a:r>
              <a:rPr lang="ru-RU" sz="800" dirty="0" smtClean="0">
                <a:solidFill>
                  <a:srgbClr val="FFFFFF"/>
                </a:solidFill>
                <a:latin typeface="Inter SemiBold"/>
              </a:rPr>
              <a:t>родителей, а также категории граждан, установленные РФ.</a:t>
            </a:r>
            <a:endParaRPr lang="ru-RU" sz="800" dirty="0">
              <a:solidFill>
                <a:srgbClr val="FFFFFF"/>
              </a:solidFill>
              <a:latin typeface="Inter SemiBold"/>
            </a:endParaRPr>
          </a:p>
          <a:p>
            <a:pPr lvl="0"/>
            <a:r>
              <a:rPr lang="ru-RU" sz="800" dirty="0">
                <a:solidFill>
                  <a:srgbClr val="FFFFFF"/>
                </a:solidFill>
                <a:latin typeface="Inter SemiBold"/>
              </a:rPr>
              <a:t> </a:t>
            </a:r>
            <a:r>
              <a:rPr lang="ru-RU" sz="800" b="1" u="sng" dirty="0">
                <a:solidFill>
                  <a:srgbClr val="FFFFFF"/>
                </a:solidFill>
                <a:latin typeface="Inter SemiBold"/>
              </a:rPr>
              <a:t>Срок уплаты</a:t>
            </a:r>
            <a:r>
              <a:rPr lang="ru-RU" sz="800" dirty="0">
                <a:solidFill>
                  <a:srgbClr val="FFFFFF"/>
                </a:solidFill>
                <a:latin typeface="Inter SemiBold"/>
              </a:rPr>
              <a:t>: Налог уплачивается не позднее 1 декабря года, </a:t>
            </a:r>
            <a:r>
              <a:rPr lang="ru-RU" sz="800" dirty="0" smtClean="0">
                <a:solidFill>
                  <a:srgbClr val="FFFFFF"/>
                </a:solidFill>
                <a:latin typeface="Inter SemiBold"/>
              </a:rPr>
              <a:t>      следующего </a:t>
            </a:r>
            <a:r>
              <a:rPr lang="ru-RU" sz="800" dirty="0">
                <a:solidFill>
                  <a:srgbClr val="FFFFFF"/>
                </a:solidFill>
                <a:latin typeface="Inter SemiBold"/>
              </a:rPr>
              <a:t>за истекшим налоговым </a:t>
            </a:r>
            <a:r>
              <a:rPr lang="ru-RU" sz="800" dirty="0" smtClean="0">
                <a:solidFill>
                  <a:srgbClr val="FFFFFF"/>
                </a:solidFill>
                <a:latin typeface="Inter SemiBold"/>
              </a:rPr>
              <a:t>периодом.</a:t>
            </a:r>
            <a:endParaRPr lang="ru-RU" sz="800" dirty="0">
              <a:solidFill>
                <a:srgbClr val="FFFFFF"/>
              </a:solidFill>
              <a:latin typeface="Inter SemiBold"/>
            </a:endParaRPr>
          </a:p>
        </p:txBody>
      </p:sp>
      <p:sp>
        <p:nvSpPr>
          <p:cNvPr id="26" name="Прямоугольник 25"/>
          <p:cNvSpPr/>
          <p:nvPr/>
        </p:nvSpPr>
        <p:spPr>
          <a:xfrm>
            <a:off x="98545" y="2921409"/>
            <a:ext cx="3437135" cy="2192908"/>
          </a:xfrm>
          <a:prstGeom prst="rect">
            <a:avLst/>
          </a:prstGeom>
        </p:spPr>
        <p:txBody>
          <a:bodyPr wrap="square">
            <a:spAutoFit/>
          </a:bodyPr>
          <a:lstStyle/>
          <a:p>
            <a:pPr algn="ctr">
              <a:buClr>
                <a:srgbClr val="000000"/>
              </a:buClr>
              <a:buFont typeface="Arial"/>
              <a:buNone/>
            </a:pPr>
            <a:r>
              <a:rPr lang="ru-RU" sz="1050" b="1" u="sng" dirty="0">
                <a:solidFill>
                  <a:srgbClr val="FFFFFF"/>
                </a:solidFill>
                <a:latin typeface="Inter SemiBold"/>
              </a:rPr>
              <a:t>Транспортный налог</a:t>
            </a:r>
          </a:p>
          <a:p>
            <a:pPr>
              <a:buClr>
                <a:srgbClr val="000000"/>
              </a:buClr>
              <a:buFont typeface="Arial"/>
              <a:buNone/>
            </a:pPr>
            <a:endParaRPr lang="ru-RU" sz="900" b="1" u="sng" kern="0" dirty="0" smtClean="0">
              <a:solidFill>
                <a:srgbClr val="FFFFFF"/>
              </a:solidFill>
              <a:latin typeface="Inter SemiBold"/>
              <a:cs typeface="Arial"/>
              <a:sym typeface="Arial"/>
            </a:endParaRPr>
          </a:p>
          <a:p>
            <a:pPr>
              <a:buClr>
                <a:srgbClr val="000000"/>
              </a:buClr>
              <a:buFont typeface="Arial"/>
              <a:buNone/>
            </a:pPr>
            <a:r>
              <a:rPr lang="ru-RU" sz="900" b="1" u="sng" kern="0" dirty="0" smtClean="0">
                <a:solidFill>
                  <a:srgbClr val="FFFFFF"/>
                </a:solidFill>
                <a:latin typeface="Inter SemiBold"/>
                <a:cs typeface="Arial"/>
                <a:sym typeface="Arial"/>
              </a:rPr>
              <a:t>Основные ставки</a:t>
            </a:r>
            <a:r>
              <a:rPr lang="ru-RU" sz="900" kern="0" dirty="0" smtClean="0">
                <a:solidFill>
                  <a:srgbClr val="FFFFFF"/>
                </a:solidFill>
                <a:latin typeface="Inter SemiBold"/>
                <a:cs typeface="Arial"/>
                <a:sym typeface="Arial"/>
              </a:rPr>
              <a:t>: </a:t>
            </a:r>
          </a:p>
          <a:p>
            <a:pPr>
              <a:buClr>
                <a:srgbClr val="000000"/>
              </a:buClr>
              <a:buFont typeface="Arial"/>
              <a:buNone/>
            </a:pPr>
            <a:r>
              <a:rPr lang="ru-RU" sz="900" kern="0" dirty="0" smtClean="0">
                <a:solidFill>
                  <a:srgbClr val="FFFFFF"/>
                </a:solidFill>
                <a:latin typeface="Inter SemiBold"/>
                <a:cs typeface="Arial"/>
                <a:sym typeface="Arial"/>
              </a:rPr>
              <a:t>до 100 л.с.-14 рублей; 101 - 150 </a:t>
            </a:r>
            <a:r>
              <a:rPr lang="ru-RU" sz="900" kern="0" dirty="0" err="1" smtClean="0">
                <a:solidFill>
                  <a:srgbClr val="FFFFFF"/>
                </a:solidFill>
                <a:latin typeface="Inter SemiBold"/>
                <a:cs typeface="Arial"/>
                <a:sym typeface="Arial"/>
              </a:rPr>
              <a:t>л.с</a:t>
            </a:r>
            <a:r>
              <a:rPr lang="ru-RU" sz="900" kern="0" dirty="0" smtClean="0">
                <a:solidFill>
                  <a:srgbClr val="FFFFFF"/>
                </a:solidFill>
                <a:latin typeface="Inter SemiBold"/>
                <a:cs typeface="Arial"/>
                <a:sym typeface="Arial"/>
              </a:rPr>
              <a:t>.- 29 рублей; 151-200 л.с.-50 рублей; 201-250 </a:t>
            </a:r>
            <a:r>
              <a:rPr lang="ru-RU" sz="900" kern="0" dirty="0" err="1" smtClean="0">
                <a:solidFill>
                  <a:srgbClr val="FFFFFF"/>
                </a:solidFill>
                <a:latin typeface="Inter SemiBold"/>
                <a:cs typeface="Arial"/>
                <a:sym typeface="Arial"/>
              </a:rPr>
              <a:t>л.с</a:t>
            </a:r>
            <a:r>
              <a:rPr lang="ru-RU" sz="900" kern="0" dirty="0" smtClean="0">
                <a:solidFill>
                  <a:srgbClr val="FFFFFF"/>
                </a:solidFill>
                <a:latin typeface="Inter SemiBold"/>
                <a:cs typeface="Arial"/>
                <a:sym typeface="Arial"/>
              </a:rPr>
              <a:t>.- 75 рублей; </a:t>
            </a:r>
            <a:r>
              <a:rPr lang="ru-RU" sz="900" kern="0" dirty="0" err="1" smtClean="0">
                <a:solidFill>
                  <a:srgbClr val="FFFFFF"/>
                </a:solidFill>
                <a:latin typeface="Inter SemiBold"/>
                <a:cs typeface="Arial"/>
                <a:sym typeface="Arial"/>
              </a:rPr>
              <a:t>св</a:t>
            </a:r>
            <a:r>
              <a:rPr lang="ru-RU" sz="900" kern="0" dirty="0" smtClean="0">
                <a:solidFill>
                  <a:srgbClr val="FFFFFF"/>
                </a:solidFill>
                <a:latin typeface="Inter SemiBold"/>
                <a:cs typeface="Arial"/>
                <a:sym typeface="Arial"/>
              </a:rPr>
              <a:t> 250 л.с-150 рублей. </a:t>
            </a:r>
          </a:p>
          <a:p>
            <a:pPr>
              <a:buClr>
                <a:srgbClr val="000000"/>
              </a:buClr>
              <a:buFont typeface="Arial"/>
              <a:buNone/>
            </a:pPr>
            <a:endParaRPr lang="ru-RU" sz="900" kern="0" dirty="0" smtClean="0">
              <a:solidFill>
                <a:srgbClr val="FFFFFF"/>
              </a:solidFill>
              <a:latin typeface="Inter SemiBold"/>
              <a:cs typeface="Arial"/>
              <a:sym typeface="Arial"/>
            </a:endParaRPr>
          </a:p>
          <a:p>
            <a:pPr>
              <a:buClr>
                <a:srgbClr val="000000"/>
              </a:buClr>
              <a:buFont typeface="Arial"/>
              <a:buNone/>
            </a:pPr>
            <a:r>
              <a:rPr lang="ru-RU" sz="900" b="1" u="sng" kern="0" dirty="0" smtClean="0">
                <a:solidFill>
                  <a:srgbClr val="FFFFFF"/>
                </a:solidFill>
                <a:latin typeface="Inter SemiBold"/>
                <a:cs typeface="Arial"/>
                <a:sym typeface="Arial"/>
              </a:rPr>
              <a:t>Льготы</a:t>
            </a:r>
            <a:r>
              <a:rPr lang="ru-RU" sz="900" kern="0" dirty="0" smtClean="0">
                <a:solidFill>
                  <a:srgbClr val="FFFFFF"/>
                </a:solidFill>
                <a:latin typeface="Inter SemiBold"/>
                <a:cs typeface="Arial"/>
                <a:sym typeface="Arial"/>
              </a:rPr>
              <a:t> (освобождены от уплаты налога по одному транспортному средству): Герои СССР, РФ, </a:t>
            </a:r>
            <a:r>
              <a:rPr lang="ru-RU" sz="900" kern="0" dirty="0" err="1" smtClean="0">
                <a:solidFill>
                  <a:srgbClr val="FFFFFF"/>
                </a:solidFill>
                <a:latin typeface="Inter SemiBold"/>
                <a:cs typeface="Arial"/>
                <a:sym typeface="Arial"/>
              </a:rPr>
              <a:t>Соц.труда</a:t>
            </a:r>
            <a:r>
              <a:rPr lang="ru-RU" sz="900" kern="0" dirty="0" smtClean="0">
                <a:solidFill>
                  <a:srgbClr val="FFFFFF"/>
                </a:solidFill>
                <a:latin typeface="Inter SemiBold"/>
                <a:cs typeface="Arial"/>
                <a:sym typeface="Arial"/>
              </a:rPr>
              <a:t>, награжденные орденом «Славы», «чернобыльцы»,  ветераны ВОВ, инвалиды боевых действий.</a:t>
            </a:r>
          </a:p>
          <a:p>
            <a:pPr>
              <a:buClr>
                <a:srgbClr val="000000"/>
              </a:buClr>
              <a:buFont typeface="Arial"/>
              <a:buNone/>
            </a:pPr>
            <a:r>
              <a:rPr lang="ru-RU" sz="900" b="1" u="sng" kern="0" dirty="0" smtClean="0">
                <a:solidFill>
                  <a:srgbClr val="FFFFFF"/>
                </a:solidFill>
                <a:latin typeface="Inter SemiBold"/>
                <a:cs typeface="Arial"/>
                <a:sym typeface="Arial"/>
              </a:rPr>
              <a:t>Уплачивают 50% </a:t>
            </a:r>
            <a:r>
              <a:rPr lang="ru-RU" sz="900" kern="0" dirty="0" smtClean="0">
                <a:solidFill>
                  <a:srgbClr val="FFFFFF"/>
                </a:solidFill>
                <a:latin typeface="Inter SemiBold"/>
                <a:cs typeface="Arial"/>
                <a:sym typeface="Arial"/>
              </a:rPr>
              <a:t>: пенсионеры, ветераны боевых действий, пенсионеры, лица, достигшие 60 и 55 лет.</a:t>
            </a:r>
          </a:p>
          <a:p>
            <a:pPr>
              <a:buClr>
                <a:srgbClr val="000000"/>
              </a:buClr>
              <a:buFont typeface="Arial"/>
              <a:buNone/>
            </a:pPr>
            <a:r>
              <a:rPr lang="ru-RU" sz="900" b="1" u="sng" kern="0" dirty="0" smtClean="0">
                <a:solidFill>
                  <a:srgbClr val="FFFFFF"/>
                </a:solidFill>
                <a:latin typeface="Inter SemiBold"/>
                <a:cs typeface="Arial"/>
                <a:sym typeface="Arial"/>
              </a:rPr>
              <a:t>Срок уплаты</a:t>
            </a:r>
            <a:r>
              <a:rPr lang="ru-RU" sz="900" kern="0" dirty="0" smtClean="0">
                <a:solidFill>
                  <a:srgbClr val="FFFFFF"/>
                </a:solidFill>
                <a:latin typeface="Inter SemiBold"/>
                <a:cs typeface="Arial"/>
                <a:sym typeface="Arial"/>
              </a:rPr>
              <a:t>: налог уплачивается не позднее 1 декабря года, следующего за истекшим налоговым периодом.</a:t>
            </a:r>
            <a:endParaRPr lang="ru-RU" sz="900" kern="0" dirty="0">
              <a:solidFill>
                <a:srgbClr val="FFFFFF"/>
              </a:solidFill>
              <a:latin typeface="Inter SemiBold"/>
              <a:cs typeface="Arial"/>
              <a:sym typeface="Arial"/>
            </a:endParaRPr>
          </a:p>
        </p:txBody>
      </p:sp>
      <p:sp>
        <p:nvSpPr>
          <p:cNvPr id="27" name="Прямоугольник 26"/>
          <p:cNvSpPr/>
          <p:nvPr/>
        </p:nvSpPr>
        <p:spPr>
          <a:xfrm>
            <a:off x="5678771" y="2830982"/>
            <a:ext cx="3552567" cy="884858"/>
          </a:xfrm>
          <a:prstGeom prst="rect">
            <a:avLst/>
          </a:prstGeom>
        </p:spPr>
        <p:txBody>
          <a:bodyPr wrap="square">
            <a:spAutoFit/>
          </a:bodyPr>
          <a:lstStyle/>
          <a:p>
            <a:pPr lvl="0" algn="ctr"/>
            <a:r>
              <a:rPr lang="ru-RU" sz="1050" b="1" u="sng" dirty="0">
                <a:solidFill>
                  <a:srgbClr val="FFFFFF"/>
                </a:solidFill>
                <a:latin typeface="Inter SemiBold"/>
              </a:rPr>
              <a:t>Земельный налог</a:t>
            </a:r>
          </a:p>
          <a:p>
            <a:pPr lvl="0" algn="ctr"/>
            <a:r>
              <a:rPr lang="ru-RU" sz="800" dirty="0" smtClean="0">
                <a:solidFill>
                  <a:srgbClr val="FFFFFF"/>
                </a:solidFill>
                <a:latin typeface="Inter SemiBold"/>
                <a:ea typeface="+mn-ea"/>
              </a:rPr>
              <a:t>Ставки </a:t>
            </a:r>
            <a:r>
              <a:rPr lang="ru-RU" sz="800" dirty="0">
                <a:solidFill>
                  <a:srgbClr val="FFFFFF"/>
                </a:solidFill>
                <a:latin typeface="Inter SemiBold"/>
                <a:ea typeface="+mn-ea"/>
              </a:rPr>
              <a:t>устанавливаются нормативными правовыми актами </a:t>
            </a:r>
            <a:r>
              <a:rPr lang="ru-RU" sz="800" dirty="0" smtClean="0">
                <a:solidFill>
                  <a:srgbClr val="FFFFFF"/>
                </a:solidFill>
                <a:latin typeface="Inter SemiBold"/>
                <a:ea typeface="+mn-ea"/>
              </a:rPr>
              <a:t>   муниципальных </a:t>
            </a:r>
            <a:r>
              <a:rPr lang="ru-RU" sz="800" dirty="0">
                <a:solidFill>
                  <a:srgbClr val="FFFFFF"/>
                </a:solidFill>
                <a:latin typeface="Inter SemiBold"/>
                <a:ea typeface="+mn-ea"/>
              </a:rPr>
              <a:t>образований в размерах, не превышающих:</a:t>
            </a:r>
          </a:p>
          <a:p>
            <a:pPr lvl="0"/>
            <a:r>
              <a:rPr lang="ru-RU" sz="800" b="1" dirty="0" smtClean="0">
                <a:solidFill>
                  <a:srgbClr val="FFFFFF"/>
                </a:solidFill>
                <a:latin typeface="Inter SemiBold"/>
                <a:ea typeface="+mn-ea"/>
              </a:rPr>
              <a:t>   </a:t>
            </a:r>
            <a:r>
              <a:rPr lang="ru-RU" sz="900" b="1" dirty="0" smtClean="0">
                <a:solidFill>
                  <a:srgbClr val="FFFF00"/>
                </a:solidFill>
                <a:latin typeface="Inter SemiBold"/>
                <a:ea typeface="+mn-ea"/>
              </a:rPr>
              <a:t>0,3</a:t>
            </a:r>
            <a:r>
              <a:rPr lang="ru-RU" sz="900" b="1" dirty="0">
                <a:solidFill>
                  <a:srgbClr val="FFFF00"/>
                </a:solidFill>
                <a:latin typeface="Inter SemiBold"/>
                <a:ea typeface="+mn-ea"/>
              </a:rPr>
              <a:t>%</a:t>
            </a:r>
            <a:r>
              <a:rPr lang="ru-RU" sz="800" b="1" dirty="0">
                <a:solidFill>
                  <a:srgbClr val="FFFFFF"/>
                </a:solidFill>
                <a:latin typeface="Inter SemiBold"/>
                <a:ea typeface="+mn-ea"/>
              </a:rPr>
              <a:t> </a:t>
            </a:r>
            <a:r>
              <a:rPr lang="ru-RU" sz="800" dirty="0">
                <a:solidFill>
                  <a:srgbClr val="FFFFFF"/>
                </a:solidFill>
                <a:latin typeface="Inter SemiBold"/>
                <a:ea typeface="+mn-ea"/>
              </a:rPr>
              <a:t> </a:t>
            </a:r>
            <a:r>
              <a:rPr lang="ru-RU" sz="800" dirty="0" smtClean="0">
                <a:solidFill>
                  <a:srgbClr val="FFFFFF"/>
                </a:solidFill>
                <a:latin typeface="Inter SemiBold"/>
                <a:ea typeface="+mn-ea"/>
              </a:rPr>
              <a:t>- по </a:t>
            </a:r>
            <a:r>
              <a:rPr lang="ru-RU" sz="800" dirty="0">
                <a:solidFill>
                  <a:srgbClr val="FFFFFF"/>
                </a:solidFill>
                <a:latin typeface="Inter SemiBold"/>
                <a:ea typeface="+mn-ea"/>
              </a:rPr>
              <a:t>землям с/х назначения, занятым жил фондом, для </a:t>
            </a:r>
            <a:r>
              <a:rPr lang="ru-RU" sz="800" dirty="0" smtClean="0">
                <a:solidFill>
                  <a:srgbClr val="FFFFFF"/>
                </a:solidFill>
                <a:latin typeface="Inter SemiBold"/>
                <a:ea typeface="+mn-ea"/>
              </a:rPr>
              <a:t>   ведения ЛПХ;</a:t>
            </a:r>
            <a:endParaRPr lang="ru-RU" sz="800" dirty="0">
              <a:solidFill>
                <a:srgbClr val="FFFFFF"/>
              </a:solidFill>
              <a:latin typeface="Inter SemiBold"/>
              <a:ea typeface="+mn-ea"/>
            </a:endParaRPr>
          </a:p>
          <a:p>
            <a:pPr lvl="0"/>
            <a:r>
              <a:rPr lang="ru-RU" sz="800" b="1" dirty="0" smtClean="0">
                <a:solidFill>
                  <a:srgbClr val="FFFFFF"/>
                </a:solidFill>
                <a:latin typeface="Inter SemiBold"/>
                <a:ea typeface="+mn-ea"/>
              </a:rPr>
              <a:t>   </a:t>
            </a:r>
            <a:r>
              <a:rPr lang="ru-RU" sz="800" b="1" dirty="0" smtClean="0">
                <a:solidFill>
                  <a:srgbClr val="FFFF00"/>
                </a:solidFill>
                <a:latin typeface="Inter SemiBold"/>
                <a:ea typeface="+mn-ea"/>
              </a:rPr>
              <a:t>1,5</a:t>
            </a:r>
            <a:r>
              <a:rPr lang="ru-RU" sz="800" b="1" dirty="0">
                <a:solidFill>
                  <a:srgbClr val="FFFF00"/>
                </a:solidFill>
                <a:latin typeface="Inter SemiBold"/>
                <a:ea typeface="+mn-ea"/>
              </a:rPr>
              <a:t>% </a:t>
            </a:r>
            <a:r>
              <a:rPr lang="ru-RU" sz="800" b="1" dirty="0">
                <a:solidFill>
                  <a:srgbClr val="FFFFFF"/>
                </a:solidFill>
                <a:latin typeface="Inter SemiBold"/>
                <a:ea typeface="+mn-ea"/>
              </a:rPr>
              <a:t>- </a:t>
            </a:r>
            <a:r>
              <a:rPr lang="ru-RU" sz="800" dirty="0">
                <a:solidFill>
                  <a:srgbClr val="FFFFFF"/>
                </a:solidFill>
                <a:latin typeface="Inter SemiBold"/>
                <a:ea typeface="+mn-ea"/>
              </a:rPr>
              <a:t>по прочим земельным </a:t>
            </a:r>
            <a:r>
              <a:rPr lang="ru-RU" sz="800" dirty="0" smtClean="0">
                <a:solidFill>
                  <a:srgbClr val="FFFFFF"/>
                </a:solidFill>
                <a:latin typeface="Inter SemiBold"/>
                <a:ea typeface="+mn-ea"/>
              </a:rPr>
              <a:t>участкам.</a:t>
            </a:r>
            <a:endParaRPr lang="ru-RU" sz="800" dirty="0">
              <a:solidFill>
                <a:srgbClr val="FFFFFF"/>
              </a:solidFill>
              <a:latin typeface="Inter SemiBold"/>
              <a:ea typeface="+mn-ea"/>
            </a:endParaRPr>
          </a:p>
        </p:txBody>
      </p:sp>
      <p:sp>
        <p:nvSpPr>
          <p:cNvPr id="28" name="Прямоугольник 27"/>
          <p:cNvSpPr/>
          <p:nvPr/>
        </p:nvSpPr>
        <p:spPr>
          <a:xfrm>
            <a:off x="5482290" y="3625762"/>
            <a:ext cx="3638757" cy="338554"/>
          </a:xfrm>
          <a:prstGeom prst="rect">
            <a:avLst/>
          </a:prstGeom>
        </p:spPr>
        <p:txBody>
          <a:bodyPr wrap="square">
            <a:spAutoFit/>
          </a:bodyPr>
          <a:lstStyle/>
          <a:p>
            <a:r>
              <a:rPr lang="ru-RU" sz="800" b="1" u="sng" dirty="0" smtClean="0">
                <a:solidFill>
                  <a:srgbClr val="FFFFFF"/>
                </a:solidFill>
                <a:latin typeface="Inter SemiBold"/>
                <a:ea typeface="+mn-ea"/>
              </a:rPr>
              <a:t>Льготы</a:t>
            </a:r>
            <a:r>
              <a:rPr lang="ru-RU" sz="800" b="1" dirty="0" smtClean="0">
                <a:solidFill>
                  <a:srgbClr val="FFFFFF"/>
                </a:solidFill>
                <a:latin typeface="Inter SemiBold"/>
                <a:ea typeface="+mn-ea"/>
              </a:rPr>
              <a:t> </a:t>
            </a:r>
            <a:r>
              <a:rPr lang="ru-RU" sz="800" dirty="0">
                <a:solidFill>
                  <a:srgbClr val="FFFFFF"/>
                </a:solidFill>
                <a:latin typeface="Inter SemiBold"/>
                <a:ea typeface="+mn-ea"/>
              </a:rPr>
              <a:t>(освобождение от уплаты налога): Почетные граждане Увинского района, ветераны и инвалиды </a:t>
            </a:r>
            <a:r>
              <a:rPr lang="ru-RU" sz="800" dirty="0" smtClean="0">
                <a:solidFill>
                  <a:srgbClr val="FFFFFF"/>
                </a:solidFill>
                <a:latin typeface="Inter SemiBold"/>
                <a:ea typeface="+mn-ea"/>
              </a:rPr>
              <a:t>ВОВ, органы местного </a:t>
            </a:r>
            <a:endParaRPr lang="ru-RU" sz="1200" dirty="0">
              <a:solidFill>
                <a:srgbClr val="FFFFFF"/>
              </a:solidFill>
              <a:latin typeface="Inter SemiBold"/>
            </a:endParaRPr>
          </a:p>
        </p:txBody>
      </p:sp>
      <p:sp>
        <p:nvSpPr>
          <p:cNvPr id="29" name="Прямоугольник 28"/>
          <p:cNvSpPr/>
          <p:nvPr/>
        </p:nvSpPr>
        <p:spPr>
          <a:xfrm>
            <a:off x="4722422" y="4105669"/>
            <a:ext cx="4398625" cy="584775"/>
          </a:xfrm>
          <a:prstGeom prst="rect">
            <a:avLst/>
          </a:prstGeom>
        </p:spPr>
        <p:txBody>
          <a:bodyPr wrap="square">
            <a:spAutoFit/>
          </a:bodyPr>
          <a:lstStyle/>
          <a:p>
            <a:pPr lvl="0" algn="just"/>
            <a:r>
              <a:rPr lang="ru-RU" sz="800" dirty="0" smtClean="0">
                <a:solidFill>
                  <a:srgbClr val="FFFFFF"/>
                </a:solidFill>
                <a:latin typeface="Inter SemiBold"/>
                <a:ea typeface="+mn-ea"/>
              </a:rPr>
              <a:t>общего пользования</a:t>
            </a:r>
            <a:r>
              <a:rPr lang="ru-RU" sz="800" dirty="0">
                <a:solidFill>
                  <a:srgbClr val="FFFFFF"/>
                </a:solidFill>
                <a:latin typeface="Inter SemiBold"/>
                <a:ea typeface="+mn-ea"/>
              </a:rPr>
              <a:t>, религиозные организации, общероссийские общественные организации инвалидов, </a:t>
            </a:r>
            <a:r>
              <a:rPr lang="ru-RU" sz="800" dirty="0" smtClean="0">
                <a:solidFill>
                  <a:srgbClr val="FFFFFF"/>
                </a:solidFill>
                <a:latin typeface="Inter SemiBold"/>
                <a:ea typeface="+mn-ea"/>
              </a:rPr>
              <a:t>организации народных </a:t>
            </a:r>
            <a:r>
              <a:rPr lang="ru-RU" sz="800" dirty="0" err="1">
                <a:solidFill>
                  <a:srgbClr val="FFFFFF"/>
                </a:solidFill>
                <a:latin typeface="Inter SemiBold"/>
                <a:ea typeface="+mn-ea"/>
              </a:rPr>
              <a:t>худож</a:t>
            </a:r>
            <a:r>
              <a:rPr lang="ru-RU" sz="800" dirty="0">
                <a:solidFill>
                  <a:srgbClr val="FFFFFF"/>
                </a:solidFill>
                <a:latin typeface="Inter SemiBold"/>
                <a:ea typeface="+mn-ea"/>
              </a:rPr>
              <a:t> </a:t>
            </a:r>
            <a:r>
              <a:rPr lang="ru-RU" sz="800" dirty="0" smtClean="0">
                <a:solidFill>
                  <a:srgbClr val="FFFFFF"/>
                </a:solidFill>
                <a:latin typeface="Inter SemiBold"/>
                <a:ea typeface="+mn-ea"/>
              </a:rPr>
              <a:t>промыслов.</a:t>
            </a:r>
            <a:endParaRPr lang="ru-RU" sz="800" dirty="0">
              <a:solidFill>
                <a:srgbClr val="FFFFFF"/>
              </a:solidFill>
              <a:latin typeface="Inter SemiBold"/>
              <a:ea typeface="+mn-ea"/>
            </a:endParaRPr>
          </a:p>
          <a:p>
            <a:pPr lvl="0" algn="just"/>
            <a:r>
              <a:rPr lang="ru-RU" sz="800" b="1" u="sng" dirty="0">
                <a:solidFill>
                  <a:srgbClr val="FFFFFF"/>
                </a:solidFill>
                <a:latin typeface="Inter SemiBold"/>
                <a:ea typeface="+mn-ea"/>
              </a:rPr>
              <a:t>Срок уплаты</a:t>
            </a:r>
            <a:r>
              <a:rPr lang="ru-RU" sz="800" b="1" dirty="0">
                <a:solidFill>
                  <a:srgbClr val="FFFFFF"/>
                </a:solidFill>
                <a:latin typeface="Inter SemiBold"/>
                <a:ea typeface="+mn-ea"/>
              </a:rPr>
              <a:t>: </a:t>
            </a:r>
            <a:r>
              <a:rPr lang="ru-RU" sz="800" b="1" dirty="0" err="1" smtClean="0">
                <a:solidFill>
                  <a:srgbClr val="FFFFFF"/>
                </a:solidFill>
                <a:latin typeface="Inter SemiBold"/>
                <a:ea typeface="+mn-ea"/>
              </a:rPr>
              <a:t>физ.лица</a:t>
            </a:r>
            <a:r>
              <a:rPr lang="ru-RU" sz="800" b="1" dirty="0" smtClean="0">
                <a:solidFill>
                  <a:srgbClr val="FFFFFF"/>
                </a:solidFill>
                <a:latin typeface="Inter SemiBold"/>
                <a:ea typeface="+mn-ea"/>
              </a:rPr>
              <a:t> - </a:t>
            </a:r>
            <a:r>
              <a:rPr lang="ru-RU" sz="800" dirty="0">
                <a:solidFill>
                  <a:srgbClr val="FFFFFF"/>
                </a:solidFill>
                <a:latin typeface="Inter SemiBold"/>
                <a:ea typeface="+mn-ea"/>
              </a:rPr>
              <a:t>не позднее 1 декабря года, следующего за  истекшим налоговым </a:t>
            </a:r>
            <a:r>
              <a:rPr lang="ru-RU" sz="800" dirty="0" smtClean="0">
                <a:solidFill>
                  <a:srgbClr val="FFFFFF"/>
                </a:solidFill>
                <a:latin typeface="Inter SemiBold"/>
                <a:ea typeface="+mn-ea"/>
              </a:rPr>
              <a:t>периодом.</a:t>
            </a:r>
            <a:endParaRPr lang="ru-RU" sz="800" dirty="0">
              <a:solidFill>
                <a:srgbClr val="FFFFFF"/>
              </a:solidFill>
              <a:latin typeface="Inter SemiBold"/>
              <a:ea typeface="+mn-ea"/>
            </a:endParaRPr>
          </a:p>
        </p:txBody>
      </p:sp>
      <p:sp>
        <p:nvSpPr>
          <p:cNvPr id="30" name="Прямоугольник 29"/>
          <p:cNvSpPr/>
          <p:nvPr/>
        </p:nvSpPr>
        <p:spPr>
          <a:xfrm>
            <a:off x="5149566" y="3848586"/>
            <a:ext cx="4022374" cy="338554"/>
          </a:xfrm>
          <a:prstGeom prst="rect">
            <a:avLst/>
          </a:prstGeom>
        </p:spPr>
        <p:txBody>
          <a:bodyPr wrap="square">
            <a:spAutoFit/>
          </a:bodyPr>
          <a:lstStyle/>
          <a:p>
            <a:pPr lvl="0"/>
            <a:r>
              <a:rPr lang="ru-RU" sz="800" dirty="0" smtClean="0">
                <a:latin typeface="Inter SemiBold"/>
                <a:ea typeface="+mn-ea"/>
              </a:rPr>
              <a:t>   </a:t>
            </a:r>
            <a:r>
              <a:rPr lang="ru-RU" sz="800" dirty="0" smtClean="0">
                <a:solidFill>
                  <a:srgbClr val="FFFFFF"/>
                </a:solidFill>
                <a:latin typeface="Inter SemiBold"/>
                <a:ea typeface="+mn-ea"/>
              </a:rPr>
              <a:t>самоуправления </a:t>
            </a:r>
            <a:r>
              <a:rPr lang="ru-RU" sz="800" dirty="0" err="1" smtClean="0">
                <a:solidFill>
                  <a:srgbClr val="FFFFFF"/>
                </a:solidFill>
                <a:latin typeface="Inter SemiBold"/>
                <a:ea typeface="+mn-ea"/>
              </a:rPr>
              <a:t>Увинского</a:t>
            </a:r>
            <a:r>
              <a:rPr lang="ru-RU" sz="800" dirty="0" smtClean="0">
                <a:solidFill>
                  <a:srgbClr val="FFFFFF"/>
                </a:solidFill>
                <a:latin typeface="Inter SemiBold"/>
                <a:ea typeface="+mn-ea"/>
              </a:rPr>
              <a:t> района </a:t>
            </a:r>
            <a:r>
              <a:rPr lang="ru-RU" sz="800" dirty="0">
                <a:solidFill>
                  <a:srgbClr val="FFFFFF"/>
                </a:solidFill>
                <a:latin typeface="Inter SemiBold"/>
                <a:ea typeface="+mn-ea"/>
              </a:rPr>
              <a:t>и </a:t>
            </a:r>
            <a:r>
              <a:rPr lang="ru-RU" sz="800" dirty="0" smtClean="0">
                <a:solidFill>
                  <a:srgbClr val="FFFFFF"/>
                </a:solidFill>
                <a:latin typeface="Inter SemiBold"/>
                <a:ea typeface="+mn-ea"/>
              </a:rPr>
              <a:t>подведомственные муниципальные</a:t>
            </a:r>
          </a:p>
          <a:p>
            <a:pPr lvl="0"/>
            <a:r>
              <a:rPr lang="ru-RU" sz="800" dirty="0" smtClean="0">
                <a:solidFill>
                  <a:srgbClr val="FFFFFF"/>
                </a:solidFill>
                <a:latin typeface="Inter SemiBold"/>
                <a:ea typeface="+mn-ea"/>
              </a:rPr>
              <a:t> учреждения, организации </a:t>
            </a:r>
            <a:r>
              <a:rPr lang="ru-RU" sz="800" dirty="0">
                <a:solidFill>
                  <a:srgbClr val="FFFFFF"/>
                </a:solidFill>
                <a:latin typeface="Inter SemiBold"/>
                <a:ea typeface="+mn-ea"/>
              </a:rPr>
              <a:t>УИС, </a:t>
            </a:r>
            <a:r>
              <a:rPr lang="ru-RU" sz="800" dirty="0" smtClean="0">
                <a:solidFill>
                  <a:srgbClr val="FFFFFF"/>
                </a:solidFill>
                <a:latin typeface="Inter SemiBold"/>
                <a:ea typeface="+mn-ea"/>
              </a:rPr>
              <a:t>организации </a:t>
            </a:r>
            <a:r>
              <a:rPr lang="ru-RU" sz="800" dirty="0">
                <a:solidFill>
                  <a:srgbClr val="FFFFFF"/>
                </a:solidFill>
                <a:latin typeface="Inter SemiBold"/>
                <a:ea typeface="+mn-ea"/>
              </a:rPr>
              <a:t>по </a:t>
            </a:r>
            <a:r>
              <a:rPr lang="ru-RU" sz="800" dirty="0" smtClean="0">
                <a:solidFill>
                  <a:srgbClr val="FFFFFF"/>
                </a:solidFill>
                <a:latin typeface="Inter SemiBold"/>
                <a:ea typeface="+mn-ea"/>
              </a:rPr>
              <a:t>автомобильным дорогам </a:t>
            </a:r>
            <a:endParaRPr lang="ru-RU" sz="1200" dirty="0">
              <a:solidFill>
                <a:srgbClr val="FFFFFF"/>
              </a:solidFill>
              <a:latin typeface="Inter SemiBold"/>
            </a:endParaRPr>
          </a:p>
        </p:txBody>
      </p:sp>
      <p:sp>
        <p:nvSpPr>
          <p:cNvPr id="31" name="Прямоугольник 30"/>
          <p:cNvSpPr/>
          <p:nvPr/>
        </p:nvSpPr>
        <p:spPr>
          <a:xfrm>
            <a:off x="4708765" y="4631165"/>
            <a:ext cx="4572000" cy="461665"/>
          </a:xfrm>
          <a:prstGeom prst="rect">
            <a:avLst/>
          </a:prstGeom>
        </p:spPr>
        <p:txBody>
          <a:bodyPr>
            <a:spAutoFit/>
          </a:bodyPr>
          <a:lstStyle/>
          <a:p>
            <a:r>
              <a:rPr lang="ru-RU" sz="800" b="1" dirty="0">
                <a:solidFill>
                  <a:srgbClr val="FFFFFF"/>
                </a:solidFill>
                <a:latin typeface="Inter SemiBold"/>
              </a:rPr>
              <a:t>организации</a:t>
            </a:r>
            <a:r>
              <a:rPr lang="ru-RU" sz="800" dirty="0">
                <a:solidFill>
                  <a:srgbClr val="FFFFFF"/>
                </a:solidFill>
                <a:latin typeface="Inter SemiBold"/>
              </a:rPr>
              <a:t> – авансовые платежи не позднее 28 числа месяца, след за истекшим отчетным периодом, не позднее 28 февраля, следующего за истекшим налоговым периодом – за год.</a:t>
            </a:r>
          </a:p>
        </p:txBody>
      </p:sp>
      <p:sp>
        <p:nvSpPr>
          <p:cNvPr id="14337" name="Прямоугольник 14336"/>
          <p:cNvSpPr/>
          <p:nvPr/>
        </p:nvSpPr>
        <p:spPr>
          <a:xfrm>
            <a:off x="1370652" y="82870"/>
            <a:ext cx="6703540" cy="369332"/>
          </a:xfrm>
          <a:prstGeom prst="rect">
            <a:avLst/>
          </a:prstGeom>
        </p:spPr>
        <p:txBody>
          <a:bodyPr wrap="square">
            <a:spAutoFit/>
          </a:bodyPr>
          <a:lstStyle/>
          <a:p>
            <a:pPr lvl="0" algn="ctr">
              <a:buClrTx/>
            </a:pPr>
            <a:r>
              <a:rPr lang="ru-RU" sz="1800" b="1" dirty="0">
                <a:solidFill>
                  <a:schemeClr val="tx1">
                    <a:lumMod val="75000"/>
                  </a:schemeClr>
                </a:solidFill>
                <a:latin typeface="Be Vietnam Pro"/>
                <a:ea typeface="Be Vietnam Pro"/>
                <a:cs typeface="Be Vietnam Pro"/>
                <a:sym typeface="Be Vietnam Pro"/>
              </a:rPr>
              <a:t>Какие налоги уплачивают жители Увинского района</a:t>
            </a:r>
          </a:p>
        </p:txBody>
      </p:sp>
    </p:spTree>
    <p:extLst>
      <p:ext uri="{BB962C8B-B14F-4D97-AF65-F5344CB8AC3E}">
        <p14:creationId xmlns:p14="http://schemas.microsoft.com/office/powerpoint/2010/main" val="1331308988"/>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ctrTitle"/>
          </p:nvPr>
        </p:nvSpPr>
        <p:spPr>
          <a:xfrm>
            <a:off x="609294" y="60373"/>
            <a:ext cx="8327365" cy="523196"/>
          </a:xfrm>
        </p:spPr>
        <p:txBody>
          <a:bodyPr/>
          <a:lstStyle/>
          <a:p>
            <a:pPr algn="ctr"/>
            <a:r>
              <a:rPr lang="ru-RU" sz="1200" dirty="0">
                <a:solidFill>
                  <a:schemeClr val="tx1">
                    <a:lumMod val="75000"/>
                  </a:schemeClr>
                </a:solidFill>
              </a:rPr>
              <a:t>ОСНОВНЫЕ ПАРАМЕТРЫ БЮДЖЕТА МУНИЦИПАЛЬНОГО ОБРАЗОВАНИЯ </a:t>
            </a:r>
            <a:r>
              <a:rPr lang="ru-RU" sz="1200" dirty="0" smtClean="0">
                <a:solidFill>
                  <a:schemeClr val="tx1">
                    <a:lumMod val="75000"/>
                  </a:schemeClr>
                </a:solidFill>
              </a:rPr>
              <a:t/>
            </a:r>
            <a:br>
              <a:rPr lang="ru-RU" sz="1200" dirty="0" smtClean="0">
                <a:solidFill>
                  <a:schemeClr val="tx1">
                    <a:lumMod val="75000"/>
                  </a:schemeClr>
                </a:solidFill>
              </a:rPr>
            </a:br>
            <a:r>
              <a:rPr lang="ru-RU" sz="1200" dirty="0" smtClean="0">
                <a:solidFill>
                  <a:schemeClr val="tx1">
                    <a:lumMod val="75000"/>
                  </a:schemeClr>
                </a:solidFill>
              </a:rPr>
              <a:t>«</a:t>
            </a:r>
            <a:r>
              <a:rPr lang="ru-RU" sz="1200" dirty="0">
                <a:solidFill>
                  <a:schemeClr val="tx1">
                    <a:lumMod val="75000"/>
                  </a:schemeClr>
                </a:solidFill>
              </a:rPr>
              <a:t>МУНИЦИПАЛЬНЫЙ ОКРУГ УВИНСКИЙ РАЙОН УДМУРТСКОЙ РЕСПУБЛИКИ» </a:t>
            </a:r>
          </a:p>
        </p:txBody>
      </p:sp>
      <p:sp>
        <p:nvSpPr>
          <p:cNvPr id="5" name="Прямоугольник 4"/>
          <p:cNvSpPr/>
          <p:nvPr/>
        </p:nvSpPr>
        <p:spPr>
          <a:xfrm>
            <a:off x="8300498" y="321959"/>
            <a:ext cx="537327" cy="261610"/>
          </a:xfrm>
          <a:prstGeom prst="rect">
            <a:avLst/>
          </a:prstGeom>
        </p:spPr>
        <p:txBody>
          <a:bodyPr wrap="none">
            <a:spAutoFit/>
          </a:bodyPr>
          <a:lstStyle/>
          <a:p>
            <a:r>
              <a:rPr lang="ru-RU" sz="1100" dirty="0" smtClean="0"/>
              <a:t>тыс.₽</a:t>
            </a:r>
            <a:endParaRPr lang="ru-RU" sz="1100" dirty="0"/>
          </a:p>
        </p:txBody>
      </p:sp>
      <p:sp>
        <p:nvSpPr>
          <p:cNvPr id="6" name="Google Shape;6799;p61"/>
          <p:cNvSpPr/>
          <p:nvPr/>
        </p:nvSpPr>
        <p:spPr>
          <a:xfrm>
            <a:off x="275621" y="124894"/>
            <a:ext cx="333673" cy="315824"/>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chemeClr val="tx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rgbClr val="435D74"/>
              </a:solidFill>
              <a:effectLst/>
              <a:uLnTx/>
              <a:uFillTx/>
            </a:endParaRPr>
          </a:p>
        </p:txBody>
      </p:sp>
      <p:graphicFrame>
        <p:nvGraphicFramePr>
          <p:cNvPr id="3" name="Таблица 2"/>
          <p:cNvGraphicFramePr>
            <a:graphicFrameLocks noGrp="1"/>
          </p:cNvGraphicFramePr>
          <p:nvPr>
            <p:extLst>
              <p:ext uri="{D42A27DB-BD31-4B8C-83A1-F6EECF244321}">
                <p14:modId xmlns:p14="http://schemas.microsoft.com/office/powerpoint/2010/main" val="1391036558"/>
              </p:ext>
            </p:extLst>
          </p:nvPr>
        </p:nvGraphicFramePr>
        <p:xfrm>
          <a:off x="129717" y="556570"/>
          <a:ext cx="8764737" cy="2303612"/>
        </p:xfrm>
        <a:graphic>
          <a:graphicData uri="http://schemas.openxmlformats.org/drawingml/2006/table">
            <a:tbl>
              <a:tblPr/>
              <a:tblGrid>
                <a:gridCol w="2216116"/>
                <a:gridCol w="1174541"/>
                <a:gridCol w="1196702"/>
                <a:gridCol w="1229944"/>
                <a:gridCol w="1473717"/>
                <a:gridCol w="1473717"/>
              </a:tblGrid>
              <a:tr h="143973">
                <a:tc rowSpan="2">
                  <a:txBody>
                    <a:bodyPr/>
                    <a:lstStyle/>
                    <a:p>
                      <a:pPr algn="ctr" rtl="0" fontAlgn="ctr"/>
                      <a:r>
                        <a:rPr lang="ru-RU" sz="1100" b="1" i="0" u="none" strike="noStrike" dirty="0">
                          <a:solidFill>
                            <a:srgbClr val="FFFFFF"/>
                          </a:solidFill>
                          <a:effectLst/>
                          <a:latin typeface="Arial"/>
                        </a:rPr>
                        <a:t>Показатель</a:t>
                      </a:r>
                    </a:p>
                  </a:txBody>
                  <a:tcPr marL="6928" marR="6928" marT="692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7EA4C4"/>
                    </a:solidFill>
                  </a:tcPr>
                </a:tc>
                <a:tc>
                  <a:txBody>
                    <a:bodyPr/>
                    <a:lstStyle/>
                    <a:p>
                      <a:pPr algn="ctr" rtl="0" fontAlgn="ctr"/>
                      <a:r>
                        <a:rPr lang="ru-RU" sz="1100" b="1" i="0" u="none" strike="noStrike" dirty="0" smtClean="0">
                          <a:solidFill>
                            <a:srgbClr val="FFFFFF"/>
                          </a:solidFill>
                          <a:effectLst/>
                          <a:latin typeface="Arial"/>
                        </a:rPr>
                        <a:t>2024 год</a:t>
                      </a:r>
                      <a:endParaRPr lang="ru-RU" sz="1100" b="1" i="0" u="none" strike="noStrike" dirty="0">
                        <a:solidFill>
                          <a:srgbClr val="FFFFFF"/>
                        </a:solidFill>
                        <a:effectLst/>
                        <a:latin typeface="Arial"/>
                      </a:endParaRPr>
                    </a:p>
                  </a:txBody>
                  <a:tcPr marL="6928" marR="6928" marT="692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chemeClr val="accent1">
                        <a:lumMod val="75000"/>
                      </a:schemeClr>
                    </a:solidFill>
                  </a:tcPr>
                </a:tc>
                <a:tc>
                  <a:txBody>
                    <a:bodyPr/>
                    <a:lstStyle/>
                    <a:p>
                      <a:pPr algn="ctr" rtl="0" fontAlgn="ctr"/>
                      <a:r>
                        <a:rPr lang="ru-RU" sz="1100" b="1" i="0" u="none" strike="noStrike" dirty="0" smtClean="0">
                          <a:solidFill>
                            <a:srgbClr val="FFFFFF"/>
                          </a:solidFill>
                          <a:effectLst/>
                          <a:latin typeface="Arial"/>
                        </a:rPr>
                        <a:t>2025 год</a:t>
                      </a:r>
                      <a:endParaRPr lang="ru-RU" sz="1100" b="1" i="0" u="none" strike="noStrike" dirty="0">
                        <a:solidFill>
                          <a:srgbClr val="FFFFFF"/>
                        </a:solidFill>
                        <a:effectLst/>
                        <a:latin typeface="Arial"/>
                      </a:endParaRPr>
                    </a:p>
                  </a:txBody>
                  <a:tcPr marL="6928" marR="6928" marT="692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7EA4C4"/>
                    </a:solidFill>
                  </a:tcPr>
                </a:tc>
                <a:tc>
                  <a:txBody>
                    <a:bodyPr/>
                    <a:lstStyle/>
                    <a:p>
                      <a:pPr algn="ctr" rtl="0" fontAlgn="ctr"/>
                      <a:r>
                        <a:rPr lang="ru-RU" sz="1100" b="1" i="0" u="none" strike="noStrike" dirty="0" smtClean="0">
                          <a:solidFill>
                            <a:srgbClr val="FFFFFF"/>
                          </a:solidFill>
                          <a:effectLst/>
                          <a:latin typeface="Arial"/>
                        </a:rPr>
                        <a:t>2026 год</a:t>
                      </a:r>
                      <a:endParaRPr lang="ru-RU" sz="1100" b="1" i="0" u="none" strike="noStrike" dirty="0">
                        <a:solidFill>
                          <a:srgbClr val="FFFFFF"/>
                        </a:solidFill>
                        <a:effectLst/>
                        <a:latin typeface="Arial"/>
                      </a:endParaRPr>
                    </a:p>
                  </a:txBody>
                  <a:tcPr marL="6928" marR="6928" marT="692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7EA4C4"/>
                    </a:solidFill>
                  </a:tcPr>
                </a:tc>
                <a:tc>
                  <a:txBody>
                    <a:bodyPr/>
                    <a:lstStyle/>
                    <a:p>
                      <a:pPr algn="ctr" rtl="0" fontAlgn="ctr"/>
                      <a:r>
                        <a:rPr lang="ru-RU" sz="1100" b="1" i="0" u="none" strike="noStrike" dirty="0" smtClean="0">
                          <a:solidFill>
                            <a:srgbClr val="FFFFFF"/>
                          </a:solidFill>
                          <a:effectLst/>
                          <a:latin typeface="Arial"/>
                        </a:rPr>
                        <a:t>2027 год</a:t>
                      </a:r>
                      <a:endParaRPr lang="ru-RU" sz="1100" b="1" i="0" u="none" strike="noStrike" dirty="0">
                        <a:solidFill>
                          <a:srgbClr val="FFFFFF"/>
                        </a:solidFill>
                        <a:effectLst/>
                        <a:latin typeface="Arial"/>
                      </a:endParaRPr>
                    </a:p>
                  </a:txBody>
                  <a:tcPr marL="6928" marR="6928" marT="692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7EA4C4"/>
                    </a:solidFill>
                  </a:tcPr>
                </a:tc>
                <a:tc>
                  <a:txBody>
                    <a:bodyPr/>
                    <a:lstStyle/>
                    <a:p>
                      <a:pPr algn="ctr" rtl="0" fontAlgn="ctr"/>
                      <a:r>
                        <a:rPr lang="ru-RU" sz="1100" b="1" i="0" u="none" strike="noStrike" dirty="0" smtClean="0">
                          <a:solidFill>
                            <a:srgbClr val="FFFFFF"/>
                          </a:solidFill>
                          <a:effectLst/>
                          <a:latin typeface="Arial"/>
                        </a:rPr>
                        <a:t>2028 год</a:t>
                      </a:r>
                      <a:endParaRPr lang="ru-RU" sz="1100" b="1" i="0" u="none" strike="noStrike" dirty="0">
                        <a:solidFill>
                          <a:srgbClr val="FFFFFF"/>
                        </a:solidFill>
                        <a:effectLst/>
                        <a:latin typeface="Arial"/>
                      </a:endParaRPr>
                    </a:p>
                  </a:txBody>
                  <a:tcPr marL="6928" marR="6928" marT="692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7EA4C4"/>
                    </a:solidFill>
                  </a:tcPr>
                </a:tc>
              </a:tr>
              <a:tr h="148572">
                <a:tc vMerge="1">
                  <a:txBody>
                    <a:bodyPr/>
                    <a:lstStyle/>
                    <a:p>
                      <a:endParaRPr lang="ru-RU"/>
                    </a:p>
                  </a:txBody>
                  <a:tcPr/>
                </a:tc>
                <a:tc>
                  <a:txBody>
                    <a:bodyPr/>
                    <a:lstStyle/>
                    <a:p>
                      <a:pPr algn="ctr" rtl="0" fontAlgn="ctr"/>
                      <a:r>
                        <a:rPr lang="ru-RU" sz="1100" b="1" i="0" u="none" strike="noStrike" dirty="0" smtClean="0">
                          <a:solidFill>
                            <a:srgbClr val="FFFFFF"/>
                          </a:solidFill>
                          <a:effectLst/>
                          <a:latin typeface="Arial"/>
                        </a:rPr>
                        <a:t>отчет</a:t>
                      </a:r>
                      <a:endParaRPr lang="ru-RU" sz="1100" b="1" i="0" u="none" strike="noStrike" dirty="0">
                        <a:solidFill>
                          <a:srgbClr val="FFFFFF"/>
                        </a:solidFill>
                        <a:effectLst/>
                        <a:latin typeface="Arial"/>
                      </a:endParaRPr>
                    </a:p>
                  </a:txBody>
                  <a:tcPr marL="6928" marR="6928" marT="692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ctr" rtl="0" fontAlgn="ctr"/>
                      <a:r>
                        <a:rPr lang="ru-RU" sz="1100" b="1" i="0" u="none" strike="noStrike">
                          <a:solidFill>
                            <a:srgbClr val="FFFFFF"/>
                          </a:solidFill>
                          <a:effectLst/>
                          <a:latin typeface="Arial"/>
                        </a:rPr>
                        <a:t>оценка</a:t>
                      </a:r>
                    </a:p>
                  </a:txBody>
                  <a:tcPr marL="6928" marR="6928" marT="692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7EA4C4"/>
                    </a:solidFill>
                  </a:tcPr>
                </a:tc>
                <a:tc>
                  <a:txBody>
                    <a:bodyPr/>
                    <a:lstStyle/>
                    <a:p>
                      <a:pPr algn="ctr" rtl="0" fontAlgn="ctr"/>
                      <a:r>
                        <a:rPr lang="ru-RU" sz="1100" b="1" i="0" u="none" strike="noStrike" dirty="0" smtClean="0">
                          <a:solidFill>
                            <a:srgbClr val="FFFFFF"/>
                          </a:solidFill>
                          <a:effectLst/>
                          <a:latin typeface="Arial"/>
                        </a:rPr>
                        <a:t>план</a:t>
                      </a:r>
                      <a:endParaRPr lang="ru-RU" sz="1100" b="1" i="0" u="none" strike="noStrike" dirty="0">
                        <a:solidFill>
                          <a:srgbClr val="FFFFFF"/>
                        </a:solidFill>
                        <a:effectLst/>
                        <a:latin typeface="Arial"/>
                      </a:endParaRPr>
                    </a:p>
                  </a:txBody>
                  <a:tcPr marL="6928" marR="6928" marT="692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7EA4C4"/>
                    </a:solidFill>
                  </a:tcPr>
                </a:tc>
                <a:tc>
                  <a:txBody>
                    <a:bodyPr/>
                    <a:lstStyle/>
                    <a:p>
                      <a:pPr algn="ctr" rtl="0" fontAlgn="ctr"/>
                      <a:r>
                        <a:rPr lang="ru-RU" sz="1100" b="1" i="0" u="none" strike="noStrike" dirty="0" smtClean="0">
                          <a:solidFill>
                            <a:srgbClr val="FFFFFF"/>
                          </a:solidFill>
                          <a:effectLst/>
                          <a:latin typeface="Arial"/>
                        </a:rPr>
                        <a:t>план</a:t>
                      </a:r>
                      <a:endParaRPr lang="ru-RU" sz="1100" b="1" i="0" u="none" strike="noStrike" dirty="0">
                        <a:solidFill>
                          <a:srgbClr val="FFFFFF"/>
                        </a:solidFill>
                        <a:effectLst/>
                        <a:latin typeface="Arial"/>
                      </a:endParaRPr>
                    </a:p>
                  </a:txBody>
                  <a:tcPr marL="6928" marR="6928" marT="692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7EA4C4"/>
                    </a:solidFill>
                  </a:tcPr>
                </a:tc>
                <a:tc>
                  <a:txBody>
                    <a:bodyPr/>
                    <a:lstStyle/>
                    <a:p>
                      <a:pPr algn="ctr" rtl="0" fontAlgn="ctr"/>
                      <a:r>
                        <a:rPr lang="ru-RU" sz="1100" b="1" i="0" u="none" strike="noStrike" dirty="0" smtClean="0">
                          <a:solidFill>
                            <a:srgbClr val="FFFFFF"/>
                          </a:solidFill>
                          <a:effectLst/>
                          <a:latin typeface="Arial"/>
                        </a:rPr>
                        <a:t>план</a:t>
                      </a:r>
                      <a:endParaRPr lang="ru-RU" sz="1100" b="1" i="0" u="none" strike="noStrike" dirty="0">
                        <a:solidFill>
                          <a:srgbClr val="FFFFFF"/>
                        </a:solidFill>
                        <a:effectLst/>
                        <a:latin typeface="Arial"/>
                      </a:endParaRPr>
                    </a:p>
                  </a:txBody>
                  <a:tcPr marL="6928" marR="6928" marT="692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7EA4C4"/>
                    </a:solidFill>
                  </a:tcPr>
                </a:tc>
              </a:tr>
              <a:tr h="264900">
                <a:tc>
                  <a:txBody>
                    <a:bodyPr/>
                    <a:lstStyle/>
                    <a:p>
                      <a:pPr algn="l" rtl="0" fontAlgn="ctr"/>
                      <a:r>
                        <a:rPr lang="ru-RU" sz="1100" b="1" i="0" u="none" strike="noStrike" dirty="0">
                          <a:solidFill>
                            <a:srgbClr val="181818"/>
                          </a:solidFill>
                          <a:effectLst/>
                          <a:latin typeface="Calibri"/>
                        </a:rPr>
                        <a:t>Общий объем доходов</a:t>
                      </a:r>
                    </a:p>
                  </a:txBody>
                  <a:tcPr marL="6928" marR="6928" marT="692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E7F0"/>
                    </a:solidFill>
                  </a:tcPr>
                </a:tc>
                <a:tc>
                  <a:txBody>
                    <a:bodyPr/>
                    <a:lstStyle/>
                    <a:p>
                      <a:pPr algn="ctr" rtl="0" fontAlgn="ctr"/>
                      <a:r>
                        <a:rPr lang="ru-RU" sz="1100" b="1" i="0" u="none" strike="noStrike" dirty="0">
                          <a:solidFill>
                            <a:srgbClr val="181818"/>
                          </a:solidFill>
                          <a:effectLst/>
                          <a:latin typeface="Arial"/>
                        </a:rPr>
                        <a:t>2 838 673,80</a:t>
                      </a:r>
                    </a:p>
                  </a:txBody>
                  <a:tcPr marL="6928" marR="6928" marT="692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E7F0"/>
                    </a:solidFill>
                  </a:tcPr>
                </a:tc>
                <a:tc>
                  <a:txBody>
                    <a:bodyPr/>
                    <a:lstStyle/>
                    <a:p>
                      <a:pPr algn="ctr" rtl="0" fontAlgn="ctr"/>
                      <a:r>
                        <a:rPr lang="ru-RU" sz="1100" b="1" i="0" u="none" strike="noStrike" dirty="0">
                          <a:solidFill>
                            <a:srgbClr val="181818"/>
                          </a:solidFill>
                          <a:effectLst/>
                          <a:latin typeface="Arial"/>
                        </a:rPr>
                        <a:t>3 603 317,10</a:t>
                      </a:r>
                    </a:p>
                  </a:txBody>
                  <a:tcPr marL="6928" marR="6928" marT="692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E7F0"/>
                    </a:solidFill>
                  </a:tcPr>
                </a:tc>
                <a:tc>
                  <a:txBody>
                    <a:bodyPr/>
                    <a:lstStyle/>
                    <a:p>
                      <a:pPr algn="ctr" rtl="0" fontAlgn="ctr"/>
                      <a:r>
                        <a:rPr lang="ru-RU" sz="1100" b="1" i="0" u="none" strike="noStrike" dirty="0" smtClean="0">
                          <a:solidFill>
                            <a:srgbClr val="181818"/>
                          </a:solidFill>
                          <a:effectLst/>
                          <a:latin typeface="Arial"/>
                        </a:rPr>
                        <a:t>4 041</a:t>
                      </a:r>
                      <a:r>
                        <a:rPr lang="ru-RU" sz="1100" b="1" i="0" u="none" strike="noStrike" baseline="0" dirty="0" smtClean="0">
                          <a:solidFill>
                            <a:srgbClr val="181818"/>
                          </a:solidFill>
                          <a:effectLst/>
                          <a:latin typeface="Arial"/>
                        </a:rPr>
                        <a:t> 334,8</a:t>
                      </a:r>
                      <a:endParaRPr lang="ru-RU" sz="1100" b="1" i="0" u="none" strike="noStrike" dirty="0">
                        <a:solidFill>
                          <a:srgbClr val="181818"/>
                        </a:solidFill>
                        <a:effectLst/>
                        <a:latin typeface="Arial"/>
                      </a:endParaRPr>
                    </a:p>
                  </a:txBody>
                  <a:tcPr marL="6928" marR="6928" marT="692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E7F0"/>
                    </a:solidFill>
                  </a:tcPr>
                </a:tc>
                <a:tc>
                  <a:txBody>
                    <a:bodyPr/>
                    <a:lstStyle/>
                    <a:p>
                      <a:pPr algn="ctr" rtl="0" fontAlgn="ctr"/>
                      <a:r>
                        <a:rPr lang="ru-RU" sz="1100" b="1" i="0" u="none" strike="noStrike" dirty="0">
                          <a:solidFill>
                            <a:srgbClr val="181818"/>
                          </a:solidFill>
                          <a:effectLst/>
                          <a:latin typeface="Arial"/>
                        </a:rPr>
                        <a:t>3 </a:t>
                      </a:r>
                      <a:r>
                        <a:rPr lang="ru-RU" sz="1100" b="1" i="0" u="none" strike="noStrike" dirty="0" smtClean="0">
                          <a:solidFill>
                            <a:srgbClr val="181818"/>
                          </a:solidFill>
                          <a:effectLst/>
                          <a:latin typeface="Arial"/>
                        </a:rPr>
                        <a:t>955 290,60</a:t>
                      </a:r>
                      <a:endParaRPr lang="ru-RU" sz="1100" b="1" i="0" u="none" strike="noStrike" dirty="0">
                        <a:solidFill>
                          <a:srgbClr val="181818"/>
                        </a:solidFill>
                        <a:effectLst/>
                        <a:latin typeface="Arial"/>
                      </a:endParaRPr>
                    </a:p>
                  </a:txBody>
                  <a:tcPr marL="6928" marR="6928" marT="692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E7F0"/>
                    </a:solidFill>
                  </a:tcPr>
                </a:tc>
                <a:tc>
                  <a:txBody>
                    <a:bodyPr/>
                    <a:lstStyle/>
                    <a:p>
                      <a:pPr algn="ctr" rtl="0" fontAlgn="ctr"/>
                      <a:r>
                        <a:rPr lang="ru-RU" sz="1100" b="1" i="0" u="none" strike="noStrike" dirty="0">
                          <a:solidFill>
                            <a:srgbClr val="181818"/>
                          </a:solidFill>
                          <a:effectLst/>
                          <a:latin typeface="Arial"/>
                        </a:rPr>
                        <a:t>3 </a:t>
                      </a:r>
                      <a:r>
                        <a:rPr lang="ru-RU" sz="1100" b="1" i="0" u="none" strike="noStrike" dirty="0" smtClean="0">
                          <a:solidFill>
                            <a:srgbClr val="181818"/>
                          </a:solidFill>
                          <a:effectLst/>
                          <a:latin typeface="Arial"/>
                        </a:rPr>
                        <a:t>523 102,20</a:t>
                      </a:r>
                      <a:endParaRPr lang="ru-RU" sz="1100" b="1" i="0" u="none" strike="noStrike" dirty="0">
                        <a:solidFill>
                          <a:srgbClr val="181818"/>
                        </a:solidFill>
                        <a:effectLst/>
                        <a:latin typeface="Arial"/>
                      </a:endParaRPr>
                    </a:p>
                  </a:txBody>
                  <a:tcPr marL="6928" marR="6928" marT="692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E7F0"/>
                    </a:solidFill>
                  </a:tcPr>
                </a:tc>
              </a:tr>
              <a:tr h="284703">
                <a:tc>
                  <a:txBody>
                    <a:bodyPr/>
                    <a:lstStyle/>
                    <a:p>
                      <a:pPr algn="l" rtl="0" fontAlgn="ctr"/>
                      <a:r>
                        <a:rPr lang="ru-RU" sz="1100" b="0" i="0" u="none" strike="noStrike" dirty="0">
                          <a:solidFill>
                            <a:srgbClr val="181818"/>
                          </a:solidFill>
                          <a:effectLst/>
                          <a:latin typeface="Calibri"/>
                        </a:rPr>
                        <a:t>Налоговые и неналоговые доходы</a:t>
                      </a:r>
                    </a:p>
                  </a:txBody>
                  <a:tcPr marL="6928" marR="6928" marT="692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ru-RU" sz="1100" b="0" i="0" u="none" strike="noStrike">
                          <a:solidFill>
                            <a:srgbClr val="181818"/>
                          </a:solidFill>
                          <a:effectLst/>
                          <a:latin typeface="Arial"/>
                        </a:rPr>
                        <a:t>1 027 463,10</a:t>
                      </a:r>
                    </a:p>
                  </a:txBody>
                  <a:tcPr marL="6928" marR="6928" marT="692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ru-RU" sz="1100" b="0" i="0" u="none" strike="noStrike">
                          <a:solidFill>
                            <a:srgbClr val="181818"/>
                          </a:solidFill>
                          <a:effectLst/>
                          <a:latin typeface="Arial"/>
                        </a:rPr>
                        <a:t>1 217 725,00</a:t>
                      </a:r>
                    </a:p>
                  </a:txBody>
                  <a:tcPr marL="6928" marR="6928" marT="692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ru-RU" sz="1100" b="0" i="0" u="none" strike="noStrike" dirty="0">
                          <a:solidFill>
                            <a:srgbClr val="181818"/>
                          </a:solidFill>
                          <a:effectLst/>
                          <a:latin typeface="Arial"/>
                        </a:rPr>
                        <a:t>1 330 233,00</a:t>
                      </a:r>
                    </a:p>
                  </a:txBody>
                  <a:tcPr marL="6928" marR="6928" marT="692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ru-RU" sz="1100" b="0" i="0" u="none" strike="noStrike" dirty="0">
                          <a:solidFill>
                            <a:srgbClr val="181818"/>
                          </a:solidFill>
                          <a:effectLst/>
                          <a:latin typeface="Arial"/>
                        </a:rPr>
                        <a:t>1 443 157,00</a:t>
                      </a:r>
                    </a:p>
                  </a:txBody>
                  <a:tcPr marL="6928" marR="6928" marT="692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ru-RU" sz="1100" b="0" i="0" u="none" strike="noStrike">
                          <a:solidFill>
                            <a:srgbClr val="181818"/>
                          </a:solidFill>
                          <a:effectLst/>
                          <a:latin typeface="Arial"/>
                        </a:rPr>
                        <a:t>1 547 210,00</a:t>
                      </a:r>
                    </a:p>
                  </a:txBody>
                  <a:tcPr marL="6928" marR="6928" marT="692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76045">
                <a:tc>
                  <a:txBody>
                    <a:bodyPr/>
                    <a:lstStyle/>
                    <a:p>
                      <a:pPr algn="l" rtl="0" fontAlgn="ctr"/>
                      <a:r>
                        <a:rPr lang="ru-RU" sz="1100" b="0" i="0" u="none" strike="noStrike">
                          <a:solidFill>
                            <a:srgbClr val="181818"/>
                          </a:solidFill>
                          <a:effectLst/>
                          <a:latin typeface="Calibri"/>
                        </a:rPr>
                        <a:t>Безвозмездные поступления, в т.ч.:</a:t>
                      </a:r>
                    </a:p>
                  </a:txBody>
                  <a:tcPr marL="6928" marR="6928" marT="692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ru-RU" sz="1100" b="0" i="0" u="none" strike="noStrike">
                          <a:solidFill>
                            <a:srgbClr val="181818"/>
                          </a:solidFill>
                          <a:effectLst/>
                          <a:latin typeface="Arial"/>
                        </a:rPr>
                        <a:t>1 811 210,70</a:t>
                      </a:r>
                    </a:p>
                  </a:txBody>
                  <a:tcPr marL="6928" marR="6928" marT="692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ru-RU" sz="1100" b="0" i="0" u="none" strike="noStrike">
                          <a:solidFill>
                            <a:srgbClr val="181818"/>
                          </a:solidFill>
                          <a:effectLst/>
                          <a:latin typeface="Arial"/>
                        </a:rPr>
                        <a:t>2 385 592,10</a:t>
                      </a:r>
                    </a:p>
                  </a:txBody>
                  <a:tcPr marL="6928" marR="6928" marT="692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ru-RU" sz="1100" b="0" i="0" u="none" strike="noStrike" dirty="0" smtClean="0">
                          <a:solidFill>
                            <a:srgbClr val="181818"/>
                          </a:solidFill>
                          <a:effectLst/>
                          <a:latin typeface="Arial"/>
                        </a:rPr>
                        <a:t>2 711 101,80</a:t>
                      </a:r>
                      <a:endParaRPr lang="ru-RU" sz="1100" b="0" i="0" u="none" strike="noStrike" dirty="0">
                        <a:solidFill>
                          <a:srgbClr val="181818"/>
                        </a:solidFill>
                        <a:effectLst/>
                        <a:latin typeface="Arial"/>
                      </a:endParaRPr>
                    </a:p>
                  </a:txBody>
                  <a:tcPr marL="6928" marR="6928" marT="692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ru-RU" sz="1100" b="0" i="0" u="none" strike="noStrike" dirty="0" smtClean="0">
                          <a:solidFill>
                            <a:srgbClr val="181818"/>
                          </a:solidFill>
                          <a:effectLst/>
                          <a:latin typeface="Arial"/>
                        </a:rPr>
                        <a:t>2 512 133,60</a:t>
                      </a:r>
                      <a:endParaRPr lang="ru-RU" sz="1100" b="0" i="0" u="none" strike="noStrike" dirty="0">
                        <a:solidFill>
                          <a:srgbClr val="181818"/>
                        </a:solidFill>
                        <a:effectLst/>
                        <a:latin typeface="Arial"/>
                      </a:endParaRPr>
                    </a:p>
                  </a:txBody>
                  <a:tcPr marL="6928" marR="6928" marT="692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ru-RU" sz="1100" b="0" i="0" u="none" strike="noStrike" dirty="0" smtClean="0">
                          <a:solidFill>
                            <a:srgbClr val="181818"/>
                          </a:solidFill>
                          <a:effectLst/>
                          <a:latin typeface="Arial"/>
                        </a:rPr>
                        <a:t>1 975 892,20</a:t>
                      </a:r>
                      <a:endParaRPr lang="ru-RU" sz="1100" b="0" i="0" u="none" strike="noStrike" dirty="0">
                        <a:solidFill>
                          <a:srgbClr val="181818"/>
                        </a:solidFill>
                        <a:effectLst/>
                        <a:latin typeface="Arial"/>
                      </a:endParaRPr>
                    </a:p>
                  </a:txBody>
                  <a:tcPr marL="6928" marR="6928" marT="692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57200">
                <a:tc>
                  <a:txBody>
                    <a:bodyPr/>
                    <a:lstStyle/>
                    <a:p>
                      <a:pPr algn="l" rtl="0" fontAlgn="ctr"/>
                      <a:r>
                        <a:rPr lang="ru-RU" sz="1100" b="0" i="0" u="none" strike="noStrike">
                          <a:solidFill>
                            <a:srgbClr val="181818"/>
                          </a:solidFill>
                          <a:effectLst/>
                          <a:latin typeface="Calibri"/>
                        </a:rPr>
                        <a:t>Безвозмездные поступления из республиканского и федерального  бюджета</a:t>
                      </a:r>
                    </a:p>
                  </a:txBody>
                  <a:tcPr marL="6928" marR="6928" marT="692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ru-RU" sz="1100" b="0" i="0" u="none" strike="noStrike">
                          <a:solidFill>
                            <a:srgbClr val="181818"/>
                          </a:solidFill>
                          <a:effectLst/>
                          <a:latin typeface="Arial"/>
                        </a:rPr>
                        <a:t>1 796 214,30</a:t>
                      </a:r>
                    </a:p>
                  </a:txBody>
                  <a:tcPr marL="6928" marR="6928" marT="692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ru-RU" sz="1100" b="0" i="0" u="none" strike="noStrike" dirty="0">
                          <a:solidFill>
                            <a:srgbClr val="181818"/>
                          </a:solidFill>
                          <a:effectLst/>
                          <a:latin typeface="Arial"/>
                        </a:rPr>
                        <a:t>2 383 707,90</a:t>
                      </a:r>
                    </a:p>
                  </a:txBody>
                  <a:tcPr marL="6928" marR="6928" marT="692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fontAlgn="ctr"/>
                      <a:r>
                        <a:rPr lang="ru-RU" sz="1100" b="0" i="0" u="none" strike="noStrike" dirty="0">
                          <a:solidFill>
                            <a:srgbClr val="181818"/>
                          </a:solidFill>
                          <a:effectLst/>
                          <a:latin typeface="Arial"/>
                        </a:rPr>
                        <a:t>2 </a:t>
                      </a:r>
                      <a:r>
                        <a:rPr lang="ru-RU" sz="1100" b="0" i="0" u="none" strike="noStrike" dirty="0" smtClean="0">
                          <a:solidFill>
                            <a:srgbClr val="181818"/>
                          </a:solidFill>
                          <a:effectLst/>
                          <a:latin typeface="Arial"/>
                        </a:rPr>
                        <a:t>711</a:t>
                      </a:r>
                      <a:r>
                        <a:rPr lang="ru-RU" sz="1100" b="0" i="0" u="none" strike="noStrike" baseline="0" dirty="0" smtClean="0">
                          <a:solidFill>
                            <a:srgbClr val="181818"/>
                          </a:solidFill>
                          <a:effectLst/>
                          <a:latin typeface="Arial"/>
                        </a:rPr>
                        <a:t> 101,80</a:t>
                      </a:r>
                      <a:endParaRPr lang="ru-RU" sz="1100" b="0" i="0" u="none" strike="noStrike" dirty="0">
                        <a:solidFill>
                          <a:srgbClr val="181818"/>
                        </a:solidFill>
                        <a:effectLst/>
                        <a:latin typeface="Arial"/>
                      </a:endParaRPr>
                    </a:p>
                  </a:txBody>
                  <a:tcPr marL="6928" marR="6928" marT="692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ru-RU" sz="1100" b="0" i="0" u="none" strike="noStrike" kern="0" cap="none" spc="0" normalizeH="0" baseline="0" noProof="0" dirty="0" smtClean="0">
                          <a:ln>
                            <a:noFill/>
                          </a:ln>
                          <a:solidFill>
                            <a:srgbClr val="181818"/>
                          </a:solidFill>
                          <a:effectLst/>
                          <a:uLnTx/>
                          <a:uFillTx/>
                          <a:latin typeface="+mn-lt"/>
                          <a:ea typeface="+mn-ea"/>
                          <a:cs typeface="+mn-cs"/>
                          <a:sym typeface="Arial"/>
                        </a:rPr>
                        <a:t>2 512 133,60</a:t>
                      </a:r>
                      <a:endParaRPr kumimoji="0" lang="ru-RU" sz="1100" b="0" i="0" u="none" strike="noStrike" kern="0" cap="none" spc="0" normalizeH="0" baseline="0" noProof="0" dirty="0">
                        <a:ln>
                          <a:noFill/>
                        </a:ln>
                        <a:solidFill>
                          <a:srgbClr val="181818"/>
                        </a:solidFill>
                        <a:effectLst/>
                        <a:uLnTx/>
                        <a:uFillTx/>
                        <a:latin typeface="+mn-lt"/>
                        <a:ea typeface="+mn-ea"/>
                        <a:cs typeface="+mn-cs"/>
                        <a:sym typeface="Arial"/>
                      </a:endParaRPr>
                    </a:p>
                  </a:txBody>
                  <a:tcPr marL="6928" marR="6928" marT="692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ru-RU" sz="1100" b="0" i="0" u="none" strike="noStrike" kern="0" cap="none" spc="0" normalizeH="0" baseline="0" noProof="0" dirty="0" smtClean="0">
                          <a:ln>
                            <a:noFill/>
                          </a:ln>
                          <a:solidFill>
                            <a:srgbClr val="181818"/>
                          </a:solidFill>
                          <a:effectLst/>
                          <a:uLnTx/>
                          <a:uFillTx/>
                          <a:latin typeface="+mn-lt"/>
                          <a:ea typeface="+mn-ea"/>
                          <a:cs typeface="+mn-cs"/>
                          <a:sym typeface="Arial"/>
                        </a:rPr>
                        <a:t>1 975 892,20</a:t>
                      </a:r>
                      <a:endParaRPr kumimoji="0" lang="ru-RU" sz="1100" b="0" i="0" u="none" strike="noStrike" kern="0" cap="none" spc="0" normalizeH="0" baseline="0" noProof="0" dirty="0">
                        <a:ln>
                          <a:noFill/>
                        </a:ln>
                        <a:solidFill>
                          <a:srgbClr val="181818"/>
                        </a:solidFill>
                        <a:effectLst/>
                        <a:uLnTx/>
                        <a:uFillTx/>
                        <a:latin typeface="+mn-lt"/>
                        <a:ea typeface="+mn-ea"/>
                        <a:cs typeface="+mn-cs"/>
                        <a:sym typeface="Arial"/>
                      </a:endParaRPr>
                    </a:p>
                  </a:txBody>
                  <a:tcPr marL="6928" marR="6928" marT="692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76772">
                <a:tc>
                  <a:txBody>
                    <a:bodyPr/>
                    <a:lstStyle/>
                    <a:p>
                      <a:pPr algn="l" rtl="0" fontAlgn="ctr"/>
                      <a:r>
                        <a:rPr lang="ru-RU" sz="1100" b="1" i="0" u="none" strike="noStrike">
                          <a:solidFill>
                            <a:srgbClr val="181818"/>
                          </a:solidFill>
                          <a:effectLst/>
                          <a:latin typeface="Calibri"/>
                        </a:rPr>
                        <a:t>Общий объем расходов</a:t>
                      </a:r>
                    </a:p>
                  </a:txBody>
                  <a:tcPr marL="6928" marR="6928" marT="692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E8F0"/>
                    </a:solidFill>
                  </a:tcPr>
                </a:tc>
                <a:tc>
                  <a:txBody>
                    <a:bodyPr/>
                    <a:lstStyle/>
                    <a:p>
                      <a:pPr algn="ctr" rtl="0" fontAlgn="ctr"/>
                      <a:r>
                        <a:rPr lang="ru-RU" sz="1100" b="1" i="0" u="none" strike="noStrike">
                          <a:solidFill>
                            <a:srgbClr val="181818"/>
                          </a:solidFill>
                          <a:effectLst/>
                          <a:latin typeface="Arial"/>
                        </a:rPr>
                        <a:t>2 661 722,70</a:t>
                      </a:r>
                    </a:p>
                  </a:txBody>
                  <a:tcPr marL="6928" marR="6928" marT="692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E8F0"/>
                    </a:solidFill>
                  </a:tcPr>
                </a:tc>
                <a:tc>
                  <a:txBody>
                    <a:bodyPr/>
                    <a:lstStyle/>
                    <a:p>
                      <a:pPr algn="ctr" rtl="0" fontAlgn="ctr"/>
                      <a:r>
                        <a:rPr lang="ru-RU" sz="1100" b="1" i="0" u="none" strike="noStrike">
                          <a:solidFill>
                            <a:srgbClr val="181818"/>
                          </a:solidFill>
                          <a:effectLst/>
                          <a:latin typeface="Arial"/>
                        </a:rPr>
                        <a:t>3 718 052,80</a:t>
                      </a:r>
                    </a:p>
                  </a:txBody>
                  <a:tcPr marL="6928" marR="6928" marT="692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E8F0"/>
                    </a:solidFill>
                  </a:tcPr>
                </a:tc>
                <a:tc>
                  <a:txBody>
                    <a:bodyPr/>
                    <a:lstStyle/>
                    <a:p>
                      <a:pPr algn="ctr" rtl="0" fontAlgn="ctr"/>
                      <a:r>
                        <a:rPr lang="ru-RU" sz="1100" b="1" i="0" u="none" strike="noStrike" dirty="0" smtClean="0">
                          <a:solidFill>
                            <a:srgbClr val="181818"/>
                          </a:solidFill>
                          <a:effectLst/>
                          <a:latin typeface="Arial"/>
                        </a:rPr>
                        <a:t>4 076 613,80</a:t>
                      </a:r>
                      <a:endParaRPr lang="ru-RU" sz="1100" b="1" i="0" u="none" strike="noStrike" dirty="0">
                        <a:solidFill>
                          <a:srgbClr val="181818"/>
                        </a:solidFill>
                        <a:effectLst/>
                        <a:latin typeface="Arial"/>
                      </a:endParaRPr>
                    </a:p>
                  </a:txBody>
                  <a:tcPr marL="6928" marR="6928" marT="692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E8F0"/>
                    </a:solidFill>
                  </a:tcPr>
                </a:tc>
                <a:tc>
                  <a:txBody>
                    <a:bodyPr/>
                    <a:lstStyle/>
                    <a:p>
                      <a:pPr algn="ctr" rtl="0" fontAlgn="ctr"/>
                      <a:r>
                        <a:rPr lang="ru-RU" sz="1100" b="1" i="0" u="none" strike="noStrike" dirty="0" smtClean="0">
                          <a:solidFill>
                            <a:srgbClr val="181818"/>
                          </a:solidFill>
                          <a:effectLst/>
                          <a:latin typeface="Arial"/>
                        </a:rPr>
                        <a:t>3 971 507,60</a:t>
                      </a:r>
                      <a:endParaRPr lang="ru-RU" sz="1100" b="1" i="0" u="none" strike="noStrike" dirty="0">
                        <a:solidFill>
                          <a:srgbClr val="181818"/>
                        </a:solidFill>
                        <a:effectLst/>
                        <a:latin typeface="Arial"/>
                      </a:endParaRPr>
                    </a:p>
                  </a:txBody>
                  <a:tcPr marL="6928" marR="6928" marT="692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E8F0"/>
                    </a:solidFill>
                  </a:tcPr>
                </a:tc>
                <a:tc>
                  <a:txBody>
                    <a:bodyPr/>
                    <a:lstStyle/>
                    <a:p>
                      <a:pPr algn="ctr" rtl="0" fontAlgn="ctr"/>
                      <a:r>
                        <a:rPr lang="ru-RU" sz="1100" b="1" i="0" u="none" strike="noStrike" dirty="0" smtClean="0">
                          <a:solidFill>
                            <a:srgbClr val="181818"/>
                          </a:solidFill>
                          <a:effectLst/>
                          <a:latin typeface="Arial"/>
                        </a:rPr>
                        <a:t>3 539 683,20</a:t>
                      </a:r>
                      <a:endParaRPr lang="ru-RU" sz="1100" b="1" i="0" u="none" strike="noStrike" dirty="0">
                        <a:solidFill>
                          <a:srgbClr val="181818"/>
                        </a:solidFill>
                        <a:effectLst/>
                        <a:latin typeface="Arial"/>
                      </a:endParaRPr>
                    </a:p>
                  </a:txBody>
                  <a:tcPr marL="6928" marR="6928" marT="692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EE8F0"/>
                    </a:solidFill>
                  </a:tcPr>
                </a:tc>
              </a:tr>
              <a:tr h="317518">
                <a:tc>
                  <a:txBody>
                    <a:bodyPr/>
                    <a:lstStyle/>
                    <a:p>
                      <a:pPr algn="l" rtl="0" fontAlgn="ctr"/>
                      <a:r>
                        <a:rPr lang="ru-RU" sz="1100" b="1" i="0" u="none" strike="noStrike">
                          <a:solidFill>
                            <a:srgbClr val="181818"/>
                          </a:solidFill>
                          <a:effectLst/>
                          <a:latin typeface="Calibri"/>
                        </a:rPr>
                        <a:t>Дефицит (-) / профицит (+) бюджета</a:t>
                      </a:r>
                    </a:p>
                  </a:txBody>
                  <a:tcPr marL="6928" marR="6928" marT="692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ru-RU" sz="1100" b="1" i="0" u="none" strike="noStrike">
                          <a:solidFill>
                            <a:srgbClr val="181818"/>
                          </a:solidFill>
                          <a:effectLst/>
                          <a:latin typeface="Arial"/>
                        </a:rPr>
                        <a:t>176 951,10</a:t>
                      </a:r>
                    </a:p>
                  </a:txBody>
                  <a:tcPr marL="6928" marR="6928" marT="692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ru-RU" sz="1100" b="1" i="0" u="none" strike="noStrike">
                          <a:solidFill>
                            <a:srgbClr val="181818"/>
                          </a:solidFill>
                          <a:effectLst/>
                          <a:latin typeface="Arial"/>
                        </a:rPr>
                        <a:t>-114 735,70</a:t>
                      </a:r>
                    </a:p>
                  </a:txBody>
                  <a:tcPr marL="6928" marR="6928" marT="692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ru-RU" sz="1100" b="1" i="0" u="none" strike="noStrike" dirty="0">
                          <a:solidFill>
                            <a:srgbClr val="181818"/>
                          </a:solidFill>
                          <a:effectLst/>
                          <a:latin typeface="Arial"/>
                        </a:rPr>
                        <a:t>-35 279,00</a:t>
                      </a:r>
                    </a:p>
                  </a:txBody>
                  <a:tcPr marL="6928" marR="6928" marT="692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ru-RU" sz="1100" b="1" i="0" u="none" strike="noStrike" dirty="0">
                          <a:solidFill>
                            <a:srgbClr val="181818"/>
                          </a:solidFill>
                          <a:effectLst/>
                          <a:latin typeface="Arial"/>
                        </a:rPr>
                        <a:t>-16 217,00</a:t>
                      </a:r>
                    </a:p>
                  </a:txBody>
                  <a:tcPr marL="6928" marR="6928" marT="692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rtl="0" fontAlgn="ctr"/>
                      <a:r>
                        <a:rPr lang="ru-RU" sz="1100" b="1" i="0" u="none" strike="noStrike" dirty="0">
                          <a:solidFill>
                            <a:srgbClr val="181818"/>
                          </a:solidFill>
                          <a:effectLst/>
                          <a:latin typeface="Arial"/>
                        </a:rPr>
                        <a:t>-16 581,00</a:t>
                      </a:r>
                    </a:p>
                  </a:txBody>
                  <a:tcPr marL="6928" marR="6928" marT="6928"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r>
            </a:tbl>
          </a:graphicData>
        </a:graphic>
      </p:graphicFrame>
      <p:graphicFrame>
        <p:nvGraphicFramePr>
          <p:cNvPr id="10" name="Диаграмма 9"/>
          <p:cNvGraphicFramePr>
            <a:graphicFrameLocks/>
          </p:cNvGraphicFramePr>
          <p:nvPr>
            <p:extLst>
              <p:ext uri="{D42A27DB-BD31-4B8C-83A1-F6EECF244321}">
                <p14:modId xmlns:p14="http://schemas.microsoft.com/office/powerpoint/2010/main" val="1976441245"/>
              </p:ext>
            </p:extLst>
          </p:nvPr>
        </p:nvGraphicFramePr>
        <p:xfrm>
          <a:off x="216354" y="2903711"/>
          <a:ext cx="8669547" cy="2018431"/>
        </p:xfrm>
        <a:graphic>
          <a:graphicData uri="http://schemas.openxmlformats.org/drawingml/2006/chart">
            <c:chart xmlns:c="http://schemas.openxmlformats.org/drawingml/2006/chart" xmlns:r="http://schemas.openxmlformats.org/officeDocument/2006/relationships" r:id="rId2"/>
          </a:graphicData>
        </a:graphic>
      </p:graphicFrame>
      <p:sp>
        <p:nvSpPr>
          <p:cNvPr id="8" name="Прямоугольник 7"/>
          <p:cNvSpPr/>
          <p:nvPr/>
        </p:nvSpPr>
        <p:spPr>
          <a:xfrm>
            <a:off x="8368231" y="2980517"/>
            <a:ext cx="559769" cy="261610"/>
          </a:xfrm>
          <a:prstGeom prst="rect">
            <a:avLst/>
          </a:prstGeom>
        </p:spPr>
        <p:txBody>
          <a:bodyPr wrap="none">
            <a:spAutoFit/>
          </a:bodyPr>
          <a:lstStyle/>
          <a:p>
            <a:r>
              <a:rPr lang="ru-RU" sz="1100" dirty="0" smtClean="0"/>
              <a:t>млн.₽</a:t>
            </a:r>
            <a:endParaRPr lang="ru-RU" sz="1100" dirty="0"/>
          </a:p>
        </p:txBody>
      </p:sp>
    </p:spTree>
    <p:extLst>
      <p:ext uri="{BB962C8B-B14F-4D97-AF65-F5344CB8AC3E}">
        <p14:creationId xmlns:p14="http://schemas.microsoft.com/office/powerpoint/2010/main" val="2361000424"/>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1697;p29"/>
          <p:cNvSpPr txBox="1">
            <a:spLocks/>
          </p:cNvSpPr>
          <p:nvPr/>
        </p:nvSpPr>
        <p:spPr>
          <a:xfrm>
            <a:off x="850630" y="126683"/>
            <a:ext cx="5894554" cy="48358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90000"/>
              </a:lnSpc>
              <a:spcBef>
                <a:spcPts val="0"/>
              </a:spcBef>
              <a:spcAft>
                <a:spcPts val="0"/>
              </a:spcAft>
              <a:buClr>
                <a:srgbClr val="191919"/>
              </a:buClr>
              <a:buSzPts val="5200"/>
              <a:buFont typeface="Be Vietnam Pro"/>
              <a:buNone/>
              <a:defRPr sz="5000" b="1" i="0" u="none" strike="noStrike" cap="none">
                <a:solidFill>
                  <a:schemeClr val="dk1"/>
                </a:solidFill>
                <a:latin typeface="Be Vietnam Pro"/>
                <a:ea typeface="Be Vietnam Pro"/>
                <a:cs typeface="Be Vietnam Pro"/>
                <a:sym typeface="Be Vietnam Pro"/>
              </a:defRPr>
            </a:lvl1pPr>
            <a:lvl2pPr marR="0" lvl="1"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2pPr>
            <a:lvl3pPr marR="0" lvl="2"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3pPr>
            <a:lvl4pPr marR="0" lvl="3"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4pPr>
            <a:lvl5pPr marR="0" lvl="4"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5pPr>
            <a:lvl6pPr marR="0" lvl="5"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6pPr>
            <a:lvl7pPr marR="0" lvl="6"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7pPr>
            <a:lvl8pPr marR="0" lvl="7"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8pPr>
            <a:lvl9pPr marR="0" lvl="8"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9pPr>
          </a:lstStyle>
          <a:p>
            <a:pPr>
              <a:lnSpc>
                <a:spcPct val="100000"/>
              </a:lnSpc>
              <a:spcAft>
                <a:spcPts val="600"/>
              </a:spcAft>
            </a:pPr>
            <a:r>
              <a:rPr lang="ru-RU" sz="1800" dirty="0" smtClean="0">
                <a:solidFill>
                  <a:schemeClr val="tx1">
                    <a:lumMod val="75000"/>
                  </a:schemeClr>
                </a:solidFill>
              </a:rPr>
              <a:t>Муниципальный долг </a:t>
            </a:r>
            <a:r>
              <a:rPr lang="ru-RU" sz="1800" dirty="0">
                <a:solidFill>
                  <a:schemeClr val="tx1">
                    <a:lumMod val="75000"/>
                  </a:schemeClr>
                </a:solidFill>
              </a:rPr>
              <a:t>У</a:t>
            </a:r>
            <a:r>
              <a:rPr lang="ru-RU" sz="1800" dirty="0" smtClean="0">
                <a:solidFill>
                  <a:schemeClr val="tx1">
                    <a:lumMod val="75000"/>
                  </a:schemeClr>
                </a:solidFill>
              </a:rPr>
              <a:t>винского района</a:t>
            </a:r>
            <a:r>
              <a:rPr lang="ru-RU" sz="1400" dirty="0" smtClean="0">
                <a:solidFill>
                  <a:schemeClr val="tx1">
                    <a:lumMod val="75000"/>
                  </a:schemeClr>
                </a:solidFill>
              </a:rPr>
              <a:t>, </a:t>
            </a:r>
            <a:r>
              <a:rPr lang="ru-RU" sz="1100" dirty="0" smtClean="0">
                <a:solidFill>
                  <a:schemeClr val="tx1">
                    <a:lumMod val="75000"/>
                  </a:schemeClr>
                </a:solidFill>
              </a:rPr>
              <a:t>тыс.₽</a:t>
            </a:r>
          </a:p>
        </p:txBody>
      </p:sp>
      <p:sp>
        <p:nvSpPr>
          <p:cNvPr id="6" name="AutoShape 12" descr="NViRfe0O17c"/>
          <p:cNvSpPr>
            <a:spLocks noChangeAspect="1" noChangeArrowheads="1"/>
          </p:cNvSpPr>
          <p:nvPr/>
        </p:nvSpPr>
        <p:spPr bwMode="auto">
          <a:xfrm>
            <a:off x="460375" y="160337"/>
            <a:ext cx="304800" cy="304802"/>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8" name="Прямоугольник 7"/>
          <p:cNvSpPr/>
          <p:nvPr/>
        </p:nvSpPr>
        <p:spPr>
          <a:xfrm>
            <a:off x="855549" y="894281"/>
            <a:ext cx="7093875" cy="553998"/>
          </a:xfrm>
          <a:prstGeom prst="rect">
            <a:avLst/>
          </a:prstGeom>
          <a:solidFill>
            <a:srgbClr val="FDFDFD"/>
          </a:solidFill>
        </p:spPr>
        <p:txBody>
          <a:bodyPr wrap="square">
            <a:spAutoFit/>
          </a:bodyPr>
          <a:lstStyle/>
          <a:p>
            <a:pPr algn="just"/>
            <a:r>
              <a:rPr lang="ru-RU" sz="1000" dirty="0">
                <a:solidFill>
                  <a:schemeClr val="accent3">
                    <a:lumMod val="50000"/>
                  </a:schemeClr>
                </a:solidFill>
              </a:rPr>
              <a:t>соответствует ограничению, установленному статьёй 107 БКРФ, согласно которому объем муниципального долга не должен превышать общий объем утвержденных доходов местного бюджета без учета объема безвозмездных поступлений.</a:t>
            </a:r>
          </a:p>
        </p:txBody>
      </p:sp>
      <p:sp>
        <p:nvSpPr>
          <p:cNvPr id="15" name="Google Shape;1697;p29"/>
          <p:cNvSpPr txBox="1">
            <a:spLocks/>
          </p:cNvSpPr>
          <p:nvPr/>
        </p:nvSpPr>
        <p:spPr>
          <a:xfrm>
            <a:off x="860468" y="610269"/>
            <a:ext cx="3947852" cy="284012"/>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90000"/>
              </a:lnSpc>
              <a:spcBef>
                <a:spcPts val="0"/>
              </a:spcBef>
              <a:spcAft>
                <a:spcPts val="0"/>
              </a:spcAft>
              <a:buClr>
                <a:srgbClr val="191919"/>
              </a:buClr>
              <a:buSzPts val="5200"/>
              <a:buFont typeface="Be Vietnam Pro"/>
              <a:buNone/>
              <a:defRPr sz="5000" b="1" i="0" u="none" strike="noStrike" cap="none">
                <a:solidFill>
                  <a:schemeClr val="dk1"/>
                </a:solidFill>
                <a:latin typeface="Be Vietnam Pro"/>
                <a:ea typeface="Be Vietnam Pro"/>
                <a:cs typeface="Be Vietnam Pro"/>
                <a:sym typeface="Be Vietnam Pro"/>
              </a:defRPr>
            </a:lvl1pPr>
            <a:lvl2pPr marR="0" lvl="1"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2pPr>
            <a:lvl3pPr marR="0" lvl="2"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3pPr>
            <a:lvl4pPr marR="0" lvl="3"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4pPr>
            <a:lvl5pPr marR="0" lvl="4"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5pPr>
            <a:lvl6pPr marR="0" lvl="5"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6pPr>
            <a:lvl7pPr marR="0" lvl="6"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7pPr>
            <a:lvl8pPr marR="0" lvl="7"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8pPr>
            <a:lvl9pPr marR="0" lvl="8"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9pPr>
          </a:lstStyle>
          <a:p>
            <a:pPr>
              <a:lnSpc>
                <a:spcPct val="100000"/>
              </a:lnSpc>
            </a:pPr>
            <a:r>
              <a:rPr lang="ru-RU" sz="1050" dirty="0" smtClean="0">
                <a:solidFill>
                  <a:schemeClr val="tx1">
                    <a:lumMod val="75000"/>
                  </a:schemeClr>
                </a:solidFill>
              </a:rPr>
              <a:t>ОБЪЕМ  МУНИЦИПАЛЬНОГО  ДОЛГА</a:t>
            </a:r>
            <a:endParaRPr lang="en-US" sz="1050" dirty="0">
              <a:solidFill>
                <a:schemeClr val="tx1">
                  <a:lumMod val="75000"/>
                </a:schemeClr>
              </a:solidFill>
            </a:endParaRPr>
          </a:p>
        </p:txBody>
      </p:sp>
      <p:pic>
        <p:nvPicPr>
          <p:cNvPr id="2050" name="Picture 2"/>
          <p:cNvPicPr>
            <a:picLocks noChangeAspect="1" noChangeArrowheads="1"/>
          </p:cNvPicPr>
          <p:nvPr/>
        </p:nvPicPr>
        <p:blipFill>
          <a:blip r:embed="rId3">
            <a:duotone>
              <a:prstClr val="black"/>
              <a:schemeClr val="accent3">
                <a:tint val="45000"/>
                <a:satMod val="400000"/>
              </a:schemeClr>
            </a:duotone>
            <a:extLst>
              <a:ext uri="{28A0092B-C50C-407E-A947-70E740481C1C}">
                <a14:useLocalDpi xmlns:a14="http://schemas.microsoft.com/office/drawing/2010/main" val="0"/>
              </a:ext>
            </a:extLst>
          </a:blip>
          <a:srcRect/>
          <a:stretch>
            <a:fillRect/>
          </a:stretch>
        </p:blipFill>
        <p:spPr bwMode="auto">
          <a:xfrm>
            <a:off x="497861" y="219075"/>
            <a:ext cx="267315" cy="2767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3" name="Группа 2"/>
          <p:cNvGrpSpPr/>
          <p:nvPr/>
        </p:nvGrpSpPr>
        <p:grpSpPr>
          <a:xfrm>
            <a:off x="631518" y="1463220"/>
            <a:ext cx="8322115" cy="2979593"/>
            <a:chOff x="631518" y="1712217"/>
            <a:chExt cx="8322115" cy="2979593"/>
          </a:xfrm>
        </p:grpSpPr>
        <p:sp>
          <p:nvSpPr>
            <p:cNvPr id="33" name="Text Box 14"/>
            <p:cNvSpPr txBox="1">
              <a:spLocks noChangeArrowheads="1"/>
            </p:cNvSpPr>
            <p:nvPr/>
          </p:nvSpPr>
          <p:spPr bwMode="auto">
            <a:xfrm>
              <a:off x="5563789" y="4230145"/>
              <a:ext cx="2880614" cy="415498"/>
            </a:xfrm>
            <a:prstGeom prst="rect">
              <a:avLst/>
            </a:prstGeom>
            <a:noFill/>
            <a:ln w="9525">
              <a:noFill/>
              <a:miter lim="800000"/>
              <a:headEnd/>
              <a:tailEnd/>
            </a:ln>
          </p:spPr>
          <p:txBody>
            <a:bodyPr wrap="square">
              <a:spAutoFit/>
            </a:bodyPr>
            <a:lstStyle/>
            <a:p>
              <a:r>
                <a:rPr lang="ru-RU" sz="1050" b="1" i="1" dirty="0">
                  <a:solidFill>
                    <a:schemeClr val="accent3">
                      <a:lumMod val="50000"/>
                    </a:schemeClr>
                  </a:solidFill>
                </a:rPr>
                <a:t>Расходы на обслуживание </a:t>
              </a:r>
              <a:r>
                <a:rPr lang="ru-RU" sz="1050" b="1" i="1" dirty="0" smtClean="0">
                  <a:solidFill>
                    <a:schemeClr val="accent3">
                      <a:lumMod val="50000"/>
                    </a:schemeClr>
                  </a:solidFill>
                </a:rPr>
                <a:t>муниципального долга</a:t>
              </a:r>
              <a:endParaRPr lang="ru-RU" sz="1050" b="1" i="1" dirty="0">
                <a:solidFill>
                  <a:schemeClr val="accent3">
                    <a:lumMod val="50000"/>
                  </a:schemeClr>
                </a:solidFill>
              </a:endParaRPr>
            </a:p>
          </p:txBody>
        </p:sp>
        <p:grpSp>
          <p:nvGrpSpPr>
            <p:cNvPr id="10" name="Группа 9"/>
            <p:cNvGrpSpPr/>
            <p:nvPr/>
          </p:nvGrpSpPr>
          <p:grpSpPr>
            <a:xfrm>
              <a:off x="765175" y="4157876"/>
              <a:ext cx="7796934" cy="533934"/>
              <a:chOff x="2307722" y="5556902"/>
              <a:chExt cx="7070463" cy="711912"/>
            </a:xfrm>
          </p:grpSpPr>
          <p:grpSp>
            <p:nvGrpSpPr>
              <p:cNvPr id="24" name="Группа 23"/>
              <p:cNvGrpSpPr/>
              <p:nvPr/>
            </p:nvGrpSpPr>
            <p:grpSpPr>
              <a:xfrm>
                <a:off x="2422788" y="5636760"/>
                <a:ext cx="3984074" cy="632054"/>
                <a:chOff x="2753680" y="4794389"/>
                <a:chExt cx="3770087" cy="632054"/>
              </a:xfrm>
            </p:grpSpPr>
            <p:sp>
              <p:nvSpPr>
                <p:cNvPr id="27" name="Text Box 16"/>
                <p:cNvSpPr txBox="1">
                  <a:spLocks noChangeArrowheads="1"/>
                </p:cNvSpPr>
                <p:nvPr/>
              </p:nvSpPr>
              <p:spPr bwMode="auto">
                <a:xfrm>
                  <a:off x="2753680" y="4800256"/>
                  <a:ext cx="669924" cy="615554"/>
                </a:xfrm>
                <a:prstGeom prst="rect">
                  <a:avLst/>
                </a:prstGeom>
                <a:solidFill>
                  <a:schemeClr val="accent5">
                    <a:lumMod val="90000"/>
                  </a:schemeClr>
                </a:solidFill>
                <a:ln w="9525">
                  <a:noFill/>
                  <a:miter lim="800000"/>
                  <a:headEnd/>
                  <a:tailEnd/>
                </a:ln>
                <a:effectLst/>
              </p:spPr>
              <p:txBody>
                <a:bodyPr wrap="square">
                  <a:spAutoFit/>
                </a:bodyPr>
                <a:lstStyle/>
                <a:p>
                  <a:pPr algn="ctr">
                    <a:defRPr/>
                  </a:pPr>
                  <a:r>
                    <a:rPr lang="ru-RU" sz="1200" b="1" dirty="0" smtClean="0">
                      <a:solidFill>
                        <a:schemeClr val="accent4">
                          <a:lumMod val="10000"/>
                        </a:schemeClr>
                      </a:solidFill>
                    </a:rPr>
                    <a:t>90 </a:t>
                  </a:r>
                </a:p>
                <a:p>
                  <a:pPr algn="ctr">
                    <a:defRPr/>
                  </a:pPr>
                  <a:r>
                    <a:rPr lang="ru-RU" sz="1200" b="1" dirty="0" smtClean="0">
                      <a:solidFill>
                        <a:schemeClr val="accent4">
                          <a:lumMod val="10000"/>
                        </a:schemeClr>
                      </a:solidFill>
                    </a:rPr>
                    <a:t>факт</a:t>
                  </a:r>
                  <a:endParaRPr lang="ru-RU" sz="1200" b="1" dirty="0">
                    <a:solidFill>
                      <a:schemeClr val="accent4">
                        <a:lumMod val="10000"/>
                      </a:schemeClr>
                    </a:solidFill>
                  </a:endParaRPr>
                </a:p>
              </p:txBody>
            </p:sp>
            <p:sp>
              <p:nvSpPr>
                <p:cNvPr id="28" name="Text Box 16"/>
                <p:cNvSpPr txBox="1">
                  <a:spLocks noChangeArrowheads="1"/>
                </p:cNvSpPr>
                <p:nvPr/>
              </p:nvSpPr>
              <p:spPr bwMode="auto">
                <a:xfrm>
                  <a:off x="3516747" y="4810889"/>
                  <a:ext cx="669924" cy="615554"/>
                </a:xfrm>
                <a:prstGeom prst="rect">
                  <a:avLst/>
                </a:prstGeom>
                <a:solidFill>
                  <a:schemeClr val="accent5">
                    <a:lumMod val="90000"/>
                  </a:schemeClr>
                </a:solidFill>
                <a:ln w="9525">
                  <a:noFill/>
                  <a:miter lim="800000"/>
                  <a:headEnd/>
                  <a:tailEnd/>
                </a:ln>
                <a:effectLst/>
              </p:spPr>
              <p:txBody>
                <a:bodyPr wrap="square">
                  <a:spAutoFit/>
                </a:bodyPr>
                <a:lstStyle/>
                <a:p>
                  <a:pPr algn="ctr">
                    <a:defRPr/>
                  </a:pPr>
                  <a:r>
                    <a:rPr lang="ru-RU" sz="1200" b="1" dirty="0" smtClean="0">
                      <a:solidFill>
                        <a:schemeClr val="accent4">
                          <a:lumMod val="10000"/>
                        </a:schemeClr>
                      </a:solidFill>
                    </a:rPr>
                    <a:t>89,5</a:t>
                  </a:r>
                </a:p>
                <a:p>
                  <a:pPr algn="ctr">
                    <a:defRPr/>
                  </a:pPr>
                  <a:r>
                    <a:rPr lang="ru-RU" sz="1200" b="1" dirty="0" smtClean="0">
                      <a:solidFill>
                        <a:schemeClr val="accent4">
                          <a:lumMod val="10000"/>
                        </a:schemeClr>
                      </a:solidFill>
                    </a:rPr>
                    <a:t>факт</a:t>
                  </a:r>
                  <a:endParaRPr lang="ru-RU" sz="1200" b="1" dirty="0">
                    <a:solidFill>
                      <a:schemeClr val="accent4">
                        <a:lumMod val="10000"/>
                      </a:schemeClr>
                    </a:solidFill>
                  </a:endParaRPr>
                </a:p>
              </p:txBody>
            </p:sp>
            <p:sp>
              <p:nvSpPr>
                <p:cNvPr id="29" name="Text Box 16"/>
                <p:cNvSpPr txBox="1">
                  <a:spLocks noChangeArrowheads="1"/>
                </p:cNvSpPr>
                <p:nvPr/>
              </p:nvSpPr>
              <p:spPr bwMode="auto">
                <a:xfrm>
                  <a:off x="4301102" y="4809778"/>
                  <a:ext cx="669924" cy="615553"/>
                </a:xfrm>
                <a:prstGeom prst="rect">
                  <a:avLst/>
                </a:prstGeom>
                <a:solidFill>
                  <a:schemeClr val="accent5">
                    <a:lumMod val="90000"/>
                  </a:schemeClr>
                </a:solidFill>
                <a:ln w="9525">
                  <a:noFill/>
                  <a:miter lim="800000"/>
                  <a:headEnd/>
                  <a:tailEnd/>
                </a:ln>
                <a:effectLst/>
              </p:spPr>
              <p:txBody>
                <a:bodyPr wrap="square">
                  <a:spAutoFit/>
                </a:bodyPr>
                <a:lstStyle/>
                <a:p>
                  <a:pPr algn="ctr">
                    <a:defRPr/>
                  </a:pPr>
                  <a:r>
                    <a:rPr lang="ru-RU" sz="1200" b="1" dirty="0" smtClean="0">
                      <a:solidFill>
                        <a:schemeClr val="accent4">
                          <a:lumMod val="10000"/>
                        </a:schemeClr>
                      </a:solidFill>
                    </a:rPr>
                    <a:t>250</a:t>
                  </a:r>
                </a:p>
                <a:p>
                  <a:pPr algn="ctr">
                    <a:defRPr/>
                  </a:pPr>
                  <a:r>
                    <a:rPr lang="ru-RU" sz="1200" b="1" dirty="0" smtClean="0">
                      <a:solidFill>
                        <a:schemeClr val="accent4">
                          <a:lumMod val="10000"/>
                        </a:schemeClr>
                      </a:solidFill>
                    </a:rPr>
                    <a:t>проект</a:t>
                  </a:r>
                  <a:endParaRPr lang="ru-RU" sz="1200" b="1" dirty="0">
                    <a:solidFill>
                      <a:schemeClr val="accent4">
                        <a:lumMod val="10000"/>
                      </a:schemeClr>
                    </a:solidFill>
                  </a:endParaRPr>
                </a:p>
              </p:txBody>
            </p:sp>
            <p:sp>
              <p:nvSpPr>
                <p:cNvPr id="30" name="Text Box 16"/>
                <p:cNvSpPr txBox="1">
                  <a:spLocks noChangeArrowheads="1"/>
                </p:cNvSpPr>
                <p:nvPr/>
              </p:nvSpPr>
              <p:spPr bwMode="auto">
                <a:xfrm>
                  <a:off x="5113013" y="4803684"/>
                  <a:ext cx="669924" cy="615553"/>
                </a:xfrm>
                <a:prstGeom prst="rect">
                  <a:avLst/>
                </a:prstGeom>
                <a:solidFill>
                  <a:schemeClr val="accent5">
                    <a:lumMod val="90000"/>
                  </a:schemeClr>
                </a:solidFill>
                <a:ln w="9525">
                  <a:noFill/>
                  <a:miter lim="800000"/>
                  <a:headEnd/>
                  <a:tailEnd/>
                </a:ln>
                <a:effectLst/>
              </p:spPr>
              <p:txBody>
                <a:bodyPr wrap="square">
                  <a:spAutoFit/>
                </a:bodyPr>
                <a:lstStyle/>
                <a:p>
                  <a:pPr algn="ctr">
                    <a:defRPr/>
                  </a:pPr>
                  <a:r>
                    <a:rPr lang="ru-RU" sz="1200" b="1" dirty="0" smtClean="0">
                      <a:solidFill>
                        <a:schemeClr val="accent4">
                          <a:lumMod val="10000"/>
                        </a:schemeClr>
                      </a:solidFill>
                    </a:rPr>
                    <a:t>1234</a:t>
                  </a:r>
                  <a:endParaRPr lang="ru-RU" sz="1200" b="1" dirty="0">
                    <a:solidFill>
                      <a:schemeClr val="accent4">
                        <a:lumMod val="10000"/>
                      </a:schemeClr>
                    </a:solidFill>
                  </a:endParaRPr>
                </a:p>
                <a:p>
                  <a:pPr algn="ctr">
                    <a:defRPr/>
                  </a:pPr>
                  <a:r>
                    <a:rPr lang="ru-RU" sz="1200" b="1" dirty="0">
                      <a:solidFill>
                        <a:schemeClr val="accent4">
                          <a:lumMod val="10000"/>
                        </a:schemeClr>
                      </a:solidFill>
                    </a:rPr>
                    <a:t>проект</a:t>
                  </a:r>
                </a:p>
              </p:txBody>
            </p:sp>
            <p:sp>
              <p:nvSpPr>
                <p:cNvPr id="31" name="Text Box 16"/>
                <p:cNvSpPr txBox="1">
                  <a:spLocks noChangeArrowheads="1"/>
                </p:cNvSpPr>
                <p:nvPr/>
              </p:nvSpPr>
              <p:spPr bwMode="auto">
                <a:xfrm>
                  <a:off x="5853843" y="4794389"/>
                  <a:ext cx="669924" cy="615553"/>
                </a:xfrm>
                <a:prstGeom prst="rect">
                  <a:avLst/>
                </a:prstGeom>
                <a:solidFill>
                  <a:schemeClr val="accent5">
                    <a:lumMod val="90000"/>
                  </a:schemeClr>
                </a:solidFill>
                <a:ln w="9525">
                  <a:noFill/>
                  <a:miter lim="800000"/>
                  <a:headEnd/>
                  <a:tailEnd/>
                </a:ln>
                <a:effectLst/>
              </p:spPr>
              <p:txBody>
                <a:bodyPr wrap="square">
                  <a:spAutoFit/>
                </a:bodyPr>
                <a:lstStyle/>
                <a:p>
                  <a:pPr algn="ctr">
                    <a:defRPr/>
                  </a:pPr>
                  <a:r>
                    <a:rPr lang="ru-RU" sz="1200" b="1" dirty="0" smtClean="0">
                      <a:solidFill>
                        <a:schemeClr val="accent4">
                          <a:lumMod val="10000"/>
                        </a:schemeClr>
                      </a:solidFill>
                    </a:rPr>
                    <a:t>2219</a:t>
                  </a:r>
                </a:p>
                <a:p>
                  <a:pPr algn="ctr">
                    <a:defRPr/>
                  </a:pPr>
                  <a:r>
                    <a:rPr lang="ru-RU" sz="1200" b="1" dirty="0" smtClean="0">
                      <a:solidFill>
                        <a:schemeClr val="accent4">
                          <a:lumMod val="10000"/>
                        </a:schemeClr>
                      </a:solidFill>
                    </a:rPr>
                    <a:t>проект</a:t>
                  </a:r>
                  <a:endParaRPr lang="ru-RU" sz="1200" b="1" dirty="0">
                    <a:solidFill>
                      <a:schemeClr val="accent4">
                        <a:lumMod val="10000"/>
                      </a:schemeClr>
                    </a:solidFill>
                  </a:endParaRPr>
                </a:p>
              </p:txBody>
            </p:sp>
          </p:grpSp>
          <p:sp>
            <p:nvSpPr>
              <p:cNvPr id="32" name="Скругленный прямоугольник 31"/>
              <p:cNvSpPr/>
              <p:nvPr/>
            </p:nvSpPr>
            <p:spPr>
              <a:xfrm>
                <a:off x="2307722" y="5556902"/>
                <a:ext cx="7070463" cy="711911"/>
              </a:xfrm>
              <a:prstGeom prst="roundRect">
                <a:avLst/>
              </a:prstGeom>
              <a:noFill/>
              <a:ln>
                <a:solidFill>
                  <a:schemeClr val="accent5">
                    <a:lumMod val="50000"/>
                  </a:schemeClr>
                </a:solidFill>
              </a:ln>
            </p:spPr>
            <p:style>
              <a:lnRef idx="2">
                <a:schemeClr val="accent6"/>
              </a:lnRef>
              <a:fillRef idx="1">
                <a:schemeClr val="lt1"/>
              </a:fillRef>
              <a:effectRef idx="0">
                <a:schemeClr val="accent6"/>
              </a:effectRef>
              <a:fontRef idx="minor">
                <a:schemeClr val="dk1"/>
              </a:fontRef>
            </p:style>
            <p:txBody>
              <a:bodyPr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gn="ctr"/>
                <a:endParaRPr lang="ru-RU" sz="1100"/>
              </a:p>
            </p:txBody>
          </p:sp>
        </p:grpSp>
        <p:sp>
          <p:nvSpPr>
            <p:cNvPr id="16" name="TextBox 15"/>
            <p:cNvSpPr txBox="1"/>
            <p:nvPr/>
          </p:nvSpPr>
          <p:spPr>
            <a:xfrm>
              <a:off x="1910137" y="1717329"/>
              <a:ext cx="785197" cy="307777"/>
            </a:xfrm>
            <a:prstGeom prst="rect">
              <a:avLst/>
            </a:prstGeom>
            <a:noFill/>
          </p:spPr>
          <p:txBody>
            <a:bodyPr wrap="square" rtlCol="0">
              <a:spAutoFit/>
            </a:bodyPr>
            <a:lstStyle/>
            <a:p>
              <a:r>
                <a:rPr lang="en-US" b="1" i="1" dirty="0" smtClean="0">
                  <a:solidFill>
                    <a:schemeClr val="accent3">
                      <a:lumMod val="50000"/>
                    </a:schemeClr>
                  </a:solidFill>
                </a:rPr>
                <a:t>7</a:t>
              </a:r>
              <a:r>
                <a:rPr lang="ru-RU" b="1" i="1" dirty="0" smtClean="0">
                  <a:solidFill>
                    <a:schemeClr val="accent3">
                      <a:lumMod val="50000"/>
                    </a:schemeClr>
                  </a:solidFill>
                </a:rPr>
                <a:t>,0</a:t>
              </a:r>
              <a:r>
                <a:rPr lang="en-US" b="1" i="1" dirty="0" smtClean="0">
                  <a:solidFill>
                    <a:schemeClr val="accent3">
                      <a:lumMod val="50000"/>
                    </a:schemeClr>
                  </a:solidFill>
                </a:rPr>
                <a:t>%</a:t>
              </a:r>
              <a:endParaRPr lang="ru-RU" b="1" i="1" dirty="0">
                <a:solidFill>
                  <a:schemeClr val="accent3">
                    <a:lumMod val="50000"/>
                  </a:schemeClr>
                </a:solidFill>
              </a:endParaRPr>
            </a:p>
          </p:txBody>
        </p:sp>
        <p:sp>
          <p:nvSpPr>
            <p:cNvPr id="35" name="TextBox 34"/>
            <p:cNvSpPr txBox="1"/>
            <p:nvPr/>
          </p:nvSpPr>
          <p:spPr>
            <a:xfrm>
              <a:off x="996098" y="1712217"/>
              <a:ext cx="785197" cy="307777"/>
            </a:xfrm>
            <a:prstGeom prst="rect">
              <a:avLst/>
            </a:prstGeom>
            <a:noFill/>
          </p:spPr>
          <p:txBody>
            <a:bodyPr wrap="square" rtlCol="0">
              <a:spAutoFit/>
            </a:bodyPr>
            <a:lstStyle/>
            <a:p>
              <a:r>
                <a:rPr lang="ru-RU" b="1" i="1" dirty="0" smtClean="0">
                  <a:solidFill>
                    <a:schemeClr val="accent3">
                      <a:lumMod val="50000"/>
                    </a:schemeClr>
                  </a:solidFill>
                </a:rPr>
                <a:t>8,8</a:t>
              </a:r>
              <a:r>
                <a:rPr lang="en-US" b="1" i="1" dirty="0" smtClean="0">
                  <a:solidFill>
                    <a:schemeClr val="accent3">
                      <a:lumMod val="50000"/>
                    </a:schemeClr>
                  </a:solidFill>
                </a:rPr>
                <a:t>%</a:t>
              </a:r>
              <a:endParaRPr lang="ru-RU" b="1" i="1" dirty="0">
                <a:solidFill>
                  <a:schemeClr val="accent3">
                    <a:lumMod val="50000"/>
                  </a:schemeClr>
                </a:solidFill>
              </a:endParaRPr>
            </a:p>
          </p:txBody>
        </p:sp>
        <p:sp>
          <p:nvSpPr>
            <p:cNvPr id="36" name="TextBox 35"/>
            <p:cNvSpPr txBox="1"/>
            <p:nvPr/>
          </p:nvSpPr>
          <p:spPr>
            <a:xfrm>
              <a:off x="2824556" y="1719261"/>
              <a:ext cx="785197" cy="307777"/>
            </a:xfrm>
            <a:prstGeom prst="rect">
              <a:avLst/>
            </a:prstGeom>
            <a:noFill/>
          </p:spPr>
          <p:txBody>
            <a:bodyPr wrap="square" rtlCol="0">
              <a:spAutoFit/>
            </a:bodyPr>
            <a:lstStyle/>
            <a:p>
              <a:r>
                <a:rPr lang="ru-RU" b="1" i="1" dirty="0" smtClean="0">
                  <a:solidFill>
                    <a:schemeClr val="accent3">
                      <a:lumMod val="50000"/>
                    </a:schemeClr>
                  </a:solidFill>
                </a:rPr>
                <a:t>6,4</a:t>
              </a:r>
              <a:r>
                <a:rPr lang="en-US" b="1" i="1" dirty="0" smtClean="0">
                  <a:solidFill>
                    <a:schemeClr val="accent3">
                      <a:lumMod val="50000"/>
                    </a:schemeClr>
                  </a:solidFill>
                </a:rPr>
                <a:t>%</a:t>
              </a:r>
              <a:endParaRPr lang="ru-RU" b="1" i="1" dirty="0">
                <a:solidFill>
                  <a:schemeClr val="accent3">
                    <a:lumMod val="50000"/>
                  </a:schemeClr>
                </a:solidFill>
              </a:endParaRPr>
            </a:p>
          </p:txBody>
        </p:sp>
        <p:sp>
          <p:nvSpPr>
            <p:cNvPr id="37" name="TextBox 36"/>
            <p:cNvSpPr txBox="1"/>
            <p:nvPr/>
          </p:nvSpPr>
          <p:spPr>
            <a:xfrm>
              <a:off x="3719606" y="1712218"/>
              <a:ext cx="785197" cy="307777"/>
            </a:xfrm>
            <a:prstGeom prst="rect">
              <a:avLst/>
            </a:prstGeom>
            <a:noFill/>
          </p:spPr>
          <p:txBody>
            <a:bodyPr wrap="square" rtlCol="0">
              <a:spAutoFit/>
            </a:bodyPr>
            <a:lstStyle/>
            <a:p>
              <a:r>
                <a:rPr lang="ru-RU" b="1" i="1" dirty="0" smtClean="0">
                  <a:solidFill>
                    <a:schemeClr val="accent3">
                      <a:lumMod val="50000"/>
                    </a:schemeClr>
                  </a:solidFill>
                </a:rPr>
                <a:t>5,9</a:t>
              </a:r>
              <a:r>
                <a:rPr lang="en-US" b="1" i="1" dirty="0" smtClean="0">
                  <a:solidFill>
                    <a:schemeClr val="accent3">
                      <a:lumMod val="50000"/>
                    </a:schemeClr>
                  </a:solidFill>
                </a:rPr>
                <a:t>%</a:t>
              </a:r>
              <a:endParaRPr lang="ru-RU" b="1" i="1" dirty="0">
                <a:solidFill>
                  <a:schemeClr val="accent3">
                    <a:lumMod val="50000"/>
                  </a:schemeClr>
                </a:solidFill>
              </a:endParaRPr>
            </a:p>
          </p:txBody>
        </p:sp>
        <p:sp>
          <p:nvSpPr>
            <p:cNvPr id="38" name="TextBox 37"/>
            <p:cNvSpPr txBox="1"/>
            <p:nvPr/>
          </p:nvSpPr>
          <p:spPr>
            <a:xfrm>
              <a:off x="4642690" y="1712220"/>
              <a:ext cx="642801" cy="307777"/>
            </a:xfrm>
            <a:prstGeom prst="rect">
              <a:avLst/>
            </a:prstGeom>
            <a:noFill/>
          </p:spPr>
          <p:txBody>
            <a:bodyPr wrap="square" rtlCol="0">
              <a:spAutoFit/>
            </a:bodyPr>
            <a:lstStyle/>
            <a:p>
              <a:r>
                <a:rPr lang="ru-RU" b="1" i="1" dirty="0" smtClean="0">
                  <a:solidFill>
                    <a:schemeClr val="accent3">
                      <a:lumMod val="50000"/>
                    </a:schemeClr>
                  </a:solidFill>
                </a:rPr>
                <a:t>5,5</a:t>
              </a:r>
              <a:r>
                <a:rPr lang="en-US" b="1" i="1" dirty="0" smtClean="0">
                  <a:solidFill>
                    <a:schemeClr val="accent3">
                      <a:lumMod val="50000"/>
                    </a:schemeClr>
                  </a:solidFill>
                </a:rPr>
                <a:t>%</a:t>
              </a:r>
              <a:endParaRPr lang="ru-RU" b="1" i="1" dirty="0">
                <a:solidFill>
                  <a:schemeClr val="accent3">
                    <a:lumMod val="50000"/>
                  </a:schemeClr>
                </a:solidFill>
              </a:endParaRPr>
            </a:p>
          </p:txBody>
        </p:sp>
        <p:sp>
          <p:nvSpPr>
            <p:cNvPr id="39" name="Text Box 14"/>
            <p:cNvSpPr txBox="1">
              <a:spLocks noChangeArrowheads="1"/>
            </p:cNvSpPr>
            <p:nvPr/>
          </p:nvSpPr>
          <p:spPr bwMode="auto">
            <a:xfrm>
              <a:off x="5563788" y="1721654"/>
              <a:ext cx="3389845" cy="415498"/>
            </a:xfrm>
            <a:prstGeom prst="rect">
              <a:avLst/>
            </a:prstGeom>
            <a:noFill/>
            <a:ln w="9525">
              <a:noFill/>
              <a:miter lim="800000"/>
              <a:headEnd/>
              <a:tailEnd/>
            </a:ln>
          </p:spPr>
          <p:txBody>
            <a:bodyPr wrap="square">
              <a:spAutoFit/>
            </a:bodyPr>
            <a:lstStyle/>
            <a:p>
              <a:r>
                <a:rPr lang="ru-RU" sz="1050" b="1" i="1" dirty="0">
                  <a:solidFill>
                    <a:schemeClr val="accent3">
                      <a:lumMod val="50000"/>
                    </a:schemeClr>
                  </a:solidFill>
                </a:rPr>
                <a:t>Отношение объема долга к собственным доходам</a:t>
              </a:r>
            </a:p>
          </p:txBody>
        </p:sp>
        <p:graphicFrame>
          <p:nvGraphicFramePr>
            <p:cNvPr id="26" name="Диаграмма 25"/>
            <p:cNvGraphicFramePr>
              <a:graphicFrameLocks/>
            </p:cNvGraphicFramePr>
            <p:nvPr>
              <p:extLst>
                <p:ext uri="{D42A27DB-BD31-4B8C-83A1-F6EECF244321}">
                  <p14:modId xmlns:p14="http://schemas.microsoft.com/office/powerpoint/2010/main" val="2109581495"/>
                </p:ext>
              </p:extLst>
            </p:nvPr>
          </p:nvGraphicFramePr>
          <p:xfrm>
            <a:off x="631518" y="2057381"/>
            <a:ext cx="7308068" cy="2100491"/>
          </p:xfrm>
          <a:graphic>
            <a:graphicData uri="http://schemas.openxmlformats.org/drawingml/2006/chart">
              <c:chart xmlns:c="http://schemas.openxmlformats.org/drawingml/2006/chart" xmlns:r="http://schemas.openxmlformats.org/officeDocument/2006/relationships" r:id="rId4"/>
            </a:graphicData>
          </a:graphic>
        </p:graphicFrame>
      </p:grpSp>
      <p:sp>
        <p:nvSpPr>
          <p:cNvPr id="25" name="Text Box 14"/>
          <p:cNvSpPr txBox="1">
            <a:spLocks noChangeArrowheads="1"/>
          </p:cNvSpPr>
          <p:nvPr/>
        </p:nvSpPr>
        <p:spPr bwMode="auto">
          <a:xfrm>
            <a:off x="5563789" y="4483838"/>
            <a:ext cx="3523761" cy="415498"/>
          </a:xfrm>
          <a:prstGeom prst="rect">
            <a:avLst/>
          </a:prstGeom>
          <a:noFill/>
          <a:ln w="9525">
            <a:noFill/>
            <a:miter lim="800000"/>
            <a:headEnd/>
            <a:tailEnd/>
          </a:ln>
        </p:spPr>
        <p:txBody>
          <a:bodyPr wrap="square">
            <a:spAutoFit/>
          </a:bodyPr>
          <a:lstStyle/>
          <a:p>
            <a:r>
              <a:rPr lang="ru-RU" sz="1050" b="1" i="1" dirty="0" smtClean="0">
                <a:solidFill>
                  <a:schemeClr val="accent3">
                    <a:lumMod val="50000"/>
                  </a:schemeClr>
                </a:solidFill>
              </a:rPr>
              <a:t>Верхний предел муниципального долга </a:t>
            </a:r>
          </a:p>
          <a:p>
            <a:r>
              <a:rPr lang="ru-RU" sz="1050" b="1" i="1" dirty="0" smtClean="0">
                <a:solidFill>
                  <a:schemeClr val="accent3">
                    <a:lumMod val="50000"/>
                  </a:schemeClr>
                </a:solidFill>
              </a:rPr>
              <a:t>на 1 января 2025, 2026, 2027, 2028, 2029 гг.</a:t>
            </a:r>
            <a:endParaRPr lang="ru-RU" sz="1050" b="1" i="1" dirty="0">
              <a:solidFill>
                <a:schemeClr val="accent3">
                  <a:lumMod val="50000"/>
                </a:schemeClr>
              </a:solidFill>
            </a:endParaRPr>
          </a:p>
        </p:txBody>
      </p:sp>
      <p:grpSp>
        <p:nvGrpSpPr>
          <p:cNvPr id="4" name="Группа 3"/>
          <p:cNvGrpSpPr/>
          <p:nvPr/>
        </p:nvGrpSpPr>
        <p:grpSpPr>
          <a:xfrm>
            <a:off x="892064" y="4572184"/>
            <a:ext cx="4393427" cy="263924"/>
            <a:chOff x="892064" y="4572184"/>
            <a:chExt cx="4393427" cy="263924"/>
          </a:xfrm>
        </p:grpSpPr>
        <p:sp>
          <p:nvSpPr>
            <p:cNvPr id="34" name="Text Box 16"/>
            <p:cNvSpPr txBox="1">
              <a:spLocks noChangeArrowheads="1"/>
            </p:cNvSpPr>
            <p:nvPr/>
          </p:nvSpPr>
          <p:spPr bwMode="auto">
            <a:xfrm>
              <a:off x="892064" y="4574402"/>
              <a:ext cx="780688" cy="253916"/>
            </a:xfrm>
            <a:prstGeom prst="rect">
              <a:avLst/>
            </a:prstGeom>
            <a:solidFill>
              <a:schemeClr val="accent5">
                <a:lumMod val="90000"/>
              </a:schemeClr>
            </a:solidFill>
            <a:ln w="9525">
              <a:noFill/>
              <a:miter lim="800000"/>
              <a:headEnd/>
              <a:tailEnd/>
            </a:ln>
            <a:effectLst/>
          </p:spPr>
          <p:txBody>
            <a:bodyPr wrap="square">
              <a:spAutoFit/>
            </a:bodyPr>
            <a:lstStyle/>
            <a:p>
              <a:pPr algn="ctr">
                <a:defRPr/>
              </a:pPr>
              <a:r>
                <a:rPr lang="ru-RU" sz="1050" b="1" dirty="0" smtClean="0">
                  <a:solidFill>
                    <a:schemeClr val="accent4">
                      <a:lumMod val="10000"/>
                    </a:schemeClr>
                  </a:solidFill>
                </a:rPr>
                <a:t>89 905,56</a:t>
              </a:r>
              <a:endParaRPr lang="ru-RU" sz="1050" b="1" dirty="0">
                <a:solidFill>
                  <a:schemeClr val="accent4">
                    <a:lumMod val="10000"/>
                  </a:schemeClr>
                </a:solidFill>
              </a:endParaRPr>
            </a:p>
          </p:txBody>
        </p:sp>
        <p:sp>
          <p:nvSpPr>
            <p:cNvPr id="40" name="Text Box 16"/>
            <p:cNvSpPr txBox="1">
              <a:spLocks noChangeArrowheads="1"/>
            </p:cNvSpPr>
            <p:nvPr/>
          </p:nvSpPr>
          <p:spPr bwMode="auto">
            <a:xfrm>
              <a:off x="1781295" y="4574401"/>
              <a:ext cx="780688" cy="261610"/>
            </a:xfrm>
            <a:prstGeom prst="rect">
              <a:avLst/>
            </a:prstGeom>
            <a:solidFill>
              <a:schemeClr val="accent5">
                <a:lumMod val="90000"/>
              </a:schemeClr>
            </a:solidFill>
            <a:ln w="9525">
              <a:noFill/>
              <a:miter lim="800000"/>
              <a:headEnd/>
              <a:tailEnd/>
            </a:ln>
            <a:effectLst/>
          </p:spPr>
          <p:txBody>
            <a:bodyPr wrap="square">
              <a:spAutoFit/>
            </a:bodyPr>
            <a:lstStyle/>
            <a:p>
              <a:pPr algn="ctr">
                <a:defRPr/>
              </a:pPr>
              <a:r>
                <a:rPr lang="ru-RU" sz="1050" b="1" dirty="0" smtClean="0">
                  <a:solidFill>
                    <a:schemeClr val="accent4">
                      <a:lumMod val="10000"/>
                    </a:schemeClr>
                  </a:solidFill>
                </a:rPr>
                <a:t>85 410,32</a:t>
              </a:r>
              <a:endParaRPr lang="ru-RU" sz="1050" b="1" dirty="0">
                <a:solidFill>
                  <a:schemeClr val="accent4">
                    <a:lumMod val="10000"/>
                  </a:schemeClr>
                </a:solidFill>
              </a:endParaRPr>
            </a:p>
          </p:txBody>
        </p:sp>
        <p:sp>
          <p:nvSpPr>
            <p:cNvPr id="41" name="Text Box 16"/>
            <p:cNvSpPr txBox="1">
              <a:spLocks noChangeArrowheads="1"/>
            </p:cNvSpPr>
            <p:nvPr/>
          </p:nvSpPr>
          <p:spPr bwMode="auto">
            <a:xfrm>
              <a:off x="2689527" y="4572184"/>
              <a:ext cx="780688" cy="261610"/>
            </a:xfrm>
            <a:prstGeom prst="rect">
              <a:avLst/>
            </a:prstGeom>
            <a:solidFill>
              <a:schemeClr val="accent5">
                <a:lumMod val="90000"/>
              </a:schemeClr>
            </a:solidFill>
            <a:ln w="9525">
              <a:noFill/>
              <a:miter lim="800000"/>
              <a:headEnd/>
              <a:tailEnd/>
            </a:ln>
            <a:effectLst/>
          </p:spPr>
          <p:txBody>
            <a:bodyPr wrap="square">
              <a:spAutoFit/>
            </a:bodyPr>
            <a:lstStyle/>
            <a:p>
              <a:pPr algn="ctr">
                <a:defRPr/>
              </a:pPr>
              <a:r>
                <a:rPr lang="ru-RU" sz="1050" b="1" dirty="0" smtClean="0">
                  <a:solidFill>
                    <a:schemeClr val="accent4">
                      <a:lumMod val="10000"/>
                    </a:schemeClr>
                  </a:solidFill>
                </a:rPr>
                <a:t>85 410,32</a:t>
              </a:r>
              <a:endParaRPr lang="ru-RU" sz="1050" b="1" dirty="0">
                <a:solidFill>
                  <a:schemeClr val="accent4">
                    <a:lumMod val="10000"/>
                  </a:schemeClr>
                </a:solidFill>
              </a:endParaRPr>
            </a:p>
          </p:txBody>
        </p:sp>
        <p:sp>
          <p:nvSpPr>
            <p:cNvPr id="42" name="Text Box 16"/>
            <p:cNvSpPr txBox="1">
              <a:spLocks noChangeArrowheads="1"/>
            </p:cNvSpPr>
            <p:nvPr/>
          </p:nvSpPr>
          <p:spPr bwMode="auto">
            <a:xfrm>
              <a:off x="3641485" y="4574498"/>
              <a:ext cx="780688" cy="261610"/>
            </a:xfrm>
            <a:prstGeom prst="rect">
              <a:avLst/>
            </a:prstGeom>
            <a:solidFill>
              <a:schemeClr val="accent5">
                <a:lumMod val="90000"/>
              </a:schemeClr>
            </a:solidFill>
            <a:ln w="9525">
              <a:noFill/>
              <a:miter lim="800000"/>
              <a:headEnd/>
              <a:tailEnd/>
            </a:ln>
            <a:effectLst/>
          </p:spPr>
          <p:txBody>
            <a:bodyPr wrap="square">
              <a:spAutoFit/>
            </a:bodyPr>
            <a:lstStyle/>
            <a:p>
              <a:pPr algn="ctr">
                <a:defRPr/>
              </a:pPr>
              <a:r>
                <a:rPr lang="ru-RU" sz="1050" b="1" dirty="0" smtClean="0">
                  <a:solidFill>
                    <a:schemeClr val="accent4">
                      <a:lumMod val="10000"/>
                    </a:schemeClr>
                  </a:solidFill>
                </a:rPr>
                <a:t>85 410,32</a:t>
              </a:r>
              <a:endParaRPr lang="ru-RU" sz="1050" b="1" dirty="0">
                <a:solidFill>
                  <a:schemeClr val="accent4">
                    <a:lumMod val="10000"/>
                  </a:schemeClr>
                </a:solidFill>
              </a:endParaRPr>
            </a:p>
          </p:txBody>
        </p:sp>
        <p:sp>
          <p:nvSpPr>
            <p:cNvPr id="43" name="Text Box 16"/>
            <p:cNvSpPr txBox="1">
              <a:spLocks noChangeArrowheads="1"/>
            </p:cNvSpPr>
            <p:nvPr/>
          </p:nvSpPr>
          <p:spPr bwMode="auto">
            <a:xfrm>
              <a:off x="4504803" y="4574498"/>
              <a:ext cx="780688" cy="261610"/>
            </a:xfrm>
            <a:prstGeom prst="rect">
              <a:avLst/>
            </a:prstGeom>
            <a:solidFill>
              <a:schemeClr val="accent5">
                <a:lumMod val="90000"/>
              </a:schemeClr>
            </a:solidFill>
            <a:ln w="9525">
              <a:noFill/>
              <a:miter lim="800000"/>
              <a:headEnd/>
              <a:tailEnd/>
            </a:ln>
            <a:effectLst/>
          </p:spPr>
          <p:txBody>
            <a:bodyPr wrap="square">
              <a:spAutoFit/>
            </a:bodyPr>
            <a:lstStyle/>
            <a:p>
              <a:pPr algn="ctr">
                <a:defRPr/>
              </a:pPr>
              <a:r>
                <a:rPr lang="ru-RU" sz="1050" b="1" dirty="0" smtClean="0">
                  <a:solidFill>
                    <a:schemeClr val="accent4">
                      <a:lumMod val="10000"/>
                    </a:schemeClr>
                  </a:solidFill>
                </a:rPr>
                <a:t>85 410,32</a:t>
              </a:r>
              <a:endParaRPr lang="ru-RU" sz="1050" b="1" dirty="0">
                <a:solidFill>
                  <a:schemeClr val="accent4">
                    <a:lumMod val="10000"/>
                  </a:schemeClr>
                </a:solidFill>
              </a:endParaRPr>
            </a:p>
          </p:txBody>
        </p:sp>
      </p:grpSp>
    </p:spTree>
    <p:extLst>
      <p:ext uri="{BB962C8B-B14F-4D97-AF65-F5344CB8AC3E}">
        <p14:creationId xmlns:p14="http://schemas.microsoft.com/office/powerpoint/2010/main" val="389028198"/>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Таблица 3"/>
          <p:cNvGraphicFramePr>
            <a:graphicFrameLocks noGrp="1"/>
          </p:cNvGraphicFramePr>
          <p:nvPr>
            <p:extLst>
              <p:ext uri="{D42A27DB-BD31-4B8C-83A1-F6EECF244321}">
                <p14:modId xmlns:p14="http://schemas.microsoft.com/office/powerpoint/2010/main" val="3056202347"/>
              </p:ext>
            </p:extLst>
          </p:nvPr>
        </p:nvGraphicFramePr>
        <p:xfrm>
          <a:off x="235525" y="2664249"/>
          <a:ext cx="8727972" cy="2050607"/>
        </p:xfrm>
        <a:graphic>
          <a:graphicData uri="http://schemas.openxmlformats.org/drawingml/2006/table">
            <a:tbl>
              <a:tblPr firstRow="1" firstCol="1" bandRow="1"/>
              <a:tblGrid>
                <a:gridCol w="3756954"/>
                <a:gridCol w="1117421"/>
                <a:gridCol w="1008701"/>
                <a:gridCol w="942258"/>
                <a:gridCol w="936219"/>
                <a:gridCol w="966419"/>
              </a:tblGrid>
              <a:tr h="417618">
                <a:tc>
                  <a:txBody>
                    <a:bodyPr/>
                    <a:lstStyle/>
                    <a:p>
                      <a:pPr algn="ctr">
                        <a:lnSpc>
                          <a:spcPct val="115000"/>
                        </a:lnSpc>
                        <a:spcAft>
                          <a:spcPts val="0"/>
                        </a:spcAft>
                      </a:pPr>
                      <a:r>
                        <a:rPr lang="ru-RU" sz="1000" b="1" dirty="0">
                          <a:solidFill>
                            <a:srgbClr val="FFFFFF"/>
                          </a:solidFill>
                          <a:effectLst/>
                          <a:latin typeface="Inter SemiBold"/>
                          <a:ea typeface="Times New Roman"/>
                          <a:cs typeface="Times New Roman"/>
                        </a:rPr>
                        <a:t>Наименование</a:t>
                      </a:r>
                      <a:endParaRPr lang="ru-RU" sz="1000" dirty="0">
                        <a:solidFill>
                          <a:srgbClr val="FFFFFF"/>
                        </a:solidFill>
                        <a:effectLst/>
                        <a:latin typeface="Inter SemiBold"/>
                        <a:ea typeface="Calibri"/>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ctr">
                        <a:lnSpc>
                          <a:spcPct val="115000"/>
                        </a:lnSpc>
                        <a:spcAft>
                          <a:spcPts val="0"/>
                        </a:spcAft>
                      </a:pPr>
                      <a:r>
                        <a:rPr lang="ru-RU" sz="800" b="1" dirty="0">
                          <a:solidFill>
                            <a:srgbClr val="FFFFFF"/>
                          </a:solidFill>
                          <a:effectLst/>
                          <a:latin typeface="Inter SemiBold"/>
                          <a:ea typeface="Times New Roman"/>
                          <a:cs typeface="Times New Roman"/>
                        </a:rPr>
                        <a:t>на 1 января </a:t>
                      </a:r>
                      <a:endParaRPr lang="ru-RU" sz="800" b="1" dirty="0" smtClean="0">
                        <a:solidFill>
                          <a:srgbClr val="FFFFFF"/>
                        </a:solidFill>
                        <a:effectLst/>
                        <a:latin typeface="Inter SemiBold"/>
                        <a:ea typeface="Times New Roman"/>
                        <a:cs typeface="Times New Roman"/>
                      </a:endParaRPr>
                    </a:p>
                    <a:p>
                      <a:pPr algn="ctr">
                        <a:lnSpc>
                          <a:spcPct val="115000"/>
                        </a:lnSpc>
                        <a:spcAft>
                          <a:spcPts val="0"/>
                        </a:spcAft>
                      </a:pPr>
                      <a:r>
                        <a:rPr lang="ru-RU" sz="800" b="1" dirty="0" smtClean="0">
                          <a:solidFill>
                            <a:srgbClr val="FFFFFF"/>
                          </a:solidFill>
                          <a:effectLst/>
                          <a:latin typeface="Inter SemiBold"/>
                          <a:ea typeface="Times New Roman"/>
                          <a:cs typeface="Times New Roman"/>
                        </a:rPr>
                        <a:t>2025 года</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ctr">
                        <a:lnSpc>
                          <a:spcPct val="115000"/>
                        </a:lnSpc>
                        <a:spcAft>
                          <a:spcPts val="0"/>
                        </a:spcAft>
                      </a:pPr>
                      <a:r>
                        <a:rPr lang="ru-RU" sz="800" b="1" dirty="0">
                          <a:solidFill>
                            <a:srgbClr val="FFFFFF"/>
                          </a:solidFill>
                          <a:effectLst/>
                          <a:latin typeface="Inter SemiBold"/>
                          <a:ea typeface="Times New Roman"/>
                          <a:cs typeface="Times New Roman"/>
                        </a:rPr>
                        <a:t>на 1 января 2026 </a:t>
                      </a:r>
                      <a:r>
                        <a:rPr lang="ru-RU" sz="800" b="1" dirty="0" smtClean="0">
                          <a:solidFill>
                            <a:srgbClr val="FFFFFF"/>
                          </a:solidFill>
                          <a:effectLst/>
                          <a:latin typeface="Inter SemiBold"/>
                          <a:ea typeface="Times New Roman"/>
                          <a:cs typeface="Times New Roman"/>
                        </a:rPr>
                        <a:t>года</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ctr">
                        <a:lnSpc>
                          <a:spcPct val="115000"/>
                        </a:lnSpc>
                        <a:spcAft>
                          <a:spcPts val="0"/>
                        </a:spcAft>
                      </a:pPr>
                      <a:r>
                        <a:rPr lang="ru-RU" sz="800" b="1" dirty="0">
                          <a:solidFill>
                            <a:srgbClr val="FFFFFF"/>
                          </a:solidFill>
                          <a:effectLst/>
                          <a:latin typeface="Inter SemiBold"/>
                          <a:ea typeface="Times New Roman"/>
                          <a:cs typeface="Times New Roman"/>
                        </a:rPr>
                        <a:t>на 1 января 2027 </a:t>
                      </a:r>
                      <a:r>
                        <a:rPr lang="ru-RU" sz="800" b="1" dirty="0" smtClean="0">
                          <a:solidFill>
                            <a:srgbClr val="FFFFFF"/>
                          </a:solidFill>
                          <a:effectLst/>
                          <a:latin typeface="Inter SemiBold"/>
                          <a:ea typeface="Times New Roman"/>
                          <a:cs typeface="Times New Roman"/>
                        </a:rPr>
                        <a:t>года</a:t>
                      </a:r>
                      <a:endParaRPr lang="ru-RU" sz="800" dirty="0">
                        <a:solidFill>
                          <a:srgbClr val="FFFFFF"/>
                        </a:solidFill>
                        <a:effectLst/>
                        <a:latin typeface="Inter SemiBold"/>
                        <a:ea typeface="Calibri"/>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ctr">
                        <a:lnSpc>
                          <a:spcPct val="115000"/>
                        </a:lnSpc>
                        <a:spcAft>
                          <a:spcPts val="0"/>
                        </a:spcAft>
                      </a:pPr>
                      <a:r>
                        <a:rPr lang="ru-RU" sz="800" b="1" dirty="0">
                          <a:solidFill>
                            <a:srgbClr val="FFFFFF"/>
                          </a:solidFill>
                          <a:effectLst/>
                          <a:latin typeface="Inter SemiBold"/>
                          <a:ea typeface="Times New Roman"/>
                          <a:cs typeface="Times New Roman"/>
                        </a:rPr>
                        <a:t>на 1 января 2028 </a:t>
                      </a:r>
                      <a:r>
                        <a:rPr lang="ru-RU" sz="800" b="1" dirty="0" smtClean="0">
                          <a:solidFill>
                            <a:srgbClr val="FFFFFF"/>
                          </a:solidFill>
                          <a:effectLst/>
                          <a:latin typeface="Inter SemiBold"/>
                          <a:ea typeface="Times New Roman"/>
                          <a:cs typeface="Times New Roman"/>
                        </a:rPr>
                        <a:t>года</a:t>
                      </a:r>
                      <a:endParaRPr lang="ru-RU" sz="800" dirty="0">
                        <a:solidFill>
                          <a:srgbClr val="FFFFFF"/>
                        </a:solidFill>
                        <a:effectLst/>
                        <a:latin typeface="Inter SemiBold"/>
                        <a:ea typeface="Calibri"/>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ctr">
                        <a:lnSpc>
                          <a:spcPct val="115000"/>
                        </a:lnSpc>
                        <a:spcAft>
                          <a:spcPts val="0"/>
                        </a:spcAft>
                      </a:pPr>
                      <a:r>
                        <a:rPr lang="ru-RU" sz="800" b="1" dirty="0">
                          <a:solidFill>
                            <a:srgbClr val="FFFFFF"/>
                          </a:solidFill>
                          <a:effectLst/>
                          <a:latin typeface="Inter SemiBold"/>
                          <a:ea typeface="Times New Roman"/>
                          <a:cs typeface="Times New Roman"/>
                        </a:rPr>
                        <a:t>на 1 января </a:t>
                      </a:r>
                      <a:r>
                        <a:rPr lang="ru-RU" sz="800" b="1" dirty="0" smtClean="0">
                          <a:solidFill>
                            <a:srgbClr val="FFFFFF"/>
                          </a:solidFill>
                          <a:effectLst/>
                          <a:latin typeface="Inter SemiBold"/>
                          <a:ea typeface="Times New Roman"/>
                          <a:cs typeface="Times New Roman"/>
                        </a:rPr>
                        <a:t>2029 года</a:t>
                      </a:r>
                      <a:endParaRPr lang="ru-RU" sz="800" dirty="0">
                        <a:solidFill>
                          <a:srgbClr val="FFFFFF"/>
                        </a:solidFill>
                        <a:effectLst/>
                        <a:latin typeface="Inter SemiBold"/>
                        <a:ea typeface="Calibri"/>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r>
              <a:tr h="519421">
                <a:tc>
                  <a:txBody>
                    <a:bodyPr/>
                    <a:lstStyle/>
                    <a:p>
                      <a:pPr>
                        <a:lnSpc>
                          <a:spcPct val="115000"/>
                        </a:lnSpc>
                        <a:spcAft>
                          <a:spcPts val="0"/>
                        </a:spcAft>
                      </a:pPr>
                      <a:r>
                        <a:rPr lang="ru-RU" sz="1000" b="1" dirty="0">
                          <a:solidFill>
                            <a:schemeClr val="accent5">
                              <a:lumMod val="10000"/>
                            </a:schemeClr>
                          </a:solidFill>
                          <a:effectLst/>
                          <a:latin typeface="Inter SemiBold"/>
                          <a:ea typeface="Times New Roman"/>
                          <a:cs typeface="Times New Roman"/>
                        </a:rPr>
                        <a:t>Верхний предел муниципального долга муниципального образования «Муниципальный округ </a:t>
                      </a:r>
                      <a:r>
                        <a:rPr lang="ru-RU" sz="1000" b="1" dirty="0" err="1">
                          <a:solidFill>
                            <a:schemeClr val="accent5">
                              <a:lumMod val="10000"/>
                            </a:schemeClr>
                          </a:solidFill>
                          <a:effectLst/>
                          <a:latin typeface="Inter SemiBold"/>
                          <a:ea typeface="Times New Roman"/>
                          <a:cs typeface="Times New Roman"/>
                        </a:rPr>
                        <a:t>Увинский</a:t>
                      </a:r>
                      <a:r>
                        <a:rPr lang="ru-RU" sz="1000" b="1" dirty="0">
                          <a:solidFill>
                            <a:schemeClr val="accent5">
                              <a:lumMod val="10000"/>
                            </a:schemeClr>
                          </a:solidFill>
                          <a:effectLst/>
                          <a:latin typeface="Inter SemiBold"/>
                          <a:ea typeface="Times New Roman"/>
                          <a:cs typeface="Times New Roman"/>
                        </a:rPr>
                        <a:t> район Удмуртской Республики»</a:t>
                      </a:r>
                      <a:endParaRPr lang="ru-RU" sz="1000" dirty="0">
                        <a:solidFill>
                          <a:schemeClr val="accent5">
                            <a:lumMod val="10000"/>
                          </a:schemeClr>
                        </a:solidFill>
                        <a:effectLst/>
                        <a:latin typeface="Inter SemiBold"/>
                        <a:ea typeface="Calibri"/>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ct val="115000"/>
                        </a:lnSpc>
                        <a:spcAft>
                          <a:spcPts val="0"/>
                        </a:spcAft>
                      </a:pPr>
                      <a:r>
                        <a:rPr lang="ru-RU" sz="1000" dirty="0" smtClean="0">
                          <a:solidFill>
                            <a:schemeClr val="accent5">
                              <a:lumMod val="10000"/>
                            </a:schemeClr>
                          </a:solidFill>
                          <a:effectLst/>
                          <a:latin typeface="Inter SemiBold"/>
                          <a:ea typeface="Calibri"/>
                          <a:cs typeface="Times New Roman"/>
                        </a:rPr>
                        <a:t>89 905,56</a:t>
                      </a:r>
                      <a:endParaRPr lang="ru-RU" sz="1000" dirty="0">
                        <a:solidFill>
                          <a:schemeClr val="accent5">
                            <a:lumMod val="10000"/>
                          </a:schemeClr>
                        </a:solidFill>
                        <a:effectLst/>
                        <a:latin typeface="Inter SemiBold"/>
                        <a:ea typeface="Calibri"/>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ct val="115000"/>
                        </a:lnSpc>
                        <a:spcAft>
                          <a:spcPts val="0"/>
                        </a:spcAft>
                      </a:pPr>
                      <a:r>
                        <a:rPr lang="ru-RU" sz="1000" dirty="0" smtClean="0">
                          <a:solidFill>
                            <a:schemeClr val="accent5">
                              <a:lumMod val="10000"/>
                            </a:schemeClr>
                          </a:solidFill>
                          <a:effectLst/>
                          <a:latin typeface="Inter SemiBold"/>
                          <a:ea typeface="Times New Roman"/>
                          <a:cs typeface="Times New Roman"/>
                        </a:rPr>
                        <a:t>85 410,32</a:t>
                      </a:r>
                      <a:endParaRPr lang="ru-RU" sz="1000" dirty="0">
                        <a:solidFill>
                          <a:schemeClr val="accent5">
                            <a:lumMod val="10000"/>
                          </a:schemeClr>
                        </a:solidFill>
                        <a:effectLst/>
                        <a:latin typeface="Inter SemiBold"/>
                        <a:ea typeface="Calibri"/>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ct val="115000"/>
                        </a:lnSpc>
                        <a:spcAft>
                          <a:spcPts val="0"/>
                        </a:spcAft>
                      </a:pPr>
                      <a:r>
                        <a:rPr lang="ru-RU" sz="1000" dirty="0" smtClean="0">
                          <a:solidFill>
                            <a:schemeClr val="accent5">
                              <a:lumMod val="10000"/>
                            </a:schemeClr>
                          </a:solidFill>
                          <a:effectLst/>
                          <a:latin typeface="Inter SemiBold"/>
                          <a:ea typeface="Times New Roman"/>
                          <a:cs typeface="Times New Roman"/>
                        </a:rPr>
                        <a:t>85 410,32</a:t>
                      </a:r>
                      <a:endParaRPr lang="ru-RU" sz="1000" dirty="0">
                        <a:solidFill>
                          <a:schemeClr val="accent5">
                            <a:lumMod val="10000"/>
                          </a:schemeClr>
                        </a:solidFill>
                        <a:effectLst/>
                        <a:latin typeface="Inter SemiBold"/>
                        <a:ea typeface="Calibri"/>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ct val="115000"/>
                        </a:lnSpc>
                        <a:spcAft>
                          <a:spcPts val="0"/>
                        </a:spcAft>
                      </a:pPr>
                      <a:r>
                        <a:rPr lang="ru-RU" sz="1000" dirty="0" smtClean="0">
                          <a:solidFill>
                            <a:schemeClr val="accent5">
                              <a:lumMod val="10000"/>
                            </a:schemeClr>
                          </a:solidFill>
                          <a:effectLst/>
                          <a:latin typeface="Inter SemiBold"/>
                          <a:ea typeface="Calibri"/>
                          <a:cs typeface="Times New Roman"/>
                        </a:rPr>
                        <a:t>85</a:t>
                      </a:r>
                      <a:r>
                        <a:rPr lang="ru-RU" sz="1000" baseline="0" dirty="0" smtClean="0">
                          <a:solidFill>
                            <a:schemeClr val="accent5">
                              <a:lumMod val="10000"/>
                            </a:schemeClr>
                          </a:solidFill>
                          <a:effectLst/>
                          <a:latin typeface="Inter SemiBold"/>
                          <a:ea typeface="Calibri"/>
                          <a:cs typeface="Times New Roman"/>
                        </a:rPr>
                        <a:t> 410,32</a:t>
                      </a:r>
                      <a:endParaRPr lang="ru-RU" sz="1000" dirty="0">
                        <a:solidFill>
                          <a:schemeClr val="accent5">
                            <a:lumMod val="10000"/>
                          </a:schemeClr>
                        </a:solidFill>
                        <a:effectLst/>
                        <a:latin typeface="Inter SemiBold"/>
                        <a:ea typeface="Calibri"/>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1000" b="0" i="0" u="none" strike="noStrike" kern="0" cap="none" spc="0" normalizeH="0" baseline="0" noProof="0" dirty="0" smtClean="0">
                          <a:ln>
                            <a:noFill/>
                          </a:ln>
                          <a:solidFill>
                            <a:srgbClr val="F2F2F2">
                              <a:lumMod val="10000"/>
                            </a:srgbClr>
                          </a:solidFill>
                          <a:effectLst/>
                          <a:uLnTx/>
                          <a:uFillTx/>
                          <a:latin typeface="Inter SemiBold"/>
                          <a:ea typeface="Calibri"/>
                          <a:cs typeface="Times New Roman"/>
                          <a:sym typeface="Arial"/>
                        </a:rPr>
                        <a:t>85 410,32</a:t>
                      </a:r>
                      <a:endParaRPr kumimoji="0" lang="ru-RU" sz="1000" b="0" i="0" u="none" strike="noStrike" kern="0" cap="none" spc="0" normalizeH="0" baseline="0" noProof="0" dirty="0">
                        <a:ln>
                          <a:noFill/>
                        </a:ln>
                        <a:solidFill>
                          <a:srgbClr val="F2F2F2">
                            <a:lumMod val="10000"/>
                          </a:srgbClr>
                        </a:solidFill>
                        <a:effectLst/>
                        <a:uLnTx/>
                        <a:uFillTx/>
                        <a:latin typeface="Inter SemiBold"/>
                        <a:ea typeface="Calibri"/>
                        <a:cs typeface="Times New Roman"/>
                        <a:sym typeface="Arial"/>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r>
              <a:tr h="533553">
                <a:tc>
                  <a:txBody>
                    <a:bodyPr/>
                    <a:lstStyle/>
                    <a:p>
                      <a:pPr>
                        <a:lnSpc>
                          <a:spcPct val="115000"/>
                        </a:lnSpc>
                        <a:spcAft>
                          <a:spcPts val="0"/>
                        </a:spcAft>
                      </a:pPr>
                      <a:r>
                        <a:rPr lang="ru-RU" sz="800" b="0" dirty="0">
                          <a:solidFill>
                            <a:schemeClr val="accent5">
                              <a:lumMod val="10000"/>
                            </a:schemeClr>
                          </a:solidFill>
                          <a:effectLst/>
                          <a:latin typeface="Inter SemiBold"/>
                          <a:ea typeface="Calibri"/>
                          <a:cs typeface="Times New Roman"/>
                        </a:rPr>
                        <a:t>в том числе верхний предел долга по муниципальным гарантиям муниципального образования «Муниципальный округ </a:t>
                      </a:r>
                      <a:r>
                        <a:rPr lang="ru-RU" sz="800" b="0" dirty="0" err="1">
                          <a:solidFill>
                            <a:schemeClr val="accent5">
                              <a:lumMod val="10000"/>
                            </a:schemeClr>
                          </a:solidFill>
                          <a:effectLst/>
                          <a:latin typeface="Inter SemiBold"/>
                          <a:ea typeface="Calibri"/>
                          <a:cs typeface="Times New Roman"/>
                        </a:rPr>
                        <a:t>Увинский</a:t>
                      </a:r>
                      <a:r>
                        <a:rPr lang="ru-RU" sz="800" b="0" dirty="0">
                          <a:solidFill>
                            <a:schemeClr val="accent5">
                              <a:lumMod val="10000"/>
                            </a:schemeClr>
                          </a:solidFill>
                          <a:effectLst/>
                          <a:latin typeface="Inter SemiBold"/>
                          <a:ea typeface="Calibri"/>
                          <a:cs typeface="Times New Roman"/>
                        </a:rPr>
                        <a:t> район Удмуртской Республики»</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ct val="115000"/>
                        </a:lnSpc>
                        <a:spcAft>
                          <a:spcPts val="0"/>
                        </a:spcAft>
                      </a:pPr>
                      <a:r>
                        <a:rPr lang="ru-RU" sz="1000" b="0" dirty="0">
                          <a:solidFill>
                            <a:schemeClr val="accent5">
                              <a:lumMod val="10000"/>
                            </a:schemeClr>
                          </a:solidFill>
                          <a:effectLst/>
                          <a:latin typeface="Inter SemiBold"/>
                          <a:ea typeface="Times New Roman"/>
                          <a:cs typeface="Times New Roman"/>
                        </a:rPr>
                        <a:t>0,0</a:t>
                      </a:r>
                      <a:endParaRPr lang="ru-RU" sz="1000" b="0" dirty="0">
                        <a:solidFill>
                          <a:schemeClr val="accent5">
                            <a:lumMod val="10000"/>
                          </a:schemeClr>
                        </a:solidFill>
                        <a:effectLst/>
                        <a:latin typeface="Inter SemiBold"/>
                        <a:ea typeface="Calibri"/>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ct val="115000"/>
                        </a:lnSpc>
                        <a:spcAft>
                          <a:spcPts val="0"/>
                        </a:spcAft>
                      </a:pPr>
                      <a:r>
                        <a:rPr lang="ru-RU" sz="1000" b="0" dirty="0">
                          <a:solidFill>
                            <a:schemeClr val="accent5">
                              <a:lumMod val="10000"/>
                            </a:schemeClr>
                          </a:solidFill>
                          <a:effectLst/>
                          <a:latin typeface="Inter SemiBold"/>
                          <a:ea typeface="Times New Roman"/>
                          <a:cs typeface="Times New Roman"/>
                        </a:rPr>
                        <a:t>0,0</a:t>
                      </a:r>
                      <a:endParaRPr lang="ru-RU" sz="1000" b="0" dirty="0">
                        <a:solidFill>
                          <a:schemeClr val="accent5">
                            <a:lumMod val="10000"/>
                          </a:schemeClr>
                        </a:solidFill>
                        <a:effectLst/>
                        <a:latin typeface="Inter SemiBold"/>
                        <a:ea typeface="Calibri"/>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ct val="115000"/>
                        </a:lnSpc>
                        <a:spcAft>
                          <a:spcPts val="0"/>
                        </a:spcAft>
                      </a:pPr>
                      <a:r>
                        <a:rPr lang="ru-RU" sz="1000" b="0" dirty="0">
                          <a:solidFill>
                            <a:schemeClr val="accent5">
                              <a:lumMod val="10000"/>
                            </a:schemeClr>
                          </a:solidFill>
                          <a:effectLst/>
                          <a:latin typeface="Inter SemiBold"/>
                          <a:ea typeface="Times New Roman"/>
                          <a:cs typeface="Times New Roman"/>
                        </a:rPr>
                        <a:t>0,0</a:t>
                      </a:r>
                      <a:endParaRPr lang="ru-RU" sz="1000" b="0" dirty="0">
                        <a:solidFill>
                          <a:schemeClr val="accent5">
                            <a:lumMod val="10000"/>
                          </a:schemeClr>
                        </a:solidFill>
                        <a:effectLst/>
                        <a:latin typeface="Inter SemiBold"/>
                        <a:ea typeface="Calibri"/>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ct val="115000"/>
                        </a:lnSpc>
                        <a:spcAft>
                          <a:spcPts val="0"/>
                        </a:spcAft>
                      </a:pPr>
                      <a:r>
                        <a:rPr lang="ru-RU" sz="1000" b="0" dirty="0">
                          <a:solidFill>
                            <a:schemeClr val="accent5">
                              <a:lumMod val="10000"/>
                            </a:schemeClr>
                          </a:solidFill>
                          <a:effectLst/>
                          <a:latin typeface="Inter SemiBold"/>
                          <a:ea typeface="Times New Roman"/>
                          <a:cs typeface="Times New Roman"/>
                        </a:rPr>
                        <a:t>0,0</a:t>
                      </a:r>
                      <a:endParaRPr lang="ru-RU" sz="1000" b="0" dirty="0">
                        <a:solidFill>
                          <a:schemeClr val="accent5">
                            <a:lumMod val="10000"/>
                          </a:schemeClr>
                        </a:solidFill>
                        <a:effectLst/>
                        <a:latin typeface="Inter SemiBold"/>
                        <a:ea typeface="Calibri"/>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ct val="115000"/>
                        </a:lnSpc>
                        <a:spcAft>
                          <a:spcPts val="0"/>
                        </a:spcAft>
                      </a:pPr>
                      <a:r>
                        <a:rPr lang="ru-RU" sz="1000" b="0" dirty="0">
                          <a:solidFill>
                            <a:schemeClr val="accent5">
                              <a:lumMod val="10000"/>
                            </a:schemeClr>
                          </a:solidFill>
                          <a:effectLst/>
                          <a:latin typeface="Inter SemiBold"/>
                          <a:ea typeface="Times New Roman"/>
                          <a:cs typeface="Times New Roman"/>
                        </a:rPr>
                        <a:t>0,00</a:t>
                      </a:r>
                      <a:endParaRPr lang="ru-RU" sz="1000" b="0" dirty="0">
                        <a:solidFill>
                          <a:schemeClr val="accent5">
                            <a:lumMod val="10000"/>
                          </a:schemeClr>
                        </a:solidFill>
                        <a:effectLst/>
                        <a:latin typeface="Inter SemiBold"/>
                        <a:ea typeface="Calibri"/>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r>
              <a:tr h="573656">
                <a:tc>
                  <a:txBody>
                    <a:bodyPr/>
                    <a:lstStyle/>
                    <a:p>
                      <a:pPr marL="0" marR="0" indent="0" algn="l" defTabSz="914400" rtl="0" eaLnBrk="1" fontAlgn="auto" latinLnBrk="0" hangingPunct="1">
                        <a:lnSpc>
                          <a:spcPct val="115000"/>
                        </a:lnSpc>
                        <a:spcBef>
                          <a:spcPts val="0"/>
                        </a:spcBef>
                        <a:spcAft>
                          <a:spcPts val="0"/>
                        </a:spcAft>
                        <a:buClr>
                          <a:srgbClr val="000000"/>
                        </a:buClr>
                        <a:buSzTx/>
                        <a:buFont typeface="Arial"/>
                        <a:buNone/>
                        <a:tabLst/>
                        <a:defRPr/>
                      </a:pPr>
                      <a:r>
                        <a:rPr lang="ru-RU" sz="1000" b="1" dirty="0" smtClean="0">
                          <a:solidFill>
                            <a:schemeClr val="accent5">
                              <a:lumMod val="10000"/>
                            </a:schemeClr>
                          </a:solidFill>
                          <a:effectLst/>
                          <a:latin typeface="Inter SemiBold"/>
                          <a:ea typeface="Times New Roman"/>
                          <a:cs typeface="Times New Roman"/>
                        </a:rPr>
                        <a:t>Предельный объем муниципального долга муниципального образования «Муниципальный округ Увинский район Удмуртской Республики»</a:t>
                      </a:r>
                      <a:endParaRPr lang="ru-RU" sz="1000" dirty="0" smtClean="0">
                        <a:solidFill>
                          <a:schemeClr val="accent5">
                            <a:lumMod val="10000"/>
                          </a:schemeClr>
                        </a:solidFill>
                        <a:effectLst/>
                        <a:latin typeface="Inter SemiBold"/>
                        <a:ea typeface="Calibri"/>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ct val="115000"/>
                        </a:lnSpc>
                        <a:spcAft>
                          <a:spcPts val="0"/>
                        </a:spcAft>
                      </a:pPr>
                      <a:r>
                        <a:rPr lang="ru-RU" sz="1000" dirty="0" smtClean="0">
                          <a:solidFill>
                            <a:schemeClr val="accent5">
                              <a:lumMod val="10000"/>
                            </a:schemeClr>
                          </a:solidFill>
                          <a:effectLst/>
                          <a:latin typeface="Inter SemiBold"/>
                          <a:ea typeface="Calibri"/>
                          <a:cs typeface="Times New Roman"/>
                        </a:rPr>
                        <a:t>89 905,56</a:t>
                      </a:r>
                      <a:endParaRPr lang="ru-RU" sz="1000" dirty="0">
                        <a:solidFill>
                          <a:schemeClr val="accent5">
                            <a:lumMod val="10000"/>
                          </a:schemeClr>
                        </a:solidFill>
                        <a:effectLst/>
                        <a:latin typeface="Inter SemiBold"/>
                        <a:ea typeface="Calibri"/>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ct val="115000"/>
                        </a:lnSpc>
                        <a:spcAft>
                          <a:spcPts val="0"/>
                        </a:spcAft>
                      </a:pPr>
                      <a:r>
                        <a:rPr lang="ru-RU" sz="1000" dirty="0" smtClean="0">
                          <a:solidFill>
                            <a:schemeClr val="accent5">
                              <a:lumMod val="10000"/>
                            </a:schemeClr>
                          </a:solidFill>
                          <a:effectLst/>
                          <a:latin typeface="Inter SemiBold"/>
                          <a:ea typeface="Calibri"/>
                          <a:cs typeface="Times New Roman"/>
                        </a:rPr>
                        <a:t>89 905,56</a:t>
                      </a:r>
                      <a:endParaRPr lang="ru-RU" sz="1000" dirty="0">
                        <a:solidFill>
                          <a:schemeClr val="accent5">
                            <a:lumMod val="10000"/>
                          </a:schemeClr>
                        </a:solidFill>
                        <a:effectLst/>
                        <a:latin typeface="Inter SemiBold"/>
                        <a:ea typeface="Calibri"/>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1000" b="0" i="0" u="none" strike="noStrike" kern="0" cap="none" spc="0" normalizeH="0" baseline="0" noProof="0" dirty="0" smtClean="0">
                          <a:ln>
                            <a:noFill/>
                          </a:ln>
                          <a:solidFill>
                            <a:srgbClr val="F2F2F2">
                              <a:lumMod val="10000"/>
                            </a:srgbClr>
                          </a:solidFill>
                          <a:effectLst/>
                          <a:uLnTx/>
                          <a:uFillTx/>
                          <a:latin typeface="Inter SemiBold"/>
                          <a:ea typeface="Times New Roman"/>
                          <a:cs typeface="Times New Roman"/>
                          <a:sym typeface="Arial"/>
                        </a:rPr>
                        <a:t>94 400,88</a:t>
                      </a:r>
                      <a:endParaRPr kumimoji="0" lang="ru-RU" sz="1000" b="0" i="0" u="none" strike="noStrike" kern="0" cap="none" spc="0" normalizeH="0" baseline="0" noProof="0" dirty="0">
                        <a:ln>
                          <a:noFill/>
                        </a:ln>
                        <a:solidFill>
                          <a:srgbClr val="F2F2F2">
                            <a:lumMod val="10000"/>
                          </a:srgbClr>
                        </a:solidFill>
                        <a:effectLst/>
                        <a:uLnTx/>
                        <a:uFillTx/>
                        <a:latin typeface="Inter SemiBold"/>
                        <a:ea typeface="Calibri"/>
                        <a:cs typeface="Times New Roman"/>
                        <a:sym typeface="Arial"/>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1000" b="0" i="0" u="none" strike="noStrike" kern="0" cap="none" spc="0" normalizeH="0" baseline="0" noProof="0" dirty="0" smtClean="0">
                          <a:ln>
                            <a:noFill/>
                          </a:ln>
                          <a:solidFill>
                            <a:srgbClr val="F2F2F2">
                              <a:lumMod val="10000"/>
                            </a:srgbClr>
                          </a:solidFill>
                          <a:effectLst/>
                          <a:uLnTx/>
                          <a:uFillTx/>
                          <a:latin typeface="Inter SemiBold"/>
                          <a:ea typeface="Calibri"/>
                          <a:cs typeface="Times New Roman"/>
                          <a:sym typeface="Arial"/>
                        </a:rPr>
                        <a:t>98 896,16</a:t>
                      </a:r>
                      <a:endParaRPr kumimoji="0" lang="ru-RU" sz="1000" b="0" i="0" u="none" strike="noStrike" kern="0" cap="none" spc="0" normalizeH="0" baseline="0" noProof="0" dirty="0">
                        <a:ln>
                          <a:noFill/>
                        </a:ln>
                        <a:solidFill>
                          <a:srgbClr val="F2F2F2">
                            <a:lumMod val="10000"/>
                          </a:srgbClr>
                        </a:solidFill>
                        <a:effectLst/>
                        <a:uLnTx/>
                        <a:uFillTx/>
                        <a:latin typeface="Inter SemiBold"/>
                        <a:ea typeface="Calibri"/>
                        <a:cs typeface="Times New Roman"/>
                        <a:sym typeface="Arial"/>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1000" b="0" i="0" u="none" strike="noStrike" kern="0" cap="none" spc="0" normalizeH="0" baseline="0" noProof="0" dirty="0" smtClean="0">
                          <a:ln>
                            <a:noFill/>
                          </a:ln>
                          <a:solidFill>
                            <a:srgbClr val="F2F2F2">
                              <a:lumMod val="10000"/>
                            </a:srgbClr>
                          </a:solidFill>
                          <a:effectLst/>
                          <a:uLnTx/>
                          <a:uFillTx/>
                          <a:latin typeface="Inter SemiBold"/>
                          <a:ea typeface="Calibri"/>
                          <a:cs typeface="Times New Roman"/>
                          <a:sym typeface="Arial"/>
                        </a:rPr>
                        <a:t>103 394,44</a:t>
                      </a:r>
                      <a:endParaRPr kumimoji="0" lang="ru-RU" sz="1000" b="0" i="0" u="none" strike="noStrike" kern="0" cap="none" spc="0" normalizeH="0" baseline="0" noProof="0" dirty="0">
                        <a:ln>
                          <a:noFill/>
                        </a:ln>
                        <a:solidFill>
                          <a:srgbClr val="F2F2F2">
                            <a:lumMod val="10000"/>
                          </a:srgbClr>
                        </a:solidFill>
                        <a:effectLst/>
                        <a:uLnTx/>
                        <a:uFillTx/>
                        <a:latin typeface="Inter SemiBold"/>
                        <a:ea typeface="Calibri"/>
                        <a:cs typeface="Times New Roman"/>
                        <a:sym typeface="Arial"/>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r>
            </a:tbl>
          </a:graphicData>
        </a:graphic>
      </p:graphicFrame>
      <p:sp>
        <p:nvSpPr>
          <p:cNvPr id="5" name="Прямоугольник 4"/>
          <p:cNvSpPr/>
          <p:nvPr/>
        </p:nvSpPr>
        <p:spPr>
          <a:xfrm>
            <a:off x="522678" y="34018"/>
            <a:ext cx="8246853" cy="517065"/>
          </a:xfrm>
          <a:prstGeom prst="rect">
            <a:avLst/>
          </a:prstGeom>
        </p:spPr>
        <p:txBody>
          <a:bodyPr wrap="square">
            <a:spAutoFit/>
          </a:bodyPr>
          <a:lstStyle/>
          <a:p>
            <a:pPr algn="ctr">
              <a:lnSpc>
                <a:spcPct val="115000"/>
              </a:lnSpc>
            </a:pPr>
            <a:r>
              <a:rPr lang="ru-RU" sz="1200" b="1" dirty="0">
                <a:solidFill>
                  <a:srgbClr val="00717D">
                    <a:lumMod val="75000"/>
                  </a:srgbClr>
                </a:solidFill>
                <a:latin typeface="Be Vietnam Pro"/>
                <a:ea typeface="Be Vietnam Pro"/>
                <a:cs typeface="Be Vietnam Pro"/>
                <a:sym typeface="Be Vietnam Pro"/>
              </a:rPr>
              <a:t>СТРУКТУРА МУНИЦИПАЛЬНОГО ДОЛГА МУНИЦИПАЛЬНОГО ОБРАЗОВАНИЯ </a:t>
            </a:r>
          </a:p>
          <a:p>
            <a:pPr algn="ctr">
              <a:lnSpc>
                <a:spcPct val="115000"/>
              </a:lnSpc>
            </a:pPr>
            <a:r>
              <a:rPr lang="ru-RU" sz="1200" b="1" dirty="0">
                <a:solidFill>
                  <a:srgbClr val="00717D">
                    <a:lumMod val="75000"/>
                  </a:srgbClr>
                </a:solidFill>
                <a:latin typeface="Be Vietnam Pro"/>
                <a:ea typeface="Be Vietnam Pro"/>
                <a:cs typeface="Be Vietnam Pro"/>
                <a:sym typeface="Be Vietnam Pro"/>
              </a:rPr>
              <a:t>«МУНИЦИПАЛЬНЫЙ ОКРУГ УВИНСКИЙ РАЙОН УДМУРТСКОЙ РЕСПУБЛИКИ», тыс.₽</a:t>
            </a:r>
          </a:p>
        </p:txBody>
      </p:sp>
      <p:graphicFrame>
        <p:nvGraphicFramePr>
          <p:cNvPr id="6" name="Таблица 5"/>
          <p:cNvGraphicFramePr>
            <a:graphicFrameLocks noGrp="1"/>
          </p:cNvGraphicFramePr>
          <p:nvPr>
            <p:extLst>
              <p:ext uri="{D42A27DB-BD31-4B8C-83A1-F6EECF244321}">
                <p14:modId xmlns:p14="http://schemas.microsoft.com/office/powerpoint/2010/main" val="1864587897"/>
              </p:ext>
            </p:extLst>
          </p:nvPr>
        </p:nvGraphicFramePr>
        <p:xfrm>
          <a:off x="235527" y="551083"/>
          <a:ext cx="8721437" cy="1953939"/>
        </p:xfrm>
        <a:graphic>
          <a:graphicData uri="http://schemas.openxmlformats.org/drawingml/2006/table">
            <a:tbl>
              <a:tblPr firstRow="1" firstCol="1" bandRow="1"/>
              <a:tblGrid>
                <a:gridCol w="2231687"/>
                <a:gridCol w="873782"/>
                <a:gridCol w="478219"/>
                <a:gridCol w="737993"/>
                <a:gridCol w="531353"/>
                <a:gridCol w="839292"/>
                <a:gridCol w="518615"/>
                <a:gridCol w="785226"/>
                <a:gridCol w="513626"/>
                <a:gridCol w="689798"/>
                <a:gridCol w="521846"/>
              </a:tblGrid>
              <a:tr h="335693">
                <a:tc rowSpan="2">
                  <a:txBody>
                    <a:bodyPr/>
                    <a:lstStyle/>
                    <a:p>
                      <a:pPr marR="0" algn="ctr" rtl="0" fontAlgn="ctr">
                        <a:lnSpc>
                          <a:spcPct val="100000"/>
                        </a:lnSpc>
                        <a:spcBef>
                          <a:spcPts val="0"/>
                        </a:spcBef>
                        <a:spcAft>
                          <a:spcPts val="0"/>
                        </a:spcAft>
                        <a:buClr>
                          <a:srgbClr val="000000"/>
                        </a:buClr>
                        <a:buFont typeface="Arial"/>
                      </a:pPr>
                      <a:r>
                        <a:rPr lang="ru-RU" sz="800" b="1" i="0" u="none" strike="noStrike" cap="none" dirty="0">
                          <a:solidFill>
                            <a:srgbClr val="FDFDFD"/>
                          </a:solidFill>
                          <a:effectLst/>
                          <a:latin typeface="Arial"/>
                          <a:ea typeface="+mn-ea"/>
                          <a:cs typeface="+mn-cs"/>
                          <a:sym typeface="Arial"/>
                        </a:rPr>
                        <a:t>Наименование</a:t>
                      </a:r>
                    </a:p>
                  </a:txBody>
                  <a:tcPr marL="67169" marR="671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gridSpan="2">
                  <a:txBody>
                    <a:bodyPr/>
                    <a:lstStyle/>
                    <a:p>
                      <a:pPr marR="0" algn="ctr" rtl="0" fontAlgn="ctr">
                        <a:lnSpc>
                          <a:spcPct val="100000"/>
                        </a:lnSpc>
                        <a:spcBef>
                          <a:spcPts val="0"/>
                        </a:spcBef>
                        <a:spcAft>
                          <a:spcPts val="0"/>
                        </a:spcAft>
                        <a:buClr>
                          <a:srgbClr val="000000"/>
                        </a:buClr>
                        <a:buFont typeface="Arial"/>
                      </a:pPr>
                      <a:r>
                        <a:rPr lang="ru-RU" sz="800" b="1" i="0" u="none" strike="noStrike" cap="none" dirty="0">
                          <a:solidFill>
                            <a:srgbClr val="FDFDFD"/>
                          </a:solidFill>
                          <a:effectLst/>
                          <a:latin typeface="Arial"/>
                          <a:ea typeface="+mn-ea"/>
                          <a:cs typeface="+mn-cs"/>
                          <a:sym typeface="Arial"/>
                        </a:rPr>
                        <a:t>Прогноз на 1 января</a:t>
                      </a:r>
                    </a:p>
                    <a:p>
                      <a:pPr marR="0" algn="ctr" rtl="0" fontAlgn="ctr">
                        <a:lnSpc>
                          <a:spcPct val="100000"/>
                        </a:lnSpc>
                        <a:spcBef>
                          <a:spcPts val="0"/>
                        </a:spcBef>
                        <a:spcAft>
                          <a:spcPts val="0"/>
                        </a:spcAft>
                        <a:buClr>
                          <a:srgbClr val="000000"/>
                        </a:buClr>
                        <a:buFont typeface="Arial"/>
                      </a:pPr>
                      <a:r>
                        <a:rPr lang="ru-RU" sz="800" b="1" i="0" u="none" strike="noStrike" cap="none" dirty="0">
                          <a:solidFill>
                            <a:srgbClr val="FDFDFD"/>
                          </a:solidFill>
                          <a:effectLst/>
                          <a:latin typeface="Arial"/>
                          <a:ea typeface="+mn-ea"/>
                          <a:cs typeface="+mn-cs"/>
                          <a:sym typeface="Arial"/>
                        </a:rPr>
                        <a:t>2025 года</a:t>
                      </a:r>
                    </a:p>
                  </a:txBody>
                  <a:tcPr marL="67169" marR="671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hMerge="1">
                  <a:txBody>
                    <a:bodyPr/>
                    <a:lstStyle/>
                    <a:p>
                      <a:endParaRPr lang="ru-RU"/>
                    </a:p>
                  </a:txBody>
                  <a:tcPr/>
                </a:tc>
                <a:tc gridSpan="2">
                  <a:txBody>
                    <a:bodyPr/>
                    <a:lstStyle/>
                    <a:p>
                      <a:pPr marR="0" algn="ctr" rtl="0" fontAlgn="ctr">
                        <a:lnSpc>
                          <a:spcPct val="100000"/>
                        </a:lnSpc>
                        <a:spcBef>
                          <a:spcPts val="0"/>
                        </a:spcBef>
                        <a:spcAft>
                          <a:spcPts val="0"/>
                        </a:spcAft>
                        <a:buClr>
                          <a:srgbClr val="000000"/>
                        </a:buClr>
                        <a:buFont typeface="Arial"/>
                      </a:pPr>
                      <a:r>
                        <a:rPr lang="ru-RU" sz="800" b="1" i="0" u="none" strike="noStrike" cap="none" dirty="0">
                          <a:solidFill>
                            <a:srgbClr val="FDFDFD"/>
                          </a:solidFill>
                          <a:effectLst/>
                          <a:latin typeface="Arial"/>
                          <a:ea typeface="+mn-ea"/>
                          <a:cs typeface="+mn-cs"/>
                          <a:sym typeface="Arial"/>
                        </a:rPr>
                        <a:t>Прогноз  на 1 января</a:t>
                      </a:r>
                    </a:p>
                    <a:p>
                      <a:pPr marR="0" algn="ctr" rtl="0" fontAlgn="ctr">
                        <a:lnSpc>
                          <a:spcPct val="100000"/>
                        </a:lnSpc>
                        <a:spcBef>
                          <a:spcPts val="0"/>
                        </a:spcBef>
                        <a:spcAft>
                          <a:spcPts val="0"/>
                        </a:spcAft>
                        <a:buClr>
                          <a:srgbClr val="000000"/>
                        </a:buClr>
                        <a:buFont typeface="Arial"/>
                      </a:pPr>
                      <a:r>
                        <a:rPr lang="ru-RU" sz="800" b="1" i="0" u="none" strike="noStrike" cap="none" dirty="0">
                          <a:solidFill>
                            <a:srgbClr val="FDFDFD"/>
                          </a:solidFill>
                          <a:effectLst/>
                          <a:latin typeface="Arial"/>
                          <a:ea typeface="+mn-ea"/>
                          <a:cs typeface="+mn-cs"/>
                          <a:sym typeface="Arial"/>
                        </a:rPr>
                        <a:t>2026 года</a:t>
                      </a:r>
                    </a:p>
                  </a:txBody>
                  <a:tcPr marL="67169" marR="671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hMerge="1">
                  <a:txBody>
                    <a:bodyPr/>
                    <a:lstStyle/>
                    <a:p>
                      <a:endParaRPr lang="ru-RU"/>
                    </a:p>
                  </a:txBody>
                  <a:tcPr/>
                </a:tc>
                <a:tc gridSpan="2">
                  <a:txBody>
                    <a:bodyPr/>
                    <a:lstStyle/>
                    <a:p>
                      <a:pPr marR="0" algn="ctr" rtl="0" fontAlgn="ctr">
                        <a:lnSpc>
                          <a:spcPct val="100000"/>
                        </a:lnSpc>
                        <a:spcBef>
                          <a:spcPts val="0"/>
                        </a:spcBef>
                        <a:spcAft>
                          <a:spcPts val="0"/>
                        </a:spcAft>
                        <a:buClr>
                          <a:srgbClr val="000000"/>
                        </a:buClr>
                        <a:buFont typeface="Arial"/>
                      </a:pPr>
                      <a:r>
                        <a:rPr lang="ru-RU" sz="800" b="1" i="0" u="none" strike="noStrike" cap="none" dirty="0">
                          <a:solidFill>
                            <a:srgbClr val="FDFDFD"/>
                          </a:solidFill>
                          <a:effectLst/>
                          <a:latin typeface="Arial"/>
                          <a:ea typeface="+mn-ea"/>
                          <a:cs typeface="+mn-cs"/>
                          <a:sym typeface="Arial"/>
                        </a:rPr>
                        <a:t>Прогноз на 1 января</a:t>
                      </a:r>
                    </a:p>
                    <a:p>
                      <a:pPr marR="0" algn="ctr" rtl="0" fontAlgn="ctr">
                        <a:lnSpc>
                          <a:spcPct val="100000"/>
                        </a:lnSpc>
                        <a:spcBef>
                          <a:spcPts val="0"/>
                        </a:spcBef>
                        <a:spcAft>
                          <a:spcPts val="0"/>
                        </a:spcAft>
                        <a:buClr>
                          <a:srgbClr val="000000"/>
                        </a:buClr>
                        <a:buFont typeface="Arial"/>
                      </a:pPr>
                      <a:r>
                        <a:rPr lang="ru-RU" sz="800" b="1" i="0" u="none" strike="noStrike" cap="none" dirty="0">
                          <a:solidFill>
                            <a:srgbClr val="FDFDFD"/>
                          </a:solidFill>
                          <a:effectLst/>
                          <a:latin typeface="Arial"/>
                          <a:ea typeface="+mn-ea"/>
                          <a:cs typeface="+mn-cs"/>
                          <a:sym typeface="Arial"/>
                        </a:rPr>
                        <a:t>2027 года</a:t>
                      </a:r>
                    </a:p>
                  </a:txBody>
                  <a:tcPr marL="67169" marR="671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hMerge="1">
                  <a:txBody>
                    <a:bodyPr/>
                    <a:lstStyle/>
                    <a:p>
                      <a:endParaRPr lang="ru-RU"/>
                    </a:p>
                  </a:txBody>
                  <a:tcPr/>
                </a:tc>
                <a:tc gridSpan="2">
                  <a:txBody>
                    <a:bodyPr/>
                    <a:lstStyle/>
                    <a:p>
                      <a:pPr marR="0" algn="ctr" rtl="0" fontAlgn="ctr">
                        <a:lnSpc>
                          <a:spcPct val="100000"/>
                        </a:lnSpc>
                        <a:spcBef>
                          <a:spcPts val="0"/>
                        </a:spcBef>
                        <a:spcAft>
                          <a:spcPts val="0"/>
                        </a:spcAft>
                        <a:buClr>
                          <a:srgbClr val="000000"/>
                        </a:buClr>
                        <a:buFont typeface="Arial"/>
                      </a:pPr>
                      <a:r>
                        <a:rPr lang="ru-RU" sz="800" b="1" i="0" u="none" strike="noStrike" cap="none" dirty="0">
                          <a:solidFill>
                            <a:srgbClr val="FDFDFD"/>
                          </a:solidFill>
                          <a:effectLst/>
                          <a:latin typeface="Arial"/>
                          <a:ea typeface="+mn-ea"/>
                          <a:cs typeface="+mn-cs"/>
                          <a:sym typeface="Arial"/>
                        </a:rPr>
                        <a:t>Прогноз на 1 января </a:t>
                      </a:r>
                    </a:p>
                    <a:p>
                      <a:pPr marR="0" algn="ctr" rtl="0" fontAlgn="ctr">
                        <a:lnSpc>
                          <a:spcPct val="100000"/>
                        </a:lnSpc>
                        <a:spcBef>
                          <a:spcPts val="0"/>
                        </a:spcBef>
                        <a:spcAft>
                          <a:spcPts val="0"/>
                        </a:spcAft>
                        <a:buClr>
                          <a:srgbClr val="000000"/>
                        </a:buClr>
                        <a:buFont typeface="Arial"/>
                      </a:pPr>
                      <a:r>
                        <a:rPr lang="ru-RU" sz="800" b="1" i="0" u="none" strike="noStrike" cap="none" dirty="0">
                          <a:solidFill>
                            <a:srgbClr val="FDFDFD"/>
                          </a:solidFill>
                          <a:effectLst/>
                          <a:latin typeface="Arial"/>
                          <a:ea typeface="+mn-ea"/>
                          <a:cs typeface="+mn-cs"/>
                          <a:sym typeface="Arial"/>
                        </a:rPr>
                        <a:t>2028 года</a:t>
                      </a:r>
                    </a:p>
                  </a:txBody>
                  <a:tcPr marL="67169" marR="671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hMerge="1">
                  <a:txBody>
                    <a:bodyPr/>
                    <a:lstStyle/>
                    <a:p>
                      <a:endParaRPr lang="ru-RU"/>
                    </a:p>
                  </a:txBody>
                  <a:tcPr/>
                </a:tc>
                <a:tc gridSpan="2">
                  <a:txBody>
                    <a:bodyPr/>
                    <a:lstStyle/>
                    <a:p>
                      <a:pPr marR="0" algn="ctr" rtl="0" fontAlgn="ctr">
                        <a:lnSpc>
                          <a:spcPct val="100000"/>
                        </a:lnSpc>
                        <a:spcBef>
                          <a:spcPts val="0"/>
                        </a:spcBef>
                        <a:spcAft>
                          <a:spcPts val="0"/>
                        </a:spcAft>
                        <a:buClr>
                          <a:srgbClr val="000000"/>
                        </a:buClr>
                        <a:buFont typeface="Arial"/>
                      </a:pPr>
                      <a:r>
                        <a:rPr lang="ru-RU" sz="800" b="1" i="0" u="none" strike="noStrike" cap="none" dirty="0">
                          <a:solidFill>
                            <a:srgbClr val="FDFDFD"/>
                          </a:solidFill>
                          <a:effectLst/>
                          <a:latin typeface="Arial"/>
                          <a:ea typeface="+mn-ea"/>
                          <a:cs typeface="+mn-cs"/>
                          <a:sym typeface="Arial"/>
                        </a:rPr>
                        <a:t>Прогноз на 1 января</a:t>
                      </a:r>
                    </a:p>
                    <a:p>
                      <a:pPr marR="0" algn="ctr" rtl="0" fontAlgn="ctr">
                        <a:lnSpc>
                          <a:spcPct val="100000"/>
                        </a:lnSpc>
                        <a:spcBef>
                          <a:spcPts val="0"/>
                        </a:spcBef>
                        <a:spcAft>
                          <a:spcPts val="0"/>
                        </a:spcAft>
                        <a:buClr>
                          <a:srgbClr val="000000"/>
                        </a:buClr>
                        <a:buFont typeface="Arial"/>
                      </a:pPr>
                      <a:r>
                        <a:rPr lang="ru-RU" sz="800" b="1" i="0" u="none" strike="noStrike" cap="none" dirty="0" smtClean="0">
                          <a:solidFill>
                            <a:srgbClr val="FDFDFD"/>
                          </a:solidFill>
                          <a:effectLst/>
                          <a:latin typeface="Arial"/>
                          <a:ea typeface="+mn-ea"/>
                          <a:cs typeface="+mn-cs"/>
                          <a:sym typeface="Arial"/>
                        </a:rPr>
                        <a:t>2029 </a:t>
                      </a:r>
                      <a:r>
                        <a:rPr lang="ru-RU" sz="800" b="1" i="0" u="none" strike="noStrike" cap="none" dirty="0">
                          <a:solidFill>
                            <a:srgbClr val="FDFDFD"/>
                          </a:solidFill>
                          <a:effectLst/>
                          <a:latin typeface="Arial"/>
                          <a:ea typeface="+mn-ea"/>
                          <a:cs typeface="+mn-cs"/>
                          <a:sym typeface="Arial"/>
                        </a:rPr>
                        <a:t>года</a:t>
                      </a:r>
                    </a:p>
                  </a:txBody>
                  <a:tcPr marL="67169" marR="671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hMerge="1">
                  <a:txBody>
                    <a:bodyPr/>
                    <a:lstStyle/>
                    <a:p>
                      <a:endParaRPr lang="ru-RU"/>
                    </a:p>
                  </a:txBody>
                  <a:tcPr/>
                </a:tc>
              </a:tr>
              <a:tr h="324749">
                <a:tc vMerge="1">
                  <a:txBody>
                    <a:bodyPr/>
                    <a:lstStyle/>
                    <a:p>
                      <a:endParaRPr lang="ru-RU"/>
                    </a:p>
                  </a:txBody>
                  <a:tcPr/>
                </a:tc>
                <a:tc>
                  <a:txBody>
                    <a:bodyPr/>
                    <a:lstStyle/>
                    <a:p>
                      <a:pPr marR="0" algn="ctr" rtl="0" fontAlgn="ctr">
                        <a:lnSpc>
                          <a:spcPct val="100000"/>
                        </a:lnSpc>
                        <a:spcBef>
                          <a:spcPts val="0"/>
                        </a:spcBef>
                        <a:spcAft>
                          <a:spcPts val="0"/>
                        </a:spcAft>
                        <a:buClr>
                          <a:srgbClr val="000000"/>
                        </a:buClr>
                        <a:buFont typeface="Arial"/>
                      </a:pPr>
                      <a:r>
                        <a:rPr lang="ru-RU" sz="800" b="1" i="0" u="none" strike="noStrike" cap="none" dirty="0" smtClean="0">
                          <a:solidFill>
                            <a:srgbClr val="FDFDFD"/>
                          </a:solidFill>
                          <a:effectLst/>
                          <a:latin typeface="Arial"/>
                          <a:ea typeface="+mn-ea"/>
                          <a:cs typeface="+mn-cs"/>
                          <a:sym typeface="Arial"/>
                        </a:rPr>
                        <a:t>Сумма</a:t>
                      </a:r>
                      <a:endParaRPr lang="ru-RU" sz="800" b="1" i="0" u="none" strike="noStrike" cap="none" dirty="0">
                        <a:solidFill>
                          <a:srgbClr val="FDFDFD"/>
                        </a:solidFill>
                        <a:effectLst/>
                        <a:latin typeface="Arial"/>
                        <a:ea typeface="+mn-ea"/>
                        <a:cs typeface="+mn-cs"/>
                        <a:sym typeface="Arial"/>
                      </a:endParaRPr>
                    </a:p>
                  </a:txBody>
                  <a:tcPr marL="67169" marR="671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marR="0" algn="ctr" rtl="0" fontAlgn="ctr">
                        <a:lnSpc>
                          <a:spcPct val="100000"/>
                        </a:lnSpc>
                        <a:spcBef>
                          <a:spcPts val="0"/>
                        </a:spcBef>
                        <a:spcAft>
                          <a:spcPts val="0"/>
                        </a:spcAft>
                        <a:buClr>
                          <a:srgbClr val="000000"/>
                        </a:buClr>
                        <a:buFont typeface="Arial"/>
                      </a:pPr>
                      <a:r>
                        <a:rPr lang="ru-RU" sz="800" b="1" i="0" u="none" strike="noStrike" cap="none" dirty="0">
                          <a:solidFill>
                            <a:srgbClr val="FDFDFD"/>
                          </a:solidFill>
                          <a:effectLst/>
                          <a:latin typeface="Arial"/>
                          <a:ea typeface="+mn-ea"/>
                          <a:cs typeface="+mn-cs"/>
                          <a:sym typeface="Arial"/>
                        </a:rPr>
                        <a:t>Доля,%</a:t>
                      </a:r>
                    </a:p>
                  </a:txBody>
                  <a:tcPr marL="67169" marR="671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marR="0" algn="ctr" rtl="0" fontAlgn="ctr">
                        <a:lnSpc>
                          <a:spcPct val="100000"/>
                        </a:lnSpc>
                        <a:spcBef>
                          <a:spcPts val="0"/>
                        </a:spcBef>
                        <a:spcAft>
                          <a:spcPts val="0"/>
                        </a:spcAft>
                        <a:buClr>
                          <a:srgbClr val="000000"/>
                        </a:buClr>
                        <a:buFont typeface="Arial"/>
                      </a:pPr>
                      <a:r>
                        <a:rPr lang="ru-RU" sz="800" b="1" i="0" u="none" strike="noStrike" cap="none" dirty="0" smtClean="0">
                          <a:solidFill>
                            <a:srgbClr val="FDFDFD"/>
                          </a:solidFill>
                          <a:effectLst/>
                          <a:latin typeface="Arial"/>
                          <a:ea typeface="+mn-ea"/>
                          <a:cs typeface="+mn-cs"/>
                          <a:sym typeface="Arial"/>
                        </a:rPr>
                        <a:t>Сумма</a:t>
                      </a:r>
                      <a:endParaRPr lang="ru-RU" sz="800" b="1" i="0" u="none" strike="noStrike" cap="none" dirty="0">
                        <a:solidFill>
                          <a:srgbClr val="FDFDFD"/>
                        </a:solidFill>
                        <a:effectLst/>
                        <a:latin typeface="Arial"/>
                        <a:ea typeface="+mn-ea"/>
                        <a:cs typeface="+mn-cs"/>
                        <a:sym typeface="Arial"/>
                      </a:endParaRPr>
                    </a:p>
                  </a:txBody>
                  <a:tcPr marL="67169" marR="671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marR="0" algn="ctr" rtl="0" fontAlgn="ctr">
                        <a:lnSpc>
                          <a:spcPct val="100000"/>
                        </a:lnSpc>
                        <a:spcBef>
                          <a:spcPts val="0"/>
                        </a:spcBef>
                        <a:spcAft>
                          <a:spcPts val="0"/>
                        </a:spcAft>
                        <a:buClr>
                          <a:srgbClr val="000000"/>
                        </a:buClr>
                        <a:buFont typeface="Arial"/>
                      </a:pPr>
                      <a:r>
                        <a:rPr lang="ru-RU" sz="800" b="1" i="0" u="none" strike="noStrike" cap="none" dirty="0">
                          <a:solidFill>
                            <a:srgbClr val="FDFDFD"/>
                          </a:solidFill>
                          <a:effectLst/>
                          <a:latin typeface="Arial"/>
                          <a:ea typeface="+mn-ea"/>
                          <a:cs typeface="+mn-cs"/>
                          <a:sym typeface="Arial"/>
                        </a:rPr>
                        <a:t>Доля</a:t>
                      </a:r>
                      <a:r>
                        <a:rPr lang="ru-RU" sz="800" b="1" i="0" u="none" strike="noStrike" cap="none" dirty="0" smtClean="0">
                          <a:solidFill>
                            <a:srgbClr val="FDFDFD"/>
                          </a:solidFill>
                          <a:effectLst/>
                          <a:latin typeface="Arial"/>
                          <a:ea typeface="+mn-ea"/>
                          <a:cs typeface="+mn-cs"/>
                          <a:sym typeface="Arial"/>
                        </a:rPr>
                        <a:t>,</a:t>
                      </a:r>
                    </a:p>
                    <a:p>
                      <a:pPr marR="0" algn="ctr" rtl="0" fontAlgn="ctr">
                        <a:lnSpc>
                          <a:spcPct val="100000"/>
                        </a:lnSpc>
                        <a:spcBef>
                          <a:spcPts val="0"/>
                        </a:spcBef>
                        <a:spcAft>
                          <a:spcPts val="0"/>
                        </a:spcAft>
                        <a:buClr>
                          <a:srgbClr val="000000"/>
                        </a:buClr>
                        <a:buFont typeface="Arial"/>
                      </a:pPr>
                      <a:r>
                        <a:rPr lang="ru-RU" sz="800" b="1" i="0" u="none" strike="noStrike" cap="none" dirty="0" smtClean="0">
                          <a:solidFill>
                            <a:srgbClr val="FDFDFD"/>
                          </a:solidFill>
                          <a:effectLst/>
                          <a:latin typeface="Arial"/>
                          <a:ea typeface="+mn-ea"/>
                          <a:cs typeface="+mn-cs"/>
                          <a:sym typeface="Arial"/>
                        </a:rPr>
                        <a:t>%</a:t>
                      </a:r>
                      <a:endParaRPr lang="ru-RU" sz="800" b="1" i="0" u="none" strike="noStrike" cap="none" dirty="0">
                        <a:solidFill>
                          <a:srgbClr val="FDFDFD"/>
                        </a:solidFill>
                        <a:effectLst/>
                        <a:latin typeface="Arial"/>
                        <a:ea typeface="+mn-ea"/>
                        <a:cs typeface="+mn-cs"/>
                        <a:sym typeface="Arial"/>
                      </a:endParaRPr>
                    </a:p>
                  </a:txBody>
                  <a:tcPr marL="67169" marR="671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marR="0" algn="ctr" rtl="0" fontAlgn="ctr">
                        <a:lnSpc>
                          <a:spcPct val="100000"/>
                        </a:lnSpc>
                        <a:spcBef>
                          <a:spcPts val="0"/>
                        </a:spcBef>
                        <a:spcAft>
                          <a:spcPts val="0"/>
                        </a:spcAft>
                        <a:buClr>
                          <a:srgbClr val="000000"/>
                        </a:buClr>
                        <a:buFont typeface="Arial"/>
                      </a:pPr>
                      <a:r>
                        <a:rPr lang="ru-RU" sz="800" b="1" i="0" u="none" strike="noStrike" cap="none" dirty="0" smtClean="0">
                          <a:solidFill>
                            <a:srgbClr val="FDFDFD"/>
                          </a:solidFill>
                          <a:effectLst/>
                          <a:latin typeface="Arial"/>
                          <a:ea typeface="+mn-ea"/>
                          <a:cs typeface="+mn-cs"/>
                          <a:sym typeface="Arial"/>
                        </a:rPr>
                        <a:t>Сумма</a:t>
                      </a:r>
                      <a:endParaRPr lang="ru-RU" sz="800" b="1" i="0" u="none" strike="noStrike" cap="none" dirty="0">
                        <a:solidFill>
                          <a:srgbClr val="FDFDFD"/>
                        </a:solidFill>
                        <a:effectLst/>
                        <a:latin typeface="Arial"/>
                        <a:ea typeface="+mn-ea"/>
                        <a:cs typeface="+mn-cs"/>
                        <a:sym typeface="Arial"/>
                      </a:endParaRPr>
                    </a:p>
                  </a:txBody>
                  <a:tcPr marL="67169" marR="671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marR="0" algn="ctr" rtl="0" fontAlgn="ctr">
                        <a:lnSpc>
                          <a:spcPct val="100000"/>
                        </a:lnSpc>
                        <a:spcBef>
                          <a:spcPts val="0"/>
                        </a:spcBef>
                        <a:spcAft>
                          <a:spcPts val="0"/>
                        </a:spcAft>
                        <a:buClr>
                          <a:srgbClr val="000000"/>
                        </a:buClr>
                        <a:buFont typeface="Arial"/>
                      </a:pPr>
                      <a:r>
                        <a:rPr lang="ru-RU" sz="800" b="1" i="0" u="none" strike="noStrike" cap="none" dirty="0">
                          <a:solidFill>
                            <a:srgbClr val="FDFDFD"/>
                          </a:solidFill>
                          <a:effectLst/>
                          <a:latin typeface="Arial"/>
                          <a:ea typeface="+mn-ea"/>
                          <a:cs typeface="+mn-cs"/>
                          <a:sym typeface="Arial"/>
                        </a:rPr>
                        <a:t>Доля</a:t>
                      </a:r>
                      <a:r>
                        <a:rPr lang="ru-RU" sz="800" b="1" i="0" u="none" strike="noStrike" cap="none" dirty="0" smtClean="0">
                          <a:solidFill>
                            <a:srgbClr val="FDFDFD"/>
                          </a:solidFill>
                          <a:effectLst/>
                          <a:latin typeface="Arial"/>
                          <a:ea typeface="+mn-ea"/>
                          <a:cs typeface="+mn-cs"/>
                          <a:sym typeface="Arial"/>
                        </a:rPr>
                        <a:t>,</a:t>
                      </a:r>
                    </a:p>
                    <a:p>
                      <a:pPr marR="0" algn="ctr" rtl="0" fontAlgn="ctr">
                        <a:lnSpc>
                          <a:spcPct val="100000"/>
                        </a:lnSpc>
                        <a:spcBef>
                          <a:spcPts val="0"/>
                        </a:spcBef>
                        <a:spcAft>
                          <a:spcPts val="0"/>
                        </a:spcAft>
                        <a:buClr>
                          <a:srgbClr val="000000"/>
                        </a:buClr>
                        <a:buFont typeface="Arial"/>
                      </a:pPr>
                      <a:r>
                        <a:rPr lang="ru-RU" sz="800" b="1" i="0" u="none" strike="noStrike" cap="none" dirty="0" smtClean="0">
                          <a:solidFill>
                            <a:srgbClr val="FDFDFD"/>
                          </a:solidFill>
                          <a:effectLst/>
                          <a:latin typeface="Arial"/>
                          <a:ea typeface="+mn-ea"/>
                          <a:cs typeface="+mn-cs"/>
                          <a:sym typeface="Arial"/>
                        </a:rPr>
                        <a:t>%</a:t>
                      </a:r>
                      <a:endParaRPr lang="ru-RU" sz="800" b="1" i="0" u="none" strike="noStrike" cap="none" dirty="0">
                        <a:solidFill>
                          <a:srgbClr val="FDFDFD"/>
                        </a:solidFill>
                        <a:effectLst/>
                        <a:latin typeface="Arial"/>
                        <a:ea typeface="+mn-ea"/>
                        <a:cs typeface="+mn-cs"/>
                        <a:sym typeface="Arial"/>
                      </a:endParaRPr>
                    </a:p>
                  </a:txBody>
                  <a:tcPr marL="67169" marR="671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marR="0" algn="ctr" rtl="0" fontAlgn="ctr">
                        <a:lnSpc>
                          <a:spcPct val="100000"/>
                        </a:lnSpc>
                        <a:spcBef>
                          <a:spcPts val="0"/>
                        </a:spcBef>
                        <a:spcAft>
                          <a:spcPts val="0"/>
                        </a:spcAft>
                        <a:buClr>
                          <a:srgbClr val="000000"/>
                        </a:buClr>
                        <a:buFont typeface="Arial"/>
                      </a:pPr>
                      <a:r>
                        <a:rPr lang="ru-RU" sz="800" b="1" i="0" u="none" strike="noStrike" cap="none" dirty="0" smtClean="0">
                          <a:solidFill>
                            <a:srgbClr val="FDFDFD"/>
                          </a:solidFill>
                          <a:effectLst/>
                          <a:latin typeface="Arial"/>
                          <a:ea typeface="+mn-ea"/>
                          <a:cs typeface="+mn-cs"/>
                          <a:sym typeface="Arial"/>
                        </a:rPr>
                        <a:t>Сумма</a:t>
                      </a:r>
                      <a:endParaRPr lang="ru-RU" sz="800" b="1" i="0" u="none" strike="noStrike" cap="none" dirty="0">
                        <a:solidFill>
                          <a:srgbClr val="FDFDFD"/>
                        </a:solidFill>
                        <a:effectLst/>
                        <a:latin typeface="Arial"/>
                        <a:ea typeface="+mn-ea"/>
                        <a:cs typeface="+mn-cs"/>
                        <a:sym typeface="Arial"/>
                      </a:endParaRPr>
                    </a:p>
                  </a:txBody>
                  <a:tcPr marL="67169" marR="671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marR="0" algn="ctr" rtl="0" fontAlgn="ctr">
                        <a:lnSpc>
                          <a:spcPct val="100000"/>
                        </a:lnSpc>
                        <a:spcBef>
                          <a:spcPts val="0"/>
                        </a:spcBef>
                        <a:spcAft>
                          <a:spcPts val="0"/>
                        </a:spcAft>
                        <a:buClr>
                          <a:srgbClr val="000000"/>
                        </a:buClr>
                        <a:buFont typeface="Arial"/>
                      </a:pPr>
                      <a:r>
                        <a:rPr lang="ru-RU" sz="800" b="1" i="0" u="none" strike="noStrike" cap="none" dirty="0">
                          <a:solidFill>
                            <a:srgbClr val="FDFDFD"/>
                          </a:solidFill>
                          <a:effectLst/>
                          <a:latin typeface="Arial"/>
                          <a:ea typeface="+mn-ea"/>
                          <a:cs typeface="+mn-cs"/>
                          <a:sym typeface="Arial"/>
                        </a:rPr>
                        <a:t>Доля</a:t>
                      </a:r>
                      <a:r>
                        <a:rPr lang="ru-RU" sz="800" b="1" i="0" u="none" strike="noStrike" cap="none" dirty="0" smtClean="0">
                          <a:solidFill>
                            <a:srgbClr val="FDFDFD"/>
                          </a:solidFill>
                          <a:effectLst/>
                          <a:latin typeface="Arial"/>
                          <a:ea typeface="+mn-ea"/>
                          <a:cs typeface="+mn-cs"/>
                          <a:sym typeface="Arial"/>
                        </a:rPr>
                        <a:t>,</a:t>
                      </a:r>
                    </a:p>
                    <a:p>
                      <a:pPr marR="0" algn="ctr" rtl="0" fontAlgn="ctr">
                        <a:lnSpc>
                          <a:spcPct val="100000"/>
                        </a:lnSpc>
                        <a:spcBef>
                          <a:spcPts val="0"/>
                        </a:spcBef>
                        <a:spcAft>
                          <a:spcPts val="0"/>
                        </a:spcAft>
                        <a:buClr>
                          <a:srgbClr val="000000"/>
                        </a:buClr>
                        <a:buFont typeface="Arial"/>
                      </a:pPr>
                      <a:r>
                        <a:rPr lang="ru-RU" sz="800" b="1" i="0" u="none" strike="noStrike" cap="none" dirty="0" smtClean="0">
                          <a:solidFill>
                            <a:srgbClr val="FDFDFD"/>
                          </a:solidFill>
                          <a:effectLst/>
                          <a:latin typeface="Arial"/>
                          <a:ea typeface="+mn-ea"/>
                          <a:cs typeface="+mn-cs"/>
                          <a:sym typeface="Arial"/>
                        </a:rPr>
                        <a:t>%</a:t>
                      </a:r>
                      <a:endParaRPr lang="ru-RU" sz="800" b="1" i="0" u="none" strike="noStrike" cap="none" dirty="0">
                        <a:solidFill>
                          <a:srgbClr val="FDFDFD"/>
                        </a:solidFill>
                        <a:effectLst/>
                        <a:latin typeface="Arial"/>
                        <a:ea typeface="+mn-ea"/>
                        <a:cs typeface="+mn-cs"/>
                        <a:sym typeface="Arial"/>
                      </a:endParaRPr>
                    </a:p>
                  </a:txBody>
                  <a:tcPr marL="67169" marR="671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marR="0" algn="ctr" rtl="0" fontAlgn="ctr">
                        <a:lnSpc>
                          <a:spcPct val="100000"/>
                        </a:lnSpc>
                        <a:spcBef>
                          <a:spcPts val="0"/>
                        </a:spcBef>
                        <a:spcAft>
                          <a:spcPts val="0"/>
                        </a:spcAft>
                        <a:buClr>
                          <a:srgbClr val="000000"/>
                        </a:buClr>
                        <a:buFont typeface="Arial"/>
                      </a:pPr>
                      <a:r>
                        <a:rPr lang="ru-RU" sz="800" b="1" i="0" u="none" strike="noStrike" cap="none" dirty="0" smtClean="0">
                          <a:solidFill>
                            <a:srgbClr val="FDFDFD"/>
                          </a:solidFill>
                          <a:effectLst/>
                          <a:latin typeface="Arial"/>
                          <a:ea typeface="+mn-ea"/>
                          <a:cs typeface="+mn-cs"/>
                          <a:sym typeface="Arial"/>
                        </a:rPr>
                        <a:t>Сумма</a:t>
                      </a:r>
                      <a:endParaRPr lang="ru-RU" sz="800" b="1" i="0" u="none" strike="noStrike" cap="none" dirty="0">
                        <a:solidFill>
                          <a:srgbClr val="FDFDFD"/>
                        </a:solidFill>
                        <a:effectLst/>
                        <a:latin typeface="Arial"/>
                        <a:ea typeface="+mn-ea"/>
                        <a:cs typeface="+mn-cs"/>
                        <a:sym typeface="Arial"/>
                      </a:endParaRPr>
                    </a:p>
                  </a:txBody>
                  <a:tcPr marL="67169" marR="671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marR="0" algn="ctr" rtl="0" fontAlgn="ctr">
                        <a:lnSpc>
                          <a:spcPct val="100000"/>
                        </a:lnSpc>
                        <a:spcBef>
                          <a:spcPts val="0"/>
                        </a:spcBef>
                        <a:spcAft>
                          <a:spcPts val="0"/>
                        </a:spcAft>
                        <a:buClr>
                          <a:srgbClr val="000000"/>
                        </a:buClr>
                        <a:buFont typeface="Arial"/>
                      </a:pPr>
                      <a:r>
                        <a:rPr lang="ru-RU" sz="800" b="1" i="0" u="none" strike="noStrike" cap="none" dirty="0">
                          <a:solidFill>
                            <a:srgbClr val="FDFDFD"/>
                          </a:solidFill>
                          <a:effectLst/>
                          <a:latin typeface="Arial"/>
                          <a:ea typeface="+mn-ea"/>
                          <a:cs typeface="+mn-cs"/>
                          <a:sym typeface="Arial"/>
                        </a:rPr>
                        <a:t>Доля</a:t>
                      </a:r>
                      <a:r>
                        <a:rPr lang="ru-RU" sz="800" b="1" i="0" u="none" strike="noStrike" cap="none" dirty="0" smtClean="0">
                          <a:solidFill>
                            <a:srgbClr val="FDFDFD"/>
                          </a:solidFill>
                          <a:effectLst/>
                          <a:latin typeface="Arial"/>
                          <a:ea typeface="+mn-ea"/>
                          <a:cs typeface="+mn-cs"/>
                          <a:sym typeface="Arial"/>
                        </a:rPr>
                        <a:t>,</a:t>
                      </a:r>
                    </a:p>
                    <a:p>
                      <a:pPr marR="0" algn="ctr" rtl="0" fontAlgn="ctr">
                        <a:lnSpc>
                          <a:spcPct val="100000"/>
                        </a:lnSpc>
                        <a:spcBef>
                          <a:spcPts val="0"/>
                        </a:spcBef>
                        <a:spcAft>
                          <a:spcPts val="0"/>
                        </a:spcAft>
                        <a:buClr>
                          <a:srgbClr val="000000"/>
                        </a:buClr>
                        <a:buFont typeface="Arial"/>
                      </a:pPr>
                      <a:r>
                        <a:rPr lang="ru-RU" sz="800" b="1" i="0" u="none" strike="noStrike" cap="none" dirty="0" smtClean="0">
                          <a:solidFill>
                            <a:srgbClr val="FDFDFD"/>
                          </a:solidFill>
                          <a:effectLst/>
                          <a:latin typeface="Arial"/>
                          <a:ea typeface="+mn-ea"/>
                          <a:cs typeface="+mn-cs"/>
                          <a:sym typeface="Arial"/>
                        </a:rPr>
                        <a:t>%</a:t>
                      </a:r>
                      <a:endParaRPr lang="ru-RU" sz="800" b="1" i="0" u="none" strike="noStrike" cap="none" dirty="0">
                        <a:solidFill>
                          <a:srgbClr val="FDFDFD"/>
                        </a:solidFill>
                        <a:effectLst/>
                        <a:latin typeface="Arial"/>
                        <a:ea typeface="+mn-ea"/>
                        <a:cs typeface="+mn-cs"/>
                        <a:sym typeface="Arial"/>
                      </a:endParaRPr>
                    </a:p>
                  </a:txBody>
                  <a:tcPr marL="67169" marR="671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r>
              <a:tr h="304251">
                <a:tc>
                  <a:txBody>
                    <a:bodyPr/>
                    <a:lstStyle/>
                    <a:p>
                      <a:pPr>
                        <a:lnSpc>
                          <a:spcPct val="115000"/>
                        </a:lnSpc>
                        <a:spcAft>
                          <a:spcPts val="0"/>
                        </a:spcAft>
                      </a:pPr>
                      <a:r>
                        <a:rPr lang="ru-RU" sz="900" dirty="0">
                          <a:solidFill>
                            <a:srgbClr val="000000"/>
                          </a:solidFill>
                          <a:effectLst/>
                          <a:latin typeface="Inter SemiBold"/>
                          <a:ea typeface="Times New Roman"/>
                          <a:cs typeface="Times New Roman"/>
                        </a:rPr>
                        <a:t>Кредиты, полученные в кредитных организациях</a:t>
                      </a:r>
                      <a:endParaRPr lang="ru-RU" sz="1100" dirty="0">
                        <a:effectLst/>
                        <a:latin typeface="Inter SemiBold"/>
                        <a:ea typeface="Calibri"/>
                        <a:cs typeface="Times New Roman"/>
                      </a:endParaRPr>
                    </a:p>
                  </a:txBody>
                  <a:tcPr marL="67169" marR="671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ru-RU" sz="900" dirty="0">
                          <a:solidFill>
                            <a:srgbClr val="000000"/>
                          </a:solidFill>
                          <a:effectLst/>
                          <a:latin typeface="Inter SemiBold"/>
                          <a:ea typeface="Times New Roman"/>
                          <a:cs typeface="Times New Roman"/>
                        </a:rPr>
                        <a:t>0,0</a:t>
                      </a:r>
                      <a:endParaRPr lang="ru-RU" sz="1100" dirty="0">
                        <a:effectLst/>
                        <a:latin typeface="Inter SemiBold"/>
                        <a:ea typeface="Calibri"/>
                        <a:cs typeface="Times New Roman"/>
                      </a:endParaRPr>
                    </a:p>
                  </a:txBody>
                  <a:tcPr marL="67169" marR="671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ru-RU" sz="900" dirty="0">
                          <a:solidFill>
                            <a:srgbClr val="000000"/>
                          </a:solidFill>
                          <a:effectLst/>
                          <a:latin typeface="Inter SemiBold"/>
                          <a:ea typeface="Times New Roman"/>
                          <a:cs typeface="Times New Roman"/>
                        </a:rPr>
                        <a:t>0</a:t>
                      </a:r>
                      <a:endParaRPr lang="ru-RU" sz="1100" dirty="0">
                        <a:effectLst/>
                        <a:latin typeface="Inter SemiBold"/>
                        <a:ea typeface="Calibri"/>
                        <a:cs typeface="Times New Roman"/>
                      </a:endParaRPr>
                    </a:p>
                  </a:txBody>
                  <a:tcPr marL="67169" marR="671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ru-RU" sz="900" dirty="0">
                          <a:solidFill>
                            <a:srgbClr val="000000"/>
                          </a:solidFill>
                          <a:effectLst/>
                          <a:latin typeface="Inter SemiBold"/>
                          <a:ea typeface="Times New Roman"/>
                          <a:cs typeface="Times New Roman"/>
                        </a:rPr>
                        <a:t>0,0</a:t>
                      </a:r>
                      <a:endParaRPr lang="ru-RU" sz="1100" dirty="0">
                        <a:effectLst/>
                        <a:latin typeface="Inter SemiBold"/>
                        <a:ea typeface="Calibri"/>
                        <a:cs typeface="Times New Roman"/>
                      </a:endParaRPr>
                    </a:p>
                  </a:txBody>
                  <a:tcPr marL="67169" marR="671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ru-RU" sz="900" dirty="0">
                          <a:solidFill>
                            <a:srgbClr val="000000"/>
                          </a:solidFill>
                          <a:effectLst/>
                          <a:latin typeface="Inter SemiBold"/>
                          <a:ea typeface="Times New Roman"/>
                          <a:cs typeface="Times New Roman"/>
                        </a:rPr>
                        <a:t>0</a:t>
                      </a:r>
                      <a:endParaRPr lang="ru-RU" sz="1100" dirty="0">
                        <a:effectLst/>
                        <a:latin typeface="Inter SemiBold"/>
                        <a:ea typeface="Calibri"/>
                        <a:cs typeface="Times New Roman"/>
                      </a:endParaRPr>
                    </a:p>
                  </a:txBody>
                  <a:tcPr marL="67169" marR="671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ru-RU" sz="900" dirty="0" smtClean="0">
                          <a:solidFill>
                            <a:srgbClr val="000000"/>
                          </a:solidFill>
                          <a:effectLst/>
                          <a:latin typeface="Inter SemiBold"/>
                          <a:ea typeface="Times New Roman"/>
                          <a:cs typeface="Times New Roman"/>
                        </a:rPr>
                        <a:t>4 495,28</a:t>
                      </a:r>
                      <a:endParaRPr lang="ru-RU" sz="1100" dirty="0">
                        <a:effectLst/>
                        <a:latin typeface="Inter SemiBold"/>
                        <a:ea typeface="Calibri"/>
                        <a:cs typeface="Times New Roman"/>
                      </a:endParaRPr>
                    </a:p>
                  </a:txBody>
                  <a:tcPr marL="67169" marR="671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ru-RU" sz="900" dirty="0" smtClean="0">
                          <a:solidFill>
                            <a:srgbClr val="000000"/>
                          </a:solidFill>
                          <a:effectLst/>
                          <a:latin typeface="Inter SemiBold"/>
                          <a:ea typeface="Times New Roman"/>
                          <a:cs typeface="Times New Roman"/>
                        </a:rPr>
                        <a:t>5</a:t>
                      </a:r>
                      <a:endParaRPr lang="ru-RU" sz="1100" dirty="0">
                        <a:effectLst/>
                        <a:latin typeface="Inter SemiBold"/>
                        <a:ea typeface="Calibri"/>
                        <a:cs typeface="Times New Roman"/>
                      </a:endParaRPr>
                    </a:p>
                  </a:txBody>
                  <a:tcPr marL="67169" marR="671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ru-RU" sz="900" dirty="0" smtClean="0">
                          <a:solidFill>
                            <a:srgbClr val="000000"/>
                          </a:solidFill>
                          <a:effectLst/>
                          <a:latin typeface="Inter SemiBold"/>
                          <a:ea typeface="Times New Roman"/>
                          <a:cs typeface="Times New Roman"/>
                        </a:rPr>
                        <a:t>8 990,56</a:t>
                      </a:r>
                      <a:endParaRPr lang="ru-RU" sz="1100" dirty="0">
                        <a:effectLst/>
                        <a:latin typeface="Inter SemiBold"/>
                        <a:ea typeface="Calibri"/>
                        <a:cs typeface="Times New Roman"/>
                      </a:endParaRPr>
                    </a:p>
                  </a:txBody>
                  <a:tcPr marL="67169" marR="671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ru-RU" sz="900" dirty="0" smtClean="0">
                          <a:solidFill>
                            <a:srgbClr val="000000"/>
                          </a:solidFill>
                          <a:effectLst/>
                          <a:latin typeface="Inter SemiBold"/>
                          <a:ea typeface="Times New Roman"/>
                          <a:cs typeface="Times New Roman"/>
                        </a:rPr>
                        <a:t>10,5</a:t>
                      </a:r>
                      <a:endParaRPr lang="ru-RU" sz="1100" dirty="0">
                        <a:effectLst/>
                        <a:latin typeface="Inter SemiBold"/>
                        <a:ea typeface="Calibri"/>
                        <a:cs typeface="Times New Roman"/>
                      </a:endParaRPr>
                    </a:p>
                  </a:txBody>
                  <a:tcPr marL="67169" marR="671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ru-RU" sz="900" dirty="0" smtClean="0">
                          <a:solidFill>
                            <a:srgbClr val="000000"/>
                          </a:solidFill>
                          <a:effectLst/>
                          <a:latin typeface="Inter SemiBold"/>
                          <a:ea typeface="Times New Roman"/>
                          <a:cs typeface="Times New Roman"/>
                        </a:rPr>
                        <a:t>13 485,84</a:t>
                      </a:r>
                      <a:endParaRPr lang="ru-RU" sz="1100" dirty="0">
                        <a:effectLst/>
                        <a:latin typeface="Inter SemiBold"/>
                        <a:ea typeface="Calibri"/>
                        <a:cs typeface="Times New Roman"/>
                      </a:endParaRPr>
                    </a:p>
                  </a:txBody>
                  <a:tcPr marL="67169" marR="671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ru-RU" sz="900" dirty="0" smtClean="0">
                          <a:solidFill>
                            <a:srgbClr val="000000"/>
                          </a:solidFill>
                          <a:effectLst/>
                          <a:latin typeface="Inter SemiBold"/>
                          <a:ea typeface="Times New Roman"/>
                          <a:cs typeface="Times New Roman"/>
                        </a:rPr>
                        <a:t>15,8</a:t>
                      </a:r>
                      <a:endParaRPr lang="ru-RU" sz="1100" dirty="0">
                        <a:effectLst/>
                        <a:latin typeface="Inter SemiBold"/>
                        <a:ea typeface="Calibri"/>
                        <a:cs typeface="Times New Roman"/>
                      </a:endParaRPr>
                    </a:p>
                  </a:txBody>
                  <a:tcPr marL="67169" marR="671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47093">
                <a:tc>
                  <a:txBody>
                    <a:bodyPr/>
                    <a:lstStyle/>
                    <a:p>
                      <a:pPr>
                        <a:lnSpc>
                          <a:spcPct val="115000"/>
                        </a:lnSpc>
                        <a:spcAft>
                          <a:spcPts val="0"/>
                        </a:spcAft>
                      </a:pPr>
                      <a:r>
                        <a:rPr lang="ru-RU" sz="900" dirty="0">
                          <a:solidFill>
                            <a:srgbClr val="000000"/>
                          </a:solidFill>
                          <a:effectLst/>
                          <a:latin typeface="Inter SemiBold"/>
                          <a:ea typeface="Times New Roman"/>
                          <a:cs typeface="Times New Roman"/>
                        </a:rPr>
                        <a:t>Бюджетные кредиты из республиканского бюджета</a:t>
                      </a:r>
                      <a:endParaRPr lang="ru-RU" sz="1100" dirty="0">
                        <a:effectLst/>
                        <a:latin typeface="Inter SemiBold"/>
                        <a:ea typeface="Calibri"/>
                        <a:cs typeface="Times New Roman"/>
                      </a:endParaRPr>
                    </a:p>
                  </a:txBody>
                  <a:tcPr marL="67169" marR="671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ru-RU" sz="900" dirty="0">
                          <a:solidFill>
                            <a:srgbClr val="000000"/>
                          </a:solidFill>
                          <a:effectLst/>
                          <a:latin typeface="Inter SemiBold"/>
                          <a:ea typeface="Times New Roman"/>
                          <a:cs typeface="Times New Roman"/>
                        </a:rPr>
                        <a:t>89 </a:t>
                      </a:r>
                      <a:r>
                        <a:rPr lang="ru-RU" sz="900" dirty="0" smtClean="0">
                          <a:solidFill>
                            <a:srgbClr val="000000"/>
                          </a:solidFill>
                          <a:effectLst/>
                          <a:latin typeface="Inter SemiBold"/>
                          <a:ea typeface="Times New Roman"/>
                          <a:cs typeface="Times New Roman"/>
                        </a:rPr>
                        <a:t>905,56</a:t>
                      </a:r>
                      <a:endParaRPr lang="ru-RU" sz="1100" dirty="0">
                        <a:effectLst/>
                        <a:latin typeface="Inter SemiBold"/>
                        <a:ea typeface="Calibri"/>
                        <a:cs typeface="Times New Roman"/>
                      </a:endParaRPr>
                    </a:p>
                  </a:txBody>
                  <a:tcPr marL="67169" marR="671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ru-RU" sz="900" dirty="0">
                          <a:solidFill>
                            <a:srgbClr val="000000"/>
                          </a:solidFill>
                          <a:effectLst/>
                          <a:latin typeface="Inter SemiBold"/>
                          <a:ea typeface="Times New Roman"/>
                          <a:cs typeface="Times New Roman"/>
                        </a:rPr>
                        <a:t>100</a:t>
                      </a:r>
                      <a:endParaRPr lang="ru-RU" sz="1100" dirty="0">
                        <a:effectLst/>
                        <a:latin typeface="Inter SemiBold"/>
                        <a:ea typeface="Calibri"/>
                        <a:cs typeface="Times New Roman"/>
                      </a:endParaRPr>
                    </a:p>
                  </a:txBody>
                  <a:tcPr marL="67169" marR="671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ru-RU" sz="900" dirty="0" smtClean="0">
                          <a:solidFill>
                            <a:srgbClr val="000000"/>
                          </a:solidFill>
                          <a:effectLst/>
                          <a:latin typeface="Inter SemiBold"/>
                          <a:ea typeface="Times New Roman"/>
                          <a:cs typeface="Times New Roman"/>
                        </a:rPr>
                        <a:t>85 410,32</a:t>
                      </a:r>
                    </a:p>
                  </a:txBody>
                  <a:tcPr marL="67169" marR="671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ru-RU" sz="900" dirty="0">
                          <a:solidFill>
                            <a:srgbClr val="000000"/>
                          </a:solidFill>
                          <a:effectLst/>
                          <a:latin typeface="Inter SemiBold"/>
                          <a:ea typeface="Times New Roman"/>
                          <a:cs typeface="Times New Roman"/>
                        </a:rPr>
                        <a:t>100</a:t>
                      </a:r>
                      <a:endParaRPr lang="ru-RU" sz="1100" dirty="0">
                        <a:effectLst/>
                        <a:latin typeface="Inter SemiBold"/>
                        <a:ea typeface="Calibri"/>
                        <a:cs typeface="Times New Roman"/>
                      </a:endParaRPr>
                    </a:p>
                  </a:txBody>
                  <a:tcPr marL="67169" marR="671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ru-RU" sz="900" dirty="0" smtClean="0">
                          <a:solidFill>
                            <a:srgbClr val="000000"/>
                          </a:solidFill>
                          <a:effectLst/>
                          <a:latin typeface="Inter SemiBold"/>
                          <a:ea typeface="Times New Roman"/>
                          <a:cs typeface="Times New Roman"/>
                        </a:rPr>
                        <a:t>80 915,04</a:t>
                      </a:r>
                      <a:endParaRPr lang="ru-RU" sz="1100" dirty="0">
                        <a:effectLst/>
                        <a:latin typeface="Inter SemiBold"/>
                        <a:ea typeface="Calibri"/>
                        <a:cs typeface="Times New Roman"/>
                      </a:endParaRPr>
                    </a:p>
                  </a:txBody>
                  <a:tcPr marL="67169" marR="671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ru-RU" sz="900" dirty="0" smtClean="0">
                          <a:solidFill>
                            <a:srgbClr val="000000"/>
                          </a:solidFill>
                          <a:effectLst/>
                          <a:latin typeface="Inter SemiBold"/>
                          <a:ea typeface="Times New Roman"/>
                          <a:cs typeface="Times New Roman"/>
                        </a:rPr>
                        <a:t>95</a:t>
                      </a:r>
                      <a:endParaRPr lang="ru-RU" sz="1100" dirty="0">
                        <a:effectLst/>
                        <a:latin typeface="Inter SemiBold"/>
                        <a:ea typeface="Calibri"/>
                        <a:cs typeface="Times New Roman"/>
                      </a:endParaRPr>
                    </a:p>
                  </a:txBody>
                  <a:tcPr marL="67169" marR="671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ru-RU" sz="900" dirty="0" smtClean="0">
                          <a:solidFill>
                            <a:srgbClr val="000000"/>
                          </a:solidFill>
                          <a:effectLst/>
                          <a:latin typeface="Inter SemiBold"/>
                          <a:ea typeface="Times New Roman"/>
                          <a:cs typeface="Times New Roman"/>
                        </a:rPr>
                        <a:t>76 419,76</a:t>
                      </a:r>
                      <a:endParaRPr lang="ru-RU" sz="1100" dirty="0">
                        <a:effectLst/>
                        <a:latin typeface="Inter SemiBold"/>
                        <a:ea typeface="Calibri"/>
                        <a:cs typeface="Times New Roman"/>
                      </a:endParaRPr>
                    </a:p>
                  </a:txBody>
                  <a:tcPr marL="67169" marR="671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ru-RU" sz="900" dirty="0" smtClean="0">
                          <a:solidFill>
                            <a:srgbClr val="000000"/>
                          </a:solidFill>
                          <a:effectLst/>
                          <a:latin typeface="Inter SemiBold"/>
                          <a:ea typeface="Times New Roman"/>
                          <a:cs typeface="Times New Roman"/>
                        </a:rPr>
                        <a:t>89,5</a:t>
                      </a:r>
                      <a:endParaRPr lang="ru-RU" sz="1100" dirty="0">
                        <a:effectLst/>
                        <a:latin typeface="Inter SemiBold"/>
                        <a:ea typeface="Calibri"/>
                        <a:cs typeface="Times New Roman"/>
                      </a:endParaRPr>
                    </a:p>
                  </a:txBody>
                  <a:tcPr marL="67169" marR="671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ru-RU" sz="900" dirty="0" smtClean="0">
                          <a:solidFill>
                            <a:srgbClr val="000000"/>
                          </a:solidFill>
                          <a:effectLst/>
                          <a:latin typeface="Inter SemiBold"/>
                          <a:ea typeface="Times New Roman"/>
                          <a:cs typeface="Times New Roman"/>
                        </a:rPr>
                        <a:t>71 924,48</a:t>
                      </a:r>
                      <a:endParaRPr lang="ru-RU" sz="1100" dirty="0">
                        <a:effectLst/>
                        <a:latin typeface="Inter SemiBold"/>
                        <a:ea typeface="Calibri"/>
                        <a:cs typeface="Times New Roman"/>
                      </a:endParaRPr>
                    </a:p>
                  </a:txBody>
                  <a:tcPr marL="67169" marR="671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ru-RU" sz="900" dirty="0">
                          <a:solidFill>
                            <a:srgbClr val="000000"/>
                          </a:solidFill>
                          <a:effectLst/>
                          <a:latin typeface="Inter SemiBold"/>
                          <a:ea typeface="Times New Roman"/>
                          <a:cs typeface="Times New Roman"/>
                        </a:rPr>
                        <a:t>  </a:t>
                      </a:r>
                      <a:r>
                        <a:rPr lang="ru-RU" sz="900" dirty="0" smtClean="0">
                          <a:solidFill>
                            <a:srgbClr val="000000"/>
                          </a:solidFill>
                          <a:effectLst/>
                          <a:latin typeface="Inter SemiBold"/>
                          <a:ea typeface="Times New Roman"/>
                          <a:cs typeface="Times New Roman"/>
                        </a:rPr>
                        <a:t>84,2</a:t>
                      </a:r>
                      <a:endParaRPr lang="ru-RU" sz="1100" dirty="0">
                        <a:effectLst/>
                        <a:latin typeface="Inter SemiBold"/>
                        <a:ea typeface="Calibri"/>
                        <a:cs typeface="Times New Roman"/>
                      </a:endParaRPr>
                    </a:p>
                  </a:txBody>
                  <a:tcPr marL="67169" marR="671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618627">
                <a:tc>
                  <a:txBody>
                    <a:bodyPr/>
                    <a:lstStyle/>
                    <a:p>
                      <a:pPr>
                        <a:lnSpc>
                          <a:spcPct val="115000"/>
                        </a:lnSpc>
                        <a:spcAft>
                          <a:spcPts val="0"/>
                        </a:spcAft>
                      </a:pPr>
                      <a:r>
                        <a:rPr lang="ru-RU" sz="900" b="1" dirty="0">
                          <a:solidFill>
                            <a:srgbClr val="000000"/>
                          </a:solidFill>
                          <a:effectLst/>
                          <a:latin typeface="Inter SemiBold"/>
                          <a:ea typeface="Times New Roman"/>
                          <a:cs typeface="Times New Roman"/>
                        </a:rPr>
                        <a:t>Муниципальный долг муниципального образования «Муниципальный округ </a:t>
                      </a:r>
                      <a:r>
                        <a:rPr lang="ru-RU" sz="900" b="1" dirty="0" err="1">
                          <a:solidFill>
                            <a:srgbClr val="000000"/>
                          </a:solidFill>
                          <a:effectLst/>
                          <a:latin typeface="Inter SemiBold"/>
                          <a:ea typeface="Times New Roman"/>
                          <a:cs typeface="Times New Roman"/>
                        </a:rPr>
                        <a:t>Увинский</a:t>
                      </a:r>
                      <a:r>
                        <a:rPr lang="ru-RU" sz="900" b="1" dirty="0">
                          <a:solidFill>
                            <a:srgbClr val="000000"/>
                          </a:solidFill>
                          <a:effectLst/>
                          <a:latin typeface="Inter SemiBold"/>
                          <a:ea typeface="Times New Roman"/>
                          <a:cs typeface="Times New Roman"/>
                        </a:rPr>
                        <a:t> район Удмуртской Республики»</a:t>
                      </a:r>
                      <a:endParaRPr lang="ru-RU" sz="1100" dirty="0">
                        <a:effectLst/>
                        <a:latin typeface="Inter SemiBold"/>
                        <a:ea typeface="Calibri"/>
                        <a:cs typeface="Times New Roman"/>
                      </a:endParaRPr>
                    </a:p>
                  </a:txBody>
                  <a:tcPr marL="67169" marR="671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ru-RU" sz="900" b="1" dirty="0">
                          <a:solidFill>
                            <a:srgbClr val="000000"/>
                          </a:solidFill>
                          <a:effectLst/>
                          <a:latin typeface="Inter SemiBold"/>
                          <a:ea typeface="Times New Roman"/>
                          <a:cs typeface="Times New Roman"/>
                        </a:rPr>
                        <a:t>89 </a:t>
                      </a:r>
                      <a:r>
                        <a:rPr lang="ru-RU" sz="900" b="1" dirty="0" smtClean="0">
                          <a:solidFill>
                            <a:srgbClr val="000000"/>
                          </a:solidFill>
                          <a:effectLst/>
                          <a:latin typeface="Inter SemiBold"/>
                          <a:ea typeface="Times New Roman"/>
                          <a:cs typeface="Times New Roman"/>
                        </a:rPr>
                        <a:t>905,56</a:t>
                      </a:r>
                      <a:endParaRPr lang="ru-RU" sz="1100" dirty="0">
                        <a:effectLst/>
                        <a:latin typeface="Inter SemiBold"/>
                        <a:ea typeface="Calibri"/>
                        <a:cs typeface="Times New Roman"/>
                      </a:endParaRPr>
                    </a:p>
                  </a:txBody>
                  <a:tcPr marL="67169" marR="671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ru-RU" sz="900" b="1" dirty="0">
                          <a:solidFill>
                            <a:srgbClr val="000000"/>
                          </a:solidFill>
                          <a:effectLst/>
                          <a:latin typeface="Inter SemiBold"/>
                          <a:ea typeface="Times New Roman"/>
                          <a:cs typeface="Times New Roman"/>
                        </a:rPr>
                        <a:t>100</a:t>
                      </a:r>
                      <a:endParaRPr lang="ru-RU" sz="1100" dirty="0">
                        <a:effectLst/>
                        <a:latin typeface="Inter SemiBold"/>
                        <a:ea typeface="Calibri"/>
                        <a:cs typeface="Times New Roman"/>
                      </a:endParaRPr>
                    </a:p>
                  </a:txBody>
                  <a:tcPr marL="67169" marR="671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ru-RU" sz="900" b="1" dirty="0" smtClean="0">
                          <a:solidFill>
                            <a:srgbClr val="000000"/>
                          </a:solidFill>
                          <a:effectLst/>
                          <a:latin typeface="Inter SemiBold"/>
                          <a:ea typeface="Times New Roman"/>
                          <a:cs typeface="Times New Roman"/>
                        </a:rPr>
                        <a:t>85 410,32</a:t>
                      </a:r>
                      <a:endParaRPr lang="ru-RU" sz="900" b="1" dirty="0">
                        <a:solidFill>
                          <a:srgbClr val="000000"/>
                        </a:solidFill>
                        <a:effectLst/>
                        <a:latin typeface="Inter SemiBold"/>
                        <a:ea typeface="Times New Roman"/>
                        <a:cs typeface="Times New Roman"/>
                      </a:endParaRPr>
                    </a:p>
                  </a:txBody>
                  <a:tcPr marL="67169" marR="671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ru-RU" sz="900" b="1" dirty="0">
                          <a:solidFill>
                            <a:srgbClr val="000000"/>
                          </a:solidFill>
                          <a:effectLst/>
                          <a:latin typeface="Inter SemiBold"/>
                          <a:ea typeface="Times New Roman"/>
                          <a:cs typeface="Times New Roman"/>
                        </a:rPr>
                        <a:t>100</a:t>
                      </a:r>
                      <a:endParaRPr lang="ru-RU" sz="1100" dirty="0">
                        <a:effectLst/>
                        <a:latin typeface="Inter SemiBold"/>
                        <a:ea typeface="Calibri"/>
                        <a:cs typeface="Times New Roman"/>
                      </a:endParaRPr>
                    </a:p>
                  </a:txBody>
                  <a:tcPr marL="67169" marR="671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ru-RU" sz="900" b="1" dirty="0" smtClean="0">
                          <a:solidFill>
                            <a:srgbClr val="000000"/>
                          </a:solidFill>
                          <a:effectLst/>
                          <a:latin typeface="Inter SemiBold"/>
                          <a:ea typeface="Times New Roman"/>
                          <a:cs typeface="Times New Roman"/>
                        </a:rPr>
                        <a:t>85 410,32</a:t>
                      </a:r>
                      <a:endParaRPr lang="ru-RU" sz="1100" dirty="0">
                        <a:effectLst/>
                        <a:latin typeface="Inter SemiBold"/>
                        <a:ea typeface="Calibri"/>
                        <a:cs typeface="Times New Roman"/>
                      </a:endParaRPr>
                    </a:p>
                  </a:txBody>
                  <a:tcPr marL="67169" marR="671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ru-RU" sz="900" b="1">
                          <a:solidFill>
                            <a:srgbClr val="000000"/>
                          </a:solidFill>
                          <a:effectLst/>
                          <a:latin typeface="Inter SemiBold"/>
                          <a:ea typeface="Times New Roman"/>
                          <a:cs typeface="Times New Roman"/>
                        </a:rPr>
                        <a:t>100</a:t>
                      </a:r>
                      <a:endParaRPr lang="ru-RU" sz="1100">
                        <a:effectLst/>
                        <a:latin typeface="Inter SemiBold"/>
                        <a:ea typeface="Calibri"/>
                        <a:cs typeface="Times New Roman"/>
                      </a:endParaRPr>
                    </a:p>
                  </a:txBody>
                  <a:tcPr marL="67169" marR="671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ru-RU" sz="900" b="1" dirty="0" smtClean="0">
                          <a:solidFill>
                            <a:srgbClr val="000000"/>
                          </a:solidFill>
                          <a:effectLst/>
                          <a:latin typeface="Inter SemiBold"/>
                          <a:ea typeface="Times New Roman"/>
                          <a:cs typeface="Times New Roman"/>
                        </a:rPr>
                        <a:t>85 410,32</a:t>
                      </a:r>
                      <a:endParaRPr lang="ru-RU" sz="1100" dirty="0">
                        <a:effectLst/>
                        <a:latin typeface="Inter SemiBold"/>
                        <a:ea typeface="Calibri"/>
                        <a:cs typeface="Times New Roman"/>
                      </a:endParaRPr>
                    </a:p>
                  </a:txBody>
                  <a:tcPr marL="67169" marR="671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ru-RU" sz="900" b="1" dirty="0">
                          <a:solidFill>
                            <a:srgbClr val="000000"/>
                          </a:solidFill>
                          <a:effectLst/>
                          <a:latin typeface="Inter SemiBold"/>
                          <a:ea typeface="Times New Roman"/>
                          <a:cs typeface="Times New Roman"/>
                        </a:rPr>
                        <a:t>100</a:t>
                      </a:r>
                      <a:endParaRPr lang="ru-RU" sz="1100" dirty="0">
                        <a:effectLst/>
                        <a:latin typeface="Inter SemiBold"/>
                        <a:ea typeface="Calibri"/>
                        <a:cs typeface="Times New Roman"/>
                      </a:endParaRPr>
                    </a:p>
                  </a:txBody>
                  <a:tcPr marL="67169" marR="671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ru-RU" sz="900" b="1" dirty="0" smtClean="0">
                          <a:solidFill>
                            <a:srgbClr val="000000"/>
                          </a:solidFill>
                          <a:effectLst/>
                          <a:latin typeface="Inter SemiBold"/>
                          <a:ea typeface="Times New Roman"/>
                          <a:cs typeface="Times New Roman"/>
                        </a:rPr>
                        <a:t>85 410,32</a:t>
                      </a:r>
                      <a:endParaRPr lang="ru-RU" sz="1100" dirty="0">
                        <a:effectLst/>
                        <a:latin typeface="Inter SemiBold"/>
                        <a:ea typeface="Calibri"/>
                        <a:cs typeface="Times New Roman"/>
                      </a:endParaRPr>
                    </a:p>
                  </a:txBody>
                  <a:tcPr marL="67169" marR="671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ct val="115000"/>
                        </a:lnSpc>
                        <a:spcAft>
                          <a:spcPts val="0"/>
                        </a:spcAft>
                      </a:pPr>
                      <a:r>
                        <a:rPr lang="ru-RU" sz="900" b="1" dirty="0">
                          <a:solidFill>
                            <a:srgbClr val="000000"/>
                          </a:solidFill>
                          <a:effectLst/>
                          <a:latin typeface="Inter SemiBold"/>
                          <a:ea typeface="Times New Roman"/>
                          <a:cs typeface="Times New Roman"/>
                        </a:rPr>
                        <a:t>100</a:t>
                      </a:r>
                      <a:endParaRPr lang="ru-RU" sz="1100" dirty="0">
                        <a:effectLst/>
                        <a:latin typeface="Inter SemiBold"/>
                        <a:ea typeface="Calibri"/>
                        <a:cs typeface="Times New Roman"/>
                      </a:endParaRPr>
                    </a:p>
                  </a:txBody>
                  <a:tcPr marL="67169" marR="671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bl>
          </a:graphicData>
        </a:graphic>
      </p:graphicFrame>
      <p:pic>
        <p:nvPicPr>
          <p:cNvPr id="7" name="Picture 5" descr="Picture background"/>
          <p:cNvPicPr>
            <a:picLocks noChangeAspect="1" noChangeArrowheads="1"/>
          </p:cNvPicPr>
          <p:nvPr/>
        </p:nvPicPr>
        <p:blipFill>
          <a:blip r:embed="rId2">
            <a:duotone>
              <a:schemeClr val="accent3">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164430" y="113426"/>
            <a:ext cx="358248" cy="35824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90172199"/>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1697;p29"/>
          <p:cNvSpPr txBox="1">
            <a:spLocks/>
          </p:cNvSpPr>
          <p:nvPr/>
        </p:nvSpPr>
        <p:spPr>
          <a:xfrm>
            <a:off x="850630" y="126684"/>
            <a:ext cx="5894554" cy="441351"/>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90000"/>
              </a:lnSpc>
              <a:spcBef>
                <a:spcPts val="0"/>
              </a:spcBef>
              <a:spcAft>
                <a:spcPts val="0"/>
              </a:spcAft>
              <a:buClr>
                <a:srgbClr val="191919"/>
              </a:buClr>
              <a:buSzPts val="5200"/>
              <a:buFont typeface="Be Vietnam Pro"/>
              <a:buNone/>
              <a:defRPr sz="5000" b="1" i="0" u="none" strike="noStrike" cap="none">
                <a:solidFill>
                  <a:schemeClr val="dk1"/>
                </a:solidFill>
                <a:latin typeface="Be Vietnam Pro"/>
                <a:ea typeface="Be Vietnam Pro"/>
                <a:cs typeface="Be Vietnam Pro"/>
                <a:sym typeface="Be Vietnam Pro"/>
              </a:defRPr>
            </a:lvl1pPr>
            <a:lvl2pPr marR="0" lvl="1"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2pPr>
            <a:lvl3pPr marR="0" lvl="2"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3pPr>
            <a:lvl4pPr marR="0" lvl="3"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4pPr>
            <a:lvl5pPr marR="0" lvl="4"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5pPr>
            <a:lvl6pPr marR="0" lvl="5"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6pPr>
            <a:lvl7pPr marR="0" lvl="6"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7pPr>
            <a:lvl8pPr marR="0" lvl="7"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8pPr>
            <a:lvl9pPr marR="0" lvl="8"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9pPr>
          </a:lstStyle>
          <a:p>
            <a:pPr>
              <a:lnSpc>
                <a:spcPct val="100000"/>
              </a:lnSpc>
              <a:spcAft>
                <a:spcPts val="600"/>
              </a:spcAft>
            </a:pPr>
            <a:r>
              <a:rPr lang="ru-RU" sz="1400" kern="0" dirty="0" smtClean="0">
                <a:solidFill>
                  <a:srgbClr val="00717D">
                    <a:lumMod val="75000"/>
                  </a:srgbClr>
                </a:solidFill>
              </a:rPr>
              <a:t> </a:t>
            </a:r>
            <a:r>
              <a:rPr lang="ru-RU" sz="1800" kern="0" dirty="0" smtClean="0">
                <a:solidFill>
                  <a:srgbClr val="00717D">
                    <a:lumMod val="75000"/>
                  </a:srgbClr>
                </a:solidFill>
              </a:rPr>
              <a:t>Дефицит бюджета Увинского района</a:t>
            </a:r>
            <a:r>
              <a:rPr lang="ru-RU" sz="1400" kern="0" dirty="0" smtClean="0">
                <a:solidFill>
                  <a:srgbClr val="00717D">
                    <a:lumMod val="75000"/>
                  </a:srgbClr>
                </a:solidFill>
              </a:rPr>
              <a:t>, </a:t>
            </a:r>
            <a:r>
              <a:rPr lang="ru-RU" sz="1100" b="0" kern="0" dirty="0" smtClean="0">
                <a:solidFill>
                  <a:srgbClr val="00717D">
                    <a:lumMod val="75000"/>
                  </a:srgbClr>
                </a:solidFill>
              </a:rPr>
              <a:t>тыс.₽</a:t>
            </a:r>
          </a:p>
        </p:txBody>
      </p:sp>
      <p:sp>
        <p:nvSpPr>
          <p:cNvPr id="3" name="AutoShape 8" descr="https://uvalib.ru/unsafe/250x250/smart/https:/www.leocdn.ru/uploadsForSiteId/203904/content/3494b72a-219a-4294-ad62-33dd0ee8e71e.jpg"/>
          <p:cNvSpPr>
            <a:spLocks noChangeAspect="1" noChangeArrowheads="1"/>
          </p:cNvSpPr>
          <p:nvPr/>
        </p:nvSpPr>
        <p:spPr bwMode="auto">
          <a:xfrm>
            <a:off x="155575" y="-144463"/>
            <a:ext cx="304800" cy="304802"/>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buClr>
                <a:srgbClr val="000000"/>
              </a:buClr>
              <a:buFont typeface="Arial"/>
              <a:buNone/>
            </a:pPr>
            <a:endParaRPr lang="ru-RU" sz="1400" kern="0">
              <a:solidFill>
                <a:srgbClr val="000000"/>
              </a:solidFill>
              <a:cs typeface="Arial"/>
              <a:sym typeface="Arial"/>
            </a:endParaRPr>
          </a:p>
        </p:txBody>
      </p:sp>
      <p:sp>
        <p:nvSpPr>
          <p:cNvPr id="4" name="AutoShape 10" descr="https://uvalib.ru/unsafe/250x250/smart/https:/www.leocdn.ru/uploadsForSiteId/203904/content/3494b72a-219a-4294-ad62-33dd0ee8e71e.jpg"/>
          <p:cNvSpPr>
            <a:spLocks noChangeAspect="1" noChangeArrowheads="1"/>
          </p:cNvSpPr>
          <p:nvPr/>
        </p:nvSpPr>
        <p:spPr bwMode="auto">
          <a:xfrm>
            <a:off x="307975" y="7939"/>
            <a:ext cx="304800" cy="304802"/>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buClr>
                <a:srgbClr val="000000"/>
              </a:buClr>
              <a:buFont typeface="Arial"/>
              <a:buNone/>
            </a:pPr>
            <a:endParaRPr lang="ru-RU" sz="1400" kern="0">
              <a:solidFill>
                <a:srgbClr val="000000"/>
              </a:solidFill>
              <a:cs typeface="Arial"/>
              <a:sym typeface="Arial"/>
            </a:endParaRPr>
          </a:p>
        </p:txBody>
      </p:sp>
      <p:sp>
        <p:nvSpPr>
          <p:cNvPr id="6" name="AutoShape 12" descr="NViRfe0O17c"/>
          <p:cNvSpPr>
            <a:spLocks noChangeAspect="1" noChangeArrowheads="1"/>
          </p:cNvSpPr>
          <p:nvPr/>
        </p:nvSpPr>
        <p:spPr bwMode="auto">
          <a:xfrm>
            <a:off x="460375" y="160339"/>
            <a:ext cx="304800" cy="304802"/>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buClr>
                <a:srgbClr val="000000"/>
              </a:buClr>
              <a:buFont typeface="Arial"/>
              <a:buNone/>
            </a:pPr>
            <a:endParaRPr lang="ru-RU" sz="1400" kern="0">
              <a:solidFill>
                <a:srgbClr val="000000"/>
              </a:solidFill>
              <a:cs typeface="Arial"/>
              <a:sym typeface="Arial"/>
            </a:endParaRPr>
          </a:p>
        </p:txBody>
      </p:sp>
      <p:graphicFrame>
        <p:nvGraphicFramePr>
          <p:cNvPr id="11" name="Таблица 10"/>
          <p:cNvGraphicFramePr>
            <a:graphicFrameLocks noGrp="1"/>
          </p:cNvGraphicFramePr>
          <p:nvPr>
            <p:extLst>
              <p:ext uri="{D42A27DB-BD31-4B8C-83A1-F6EECF244321}">
                <p14:modId xmlns:p14="http://schemas.microsoft.com/office/powerpoint/2010/main" val="3453247507"/>
              </p:ext>
            </p:extLst>
          </p:nvPr>
        </p:nvGraphicFramePr>
        <p:xfrm>
          <a:off x="228601" y="687041"/>
          <a:ext cx="8652931" cy="2581275"/>
        </p:xfrm>
        <a:graphic>
          <a:graphicData uri="http://schemas.openxmlformats.org/drawingml/2006/table">
            <a:tbl>
              <a:tblPr/>
              <a:tblGrid>
                <a:gridCol w="2573027"/>
                <a:gridCol w="1180473"/>
                <a:gridCol w="1180473"/>
                <a:gridCol w="1306631"/>
                <a:gridCol w="1198496"/>
                <a:gridCol w="1213831"/>
              </a:tblGrid>
              <a:tr h="352425">
                <a:tc>
                  <a:txBody>
                    <a:bodyPr/>
                    <a:lstStyle/>
                    <a:p>
                      <a:pPr algn="ctr" rtl="0" fontAlgn="ctr"/>
                      <a:r>
                        <a:rPr lang="ru-RU" sz="1100" b="1" i="0" u="none" strike="noStrike" dirty="0" smtClean="0">
                          <a:solidFill>
                            <a:srgbClr val="FFFFFF"/>
                          </a:solidFill>
                          <a:effectLst/>
                          <a:latin typeface="Be Vietnam Pro"/>
                        </a:rPr>
                        <a:t>Источники финансирования дефицита</a:t>
                      </a:r>
                      <a:endParaRPr lang="ru-RU" sz="1100" b="1" i="0" u="none" strike="noStrike" dirty="0">
                        <a:solidFill>
                          <a:srgbClr val="FFFFFF"/>
                        </a:solidFill>
                        <a:effectLst/>
                        <a:latin typeface="Be Vietnam Pro"/>
                      </a:endParaRPr>
                    </a:p>
                  </a:txBody>
                  <a:tcPr marL="9525" marR="9525" marT="9525" marB="0" anchor="ctr">
                    <a:lnL>
                      <a:noFill/>
                    </a:lnL>
                    <a:lnR>
                      <a:noFill/>
                    </a:lnR>
                    <a:lnT>
                      <a:noFill/>
                    </a:lnT>
                    <a:lnB w="6350" cap="flat" cmpd="sng" algn="ctr">
                      <a:solidFill>
                        <a:srgbClr val="FFFFFF"/>
                      </a:solidFill>
                      <a:prstDash val="solid"/>
                      <a:round/>
                      <a:headEnd type="none" w="med" len="med"/>
                      <a:tailEnd type="none" w="med" len="med"/>
                    </a:lnB>
                    <a:solidFill>
                      <a:schemeClr val="accent3">
                        <a:lumMod val="60000"/>
                        <a:lumOff val="40000"/>
                      </a:schemeClr>
                    </a:solidFill>
                  </a:tcPr>
                </a:tc>
                <a:tc>
                  <a:txBody>
                    <a:bodyPr/>
                    <a:lstStyle/>
                    <a:p>
                      <a:pPr algn="ctr">
                        <a:lnSpc>
                          <a:spcPct val="115000"/>
                        </a:lnSpc>
                        <a:spcAft>
                          <a:spcPts val="0"/>
                        </a:spcAft>
                      </a:pPr>
                      <a:r>
                        <a:rPr lang="ru-RU" sz="1000" b="1" dirty="0" smtClean="0">
                          <a:solidFill>
                            <a:srgbClr val="FFFFFF"/>
                          </a:solidFill>
                          <a:effectLst/>
                          <a:latin typeface="Inter SemiBold"/>
                          <a:ea typeface="Calibri"/>
                          <a:cs typeface="Times New Roman"/>
                        </a:rPr>
                        <a:t>2024</a:t>
                      </a:r>
                      <a:endParaRPr lang="ru-RU" sz="1000" b="1" dirty="0">
                        <a:solidFill>
                          <a:srgbClr val="FFFFFF"/>
                        </a:solidFill>
                        <a:effectLst/>
                        <a:latin typeface="Inter SemiBold"/>
                        <a:ea typeface="Calibri"/>
                        <a:cs typeface="Times New Roman"/>
                      </a:endParaRPr>
                    </a:p>
                    <a:p>
                      <a:pPr algn="ctr">
                        <a:lnSpc>
                          <a:spcPct val="115000"/>
                        </a:lnSpc>
                        <a:spcAft>
                          <a:spcPts val="0"/>
                        </a:spcAft>
                      </a:pPr>
                      <a:r>
                        <a:rPr lang="ru-RU" sz="1000" b="1" dirty="0">
                          <a:solidFill>
                            <a:srgbClr val="FFFFFF"/>
                          </a:solidFill>
                          <a:effectLst/>
                          <a:latin typeface="Inter SemiBold"/>
                          <a:ea typeface="Calibri"/>
                          <a:cs typeface="Times New Roman"/>
                        </a:rPr>
                        <a:t> </a:t>
                      </a:r>
                      <a:r>
                        <a:rPr lang="ru-RU" sz="1000" b="1" dirty="0" smtClean="0">
                          <a:solidFill>
                            <a:srgbClr val="FFFFFF"/>
                          </a:solidFill>
                          <a:effectLst/>
                          <a:latin typeface="Inter SemiBold"/>
                          <a:ea typeface="Calibri"/>
                          <a:cs typeface="Times New Roman"/>
                        </a:rPr>
                        <a:t>отчет</a:t>
                      </a:r>
                      <a:endParaRPr lang="ru-RU" sz="1000" b="1" dirty="0">
                        <a:solidFill>
                          <a:srgbClr val="FFFFFF"/>
                        </a:solidFill>
                        <a:effectLst/>
                        <a:latin typeface="Inter SemiBold"/>
                        <a:ea typeface="Calibri"/>
                        <a:cs typeface="Times New Roman"/>
                      </a:endParaRPr>
                    </a:p>
                  </a:txBody>
                  <a:tcPr marL="38748" marR="38748" marT="0" marB="0" anchor="ctr">
                    <a:lnL>
                      <a:noFill/>
                    </a:lnL>
                    <a:lnR>
                      <a:noFill/>
                    </a:lnR>
                    <a:lnT>
                      <a:noFill/>
                    </a:lnT>
                    <a:lnB w="6350" cap="flat" cmpd="sng" algn="ctr">
                      <a:solidFill>
                        <a:srgbClr val="FFFFFF"/>
                      </a:solidFill>
                      <a:prstDash val="solid"/>
                      <a:round/>
                      <a:headEnd type="none" w="med" len="med"/>
                      <a:tailEnd type="none" w="med" len="med"/>
                    </a:lnB>
                    <a:solidFill>
                      <a:schemeClr val="accent3">
                        <a:lumMod val="60000"/>
                        <a:lumOff val="40000"/>
                      </a:schemeClr>
                    </a:solidFill>
                  </a:tcPr>
                </a:tc>
                <a:tc>
                  <a:txBody>
                    <a:bodyPr/>
                    <a:lstStyle/>
                    <a:p>
                      <a:pPr algn="ctr">
                        <a:lnSpc>
                          <a:spcPct val="115000"/>
                        </a:lnSpc>
                        <a:spcAft>
                          <a:spcPts val="0"/>
                        </a:spcAft>
                      </a:pPr>
                      <a:r>
                        <a:rPr lang="ru-RU" sz="1000" b="1" dirty="0" smtClean="0">
                          <a:solidFill>
                            <a:srgbClr val="FFFFFF"/>
                          </a:solidFill>
                          <a:effectLst/>
                          <a:latin typeface="Inter SemiBold"/>
                          <a:ea typeface="Calibri"/>
                          <a:cs typeface="Times New Roman"/>
                        </a:rPr>
                        <a:t>2025</a:t>
                      </a:r>
                      <a:endParaRPr lang="ru-RU" sz="1000" b="1" dirty="0">
                        <a:solidFill>
                          <a:srgbClr val="FFFFFF"/>
                        </a:solidFill>
                        <a:effectLst/>
                        <a:latin typeface="Inter SemiBold"/>
                        <a:ea typeface="Calibri"/>
                        <a:cs typeface="Times New Roman"/>
                      </a:endParaRPr>
                    </a:p>
                    <a:p>
                      <a:pPr algn="ctr">
                        <a:lnSpc>
                          <a:spcPct val="115000"/>
                        </a:lnSpc>
                        <a:spcAft>
                          <a:spcPts val="0"/>
                        </a:spcAft>
                      </a:pPr>
                      <a:r>
                        <a:rPr lang="ru-RU" sz="1000" b="1" dirty="0" smtClean="0">
                          <a:solidFill>
                            <a:srgbClr val="FFFFFF"/>
                          </a:solidFill>
                          <a:effectLst/>
                          <a:latin typeface="Inter SemiBold"/>
                          <a:ea typeface="Calibri"/>
                          <a:cs typeface="Times New Roman"/>
                        </a:rPr>
                        <a:t>оценка</a:t>
                      </a:r>
                      <a:endParaRPr lang="ru-RU" sz="1000" b="1" dirty="0">
                        <a:solidFill>
                          <a:srgbClr val="FFFFFF"/>
                        </a:solidFill>
                        <a:effectLst/>
                        <a:latin typeface="Inter SemiBold"/>
                        <a:ea typeface="Calibri"/>
                        <a:cs typeface="Times New Roman"/>
                      </a:endParaRPr>
                    </a:p>
                  </a:txBody>
                  <a:tcPr marL="38748" marR="38748" marT="0" marB="0" anchor="ctr">
                    <a:lnL>
                      <a:noFill/>
                    </a:lnL>
                    <a:lnR>
                      <a:noFill/>
                    </a:lnR>
                    <a:lnT>
                      <a:noFill/>
                    </a:lnT>
                    <a:lnB w="6350" cap="flat" cmpd="sng" algn="ctr">
                      <a:solidFill>
                        <a:srgbClr val="FFFFFF"/>
                      </a:solidFill>
                      <a:prstDash val="solid"/>
                      <a:round/>
                      <a:headEnd type="none" w="med" len="med"/>
                      <a:tailEnd type="none" w="med" len="med"/>
                    </a:lnB>
                    <a:solidFill>
                      <a:schemeClr val="accent3">
                        <a:lumMod val="60000"/>
                        <a:lumOff val="40000"/>
                      </a:schemeClr>
                    </a:solidFill>
                  </a:tcPr>
                </a:tc>
                <a:tc>
                  <a:txBody>
                    <a:bodyPr/>
                    <a:lstStyle/>
                    <a:p>
                      <a:pPr algn="ctr">
                        <a:lnSpc>
                          <a:spcPct val="115000"/>
                        </a:lnSpc>
                        <a:spcAft>
                          <a:spcPts val="0"/>
                        </a:spcAft>
                      </a:pPr>
                      <a:r>
                        <a:rPr lang="ru-RU" sz="1000" b="1" dirty="0" smtClean="0">
                          <a:solidFill>
                            <a:srgbClr val="FFFFFF"/>
                          </a:solidFill>
                          <a:effectLst/>
                          <a:latin typeface="Inter SemiBold"/>
                          <a:ea typeface="Calibri"/>
                          <a:cs typeface="Times New Roman"/>
                        </a:rPr>
                        <a:t>2026</a:t>
                      </a:r>
                    </a:p>
                    <a:p>
                      <a:pPr algn="ctr">
                        <a:lnSpc>
                          <a:spcPct val="115000"/>
                        </a:lnSpc>
                        <a:spcAft>
                          <a:spcPts val="0"/>
                        </a:spcAft>
                      </a:pPr>
                      <a:r>
                        <a:rPr lang="ru-RU" sz="1000" b="1" dirty="0" smtClean="0">
                          <a:solidFill>
                            <a:srgbClr val="FFFFFF"/>
                          </a:solidFill>
                          <a:effectLst/>
                          <a:latin typeface="Inter SemiBold"/>
                          <a:ea typeface="Calibri"/>
                          <a:cs typeface="Times New Roman"/>
                        </a:rPr>
                        <a:t>план</a:t>
                      </a:r>
                      <a:endParaRPr lang="ru-RU" sz="1000" b="1" dirty="0">
                        <a:solidFill>
                          <a:srgbClr val="FFFFFF"/>
                        </a:solidFill>
                        <a:effectLst/>
                        <a:latin typeface="Inter SemiBold"/>
                        <a:ea typeface="Calibri"/>
                        <a:cs typeface="Times New Roman"/>
                      </a:endParaRPr>
                    </a:p>
                  </a:txBody>
                  <a:tcPr marL="38748" marR="38748" marT="0" marB="0" anchor="ctr">
                    <a:lnL>
                      <a:noFill/>
                    </a:lnL>
                    <a:lnR>
                      <a:noFill/>
                    </a:lnR>
                    <a:lnT>
                      <a:noFill/>
                    </a:lnT>
                    <a:lnB w="6350" cap="flat" cmpd="sng" algn="ctr">
                      <a:solidFill>
                        <a:srgbClr val="FFFFFF"/>
                      </a:solidFill>
                      <a:prstDash val="solid"/>
                      <a:round/>
                      <a:headEnd type="none" w="med" len="med"/>
                      <a:tailEnd type="none" w="med" len="med"/>
                    </a:lnB>
                    <a:solidFill>
                      <a:schemeClr val="accent3">
                        <a:lumMod val="60000"/>
                        <a:lumOff val="40000"/>
                      </a:schemeClr>
                    </a:solidFill>
                  </a:tcPr>
                </a:tc>
                <a:tc>
                  <a:txBody>
                    <a:bodyPr/>
                    <a:lstStyle/>
                    <a:p>
                      <a:pPr algn="ctr">
                        <a:lnSpc>
                          <a:spcPct val="115000"/>
                        </a:lnSpc>
                        <a:spcAft>
                          <a:spcPts val="0"/>
                        </a:spcAft>
                      </a:pPr>
                      <a:r>
                        <a:rPr lang="ru-RU" sz="1000" b="1" dirty="0" smtClean="0">
                          <a:solidFill>
                            <a:srgbClr val="FFFFFF"/>
                          </a:solidFill>
                          <a:effectLst/>
                          <a:latin typeface="Inter SemiBold"/>
                          <a:ea typeface="Calibri"/>
                          <a:cs typeface="Times New Roman"/>
                        </a:rPr>
                        <a:t>2027</a:t>
                      </a:r>
                    </a:p>
                    <a:p>
                      <a:pPr algn="ctr">
                        <a:lnSpc>
                          <a:spcPct val="115000"/>
                        </a:lnSpc>
                        <a:spcAft>
                          <a:spcPts val="0"/>
                        </a:spcAft>
                      </a:pPr>
                      <a:r>
                        <a:rPr lang="ru-RU" sz="1000" b="1" dirty="0" smtClean="0">
                          <a:solidFill>
                            <a:srgbClr val="FFFFFF"/>
                          </a:solidFill>
                          <a:effectLst/>
                          <a:latin typeface="Inter SemiBold"/>
                          <a:ea typeface="Calibri"/>
                          <a:cs typeface="Times New Roman"/>
                        </a:rPr>
                        <a:t>план</a:t>
                      </a:r>
                      <a:endParaRPr lang="ru-RU" sz="1000" b="1" dirty="0">
                        <a:solidFill>
                          <a:srgbClr val="FFFFFF"/>
                        </a:solidFill>
                        <a:effectLst/>
                        <a:latin typeface="Inter SemiBold"/>
                        <a:ea typeface="Calibri"/>
                        <a:cs typeface="Times New Roman"/>
                      </a:endParaRPr>
                    </a:p>
                  </a:txBody>
                  <a:tcPr marL="38748" marR="38748" marT="0" marB="0" anchor="ctr">
                    <a:lnL>
                      <a:noFill/>
                    </a:lnL>
                    <a:lnR>
                      <a:noFill/>
                    </a:lnR>
                    <a:lnT>
                      <a:noFill/>
                    </a:lnT>
                    <a:lnB w="6350" cap="flat" cmpd="sng" algn="ctr">
                      <a:solidFill>
                        <a:srgbClr val="FFFFFF"/>
                      </a:solidFill>
                      <a:prstDash val="solid"/>
                      <a:round/>
                      <a:headEnd type="none" w="med" len="med"/>
                      <a:tailEnd type="none" w="med" len="med"/>
                    </a:lnB>
                    <a:solidFill>
                      <a:schemeClr val="accent3">
                        <a:lumMod val="60000"/>
                        <a:lumOff val="40000"/>
                      </a:schemeClr>
                    </a:solidFill>
                  </a:tcPr>
                </a:tc>
                <a:tc>
                  <a:txBody>
                    <a:bodyPr/>
                    <a:lstStyle/>
                    <a:p>
                      <a:pPr algn="ctr">
                        <a:lnSpc>
                          <a:spcPct val="115000"/>
                        </a:lnSpc>
                        <a:spcAft>
                          <a:spcPts val="0"/>
                        </a:spcAft>
                      </a:pPr>
                      <a:r>
                        <a:rPr lang="ru-RU" sz="1000" b="1" dirty="0" smtClean="0">
                          <a:solidFill>
                            <a:srgbClr val="FFFFFF"/>
                          </a:solidFill>
                          <a:effectLst/>
                          <a:latin typeface="Inter SemiBold"/>
                          <a:ea typeface="Calibri"/>
                          <a:cs typeface="Times New Roman"/>
                        </a:rPr>
                        <a:t>2028</a:t>
                      </a:r>
                    </a:p>
                    <a:p>
                      <a:pPr algn="ctr">
                        <a:lnSpc>
                          <a:spcPct val="115000"/>
                        </a:lnSpc>
                        <a:spcAft>
                          <a:spcPts val="0"/>
                        </a:spcAft>
                      </a:pPr>
                      <a:r>
                        <a:rPr lang="ru-RU" sz="1000" b="1" dirty="0" smtClean="0">
                          <a:solidFill>
                            <a:srgbClr val="FFFFFF"/>
                          </a:solidFill>
                          <a:effectLst/>
                          <a:latin typeface="Inter SemiBold"/>
                          <a:ea typeface="Calibri"/>
                          <a:cs typeface="Times New Roman"/>
                        </a:rPr>
                        <a:t>план</a:t>
                      </a:r>
                      <a:endParaRPr lang="ru-RU" sz="1000" b="1" dirty="0">
                        <a:solidFill>
                          <a:srgbClr val="FFFFFF"/>
                        </a:solidFill>
                        <a:effectLst/>
                        <a:latin typeface="Inter SemiBold"/>
                        <a:ea typeface="Calibri"/>
                        <a:cs typeface="Times New Roman"/>
                      </a:endParaRPr>
                    </a:p>
                  </a:txBody>
                  <a:tcPr marL="38748" marR="38748" marT="0" marB="0" anchor="ctr">
                    <a:lnL>
                      <a:noFill/>
                    </a:lnL>
                    <a:lnR>
                      <a:noFill/>
                    </a:lnR>
                    <a:lnT>
                      <a:noFill/>
                    </a:lnT>
                    <a:lnB w="6350" cap="flat" cmpd="sng" algn="ctr">
                      <a:solidFill>
                        <a:srgbClr val="FFFFFF"/>
                      </a:solidFill>
                      <a:prstDash val="solid"/>
                      <a:round/>
                      <a:headEnd type="none" w="med" len="med"/>
                      <a:tailEnd type="none" w="med" len="med"/>
                    </a:lnB>
                    <a:solidFill>
                      <a:schemeClr val="accent3">
                        <a:lumMod val="60000"/>
                        <a:lumOff val="40000"/>
                      </a:schemeClr>
                    </a:solidFill>
                  </a:tcPr>
                </a:tc>
              </a:tr>
              <a:tr h="371475">
                <a:tc>
                  <a:txBody>
                    <a:bodyPr/>
                    <a:lstStyle/>
                    <a:p>
                      <a:pPr algn="ctr" fontAlgn="ctr"/>
                      <a:r>
                        <a:rPr lang="ru-RU" sz="1200" b="1" i="0" u="none" strike="noStrike" dirty="0" smtClean="0">
                          <a:solidFill>
                            <a:srgbClr val="FDFDFD"/>
                          </a:solidFill>
                          <a:effectLst/>
                          <a:latin typeface="Arial"/>
                        </a:rPr>
                        <a:t>ДЕФИЦИТ</a:t>
                      </a:r>
                      <a:endParaRPr lang="ru-RU" sz="1100" b="1" i="0" u="none" strike="noStrike" dirty="0">
                        <a:solidFill>
                          <a:srgbClr val="FDFDFD"/>
                        </a:solidFill>
                        <a:effectLst/>
                        <a:latin typeface="Arial"/>
                      </a:endParaRPr>
                    </a:p>
                  </a:txBody>
                  <a:tcPr marL="9525" marR="9525" marT="9525" marB="0" anchor="ctr">
                    <a:lnL w="6350" cap="flat" cmpd="sng" algn="ctr">
                      <a:solidFill>
                        <a:srgbClr val="FFFFFF"/>
                      </a:solidFill>
                      <a:prstDash val="solid"/>
                      <a:round/>
                      <a:headEnd type="none" w="med" len="med"/>
                      <a:tailEnd type="none" w="med" len="med"/>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chemeClr val="accent1">
                        <a:lumMod val="50000"/>
                      </a:schemeClr>
                    </a:solidFill>
                  </a:tcPr>
                </a:tc>
                <a:tc>
                  <a:txBody>
                    <a:bodyPr/>
                    <a:lstStyle/>
                    <a:p>
                      <a:pPr marR="0" algn="ctr" rtl="0" fontAlgn="ctr">
                        <a:lnSpc>
                          <a:spcPct val="100000"/>
                        </a:lnSpc>
                        <a:spcBef>
                          <a:spcPts val="0"/>
                        </a:spcBef>
                        <a:spcAft>
                          <a:spcPts val="0"/>
                        </a:spcAft>
                        <a:buClr>
                          <a:srgbClr val="000000"/>
                        </a:buClr>
                        <a:buFont typeface="Arial"/>
                      </a:pPr>
                      <a:r>
                        <a:rPr lang="ru-RU" sz="1200" b="1" i="0" u="none" strike="noStrike" cap="none" dirty="0" smtClean="0">
                          <a:solidFill>
                            <a:srgbClr val="FFFFFF"/>
                          </a:solidFill>
                          <a:effectLst/>
                          <a:latin typeface="+mn-lt"/>
                          <a:ea typeface="+mn-ea"/>
                          <a:cs typeface="+mn-cs"/>
                          <a:sym typeface="Arial"/>
                        </a:rPr>
                        <a:t>- 176 951,09</a:t>
                      </a:r>
                    </a:p>
                  </a:txBody>
                  <a:tcPr marL="6818" marR="6818" marT="6818" marB="0" anchor="ctr">
                    <a:lnL>
                      <a:noFill/>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chemeClr val="accent1">
                        <a:lumMod val="50000"/>
                      </a:schemeClr>
                    </a:solidFill>
                  </a:tcPr>
                </a:tc>
                <a:tc>
                  <a:txBody>
                    <a:bodyPr/>
                    <a:lstStyle/>
                    <a:p>
                      <a:pPr marR="0" algn="ctr" rtl="0" fontAlgn="ctr">
                        <a:lnSpc>
                          <a:spcPct val="100000"/>
                        </a:lnSpc>
                        <a:spcBef>
                          <a:spcPts val="0"/>
                        </a:spcBef>
                        <a:spcAft>
                          <a:spcPts val="0"/>
                        </a:spcAft>
                        <a:buClr>
                          <a:srgbClr val="000000"/>
                        </a:buClr>
                        <a:buFont typeface="Arial"/>
                      </a:pPr>
                      <a:r>
                        <a:rPr lang="ru-RU" sz="1200" b="1" i="0" u="none" strike="noStrike" cap="none" dirty="0" smtClean="0">
                          <a:solidFill>
                            <a:srgbClr val="FFFFFF"/>
                          </a:solidFill>
                          <a:effectLst/>
                          <a:latin typeface="+mn-lt"/>
                          <a:ea typeface="+mn-ea"/>
                          <a:cs typeface="+mn-cs"/>
                          <a:sym typeface="Arial"/>
                        </a:rPr>
                        <a:t>114 735,70</a:t>
                      </a:r>
                    </a:p>
                  </a:txBody>
                  <a:tcPr marL="6818" marR="6818" marT="6818" marB="0" anchor="ctr">
                    <a:lnL>
                      <a:noFill/>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chemeClr val="accent1">
                        <a:lumMod val="50000"/>
                      </a:schemeClr>
                    </a:solidFill>
                  </a:tcPr>
                </a:tc>
                <a:tc>
                  <a:txBody>
                    <a:bodyPr/>
                    <a:lstStyle/>
                    <a:p>
                      <a:pPr marR="0" algn="ctr" rtl="0" fontAlgn="ctr">
                        <a:lnSpc>
                          <a:spcPct val="100000"/>
                        </a:lnSpc>
                        <a:spcBef>
                          <a:spcPts val="0"/>
                        </a:spcBef>
                        <a:spcAft>
                          <a:spcPts val="0"/>
                        </a:spcAft>
                        <a:buClr>
                          <a:srgbClr val="000000"/>
                        </a:buClr>
                        <a:buFont typeface="Arial"/>
                      </a:pPr>
                      <a:r>
                        <a:rPr lang="ru-RU" sz="1200" b="1" i="0" u="none" strike="noStrike" cap="none" dirty="0" smtClean="0">
                          <a:solidFill>
                            <a:srgbClr val="FDFDFD"/>
                          </a:solidFill>
                          <a:effectLst/>
                          <a:latin typeface="Arial"/>
                          <a:ea typeface="+mn-ea"/>
                          <a:cs typeface="+mn-cs"/>
                          <a:sym typeface="Arial"/>
                        </a:rPr>
                        <a:t>- 35 279,00</a:t>
                      </a:r>
                      <a:endParaRPr lang="ru-RU" sz="1200" b="1" i="0" u="none" strike="noStrike" cap="none" dirty="0">
                        <a:solidFill>
                          <a:srgbClr val="FDFDFD"/>
                        </a:solidFill>
                        <a:effectLst/>
                        <a:latin typeface="Arial"/>
                        <a:ea typeface="+mn-ea"/>
                        <a:cs typeface="+mn-cs"/>
                        <a:sym typeface="Arial"/>
                      </a:endParaRPr>
                    </a:p>
                  </a:txBody>
                  <a:tcPr marL="6818" marR="6818" marT="6818" marB="0" anchor="ctr">
                    <a:lnL>
                      <a:noFill/>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chemeClr val="accent1">
                        <a:lumMod val="50000"/>
                      </a:schemeClr>
                    </a:solidFill>
                  </a:tcPr>
                </a:tc>
                <a:tc>
                  <a:txBody>
                    <a:bodyPr/>
                    <a:lstStyle/>
                    <a:p>
                      <a:pPr marR="0" algn="ctr" rtl="0" fontAlgn="ctr">
                        <a:lnSpc>
                          <a:spcPct val="100000"/>
                        </a:lnSpc>
                        <a:spcBef>
                          <a:spcPts val="0"/>
                        </a:spcBef>
                        <a:spcAft>
                          <a:spcPts val="0"/>
                        </a:spcAft>
                        <a:buClr>
                          <a:srgbClr val="000000"/>
                        </a:buClr>
                        <a:buFont typeface="Arial"/>
                      </a:pPr>
                      <a:r>
                        <a:rPr lang="ru-RU" sz="1200" b="1" i="0" u="none" strike="noStrike" cap="none" dirty="0" smtClean="0">
                          <a:solidFill>
                            <a:srgbClr val="FDFDFD"/>
                          </a:solidFill>
                          <a:effectLst/>
                          <a:latin typeface="+mn-lt"/>
                          <a:ea typeface="+mn-ea"/>
                          <a:cs typeface="+mn-cs"/>
                          <a:sym typeface="Arial"/>
                        </a:rPr>
                        <a:t>- 16</a:t>
                      </a:r>
                      <a:r>
                        <a:rPr lang="ru-RU" sz="1200" b="1" i="0" u="none" strike="noStrike" cap="none" baseline="0" dirty="0" smtClean="0">
                          <a:solidFill>
                            <a:srgbClr val="FDFDFD"/>
                          </a:solidFill>
                          <a:effectLst/>
                          <a:latin typeface="+mn-lt"/>
                          <a:ea typeface="+mn-ea"/>
                          <a:cs typeface="+mn-cs"/>
                          <a:sym typeface="Arial"/>
                        </a:rPr>
                        <a:t> 217,00</a:t>
                      </a:r>
                      <a:endParaRPr lang="ru-RU" sz="1200" b="1" i="0" u="none" strike="noStrike" cap="none" dirty="0">
                        <a:solidFill>
                          <a:srgbClr val="FDFDFD"/>
                        </a:solidFill>
                        <a:effectLst/>
                        <a:latin typeface="Arial"/>
                        <a:ea typeface="+mn-ea"/>
                        <a:cs typeface="+mn-cs"/>
                        <a:sym typeface="Arial"/>
                      </a:endParaRPr>
                    </a:p>
                  </a:txBody>
                  <a:tcPr marL="6818" marR="6818" marT="6818" marB="0" anchor="ctr">
                    <a:lnL>
                      <a:noFill/>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chemeClr val="accent1">
                        <a:lumMod val="50000"/>
                      </a:schemeClr>
                    </a:solidFill>
                  </a:tcPr>
                </a:tc>
                <a:tc>
                  <a:txBody>
                    <a:bodyPr/>
                    <a:lstStyle/>
                    <a:p>
                      <a:pPr marR="0" algn="ctr" rtl="0" fontAlgn="ctr">
                        <a:lnSpc>
                          <a:spcPct val="100000"/>
                        </a:lnSpc>
                        <a:spcBef>
                          <a:spcPts val="0"/>
                        </a:spcBef>
                        <a:spcAft>
                          <a:spcPts val="0"/>
                        </a:spcAft>
                        <a:buClr>
                          <a:srgbClr val="000000"/>
                        </a:buClr>
                        <a:buFont typeface="Arial"/>
                      </a:pPr>
                      <a:r>
                        <a:rPr lang="ru-RU" sz="1200" b="1" i="0" u="none" strike="noStrike" cap="none" dirty="0" smtClean="0">
                          <a:solidFill>
                            <a:srgbClr val="FDFDFD"/>
                          </a:solidFill>
                          <a:effectLst/>
                          <a:latin typeface="Arial"/>
                          <a:ea typeface="+mn-ea"/>
                          <a:cs typeface="+mn-cs"/>
                          <a:sym typeface="Arial"/>
                        </a:rPr>
                        <a:t>- 16 581,00</a:t>
                      </a:r>
                      <a:endParaRPr lang="ru-RU" sz="1200" b="1" i="0" u="none" strike="noStrike" cap="none" dirty="0">
                        <a:solidFill>
                          <a:srgbClr val="FDFDFD"/>
                        </a:solidFill>
                        <a:effectLst/>
                        <a:latin typeface="Arial"/>
                        <a:ea typeface="+mn-ea"/>
                        <a:cs typeface="+mn-cs"/>
                        <a:sym typeface="Arial"/>
                      </a:endParaRPr>
                    </a:p>
                  </a:txBody>
                  <a:tcPr marL="6818" marR="6818" marT="6818"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chemeClr val="accent1">
                        <a:lumMod val="50000"/>
                      </a:schemeClr>
                    </a:solidFill>
                  </a:tcPr>
                </a:tc>
              </a:tr>
              <a:tr h="371475">
                <a:tc>
                  <a:txBody>
                    <a:bodyPr/>
                    <a:lstStyle/>
                    <a:p>
                      <a:pPr algn="l" fontAlgn="ctr"/>
                      <a:r>
                        <a:rPr lang="ru-RU" sz="1100" b="0" i="0" u="none" strike="noStrike" dirty="0" smtClean="0">
                          <a:solidFill>
                            <a:schemeClr val="accent3">
                              <a:lumMod val="50000"/>
                            </a:schemeClr>
                          </a:solidFill>
                          <a:effectLst/>
                          <a:latin typeface="+mn-lt"/>
                        </a:rPr>
                        <a:t>Получение кредитов от кредитных организаций</a:t>
                      </a:r>
                      <a:endParaRPr lang="ru-RU" sz="1100" b="0" i="0" u="none" strike="noStrike" dirty="0">
                        <a:solidFill>
                          <a:schemeClr val="accent3">
                            <a:lumMod val="50000"/>
                          </a:schemeClr>
                        </a:solidFill>
                        <a:effectLst/>
                        <a:latin typeface="Arial"/>
                      </a:endParaRPr>
                    </a:p>
                  </a:txBody>
                  <a:tcPr marL="9525" marR="9525" marT="9525" marB="0" anchor="ctr">
                    <a:lnL w="6350" cap="flat" cmpd="sng" algn="ctr">
                      <a:solidFill>
                        <a:srgbClr val="FFFFFF"/>
                      </a:solidFill>
                      <a:prstDash val="solid"/>
                      <a:round/>
                      <a:headEnd type="none" w="med" len="med"/>
                      <a:tailEnd type="none" w="med" len="med"/>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chemeClr val="accent6">
                        <a:lumMod val="40000"/>
                        <a:lumOff val="60000"/>
                      </a:schemeClr>
                    </a:solidFill>
                  </a:tcPr>
                </a:tc>
                <a:tc>
                  <a:txBody>
                    <a:bodyPr/>
                    <a:lstStyle/>
                    <a:p>
                      <a:pPr marR="0" algn="ctr" rtl="0" fontAlgn="ctr">
                        <a:lnSpc>
                          <a:spcPct val="100000"/>
                        </a:lnSpc>
                        <a:spcBef>
                          <a:spcPts val="0"/>
                        </a:spcBef>
                        <a:spcAft>
                          <a:spcPts val="0"/>
                        </a:spcAft>
                        <a:buClr>
                          <a:srgbClr val="000000"/>
                        </a:buClr>
                        <a:buFont typeface="Arial"/>
                      </a:pPr>
                      <a:r>
                        <a:rPr lang="ru-RU" sz="1200" b="0" i="0" u="none" strike="noStrike" cap="none" dirty="0" smtClean="0">
                          <a:solidFill>
                            <a:schemeClr val="tx2">
                              <a:lumMod val="10000"/>
                            </a:schemeClr>
                          </a:solidFill>
                          <a:effectLst/>
                          <a:latin typeface="+mn-lt"/>
                          <a:ea typeface="+mn-ea"/>
                          <a:cs typeface="+mn-cs"/>
                          <a:sym typeface="Arial"/>
                        </a:rPr>
                        <a:t>0,00</a:t>
                      </a:r>
                      <a:endParaRPr lang="ru-RU" sz="1200" b="0" i="0" u="none" strike="noStrike" cap="none" dirty="0">
                        <a:solidFill>
                          <a:schemeClr val="tx2">
                            <a:lumMod val="10000"/>
                          </a:schemeClr>
                        </a:solidFill>
                        <a:effectLst/>
                        <a:latin typeface="+mn-lt"/>
                        <a:ea typeface="+mn-ea"/>
                        <a:cs typeface="+mn-cs"/>
                        <a:sym typeface="Arial"/>
                      </a:endParaRPr>
                    </a:p>
                  </a:txBody>
                  <a:tcPr marL="6818" marR="6818" marT="6818" marB="0" anchor="ctr">
                    <a:lnL>
                      <a:noFill/>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chemeClr val="accent6">
                        <a:lumMod val="40000"/>
                        <a:lumOff val="60000"/>
                      </a:schemeClr>
                    </a:solidFill>
                  </a:tcPr>
                </a:tc>
                <a:tc>
                  <a:txBody>
                    <a:bodyPr/>
                    <a:lstStyle/>
                    <a:p>
                      <a:pPr marR="0" algn="ctr" rtl="0" fontAlgn="ctr">
                        <a:lnSpc>
                          <a:spcPct val="100000"/>
                        </a:lnSpc>
                        <a:spcBef>
                          <a:spcPts val="0"/>
                        </a:spcBef>
                        <a:spcAft>
                          <a:spcPts val="0"/>
                        </a:spcAft>
                        <a:buClr>
                          <a:srgbClr val="000000"/>
                        </a:buClr>
                        <a:buFont typeface="Arial"/>
                      </a:pPr>
                      <a:r>
                        <a:rPr lang="ru-RU" sz="1200" b="0" i="0" u="none" strike="noStrike" cap="none" dirty="0" smtClean="0">
                          <a:solidFill>
                            <a:schemeClr val="accent3">
                              <a:lumMod val="50000"/>
                            </a:schemeClr>
                          </a:solidFill>
                          <a:effectLst/>
                          <a:latin typeface="+mn-lt"/>
                          <a:ea typeface="+mn-ea"/>
                          <a:cs typeface="+mn-cs"/>
                          <a:sym typeface="Arial"/>
                        </a:rPr>
                        <a:t>0,00</a:t>
                      </a:r>
                      <a:endParaRPr lang="ru-RU" sz="1200" b="0" i="0" u="none" strike="noStrike" cap="none" dirty="0">
                        <a:solidFill>
                          <a:schemeClr val="accent3">
                            <a:lumMod val="50000"/>
                          </a:schemeClr>
                        </a:solidFill>
                        <a:effectLst/>
                        <a:latin typeface="+mn-lt"/>
                        <a:ea typeface="+mn-ea"/>
                        <a:cs typeface="+mn-cs"/>
                        <a:sym typeface="Arial"/>
                      </a:endParaRPr>
                    </a:p>
                  </a:txBody>
                  <a:tcPr marL="6818" marR="6818" marT="6818" marB="0" anchor="ctr">
                    <a:lnL>
                      <a:noFill/>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chemeClr val="accent6">
                        <a:lumMod val="40000"/>
                        <a:lumOff val="60000"/>
                      </a:schemeClr>
                    </a:solidFill>
                  </a:tcPr>
                </a:tc>
                <a:tc>
                  <a:txBody>
                    <a:bodyPr/>
                    <a:lstStyle/>
                    <a:p>
                      <a:pPr marR="0" algn="ctr" rtl="0" fontAlgn="ctr">
                        <a:lnSpc>
                          <a:spcPct val="100000"/>
                        </a:lnSpc>
                        <a:spcBef>
                          <a:spcPts val="0"/>
                        </a:spcBef>
                        <a:spcAft>
                          <a:spcPts val="0"/>
                        </a:spcAft>
                        <a:buClr>
                          <a:srgbClr val="000000"/>
                        </a:buClr>
                        <a:buFont typeface="Arial"/>
                      </a:pPr>
                      <a:r>
                        <a:rPr lang="ru-RU" sz="1200" b="0" i="0" u="none" strike="noStrike" cap="none" dirty="0" smtClean="0">
                          <a:solidFill>
                            <a:schemeClr val="accent3">
                              <a:lumMod val="50000"/>
                            </a:schemeClr>
                          </a:solidFill>
                          <a:effectLst/>
                          <a:latin typeface="+mn-lt"/>
                          <a:ea typeface="+mn-ea"/>
                          <a:cs typeface="+mn-cs"/>
                          <a:sym typeface="Arial"/>
                        </a:rPr>
                        <a:t>4 495,28</a:t>
                      </a:r>
                      <a:endParaRPr lang="ru-RU" sz="1200" b="0" i="0" u="none" strike="noStrike" cap="none" dirty="0">
                        <a:solidFill>
                          <a:schemeClr val="accent3">
                            <a:lumMod val="50000"/>
                          </a:schemeClr>
                        </a:solidFill>
                        <a:effectLst/>
                        <a:latin typeface="Arial"/>
                        <a:ea typeface="+mn-ea"/>
                        <a:cs typeface="+mn-cs"/>
                        <a:sym typeface="Arial"/>
                      </a:endParaRPr>
                    </a:p>
                  </a:txBody>
                  <a:tcPr marL="6818" marR="6818" marT="6818" marB="0" anchor="ctr">
                    <a:lnL>
                      <a:noFill/>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chemeClr val="accent6">
                        <a:lumMod val="40000"/>
                        <a:lumOff val="60000"/>
                      </a:schemeClr>
                    </a:solidFill>
                  </a:tcPr>
                </a:tc>
                <a:tc>
                  <a:txBody>
                    <a:bodyPr/>
                    <a:lstStyle/>
                    <a:p>
                      <a:pPr marR="0" algn="ctr" rtl="0" fontAlgn="ctr">
                        <a:lnSpc>
                          <a:spcPct val="100000"/>
                        </a:lnSpc>
                        <a:spcBef>
                          <a:spcPts val="0"/>
                        </a:spcBef>
                        <a:spcAft>
                          <a:spcPts val="0"/>
                        </a:spcAft>
                        <a:buClr>
                          <a:srgbClr val="000000"/>
                        </a:buClr>
                        <a:buFont typeface="Arial"/>
                      </a:pPr>
                      <a:r>
                        <a:rPr lang="ru-RU" sz="1200" b="0" i="0" u="none" strike="noStrike" cap="none" dirty="0" smtClean="0">
                          <a:solidFill>
                            <a:schemeClr val="accent3">
                              <a:lumMod val="50000"/>
                            </a:schemeClr>
                          </a:solidFill>
                          <a:effectLst/>
                          <a:latin typeface="+mn-lt"/>
                          <a:ea typeface="+mn-ea"/>
                          <a:cs typeface="+mn-cs"/>
                          <a:sym typeface="Arial"/>
                        </a:rPr>
                        <a:t>8 990,56</a:t>
                      </a:r>
                      <a:endParaRPr lang="ru-RU" sz="1200" b="0" i="0" u="none" strike="noStrike" cap="none" dirty="0">
                        <a:solidFill>
                          <a:schemeClr val="accent3">
                            <a:lumMod val="50000"/>
                          </a:schemeClr>
                        </a:solidFill>
                        <a:effectLst/>
                        <a:latin typeface="+mn-lt"/>
                        <a:ea typeface="+mn-ea"/>
                        <a:cs typeface="+mn-cs"/>
                        <a:sym typeface="Arial"/>
                      </a:endParaRPr>
                    </a:p>
                  </a:txBody>
                  <a:tcPr marL="6818" marR="6818" marT="6818" marB="0" anchor="ctr">
                    <a:lnL>
                      <a:noFill/>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chemeClr val="accent6">
                        <a:lumMod val="40000"/>
                        <a:lumOff val="60000"/>
                      </a:schemeClr>
                    </a:solidFill>
                  </a:tcPr>
                </a:tc>
                <a:tc>
                  <a:txBody>
                    <a:bodyPr/>
                    <a:lstStyle/>
                    <a:p>
                      <a:pPr marR="0" algn="ctr" rtl="0" fontAlgn="ctr">
                        <a:lnSpc>
                          <a:spcPct val="100000"/>
                        </a:lnSpc>
                        <a:spcBef>
                          <a:spcPts val="0"/>
                        </a:spcBef>
                        <a:spcAft>
                          <a:spcPts val="0"/>
                        </a:spcAft>
                        <a:buClr>
                          <a:srgbClr val="000000"/>
                        </a:buClr>
                        <a:buFont typeface="Arial"/>
                      </a:pPr>
                      <a:r>
                        <a:rPr lang="ru-RU" sz="1200" b="0" i="0" u="none" strike="noStrike" cap="none" dirty="0" smtClean="0">
                          <a:solidFill>
                            <a:schemeClr val="accent3">
                              <a:lumMod val="50000"/>
                            </a:schemeClr>
                          </a:solidFill>
                          <a:effectLst/>
                          <a:latin typeface="+mn-lt"/>
                          <a:ea typeface="+mn-ea"/>
                          <a:cs typeface="+mn-cs"/>
                          <a:sym typeface="Arial"/>
                        </a:rPr>
                        <a:t>13 485,84</a:t>
                      </a:r>
                    </a:p>
                  </a:txBody>
                  <a:tcPr marL="6818" marR="6818" marT="6818"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chemeClr val="accent6">
                        <a:lumMod val="40000"/>
                        <a:lumOff val="60000"/>
                      </a:schemeClr>
                    </a:solidFill>
                  </a:tcPr>
                </a:tc>
              </a:tr>
              <a:tr h="371475">
                <a:tc>
                  <a:txBody>
                    <a:bodyPr/>
                    <a:lstStyle/>
                    <a:p>
                      <a:pPr algn="l" fontAlgn="ctr"/>
                      <a:r>
                        <a:rPr lang="ru-RU" sz="1100" b="0" i="0" u="none" strike="noStrike" dirty="0" smtClean="0">
                          <a:solidFill>
                            <a:schemeClr val="accent3">
                              <a:lumMod val="50000"/>
                            </a:schemeClr>
                          </a:solidFill>
                          <a:effectLst/>
                          <a:latin typeface="+mn-lt"/>
                        </a:rPr>
                        <a:t>Погашение кредитов, полученных от кредитных организаций</a:t>
                      </a:r>
                      <a:endParaRPr lang="ru-RU" sz="1100" b="0" i="0" u="none" strike="noStrike" dirty="0">
                        <a:solidFill>
                          <a:schemeClr val="accent3">
                            <a:lumMod val="50000"/>
                          </a:schemeClr>
                        </a:solidFill>
                        <a:effectLst/>
                        <a:latin typeface="Arial"/>
                      </a:endParaRPr>
                    </a:p>
                  </a:txBody>
                  <a:tcPr marL="9525" marR="9525" marT="9525" marB="0" anchor="ctr">
                    <a:lnL w="6350" cap="flat" cmpd="sng" algn="ctr">
                      <a:solidFill>
                        <a:srgbClr val="FFFFFF"/>
                      </a:solidFill>
                      <a:prstDash val="solid"/>
                      <a:round/>
                      <a:headEnd type="none" w="med" len="med"/>
                      <a:tailEnd type="none" w="med" len="med"/>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FFFFFF"/>
                    </a:solidFill>
                  </a:tcPr>
                </a:tc>
                <a:tc>
                  <a:txBody>
                    <a:bodyPr/>
                    <a:lstStyle/>
                    <a:p>
                      <a:pPr marR="0" algn="ctr" rtl="0" fontAlgn="ctr">
                        <a:lnSpc>
                          <a:spcPct val="100000"/>
                        </a:lnSpc>
                        <a:spcBef>
                          <a:spcPts val="0"/>
                        </a:spcBef>
                        <a:spcAft>
                          <a:spcPts val="0"/>
                        </a:spcAft>
                        <a:buClr>
                          <a:srgbClr val="000000"/>
                        </a:buClr>
                        <a:buFont typeface="Arial"/>
                      </a:pPr>
                      <a:r>
                        <a:rPr lang="ru-RU" sz="1200" b="0" i="0" u="none" strike="noStrike" cap="none" dirty="0" smtClean="0">
                          <a:solidFill>
                            <a:schemeClr val="tx2">
                              <a:lumMod val="10000"/>
                            </a:schemeClr>
                          </a:solidFill>
                          <a:effectLst/>
                          <a:latin typeface="+mn-lt"/>
                          <a:ea typeface="+mn-ea"/>
                          <a:cs typeface="+mn-cs"/>
                          <a:sym typeface="Arial"/>
                        </a:rPr>
                        <a:t>0,00</a:t>
                      </a:r>
                      <a:endParaRPr lang="ru-RU" sz="1200" b="0" i="0" u="none" strike="noStrike" cap="none" dirty="0">
                        <a:solidFill>
                          <a:schemeClr val="tx2">
                            <a:lumMod val="10000"/>
                          </a:schemeClr>
                        </a:solidFill>
                        <a:effectLst/>
                        <a:latin typeface="+mn-lt"/>
                        <a:ea typeface="+mn-ea"/>
                        <a:cs typeface="+mn-cs"/>
                        <a:sym typeface="Arial"/>
                      </a:endParaRPr>
                    </a:p>
                  </a:txBody>
                  <a:tcPr marL="6818" marR="6818" marT="6818" marB="0" anchor="ctr">
                    <a:lnL>
                      <a:noFill/>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FFFFFF"/>
                    </a:solidFill>
                  </a:tcPr>
                </a:tc>
                <a:tc>
                  <a:txBody>
                    <a:bodyPr/>
                    <a:lstStyle/>
                    <a:p>
                      <a:pPr marR="0" algn="ctr" rtl="0" fontAlgn="ctr">
                        <a:lnSpc>
                          <a:spcPct val="100000"/>
                        </a:lnSpc>
                        <a:spcBef>
                          <a:spcPts val="0"/>
                        </a:spcBef>
                        <a:spcAft>
                          <a:spcPts val="0"/>
                        </a:spcAft>
                        <a:buClr>
                          <a:srgbClr val="000000"/>
                        </a:buClr>
                        <a:buFont typeface="Arial"/>
                      </a:pPr>
                      <a:r>
                        <a:rPr lang="ru-RU" sz="1200" b="0" i="0" u="none" strike="noStrike" cap="none" dirty="0" smtClean="0">
                          <a:solidFill>
                            <a:schemeClr val="accent3">
                              <a:lumMod val="50000"/>
                            </a:schemeClr>
                          </a:solidFill>
                          <a:effectLst/>
                          <a:latin typeface="+mn-lt"/>
                          <a:ea typeface="+mn-ea"/>
                          <a:cs typeface="+mn-cs"/>
                          <a:sym typeface="Arial"/>
                        </a:rPr>
                        <a:t>0,00</a:t>
                      </a:r>
                      <a:endParaRPr lang="ru-RU" sz="1200" b="0" i="0" u="none" strike="noStrike" cap="none" dirty="0">
                        <a:solidFill>
                          <a:schemeClr val="accent3">
                            <a:lumMod val="50000"/>
                          </a:schemeClr>
                        </a:solidFill>
                        <a:effectLst/>
                        <a:latin typeface="+mn-lt"/>
                        <a:ea typeface="+mn-ea"/>
                        <a:cs typeface="+mn-cs"/>
                        <a:sym typeface="Arial"/>
                      </a:endParaRPr>
                    </a:p>
                  </a:txBody>
                  <a:tcPr marL="6818" marR="6818" marT="6818" marB="0" anchor="ctr">
                    <a:lnL>
                      <a:noFill/>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FFFFFF"/>
                    </a:solidFill>
                  </a:tcPr>
                </a:tc>
                <a:tc>
                  <a:txBody>
                    <a:bodyPr/>
                    <a:lstStyle/>
                    <a:p>
                      <a:pPr marR="0" algn="ctr" rtl="0" fontAlgn="ctr">
                        <a:lnSpc>
                          <a:spcPct val="100000"/>
                        </a:lnSpc>
                        <a:spcBef>
                          <a:spcPts val="0"/>
                        </a:spcBef>
                        <a:spcAft>
                          <a:spcPts val="0"/>
                        </a:spcAft>
                        <a:buClr>
                          <a:srgbClr val="000000"/>
                        </a:buClr>
                        <a:buFont typeface="Arial"/>
                      </a:pPr>
                      <a:r>
                        <a:rPr lang="ru-RU" sz="1200" b="0" i="0" u="none" strike="noStrike" cap="none" dirty="0" smtClean="0">
                          <a:solidFill>
                            <a:schemeClr val="accent3">
                              <a:lumMod val="50000"/>
                            </a:schemeClr>
                          </a:solidFill>
                          <a:effectLst/>
                          <a:latin typeface="Arial"/>
                          <a:ea typeface="+mn-ea"/>
                          <a:cs typeface="+mn-cs"/>
                          <a:sym typeface="Arial"/>
                        </a:rPr>
                        <a:t>0,0</a:t>
                      </a:r>
                      <a:endParaRPr lang="ru-RU" sz="1200" b="0" i="0" u="none" strike="noStrike" cap="none" dirty="0">
                        <a:solidFill>
                          <a:schemeClr val="accent3">
                            <a:lumMod val="50000"/>
                          </a:schemeClr>
                        </a:solidFill>
                        <a:effectLst/>
                        <a:latin typeface="Arial"/>
                        <a:ea typeface="+mn-ea"/>
                        <a:cs typeface="+mn-cs"/>
                        <a:sym typeface="Arial"/>
                      </a:endParaRPr>
                    </a:p>
                  </a:txBody>
                  <a:tcPr marL="6818" marR="6818" marT="6818" marB="0" anchor="ctr">
                    <a:lnL>
                      <a:noFill/>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FFFFFF"/>
                    </a:solidFill>
                  </a:tcPr>
                </a:tc>
                <a:tc>
                  <a:txBody>
                    <a:bodyPr/>
                    <a:lstStyle/>
                    <a:p>
                      <a:pPr marR="0" algn="ctr" rtl="0" fontAlgn="ctr">
                        <a:lnSpc>
                          <a:spcPct val="100000"/>
                        </a:lnSpc>
                        <a:spcBef>
                          <a:spcPts val="0"/>
                        </a:spcBef>
                        <a:spcAft>
                          <a:spcPts val="0"/>
                        </a:spcAft>
                        <a:buClr>
                          <a:srgbClr val="000000"/>
                        </a:buClr>
                        <a:buFont typeface="Arial"/>
                      </a:pPr>
                      <a:r>
                        <a:rPr lang="ru-RU" sz="1200" b="0" i="0" u="none" strike="noStrike" cap="none" dirty="0" smtClean="0">
                          <a:solidFill>
                            <a:schemeClr val="accent3">
                              <a:lumMod val="50000"/>
                            </a:schemeClr>
                          </a:solidFill>
                          <a:effectLst/>
                          <a:latin typeface="+mn-lt"/>
                          <a:ea typeface="+mn-ea"/>
                          <a:cs typeface="+mn-cs"/>
                          <a:sym typeface="Arial"/>
                        </a:rPr>
                        <a:t>- 4 495,28</a:t>
                      </a:r>
                    </a:p>
                  </a:txBody>
                  <a:tcPr marL="6818" marR="6818" marT="6818" marB="0" anchor="ctr">
                    <a:lnL>
                      <a:noFill/>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FFFFFF"/>
                    </a:solidFill>
                  </a:tcPr>
                </a:tc>
                <a:tc>
                  <a:txBody>
                    <a:bodyPr/>
                    <a:lstStyle/>
                    <a:p>
                      <a:pPr marR="0" algn="ctr" rtl="0" fontAlgn="ctr">
                        <a:lnSpc>
                          <a:spcPct val="100000"/>
                        </a:lnSpc>
                        <a:spcBef>
                          <a:spcPts val="0"/>
                        </a:spcBef>
                        <a:spcAft>
                          <a:spcPts val="0"/>
                        </a:spcAft>
                        <a:buClr>
                          <a:srgbClr val="000000"/>
                        </a:buClr>
                        <a:buFont typeface="Arial"/>
                      </a:pPr>
                      <a:r>
                        <a:rPr lang="ru-RU" sz="1200" b="0" i="0" u="none" strike="noStrike" cap="none" dirty="0" smtClean="0">
                          <a:solidFill>
                            <a:schemeClr val="accent3">
                              <a:lumMod val="50000"/>
                            </a:schemeClr>
                          </a:solidFill>
                          <a:effectLst/>
                          <a:latin typeface="+mn-lt"/>
                          <a:ea typeface="+mn-ea"/>
                          <a:cs typeface="+mn-cs"/>
                          <a:sym typeface="Arial"/>
                        </a:rPr>
                        <a:t>- 8 990,56</a:t>
                      </a:r>
                    </a:p>
                  </a:txBody>
                  <a:tcPr marL="6818" marR="6818" marT="6818"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FFFFFF"/>
                    </a:solidFill>
                  </a:tcPr>
                </a:tc>
              </a:tr>
              <a:tr h="371475">
                <a:tc>
                  <a:txBody>
                    <a:bodyPr/>
                    <a:lstStyle/>
                    <a:p>
                      <a:pPr algn="l" fontAlgn="ctr"/>
                      <a:r>
                        <a:rPr lang="ru-RU" sz="1100" b="0" i="0" u="none" strike="noStrike" dirty="0" smtClean="0">
                          <a:solidFill>
                            <a:schemeClr val="accent3">
                              <a:lumMod val="50000"/>
                            </a:schemeClr>
                          </a:solidFill>
                          <a:effectLst/>
                          <a:latin typeface="+mn-lt"/>
                        </a:rPr>
                        <a:t>Получение бюджетных</a:t>
                      </a:r>
                      <a:r>
                        <a:rPr lang="ru-RU" sz="1100" b="0" i="0" u="none" strike="noStrike" baseline="0" dirty="0" smtClean="0">
                          <a:solidFill>
                            <a:schemeClr val="accent3">
                              <a:lumMod val="50000"/>
                            </a:schemeClr>
                          </a:solidFill>
                          <a:effectLst/>
                          <a:latin typeface="+mn-lt"/>
                        </a:rPr>
                        <a:t> </a:t>
                      </a:r>
                      <a:r>
                        <a:rPr lang="ru-RU" sz="1100" b="0" i="0" u="none" strike="noStrike" dirty="0" smtClean="0">
                          <a:solidFill>
                            <a:schemeClr val="accent3">
                              <a:lumMod val="50000"/>
                            </a:schemeClr>
                          </a:solidFill>
                          <a:effectLst/>
                          <a:latin typeface="+mn-lt"/>
                        </a:rPr>
                        <a:t>кредитов</a:t>
                      </a:r>
                      <a:endParaRPr lang="ru-RU" sz="1100" b="0" i="0" u="none" strike="noStrike" dirty="0">
                        <a:solidFill>
                          <a:schemeClr val="accent3">
                            <a:lumMod val="50000"/>
                          </a:schemeClr>
                        </a:solidFill>
                        <a:effectLst/>
                        <a:latin typeface="Arial"/>
                      </a:endParaRPr>
                    </a:p>
                  </a:txBody>
                  <a:tcPr marL="9525" marR="9525" marT="9525" marB="0" anchor="ctr">
                    <a:lnL w="6350" cap="flat" cmpd="sng" algn="ctr">
                      <a:solidFill>
                        <a:srgbClr val="FFFFFF"/>
                      </a:solidFill>
                      <a:prstDash val="solid"/>
                      <a:round/>
                      <a:headEnd type="none" w="med" len="med"/>
                      <a:tailEnd type="none" w="med" len="med"/>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chemeClr val="accent6">
                        <a:lumMod val="40000"/>
                        <a:lumOff val="60000"/>
                      </a:schemeClr>
                    </a:solidFill>
                  </a:tcPr>
                </a:tc>
                <a:tc>
                  <a:txBody>
                    <a:bodyPr/>
                    <a:lstStyle/>
                    <a:p>
                      <a:pPr marR="0" algn="ctr" rtl="0" fontAlgn="ctr">
                        <a:lnSpc>
                          <a:spcPct val="100000"/>
                        </a:lnSpc>
                        <a:spcBef>
                          <a:spcPts val="0"/>
                        </a:spcBef>
                        <a:spcAft>
                          <a:spcPts val="0"/>
                        </a:spcAft>
                        <a:buClr>
                          <a:srgbClr val="000000"/>
                        </a:buClr>
                        <a:buFont typeface="Arial"/>
                      </a:pPr>
                      <a:r>
                        <a:rPr lang="ru-RU" sz="1200" b="0" i="0" u="none" strike="noStrike" cap="none" dirty="0" smtClean="0">
                          <a:solidFill>
                            <a:schemeClr val="tx2">
                              <a:lumMod val="10000"/>
                            </a:schemeClr>
                          </a:solidFill>
                          <a:effectLst/>
                          <a:latin typeface="+mn-lt"/>
                          <a:ea typeface="+mn-ea"/>
                          <a:cs typeface="+mn-cs"/>
                          <a:sym typeface="Arial"/>
                        </a:rPr>
                        <a:t>0,00</a:t>
                      </a:r>
                    </a:p>
                  </a:txBody>
                  <a:tcPr marL="6818" marR="6818" marT="6818" marB="0" anchor="ctr">
                    <a:lnL>
                      <a:noFill/>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chemeClr val="accent6">
                        <a:lumMod val="40000"/>
                        <a:lumOff val="60000"/>
                      </a:schemeClr>
                    </a:solidFill>
                  </a:tcPr>
                </a:tc>
                <a:tc>
                  <a:txBody>
                    <a:bodyPr/>
                    <a:lstStyle/>
                    <a:p>
                      <a:pPr marR="0" algn="ctr" rtl="0" fontAlgn="ctr">
                        <a:lnSpc>
                          <a:spcPct val="100000"/>
                        </a:lnSpc>
                        <a:spcBef>
                          <a:spcPts val="0"/>
                        </a:spcBef>
                        <a:spcAft>
                          <a:spcPts val="0"/>
                        </a:spcAft>
                        <a:buClr>
                          <a:srgbClr val="000000"/>
                        </a:buClr>
                        <a:buFont typeface="Arial"/>
                      </a:pPr>
                      <a:r>
                        <a:rPr lang="ru-RU" sz="1200" b="0" i="0" u="none" strike="noStrike" cap="none" dirty="0" smtClean="0">
                          <a:solidFill>
                            <a:schemeClr val="accent3">
                              <a:lumMod val="50000"/>
                            </a:schemeClr>
                          </a:solidFill>
                          <a:effectLst/>
                          <a:latin typeface="+mn-lt"/>
                          <a:ea typeface="+mn-ea"/>
                          <a:cs typeface="+mn-cs"/>
                          <a:sym typeface="Arial"/>
                        </a:rPr>
                        <a:t>0,00</a:t>
                      </a:r>
                    </a:p>
                  </a:txBody>
                  <a:tcPr marL="6818" marR="6818" marT="6818" marB="0" anchor="ctr">
                    <a:lnL>
                      <a:noFill/>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chemeClr val="accent6">
                        <a:lumMod val="40000"/>
                        <a:lumOff val="60000"/>
                      </a:schemeClr>
                    </a:solidFill>
                  </a:tcPr>
                </a:tc>
                <a:tc>
                  <a:txBody>
                    <a:bodyPr/>
                    <a:lstStyle/>
                    <a:p>
                      <a:pPr marR="0" algn="ctr" rtl="0" fontAlgn="ctr">
                        <a:lnSpc>
                          <a:spcPct val="100000"/>
                        </a:lnSpc>
                        <a:spcBef>
                          <a:spcPts val="0"/>
                        </a:spcBef>
                        <a:spcAft>
                          <a:spcPts val="0"/>
                        </a:spcAft>
                        <a:buClr>
                          <a:srgbClr val="000000"/>
                        </a:buClr>
                        <a:buFont typeface="Arial"/>
                      </a:pPr>
                      <a:r>
                        <a:rPr lang="ru-RU" sz="1200" b="0" i="0" u="none" strike="noStrike" cap="none" dirty="0" smtClean="0">
                          <a:solidFill>
                            <a:schemeClr val="accent3">
                              <a:lumMod val="50000"/>
                            </a:schemeClr>
                          </a:solidFill>
                          <a:effectLst/>
                          <a:latin typeface="+mn-lt"/>
                          <a:ea typeface="+mn-ea"/>
                          <a:cs typeface="+mn-cs"/>
                          <a:sym typeface="Arial"/>
                        </a:rPr>
                        <a:t>0,0</a:t>
                      </a:r>
                    </a:p>
                  </a:txBody>
                  <a:tcPr marL="6818" marR="6818" marT="6818" marB="0" anchor="ctr">
                    <a:lnL>
                      <a:noFill/>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chemeClr val="accent6">
                        <a:lumMod val="40000"/>
                        <a:lumOff val="60000"/>
                      </a:schemeClr>
                    </a:solidFill>
                  </a:tcPr>
                </a:tc>
                <a:tc>
                  <a:txBody>
                    <a:bodyPr/>
                    <a:lstStyle/>
                    <a:p>
                      <a:pPr marR="0" algn="ctr" rtl="0" fontAlgn="ctr">
                        <a:lnSpc>
                          <a:spcPct val="100000"/>
                        </a:lnSpc>
                        <a:spcBef>
                          <a:spcPts val="0"/>
                        </a:spcBef>
                        <a:spcAft>
                          <a:spcPts val="0"/>
                        </a:spcAft>
                        <a:buClr>
                          <a:srgbClr val="000000"/>
                        </a:buClr>
                        <a:buFont typeface="Arial"/>
                      </a:pPr>
                      <a:r>
                        <a:rPr lang="ru-RU" sz="1200" b="0" i="0" u="none" strike="noStrike" cap="none" dirty="0" smtClean="0">
                          <a:solidFill>
                            <a:schemeClr val="accent3">
                              <a:lumMod val="50000"/>
                            </a:schemeClr>
                          </a:solidFill>
                          <a:effectLst/>
                          <a:latin typeface="+mn-lt"/>
                          <a:ea typeface="+mn-ea"/>
                          <a:cs typeface="+mn-cs"/>
                          <a:sym typeface="Arial"/>
                        </a:rPr>
                        <a:t>0,0</a:t>
                      </a:r>
                    </a:p>
                  </a:txBody>
                  <a:tcPr marL="6818" marR="6818" marT="6818" marB="0" anchor="ctr">
                    <a:lnL>
                      <a:noFill/>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chemeClr val="accent6">
                        <a:lumMod val="40000"/>
                        <a:lumOff val="60000"/>
                      </a:schemeClr>
                    </a:solidFill>
                  </a:tcPr>
                </a:tc>
                <a:tc>
                  <a:txBody>
                    <a:bodyPr/>
                    <a:lstStyle/>
                    <a:p>
                      <a:pPr marR="0" algn="ctr" rtl="0" fontAlgn="ctr">
                        <a:lnSpc>
                          <a:spcPct val="100000"/>
                        </a:lnSpc>
                        <a:spcBef>
                          <a:spcPts val="0"/>
                        </a:spcBef>
                        <a:spcAft>
                          <a:spcPts val="0"/>
                        </a:spcAft>
                        <a:buClr>
                          <a:srgbClr val="000000"/>
                        </a:buClr>
                        <a:buFont typeface="Arial"/>
                      </a:pPr>
                      <a:r>
                        <a:rPr lang="ru-RU" sz="1200" b="0" i="0" u="none" strike="noStrike" cap="none" dirty="0" smtClean="0">
                          <a:solidFill>
                            <a:schemeClr val="accent3">
                              <a:lumMod val="50000"/>
                            </a:schemeClr>
                          </a:solidFill>
                          <a:effectLst/>
                          <a:latin typeface="+mn-lt"/>
                          <a:ea typeface="+mn-ea"/>
                          <a:cs typeface="+mn-cs"/>
                          <a:sym typeface="Arial"/>
                        </a:rPr>
                        <a:t>0,0</a:t>
                      </a:r>
                    </a:p>
                  </a:txBody>
                  <a:tcPr marL="6818" marR="6818" marT="6818"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chemeClr val="accent6">
                        <a:lumMod val="40000"/>
                        <a:lumOff val="60000"/>
                      </a:schemeClr>
                    </a:solidFill>
                  </a:tcPr>
                </a:tc>
              </a:tr>
              <a:tr h="371475">
                <a:tc>
                  <a:txBody>
                    <a:bodyPr/>
                    <a:lstStyle/>
                    <a:p>
                      <a:pPr marL="0" marR="0" indent="0" algn="l" defTabSz="914400" rtl="0" eaLnBrk="1" fontAlgn="ctr" latinLnBrk="0" hangingPunct="1">
                        <a:lnSpc>
                          <a:spcPct val="100000"/>
                        </a:lnSpc>
                        <a:spcBef>
                          <a:spcPts val="0"/>
                        </a:spcBef>
                        <a:spcAft>
                          <a:spcPts val="0"/>
                        </a:spcAft>
                        <a:buClr>
                          <a:srgbClr val="000000"/>
                        </a:buClr>
                        <a:buSzTx/>
                        <a:buFont typeface="Arial"/>
                        <a:buNone/>
                        <a:tabLst/>
                        <a:defRPr/>
                      </a:pPr>
                      <a:r>
                        <a:rPr lang="ru-RU" sz="1100" b="0" i="0" u="none" strike="noStrike" dirty="0" smtClean="0">
                          <a:solidFill>
                            <a:schemeClr val="accent3">
                              <a:lumMod val="50000"/>
                            </a:schemeClr>
                          </a:solidFill>
                          <a:effectLst/>
                          <a:latin typeface="+mn-lt"/>
                        </a:rPr>
                        <a:t>Погашение бюджетных</a:t>
                      </a:r>
                      <a:r>
                        <a:rPr lang="ru-RU" sz="1100" b="0" i="0" u="none" strike="noStrike" baseline="0" dirty="0" smtClean="0">
                          <a:solidFill>
                            <a:schemeClr val="accent3">
                              <a:lumMod val="50000"/>
                            </a:schemeClr>
                          </a:solidFill>
                          <a:effectLst/>
                          <a:latin typeface="+mn-lt"/>
                        </a:rPr>
                        <a:t> </a:t>
                      </a:r>
                      <a:r>
                        <a:rPr lang="ru-RU" sz="1100" b="0" i="0" u="none" strike="noStrike" dirty="0" smtClean="0">
                          <a:solidFill>
                            <a:schemeClr val="accent3">
                              <a:lumMod val="50000"/>
                            </a:schemeClr>
                          </a:solidFill>
                          <a:effectLst/>
                          <a:latin typeface="+mn-lt"/>
                        </a:rPr>
                        <a:t>кредитов</a:t>
                      </a:r>
                      <a:endParaRPr lang="ru-RU" sz="1100" b="0" i="0" u="none" strike="noStrike" dirty="0">
                        <a:solidFill>
                          <a:schemeClr val="accent3">
                            <a:lumMod val="50000"/>
                          </a:schemeClr>
                        </a:solidFill>
                        <a:effectLst/>
                        <a:latin typeface="Arial"/>
                      </a:endParaRPr>
                    </a:p>
                  </a:txBody>
                  <a:tcPr marL="9525" marR="9525" marT="9525" marB="0" anchor="ctr">
                    <a:lnL w="6350" cap="flat" cmpd="sng" algn="ctr">
                      <a:solidFill>
                        <a:srgbClr val="FFFFFF"/>
                      </a:solidFill>
                      <a:prstDash val="solid"/>
                      <a:round/>
                      <a:headEnd type="none" w="med" len="med"/>
                      <a:tailEnd type="none" w="med" len="med"/>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FFFFFF"/>
                    </a:solidFill>
                  </a:tcPr>
                </a:tc>
                <a:tc>
                  <a:txBody>
                    <a:bodyPr/>
                    <a:lstStyle/>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200" b="0" i="0" u="none" strike="noStrike" cap="none" dirty="0" smtClean="0">
                          <a:solidFill>
                            <a:schemeClr val="tx2">
                              <a:lumMod val="10000"/>
                            </a:schemeClr>
                          </a:solidFill>
                          <a:effectLst/>
                          <a:latin typeface="+mn-lt"/>
                          <a:ea typeface="+mn-ea"/>
                          <a:cs typeface="+mn-cs"/>
                          <a:sym typeface="Arial"/>
                        </a:rPr>
                        <a:t>0,00</a:t>
                      </a:r>
                    </a:p>
                  </a:txBody>
                  <a:tcPr marL="6818" marR="6818" marT="6818" marB="0" anchor="ctr">
                    <a:lnL>
                      <a:noFill/>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FFFFFF"/>
                    </a:solidFill>
                  </a:tcPr>
                </a:tc>
                <a:tc>
                  <a:txBody>
                    <a:bodyPr/>
                    <a:lstStyle/>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200" b="0" i="0" u="none" strike="noStrike" cap="none" dirty="0" smtClean="0">
                          <a:solidFill>
                            <a:schemeClr val="accent3">
                              <a:lumMod val="50000"/>
                            </a:schemeClr>
                          </a:solidFill>
                          <a:effectLst/>
                          <a:latin typeface="+mn-lt"/>
                          <a:ea typeface="+mn-ea"/>
                          <a:cs typeface="+mn-cs"/>
                          <a:sym typeface="Arial"/>
                        </a:rPr>
                        <a:t>- 4 495,28</a:t>
                      </a:r>
                    </a:p>
                  </a:txBody>
                  <a:tcPr marL="6818" marR="6818" marT="6818" marB="0" anchor="ctr">
                    <a:lnL>
                      <a:noFill/>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FFFFFF"/>
                    </a:solidFill>
                  </a:tcPr>
                </a:tc>
                <a:tc>
                  <a:txBody>
                    <a:bodyPr/>
                    <a:lstStyle/>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200" b="0" i="0" u="none" strike="noStrike" cap="none" dirty="0" smtClean="0">
                          <a:solidFill>
                            <a:schemeClr val="accent3">
                              <a:lumMod val="50000"/>
                            </a:schemeClr>
                          </a:solidFill>
                          <a:effectLst/>
                          <a:latin typeface="+mn-lt"/>
                          <a:ea typeface="+mn-ea"/>
                          <a:cs typeface="+mn-cs"/>
                          <a:sym typeface="Arial"/>
                        </a:rPr>
                        <a:t>- 4 495,28</a:t>
                      </a:r>
                    </a:p>
                  </a:txBody>
                  <a:tcPr marL="6818" marR="6818" marT="6818" marB="0" anchor="ctr">
                    <a:lnL>
                      <a:noFill/>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FFFFFF"/>
                    </a:solidFill>
                  </a:tcPr>
                </a:tc>
                <a:tc>
                  <a:txBody>
                    <a:bodyPr/>
                    <a:lstStyle/>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200" b="0" i="0" u="none" strike="noStrike" cap="none" dirty="0" smtClean="0">
                          <a:solidFill>
                            <a:schemeClr val="accent3">
                              <a:lumMod val="50000"/>
                            </a:schemeClr>
                          </a:solidFill>
                          <a:effectLst/>
                          <a:latin typeface="+mn-lt"/>
                          <a:ea typeface="+mn-ea"/>
                          <a:cs typeface="+mn-cs"/>
                          <a:sym typeface="Arial"/>
                        </a:rPr>
                        <a:t>- 4 495,28</a:t>
                      </a:r>
                    </a:p>
                  </a:txBody>
                  <a:tcPr marL="6818" marR="6818" marT="6818" marB="0" anchor="ctr">
                    <a:lnL>
                      <a:noFill/>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FFFFFF"/>
                    </a:solidFill>
                  </a:tcPr>
                </a:tc>
                <a:tc>
                  <a:txBody>
                    <a:bodyPr/>
                    <a:lstStyle/>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200" b="0" i="0" u="none" strike="noStrike" cap="none" dirty="0" smtClean="0">
                          <a:solidFill>
                            <a:schemeClr val="accent3">
                              <a:lumMod val="50000"/>
                            </a:schemeClr>
                          </a:solidFill>
                          <a:effectLst/>
                          <a:latin typeface="+mn-lt"/>
                          <a:ea typeface="+mn-ea"/>
                          <a:cs typeface="+mn-cs"/>
                          <a:sym typeface="Arial"/>
                        </a:rPr>
                        <a:t>- 4 495,28</a:t>
                      </a:r>
                    </a:p>
                  </a:txBody>
                  <a:tcPr marL="6818" marR="6818" marT="6818"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FFFFFF"/>
                    </a:solidFill>
                  </a:tcPr>
                </a:tc>
              </a:tr>
              <a:tr h="371475">
                <a:tc>
                  <a:txBody>
                    <a:bodyPr/>
                    <a:lstStyle/>
                    <a:p>
                      <a:pPr algn="l" fontAlgn="ctr"/>
                      <a:r>
                        <a:rPr lang="ru-RU" sz="1100" b="0" i="0" u="none" strike="noStrike" dirty="0" smtClean="0">
                          <a:solidFill>
                            <a:schemeClr val="accent3">
                              <a:lumMod val="50000"/>
                            </a:schemeClr>
                          </a:solidFill>
                          <a:effectLst/>
                          <a:latin typeface="+mn-lt"/>
                        </a:rPr>
                        <a:t>Изменение остатков средств на счетах по учету средств бюджета</a:t>
                      </a:r>
                      <a:endParaRPr lang="ru-RU" sz="1100" b="0" i="0" u="none" strike="noStrike" dirty="0">
                        <a:solidFill>
                          <a:schemeClr val="accent3">
                            <a:lumMod val="50000"/>
                          </a:schemeClr>
                        </a:solidFill>
                        <a:effectLst/>
                        <a:latin typeface="Arial"/>
                      </a:endParaRPr>
                    </a:p>
                  </a:txBody>
                  <a:tcPr marL="9525" marR="9525" marT="9525" marB="0" anchor="ctr">
                    <a:lnL w="6350" cap="flat" cmpd="sng" algn="ctr">
                      <a:solidFill>
                        <a:srgbClr val="FFFFFF"/>
                      </a:solidFill>
                      <a:prstDash val="solid"/>
                      <a:round/>
                      <a:headEnd type="none" w="med" len="med"/>
                      <a:tailEnd type="none" w="med" len="med"/>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chemeClr val="accent6">
                        <a:lumMod val="40000"/>
                        <a:lumOff val="60000"/>
                      </a:schemeClr>
                    </a:solidFill>
                  </a:tcPr>
                </a:tc>
                <a:tc>
                  <a:txBody>
                    <a:bodyPr/>
                    <a:lstStyle/>
                    <a:p>
                      <a:pPr marR="0" algn="ctr" rtl="0" fontAlgn="ctr">
                        <a:lnSpc>
                          <a:spcPct val="100000"/>
                        </a:lnSpc>
                        <a:spcBef>
                          <a:spcPts val="0"/>
                        </a:spcBef>
                        <a:spcAft>
                          <a:spcPts val="0"/>
                        </a:spcAft>
                        <a:buClr>
                          <a:srgbClr val="000000"/>
                        </a:buClr>
                        <a:buFont typeface="Arial"/>
                      </a:pPr>
                      <a:r>
                        <a:rPr lang="ru-RU" sz="1200" b="0" i="0" u="none" strike="noStrike" cap="none" dirty="0" smtClean="0">
                          <a:solidFill>
                            <a:schemeClr val="tx2">
                              <a:lumMod val="10000"/>
                            </a:schemeClr>
                          </a:solidFill>
                          <a:effectLst/>
                          <a:latin typeface="+mn-lt"/>
                          <a:ea typeface="+mn-ea"/>
                          <a:cs typeface="+mn-cs"/>
                          <a:sym typeface="Arial"/>
                        </a:rPr>
                        <a:t>- 176 951,09</a:t>
                      </a:r>
                    </a:p>
                  </a:txBody>
                  <a:tcPr marL="6818" marR="6818" marT="6818" marB="0" anchor="ctr">
                    <a:lnL>
                      <a:noFill/>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chemeClr val="accent6">
                        <a:lumMod val="40000"/>
                        <a:lumOff val="60000"/>
                      </a:schemeClr>
                    </a:solidFill>
                  </a:tcPr>
                </a:tc>
                <a:tc>
                  <a:txBody>
                    <a:bodyPr/>
                    <a:lstStyle/>
                    <a:p>
                      <a:pPr marR="0" algn="ctr" rtl="0" fontAlgn="ctr">
                        <a:lnSpc>
                          <a:spcPct val="100000"/>
                        </a:lnSpc>
                        <a:spcBef>
                          <a:spcPts val="0"/>
                        </a:spcBef>
                        <a:spcAft>
                          <a:spcPts val="0"/>
                        </a:spcAft>
                        <a:buClr>
                          <a:srgbClr val="000000"/>
                        </a:buClr>
                        <a:buFont typeface="Arial"/>
                      </a:pPr>
                      <a:r>
                        <a:rPr lang="ru-RU" sz="1200" b="0" i="0" u="none" strike="noStrike" cap="none" dirty="0" smtClean="0">
                          <a:solidFill>
                            <a:schemeClr val="tx2">
                              <a:lumMod val="10000"/>
                            </a:schemeClr>
                          </a:solidFill>
                          <a:effectLst/>
                          <a:latin typeface="+mn-lt"/>
                          <a:ea typeface="+mn-ea"/>
                          <a:cs typeface="+mn-cs"/>
                          <a:sym typeface="Arial"/>
                        </a:rPr>
                        <a:t>119 230,98</a:t>
                      </a:r>
                    </a:p>
                  </a:txBody>
                  <a:tcPr marL="6818" marR="6818" marT="6818" marB="0" anchor="ctr">
                    <a:lnL>
                      <a:noFill/>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chemeClr val="accent6">
                        <a:lumMod val="40000"/>
                        <a:lumOff val="60000"/>
                      </a:schemeClr>
                    </a:solidFill>
                  </a:tcPr>
                </a:tc>
                <a:tc>
                  <a:txBody>
                    <a:bodyPr/>
                    <a:lstStyle/>
                    <a:p>
                      <a:pPr marR="0" algn="ctr" rtl="0" fontAlgn="ctr">
                        <a:lnSpc>
                          <a:spcPct val="100000"/>
                        </a:lnSpc>
                        <a:spcBef>
                          <a:spcPts val="0"/>
                        </a:spcBef>
                        <a:spcAft>
                          <a:spcPts val="0"/>
                        </a:spcAft>
                        <a:buClr>
                          <a:srgbClr val="000000"/>
                        </a:buClr>
                        <a:buFont typeface="Arial"/>
                      </a:pPr>
                      <a:r>
                        <a:rPr lang="ru-RU" sz="1200" b="0" i="0" u="none" strike="noStrike" cap="none" dirty="0" smtClean="0">
                          <a:solidFill>
                            <a:schemeClr val="accent3">
                              <a:lumMod val="50000"/>
                            </a:schemeClr>
                          </a:solidFill>
                          <a:effectLst/>
                          <a:latin typeface="+mn-lt"/>
                          <a:ea typeface="+mn-ea"/>
                          <a:cs typeface="+mn-cs"/>
                          <a:sym typeface="Arial"/>
                        </a:rPr>
                        <a:t>35 279,00</a:t>
                      </a:r>
                    </a:p>
                  </a:txBody>
                  <a:tcPr marL="6818" marR="6818" marT="6818" marB="0" anchor="ctr">
                    <a:lnL>
                      <a:noFill/>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chemeClr val="accent6">
                        <a:lumMod val="40000"/>
                        <a:lumOff val="60000"/>
                      </a:schemeClr>
                    </a:solidFill>
                  </a:tcPr>
                </a:tc>
                <a:tc>
                  <a:txBody>
                    <a:bodyPr/>
                    <a:lstStyle/>
                    <a:p>
                      <a:pPr marR="0" algn="ctr" rtl="0" fontAlgn="ctr">
                        <a:lnSpc>
                          <a:spcPct val="100000"/>
                        </a:lnSpc>
                        <a:spcBef>
                          <a:spcPts val="0"/>
                        </a:spcBef>
                        <a:spcAft>
                          <a:spcPts val="0"/>
                        </a:spcAft>
                        <a:buClr>
                          <a:srgbClr val="000000"/>
                        </a:buClr>
                        <a:buFont typeface="Arial"/>
                      </a:pPr>
                      <a:r>
                        <a:rPr lang="ru-RU" sz="1200" b="0" i="0" u="none" strike="noStrike" cap="none" dirty="0" smtClean="0">
                          <a:solidFill>
                            <a:schemeClr val="accent3">
                              <a:lumMod val="50000"/>
                            </a:schemeClr>
                          </a:solidFill>
                          <a:effectLst/>
                          <a:latin typeface="+mn-lt"/>
                          <a:ea typeface="+mn-ea"/>
                          <a:cs typeface="+mn-cs"/>
                          <a:sym typeface="Arial"/>
                        </a:rPr>
                        <a:t>16 217,00</a:t>
                      </a:r>
                    </a:p>
                  </a:txBody>
                  <a:tcPr marL="6818" marR="6818" marT="6818" marB="0" anchor="ctr">
                    <a:lnL>
                      <a:noFill/>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chemeClr val="accent6">
                        <a:lumMod val="40000"/>
                        <a:lumOff val="60000"/>
                      </a:schemeClr>
                    </a:solidFill>
                  </a:tcPr>
                </a:tc>
                <a:tc>
                  <a:txBody>
                    <a:bodyPr/>
                    <a:lstStyle/>
                    <a:p>
                      <a:pPr marR="0" algn="ctr" rtl="0" fontAlgn="ctr">
                        <a:lnSpc>
                          <a:spcPct val="100000"/>
                        </a:lnSpc>
                        <a:spcBef>
                          <a:spcPts val="0"/>
                        </a:spcBef>
                        <a:spcAft>
                          <a:spcPts val="0"/>
                        </a:spcAft>
                        <a:buClr>
                          <a:srgbClr val="000000"/>
                        </a:buClr>
                        <a:buFont typeface="Arial"/>
                      </a:pPr>
                      <a:r>
                        <a:rPr lang="ru-RU" sz="1200" b="0" i="0" u="none" strike="noStrike" cap="none" dirty="0" smtClean="0">
                          <a:solidFill>
                            <a:schemeClr val="accent3">
                              <a:lumMod val="50000"/>
                            </a:schemeClr>
                          </a:solidFill>
                          <a:effectLst/>
                          <a:latin typeface="+mn-lt"/>
                          <a:ea typeface="+mn-ea"/>
                          <a:cs typeface="+mn-cs"/>
                          <a:sym typeface="Arial"/>
                        </a:rPr>
                        <a:t>16 581,00</a:t>
                      </a:r>
                    </a:p>
                  </a:txBody>
                  <a:tcPr marL="6818" marR="6818" marT="6818"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chemeClr val="accent6">
                        <a:lumMod val="40000"/>
                        <a:lumOff val="60000"/>
                      </a:schemeClr>
                    </a:solidFill>
                  </a:tcPr>
                </a:tc>
              </a:tr>
            </a:tbl>
          </a:graphicData>
        </a:graphic>
      </p:graphicFrame>
      <p:sp>
        <p:nvSpPr>
          <p:cNvPr id="12" name="Google Shape;1697;p29"/>
          <p:cNvSpPr txBox="1">
            <a:spLocks/>
          </p:cNvSpPr>
          <p:nvPr/>
        </p:nvSpPr>
        <p:spPr>
          <a:xfrm>
            <a:off x="211973" y="3498027"/>
            <a:ext cx="6066667" cy="43041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90000"/>
              </a:lnSpc>
              <a:spcBef>
                <a:spcPts val="0"/>
              </a:spcBef>
              <a:spcAft>
                <a:spcPts val="0"/>
              </a:spcAft>
              <a:buClr>
                <a:srgbClr val="191919"/>
              </a:buClr>
              <a:buSzPts val="5200"/>
              <a:buFont typeface="Be Vietnam Pro"/>
              <a:buNone/>
              <a:defRPr sz="5000" b="1" i="0" u="none" strike="noStrike" cap="none">
                <a:solidFill>
                  <a:schemeClr val="dk1"/>
                </a:solidFill>
                <a:latin typeface="Be Vietnam Pro"/>
                <a:ea typeface="Be Vietnam Pro"/>
                <a:cs typeface="Be Vietnam Pro"/>
                <a:sym typeface="Be Vietnam Pro"/>
              </a:defRPr>
            </a:lvl1pPr>
            <a:lvl2pPr marR="0" lvl="1"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2pPr>
            <a:lvl3pPr marR="0" lvl="2"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3pPr>
            <a:lvl4pPr marR="0" lvl="3"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4pPr>
            <a:lvl5pPr marR="0" lvl="4"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5pPr>
            <a:lvl6pPr marR="0" lvl="5"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6pPr>
            <a:lvl7pPr marR="0" lvl="6"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7pPr>
            <a:lvl8pPr marR="0" lvl="7"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8pPr>
            <a:lvl9pPr marR="0" lvl="8"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9pPr>
          </a:lstStyle>
          <a:p>
            <a:pPr>
              <a:lnSpc>
                <a:spcPct val="100000"/>
              </a:lnSpc>
            </a:pPr>
            <a:r>
              <a:rPr lang="ru-RU" sz="1400" kern="0" dirty="0" smtClean="0">
                <a:solidFill>
                  <a:srgbClr val="00717D">
                    <a:lumMod val="75000"/>
                  </a:srgbClr>
                </a:solidFill>
              </a:rPr>
              <a:t>ИСТОЧНИКИ ФИНАНСИРОВАНИЯ ДЕФИЦИТА БЮДЖЕТА</a:t>
            </a:r>
            <a:endParaRPr lang="en-US" sz="1400" kern="0" dirty="0">
              <a:solidFill>
                <a:srgbClr val="00717D">
                  <a:lumMod val="75000"/>
                </a:srgbClr>
              </a:solidFill>
            </a:endParaRPr>
          </a:p>
        </p:txBody>
      </p:sp>
      <p:pic>
        <p:nvPicPr>
          <p:cNvPr id="4100" name="Picture 4"/>
          <p:cNvPicPr>
            <a:picLocks noChangeAspect="1" noChangeArrowheads="1"/>
          </p:cNvPicPr>
          <p:nvPr/>
        </p:nvPicPr>
        <p:blipFill>
          <a:blip r:embed="rId2">
            <a:duotone>
              <a:schemeClr val="accent3">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414537" y="223839"/>
            <a:ext cx="439351" cy="2714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Прямоугольник 6"/>
          <p:cNvSpPr/>
          <p:nvPr/>
        </p:nvSpPr>
        <p:spPr>
          <a:xfrm>
            <a:off x="5107246" y="3849495"/>
            <a:ext cx="3797720" cy="892552"/>
          </a:xfrm>
          <a:prstGeom prst="rect">
            <a:avLst/>
          </a:prstGeom>
          <a:solidFill>
            <a:srgbClr val="FDFDFD">
              <a:alpha val="84000"/>
            </a:srgbClr>
          </a:solidFill>
        </p:spPr>
        <p:txBody>
          <a:bodyPr wrap="square">
            <a:spAutoFit/>
          </a:bodyPr>
          <a:lstStyle/>
          <a:p>
            <a:pPr algn="just">
              <a:buClr>
                <a:srgbClr val="000000"/>
              </a:buClr>
              <a:buFont typeface="Arial"/>
              <a:buNone/>
            </a:pPr>
            <a:r>
              <a:rPr lang="ru-RU" sz="1200" kern="0" dirty="0">
                <a:solidFill>
                  <a:srgbClr val="5B8AB5">
                    <a:lumMod val="50000"/>
                  </a:srgbClr>
                </a:solidFill>
                <a:cs typeface="Arial"/>
                <a:sym typeface="Arial"/>
              </a:rPr>
              <a:t>На покрытие дефицита бюджета </a:t>
            </a:r>
            <a:r>
              <a:rPr lang="ru-RU" sz="1200" kern="0" dirty="0" smtClean="0">
                <a:solidFill>
                  <a:srgbClr val="5B8AB5">
                    <a:lumMod val="50000"/>
                  </a:srgbClr>
                </a:solidFill>
                <a:cs typeface="Arial"/>
                <a:sym typeface="Arial"/>
              </a:rPr>
              <a:t>в 2026-2028 годах будут направлены </a:t>
            </a:r>
            <a:r>
              <a:rPr lang="ru-RU" sz="1200" kern="0" dirty="0">
                <a:solidFill>
                  <a:srgbClr val="5B8AB5">
                    <a:lumMod val="50000"/>
                  </a:srgbClr>
                </a:solidFill>
                <a:cs typeface="Arial"/>
                <a:sym typeface="Arial"/>
              </a:rPr>
              <a:t>собственные источники - </a:t>
            </a:r>
            <a:r>
              <a:rPr lang="ru-RU" sz="1400" b="1" kern="0" dirty="0">
                <a:solidFill>
                  <a:srgbClr val="5B8AB5">
                    <a:lumMod val="50000"/>
                  </a:srgbClr>
                </a:solidFill>
                <a:cs typeface="Arial"/>
                <a:sym typeface="Arial"/>
              </a:rPr>
              <a:t>остатки средств на счетах по учету средств бюджета.</a:t>
            </a:r>
          </a:p>
        </p:txBody>
      </p:sp>
      <p:sp>
        <p:nvSpPr>
          <p:cNvPr id="34" name="Прямоугольник 33"/>
          <p:cNvSpPr/>
          <p:nvPr/>
        </p:nvSpPr>
        <p:spPr>
          <a:xfrm>
            <a:off x="211973" y="3911050"/>
            <a:ext cx="4162568" cy="830997"/>
          </a:xfrm>
          <a:prstGeom prst="rect">
            <a:avLst/>
          </a:prstGeom>
        </p:spPr>
        <p:txBody>
          <a:bodyPr wrap="square">
            <a:spAutoFit/>
          </a:bodyPr>
          <a:lstStyle/>
          <a:p>
            <a:pPr algn="just">
              <a:buClr>
                <a:srgbClr val="000000"/>
              </a:buClr>
              <a:buFont typeface="Arial"/>
              <a:buNone/>
            </a:pPr>
            <a:r>
              <a:rPr lang="ru-RU" sz="1200" kern="0" dirty="0">
                <a:solidFill>
                  <a:srgbClr val="5B8AB5">
                    <a:lumMod val="50000"/>
                  </a:srgbClr>
                </a:solidFill>
                <a:cs typeface="Arial"/>
                <a:sym typeface="Arial"/>
              </a:rPr>
              <a:t>Средства, привлекаемые в бюджет для покрытия дефицита (кредиты банков, кредиты от других уровней бюджетов, изменение остатков средств на счетах по учету средств местного бюджета).</a:t>
            </a:r>
          </a:p>
        </p:txBody>
      </p:sp>
      <p:cxnSp>
        <p:nvCxnSpPr>
          <p:cNvPr id="13" name="Прямая соединительная линия 12"/>
          <p:cNvCxnSpPr/>
          <p:nvPr/>
        </p:nvCxnSpPr>
        <p:spPr>
          <a:xfrm>
            <a:off x="4713703" y="3911050"/>
            <a:ext cx="0" cy="928316"/>
          </a:xfrm>
          <a:prstGeom prst="line">
            <a:avLst/>
          </a:prstGeom>
          <a:ln w="15875">
            <a:gradFill>
              <a:gsLst>
                <a:gs pos="0">
                  <a:schemeClr val="accent1">
                    <a:shade val="30000"/>
                    <a:satMod val="115000"/>
                  </a:schemeClr>
                </a:gs>
                <a:gs pos="73000">
                  <a:srgbClr val="BFD1E0"/>
                </a:gs>
                <a:gs pos="29000">
                  <a:schemeClr val="accent1">
                    <a:shade val="67500"/>
                    <a:satMod val="115000"/>
                  </a:schemeClr>
                </a:gs>
                <a:gs pos="74000">
                  <a:schemeClr val="accent1">
                    <a:shade val="100000"/>
                    <a:satMod val="115000"/>
                  </a:schemeClr>
                </a:gs>
              </a:gsLst>
              <a:lin ang="5400000" scaled="0"/>
            </a:gra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64188881"/>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572"/>
        <p:cNvGrpSpPr/>
        <p:nvPr/>
      </p:nvGrpSpPr>
      <p:grpSpPr>
        <a:xfrm>
          <a:off x="0" y="0"/>
          <a:ext cx="0" cy="0"/>
          <a:chOff x="0" y="0"/>
          <a:chExt cx="0" cy="0"/>
        </a:xfrm>
      </p:grpSpPr>
      <p:sp>
        <p:nvSpPr>
          <p:cNvPr id="8" name="Google Shape;1697;p29"/>
          <p:cNvSpPr txBox="1">
            <a:spLocks/>
          </p:cNvSpPr>
          <p:nvPr/>
        </p:nvSpPr>
        <p:spPr>
          <a:xfrm>
            <a:off x="764702" y="126683"/>
            <a:ext cx="8165779" cy="467343"/>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90000"/>
              </a:lnSpc>
              <a:spcBef>
                <a:spcPts val="0"/>
              </a:spcBef>
              <a:spcAft>
                <a:spcPts val="0"/>
              </a:spcAft>
              <a:buClr>
                <a:srgbClr val="191919"/>
              </a:buClr>
              <a:buSzPts val="5200"/>
              <a:buFont typeface="Be Vietnam Pro"/>
              <a:buNone/>
              <a:defRPr sz="5000" b="1" i="0" u="none" strike="noStrike" cap="none">
                <a:solidFill>
                  <a:schemeClr val="dk1"/>
                </a:solidFill>
                <a:latin typeface="Be Vietnam Pro"/>
                <a:ea typeface="Be Vietnam Pro"/>
                <a:cs typeface="Be Vietnam Pro"/>
                <a:sym typeface="Be Vietnam Pro"/>
              </a:defRPr>
            </a:lvl1pPr>
            <a:lvl2pPr marR="0" lvl="1"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2pPr>
            <a:lvl3pPr marR="0" lvl="2"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3pPr>
            <a:lvl4pPr marR="0" lvl="3"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4pPr>
            <a:lvl5pPr marR="0" lvl="4"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5pPr>
            <a:lvl6pPr marR="0" lvl="5"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6pPr>
            <a:lvl7pPr marR="0" lvl="6"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7pPr>
            <a:lvl8pPr marR="0" lvl="7"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8pPr>
            <a:lvl9pPr marR="0" lvl="8"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9pPr>
          </a:lstStyle>
          <a:p>
            <a:r>
              <a:rPr lang="ru-RU" sz="1600" dirty="0">
                <a:solidFill>
                  <a:schemeClr val="tx1">
                    <a:lumMod val="75000"/>
                  </a:schemeClr>
                </a:solidFill>
              </a:rPr>
              <a:t>С</a:t>
            </a:r>
            <a:r>
              <a:rPr lang="ru-RU" sz="1600" dirty="0" smtClean="0">
                <a:solidFill>
                  <a:schemeClr val="tx1">
                    <a:lumMod val="75000"/>
                  </a:schemeClr>
                </a:solidFill>
              </a:rPr>
              <a:t>труктура доходов бюджета Увинского района, </a:t>
            </a:r>
            <a:r>
              <a:rPr lang="ru-RU" sz="1200" b="0" dirty="0" smtClean="0">
                <a:solidFill>
                  <a:schemeClr val="tx1">
                    <a:lumMod val="75000"/>
                  </a:schemeClr>
                </a:solidFill>
              </a:rPr>
              <a:t>млн ₽</a:t>
            </a:r>
            <a:endParaRPr lang="en-US" sz="1600" b="0" dirty="0">
              <a:solidFill>
                <a:schemeClr val="tx1">
                  <a:lumMod val="75000"/>
                </a:schemeClr>
              </a:solidFill>
            </a:endParaRPr>
          </a:p>
        </p:txBody>
      </p:sp>
      <p:pic>
        <p:nvPicPr>
          <p:cNvPr id="2053" name="Picture 5" descr="Picture background"/>
          <p:cNvPicPr>
            <a:picLocks noChangeAspect="1" noChangeArrowheads="1"/>
          </p:cNvPicPr>
          <p:nvPr/>
        </p:nvPicPr>
        <p:blipFill>
          <a:blip r:embed="rId3">
            <a:duotone>
              <a:schemeClr val="accent3">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431800" y="181016"/>
            <a:ext cx="309507" cy="302147"/>
          </a:xfrm>
          <a:prstGeom prst="rect">
            <a:avLst/>
          </a:prstGeom>
          <a:noFill/>
          <a:extLst>
            <a:ext uri="{909E8E84-426E-40DD-AFC4-6F175D3DCCD1}">
              <a14:hiddenFill xmlns:a14="http://schemas.microsoft.com/office/drawing/2010/main">
                <a:solidFill>
                  <a:srgbClr val="FFFFFF"/>
                </a:solidFill>
              </a14:hiddenFill>
            </a:ext>
          </a:extLst>
        </p:spPr>
      </p:pic>
      <p:grpSp>
        <p:nvGrpSpPr>
          <p:cNvPr id="59" name="Группа 58"/>
          <p:cNvGrpSpPr/>
          <p:nvPr/>
        </p:nvGrpSpPr>
        <p:grpSpPr>
          <a:xfrm>
            <a:off x="2105069" y="483163"/>
            <a:ext cx="5432715" cy="2474756"/>
            <a:chOff x="2105069" y="483163"/>
            <a:chExt cx="5432715" cy="2474756"/>
          </a:xfrm>
        </p:grpSpPr>
        <p:graphicFrame>
          <p:nvGraphicFramePr>
            <p:cNvPr id="7" name="Диаграмма 6"/>
            <p:cNvGraphicFramePr/>
            <p:nvPr>
              <p:extLst>
                <p:ext uri="{D42A27DB-BD31-4B8C-83A1-F6EECF244321}">
                  <p14:modId xmlns:p14="http://schemas.microsoft.com/office/powerpoint/2010/main" val="3643116911"/>
                </p:ext>
              </p:extLst>
            </p:nvPr>
          </p:nvGraphicFramePr>
          <p:xfrm>
            <a:off x="3139509" y="483163"/>
            <a:ext cx="3150659" cy="2474756"/>
          </p:xfrm>
          <a:graphic>
            <a:graphicData uri="http://schemas.openxmlformats.org/drawingml/2006/chart">
              <c:chart xmlns:c="http://schemas.openxmlformats.org/drawingml/2006/chart" xmlns:r="http://schemas.openxmlformats.org/officeDocument/2006/relationships" r:id="rId4"/>
            </a:graphicData>
          </a:graphic>
        </p:graphicFrame>
        <p:sp>
          <p:nvSpPr>
            <p:cNvPr id="33" name="TextBox 32"/>
            <p:cNvSpPr txBox="1"/>
            <p:nvPr/>
          </p:nvSpPr>
          <p:spPr>
            <a:xfrm>
              <a:off x="2105069" y="752105"/>
              <a:ext cx="1436442" cy="615553"/>
            </a:xfrm>
            <a:prstGeom prst="rect">
              <a:avLst/>
            </a:prstGeom>
            <a:noFill/>
          </p:spPr>
          <p:txBody>
            <a:bodyPr wrap="square" rtlCol="0">
              <a:spAutoFit/>
            </a:bodyPr>
            <a:lstStyle/>
            <a:p>
              <a:pPr algn="ctr"/>
              <a:r>
                <a:rPr lang="ru-RU" sz="1000" dirty="0" smtClean="0">
                  <a:solidFill>
                    <a:schemeClr val="accent1">
                      <a:lumMod val="25000"/>
                    </a:schemeClr>
                  </a:solidFill>
                </a:rPr>
                <a:t>БЕЗВОЗМЕЗДНЫЕ ПОСТУПЛЕНИЯ</a:t>
              </a:r>
              <a:endParaRPr lang="en-US" sz="1000" dirty="0" smtClean="0">
                <a:solidFill>
                  <a:schemeClr val="accent1">
                    <a:lumMod val="25000"/>
                  </a:schemeClr>
                </a:solidFill>
              </a:endParaRPr>
            </a:p>
            <a:p>
              <a:pPr algn="ctr"/>
              <a:r>
                <a:rPr lang="en-US" b="1" dirty="0" smtClean="0">
                  <a:solidFill>
                    <a:schemeClr val="accent1">
                      <a:lumMod val="25000"/>
                    </a:schemeClr>
                  </a:solidFill>
                </a:rPr>
                <a:t>67%</a:t>
              </a:r>
              <a:endParaRPr lang="ru-RU" b="1" dirty="0" smtClean="0">
                <a:solidFill>
                  <a:schemeClr val="accent1">
                    <a:lumMod val="25000"/>
                  </a:schemeClr>
                </a:solidFill>
              </a:endParaRPr>
            </a:p>
          </p:txBody>
        </p:sp>
        <p:sp>
          <p:nvSpPr>
            <p:cNvPr id="34" name="TextBox 33"/>
            <p:cNvSpPr txBox="1"/>
            <p:nvPr/>
          </p:nvSpPr>
          <p:spPr>
            <a:xfrm>
              <a:off x="5734196" y="736269"/>
              <a:ext cx="1803588" cy="769441"/>
            </a:xfrm>
            <a:prstGeom prst="rect">
              <a:avLst/>
            </a:prstGeom>
            <a:noFill/>
          </p:spPr>
          <p:txBody>
            <a:bodyPr wrap="square" rtlCol="0">
              <a:spAutoFit/>
            </a:bodyPr>
            <a:lstStyle/>
            <a:p>
              <a:pPr algn="ctr"/>
              <a:r>
                <a:rPr lang="ru-RU" sz="1000" dirty="0" smtClean="0">
                  <a:solidFill>
                    <a:schemeClr val="accent1">
                      <a:lumMod val="25000"/>
                    </a:schemeClr>
                  </a:solidFill>
                </a:rPr>
                <a:t>НАЛОГОВЫЕ </a:t>
              </a:r>
              <a:endParaRPr lang="en-US" sz="1000" dirty="0" smtClean="0">
                <a:solidFill>
                  <a:schemeClr val="accent1">
                    <a:lumMod val="25000"/>
                  </a:schemeClr>
                </a:solidFill>
              </a:endParaRPr>
            </a:p>
            <a:p>
              <a:pPr algn="ctr"/>
              <a:r>
                <a:rPr lang="ru-RU" sz="1000" dirty="0" smtClean="0">
                  <a:solidFill>
                    <a:schemeClr val="accent1">
                      <a:lumMod val="25000"/>
                    </a:schemeClr>
                  </a:solidFill>
                </a:rPr>
                <a:t>И НЕНАЛОГОВЫЕ ДОХОДЫ</a:t>
              </a:r>
            </a:p>
            <a:p>
              <a:pPr algn="ctr"/>
              <a:r>
                <a:rPr lang="ru-RU" b="1" dirty="0" smtClean="0">
                  <a:solidFill>
                    <a:schemeClr val="accent1">
                      <a:lumMod val="25000"/>
                    </a:schemeClr>
                  </a:solidFill>
                </a:rPr>
                <a:t>33%</a:t>
              </a:r>
            </a:p>
          </p:txBody>
        </p:sp>
        <p:sp>
          <p:nvSpPr>
            <p:cNvPr id="55" name="TextBox 54"/>
            <p:cNvSpPr txBox="1"/>
            <p:nvPr/>
          </p:nvSpPr>
          <p:spPr>
            <a:xfrm>
              <a:off x="4035589" y="1474284"/>
              <a:ext cx="1304592" cy="577081"/>
            </a:xfrm>
            <a:prstGeom prst="rect">
              <a:avLst/>
            </a:prstGeom>
            <a:noFill/>
          </p:spPr>
          <p:txBody>
            <a:bodyPr wrap="square" rtlCol="0">
              <a:spAutoFit/>
            </a:bodyPr>
            <a:lstStyle/>
            <a:p>
              <a:pPr algn="ctr"/>
              <a:r>
                <a:rPr lang="ru-RU" sz="900" b="1" dirty="0" smtClean="0">
                  <a:solidFill>
                    <a:schemeClr val="accent1">
                      <a:lumMod val="25000"/>
                    </a:schemeClr>
                  </a:solidFill>
                </a:rPr>
                <a:t>Всего доходов</a:t>
              </a:r>
            </a:p>
            <a:p>
              <a:pPr algn="ctr"/>
              <a:r>
                <a:rPr lang="ru-RU" sz="1200" b="1" dirty="0" smtClean="0">
                  <a:solidFill>
                    <a:schemeClr val="accent1">
                      <a:lumMod val="25000"/>
                    </a:schemeClr>
                  </a:solidFill>
                </a:rPr>
                <a:t>4 076,61</a:t>
              </a:r>
            </a:p>
            <a:p>
              <a:pPr algn="ctr"/>
              <a:r>
                <a:rPr lang="ru-RU" sz="1050" dirty="0">
                  <a:solidFill>
                    <a:schemeClr val="accent1">
                      <a:lumMod val="25000"/>
                    </a:schemeClr>
                  </a:solidFill>
                </a:rPr>
                <a:t>м</a:t>
              </a:r>
              <a:r>
                <a:rPr lang="ru-RU" sz="1050" dirty="0" smtClean="0">
                  <a:solidFill>
                    <a:schemeClr val="accent1">
                      <a:lumMod val="25000"/>
                    </a:schemeClr>
                  </a:solidFill>
                </a:rPr>
                <a:t>лн ₽</a:t>
              </a:r>
            </a:p>
          </p:txBody>
        </p:sp>
      </p:grpSp>
      <p:grpSp>
        <p:nvGrpSpPr>
          <p:cNvPr id="58" name="Группа 57"/>
          <p:cNvGrpSpPr/>
          <p:nvPr/>
        </p:nvGrpSpPr>
        <p:grpSpPr>
          <a:xfrm>
            <a:off x="30723" y="2312163"/>
            <a:ext cx="4148691" cy="2764004"/>
            <a:chOff x="30723" y="2312163"/>
            <a:chExt cx="4148691" cy="2764004"/>
          </a:xfrm>
        </p:grpSpPr>
        <p:graphicFrame>
          <p:nvGraphicFramePr>
            <p:cNvPr id="9" name="Диаграмма 8"/>
            <p:cNvGraphicFramePr/>
            <p:nvPr>
              <p:extLst>
                <p:ext uri="{D42A27DB-BD31-4B8C-83A1-F6EECF244321}">
                  <p14:modId xmlns:p14="http://schemas.microsoft.com/office/powerpoint/2010/main" val="4183345013"/>
                </p:ext>
              </p:extLst>
            </p:nvPr>
          </p:nvGraphicFramePr>
          <p:xfrm>
            <a:off x="553051" y="2551355"/>
            <a:ext cx="3176835" cy="2524812"/>
          </p:xfrm>
          <a:graphic>
            <a:graphicData uri="http://schemas.openxmlformats.org/drawingml/2006/chart">
              <c:chart xmlns:c="http://schemas.openxmlformats.org/drawingml/2006/chart" xmlns:r="http://schemas.openxmlformats.org/officeDocument/2006/relationships" r:id="rId5"/>
            </a:graphicData>
          </a:graphic>
        </p:graphicFrame>
        <p:sp>
          <p:nvSpPr>
            <p:cNvPr id="35" name="TextBox 34"/>
            <p:cNvSpPr txBox="1"/>
            <p:nvPr/>
          </p:nvSpPr>
          <p:spPr>
            <a:xfrm>
              <a:off x="2355277" y="2312163"/>
              <a:ext cx="909970" cy="415498"/>
            </a:xfrm>
            <a:prstGeom prst="rect">
              <a:avLst/>
            </a:prstGeom>
            <a:noFill/>
          </p:spPr>
          <p:txBody>
            <a:bodyPr wrap="square" rtlCol="0">
              <a:spAutoFit/>
            </a:bodyPr>
            <a:lstStyle/>
            <a:p>
              <a:pPr algn="ctr"/>
              <a:r>
                <a:rPr lang="ru-RU" sz="900" dirty="0" smtClean="0">
                  <a:solidFill>
                    <a:schemeClr val="accent1">
                      <a:lumMod val="25000"/>
                    </a:schemeClr>
                  </a:solidFill>
                </a:rPr>
                <a:t>Дотации</a:t>
              </a:r>
            </a:p>
            <a:p>
              <a:pPr algn="ctr"/>
              <a:r>
                <a:rPr lang="ru-RU" sz="1200" b="1" dirty="0" smtClean="0">
                  <a:solidFill>
                    <a:schemeClr val="accent1">
                      <a:lumMod val="25000"/>
                    </a:schemeClr>
                  </a:solidFill>
                </a:rPr>
                <a:t>51,83</a:t>
              </a:r>
              <a:endParaRPr lang="ru-RU" sz="2400" b="1" dirty="0" smtClean="0">
                <a:solidFill>
                  <a:schemeClr val="accent1">
                    <a:lumMod val="25000"/>
                  </a:schemeClr>
                </a:solidFill>
              </a:endParaRPr>
            </a:p>
          </p:txBody>
        </p:sp>
        <p:sp>
          <p:nvSpPr>
            <p:cNvPr id="36" name="TextBox 35"/>
            <p:cNvSpPr txBox="1"/>
            <p:nvPr/>
          </p:nvSpPr>
          <p:spPr>
            <a:xfrm>
              <a:off x="367072" y="2329587"/>
              <a:ext cx="1485523" cy="553998"/>
            </a:xfrm>
            <a:prstGeom prst="rect">
              <a:avLst/>
            </a:prstGeom>
            <a:noFill/>
          </p:spPr>
          <p:txBody>
            <a:bodyPr wrap="square" rtlCol="0">
              <a:spAutoFit/>
            </a:bodyPr>
            <a:lstStyle/>
            <a:p>
              <a:pPr algn="ctr"/>
              <a:r>
                <a:rPr lang="ru-RU" sz="900" dirty="0" smtClean="0">
                  <a:solidFill>
                    <a:schemeClr val="accent1">
                      <a:lumMod val="25000"/>
                    </a:schemeClr>
                  </a:solidFill>
                </a:rPr>
                <a:t>Иные межбюджетные трансферты</a:t>
              </a:r>
            </a:p>
            <a:p>
              <a:pPr algn="ctr"/>
              <a:r>
                <a:rPr lang="ru-RU" sz="1200" b="1" dirty="0" smtClean="0">
                  <a:solidFill>
                    <a:schemeClr val="accent1">
                      <a:lumMod val="25000"/>
                    </a:schemeClr>
                  </a:solidFill>
                </a:rPr>
                <a:t>106,03</a:t>
              </a:r>
              <a:endParaRPr lang="ru-RU" sz="2400" b="1" dirty="0" smtClean="0">
                <a:solidFill>
                  <a:schemeClr val="accent1">
                    <a:lumMod val="25000"/>
                  </a:schemeClr>
                </a:solidFill>
              </a:endParaRPr>
            </a:p>
          </p:txBody>
        </p:sp>
        <p:sp>
          <p:nvSpPr>
            <p:cNvPr id="37" name="TextBox 36"/>
            <p:cNvSpPr txBox="1"/>
            <p:nvPr/>
          </p:nvSpPr>
          <p:spPr>
            <a:xfrm>
              <a:off x="30723" y="3521132"/>
              <a:ext cx="1111943" cy="415498"/>
            </a:xfrm>
            <a:prstGeom prst="rect">
              <a:avLst/>
            </a:prstGeom>
            <a:noFill/>
          </p:spPr>
          <p:txBody>
            <a:bodyPr wrap="square" rtlCol="0">
              <a:spAutoFit/>
            </a:bodyPr>
            <a:lstStyle/>
            <a:p>
              <a:pPr algn="ctr"/>
              <a:r>
                <a:rPr lang="ru-RU" sz="900" dirty="0" smtClean="0">
                  <a:solidFill>
                    <a:schemeClr val="accent1">
                      <a:lumMod val="25000"/>
                    </a:schemeClr>
                  </a:solidFill>
                </a:rPr>
                <a:t>Субвенции</a:t>
              </a:r>
            </a:p>
            <a:p>
              <a:pPr algn="ctr"/>
              <a:r>
                <a:rPr lang="ru-RU" sz="1200" b="1" dirty="0" smtClean="0">
                  <a:solidFill>
                    <a:schemeClr val="accent1">
                      <a:lumMod val="25000"/>
                    </a:schemeClr>
                  </a:solidFill>
                </a:rPr>
                <a:t>873,16</a:t>
              </a:r>
              <a:endParaRPr lang="ru-RU" sz="2400" b="1" dirty="0" smtClean="0">
                <a:solidFill>
                  <a:schemeClr val="accent1">
                    <a:lumMod val="25000"/>
                  </a:schemeClr>
                </a:solidFill>
              </a:endParaRPr>
            </a:p>
          </p:txBody>
        </p:sp>
        <p:sp>
          <p:nvSpPr>
            <p:cNvPr id="38" name="TextBox 37"/>
            <p:cNvSpPr txBox="1"/>
            <p:nvPr/>
          </p:nvSpPr>
          <p:spPr>
            <a:xfrm>
              <a:off x="2874822" y="3227324"/>
              <a:ext cx="1304592" cy="415498"/>
            </a:xfrm>
            <a:prstGeom prst="rect">
              <a:avLst/>
            </a:prstGeom>
            <a:noFill/>
          </p:spPr>
          <p:txBody>
            <a:bodyPr wrap="square" rtlCol="0">
              <a:spAutoFit/>
            </a:bodyPr>
            <a:lstStyle/>
            <a:p>
              <a:pPr algn="ctr"/>
              <a:r>
                <a:rPr lang="ru-RU" sz="900" dirty="0" smtClean="0">
                  <a:solidFill>
                    <a:schemeClr val="accent1">
                      <a:lumMod val="25000"/>
                    </a:schemeClr>
                  </a:solidFill>
                </a:rPr>
                <a:t>Субсидии</a:t>
              </a:r>
            </a:p>
            <a:p>
              <a:pPr algn="ctr"/>
              <a:r>
                <a:rPr lang="ru-RU" sz="1200" b="1" dirty="0" smtClean="0">
                  <a:solidFill>
                    <a:schemeClr val="accent1">
                      <a:lumMod val="25000"/>
                    </a:schemeClr>
                  </a:solidFill>
                </a:rPr>
                <a:t>1 680,08</a:t>
              </a:r>
            </a:p>
          </p:txBody>
        </p:sp>
        <p:sp>
          <p:nvSpPr>
            <p:cNvPr id="56" name="TextBox 55"/>
            <p:cNvSpPr txBox="1"/>
            <p:nvPr/>
          </p:nvSpPr>
          <p:spPr>
            <a:xfrm>
              <a:off x="1452773" y="3632178"/>
              <a:ext cx="1304592" cy="438582"/>
            </a:xfrm>
            <a:prstGeom prst="rect">
              <a:avLst/>
            </a:prstGeom>
            <a:noFill/>
          </p:spPr>
          <p:txBody>
            <a:bodyPr wrap="square" rtlCol="0">
              <a:spAutoFit/>
            </a:bodyPr>
            <a:lstStyle/>
            <a:p>
              <a:pPr algn="ctr"/>
              <a:r>
                <a:rPr lang="ru-RU" sz="1200" b="1" dirty="0" smtClean="0">
                  <a:solidFill>
                    <a:schemeClr val="accent1">
                      <a:lumMod val="25000"/>
                    </a:schemeClr>
                  </a:solidFill>
                </a:rPr>
                <a:t>2 711,1</a:t>
              </a:r>
            </a:p>
            <a:p>
              <a:pPr algn="ctr"/>
              <a:r>
                <a:rPr lang="ru-RU" sz="1050" dirty="0">
                  <a:solidFill>
                    <a:schemeClr val="accent1">
                      <a:lumMod val="25000"/>
                    </a:schemeClr>
                  </a:solidFill>
                </a:rPr>
                <a:t>м</a:t>
              </a:r>
              <a:r>
                <a:rPr lang="ru-RU" sz="1050" dirty="0" smtClean="0">
                  <a:solidFill>
                    <a:schemeClr val="accent1">
                      <a:lumMod val="25000"/>
                    </a:schemeClr>
                  </a:solidFill>
                </a:rPr>
                <a:t>лн ₽</a:t>
              </a:r>
            </a:p>
          </p:txBody>
        </p:sp>
      </p:grpSp>
      <p:grpSp>
        <p:nvGrpSpPr>
          <p:cNvPr id="13" name="Группа 12"/>
          <p:cNvGrpSpPr/>
          <p:nvPr/>
        </p:nvGrpSpPr>
        <p:grpSpPr>
          <a:xfrm>
            <a:off x="5217315" y="2200737"/>
            <a:ext cx="4000146" cy="2936220"/>
            <a:chOff x="5217315" y="2200737"/>
            <a:chExt cx="4000146" cy="2936220"/>
          </a:xfrm>
        </p:grpSpPr>
        <p:graphicFrame>
          <p:nvGraphicFramePr>
            <p:cNvPr id="42" name="Диаграмма 41"/>
            <p:cNvGraphicFramePr/>
            <p:nvPr>
              <p:extLst>
                <p:ext uri="{D42A27DB-BD31-4B8C-83A1-F6EECF244321}">
                  <p14:modId xmlns:p14="http://schemas.microsoft.com/office/powerpoint/2010/main" val="81888716"/>
                </p:ext>
              </p:extLst>
            </p:nvPr>
          </p:nvGraphicFramePr>
          <p:xfrm>
            <a:off x="5987534" y="2542897"/>
            <a:ext cx="3229927" cy="2594060"/>
          </p:xfrm>
          <a:graphic>
            <a:graphicData uri="http://schemas.openxmlformats.org/drawingml/2006/chart">
              <c:chart xmlns:c="http://schemas.openxmlformats.org/drawingml/2006/chart" xmlns:r="http://schemas.openxmlformats.org/officeDocument/2006/relationships" r:id="rId6"/>
            </a:graphicData>
          </a:graphic>
        </p:graphicFrame>
        <p:sp>
          <p:nvSpPr>
            <p:cNvPr id="46" name="TextBox 45"/>
            <p:cNvSpPr txBox="1"/>
            <p:nvPr/>
          </p:nvSpPr>
          <p:spPr>
            <a:xfrm>
              <a:off x="8038786" y="2571255"/>
              <a:ext cx="965156" cy="415498"/>
            </a:xfrm>
            <a:prstGeom prst="rect">
              <a:avLst/>
            </a:prstGeom>
            <a:noFill/>
          </p:spPr>
          <p:txBody>
            <a:bodyPr wrap="square" rtlCol="0">
              <a:spAutoFit/>
            </a:bodyPr>
            <a:lstStyle/>
            <a:p>
              <a:pPr algn="ctr"/>
              <a:r>
                <a:rPr lang="ru-RU" sz="900" dirty="0" smtClean="0">
                  <a:solidFill>
                    <a:schemeClr val="accent1">
                      <a:lumMod val="25000"/>
                    </a:schemeClr>
                  </a:solidFill>
                </a:rPr>
                <a:t>НДФЛ</a:t>
              </a:r>
            </a:p>
            <a:p>
              <a:pPr algn="ctr"/>
              <a:r>
                <a:rPr lang="ru-RU" sz="1200" b="1" dirty="0" smtClean="0">
                  <a:solidFill>
                    <a:schemeClr val="accent1">
                      <a:lumMod val="25000"/>
                    </a:schemeClr>
                  </a:solidFill>
                </a:rPr>
                <a:t>1 680,08</a:t>
              </a:r>
            </a:p>
          </p:txBody>
        </p:sp>
        <p:sp>
          <p:nvSpPr>
            <p:cNvPr id="49" name="TextBox 48"/>
            <p:cNvSpPr txBox="1"/>
            <p:nvPr/>
          </p:nvSpPr>
          <p:spPr>
            <a:xfrm>
              <a:off x="5590141" y="3632178"/>
              <a:ext cx="965156" cy="415498"/>
            </a:xfrm>
            <a:prstGeom prst="rect">
              <a:avLst/>
            </a:prstGeom>
            <a:noFill/>
          </p:spPr>
          <p:txBody>
            <a:bodyPr wrap="square" rtlCol="0">
              <a:spAutoFit/>
            </a:bodyPr>
            <a:lstStyle/>
            <a:p>
              <a:pPr algn="ctr"/>
              <a:r>
                <a:rPr lang="ru-RU" sz="900" dirty="0" err="1" smtClean="0">
                  <a:solidFill>
                    <a:schemeClr val="accent1">
                      <a:lumMod val="25000"/>
                    </a:schemeClr>
                  </a:solidFill>
                </a:rPr>
                <a:t>Акзицы</a:t>
              </a:r>
              <a:endParaRPr lang="ru-RU" sz="900" dirty="0" smtClean="0">
                <a:solidFill>
                  <a:schemeClr val="accent1">
                    <a:lumMod val="25000"/>
                  </a:schemeClr>
                </a:solidFill>
              </a:endParaRPr>
            </a:p>
            <a:p>
              <a:pPr algn="ctr"/>
              <a:r>
                <a:rPr lang="ru-RU" sz="1200" b="1" dirty="0" smtClean="0">
                  <a:solidFill>
                    <a:schemeClr val="accent1">
                      <a:lumMod val="25000"/>
                    </a:schemeClr>
                  </a:solidFill>
                </a:rPr>
                <a:t>66,36</a:t>
              </a:r>
            </a:p>
          </p:txBody>
        </p:sp>
        <p:sp>
          <p:nvSpPr>
            <p:cNvPr id="51" name="TextBox 50"/>
            <p:cNvSpPr txBox="1"/>
            <p:nvPr/>
          </p:nvSpPr>
          <p:spPr>
            <a:xfrm>
              <a:off x="5217315" y="3127289"/>
              <a:ext cx="1423103" cy="369332"/>
            </a:xfrm>
            <a:prstGeom prst="rect">
              <a:avLst/>
            </a:prstGeom>
            <a:noFill/>
          </p:spPr>
          <p:txBody>
            <a:bodyPr wrap="square" rtlCol="0">
              <a:spAutoFit/>
            </a:bodyPr>
            <a:lstStyle/>
            <a:p>
              <a:pPr algn="ctr"/>
              <a:r>
                <a:rPr lang="ru-RU" sz="700" dirty="0" smtClean="0">
                  <a:solidFill>
                    <a:schemeClr val="accent1">
                      <a:lumMod val="25000"/>
                    </a:schemeClr>
                  </a:solidFill>
                </a:rPr>
                <a:t>Налоги на совокупный доход</a:t>
              </a:r>
            </a:p>
            <a:p>
              <a:pPr algn="ctr"/>
              <a:r>
                <a:rPr lang="ru-RU" sz="1100" b="1" dirty="0" smtClean="0">
                  <a:solidFill>
                    <a:schemeClr val="accent1">
                      <a:lumMod val="25000"/>
                    </a:schemeClr>
                  </a:solidFill>
                </a:rPr>
                <a:t>76,35</a:t>
              </a:r>
            </a:p>
          </p:txBody>
        </p:sp>
        <p:sp>
          <p:nvSpPr>
            <p:cNvPr id="52" name="TextBox 51"/>
            <p:cNvSpPr txBox="1"/>
            <p:nvPr/>
          </p:nvSpPr>
          <p:spPr>
            <a:xfrm>
              <a:off x="5404017" y="2742568"/>
              <a:ext cx="1337405" cy="384721"/>
            </a:xfrm>
            <a:prstGeom prst="rect">
              <a:avLst/>
            </a:prstGeom>
            <a:noFill/>
          </p:spPr>
          <p:txBody>
            <a:bodyPr wrap="square" rtlCol="0">
              <a:spAutoFit/>
            </a:bodyPr>
            <a:lstStyle/>
            <a:p>
              <a:pPr algn="ctr"/>
              <a:r>
                <a:rPr lang="ru-RU" sz="800" dirty="0" smtClean="0">
                  <a:solidFill>
                    <a:schemeClr val="accent1">
                      <a:lumMod val="25000"/>
                    </a:schemeClr>
                  </a:solidFill>
                </a:rPr>
                <a:t>Налоги на имущество</a:t>
              </a:r>
            </a:p>
            <a:p>
              <a:pPr algn="ctr"/>
              <a:r>
                <a:rPr lang="ru-RU" sz="1100" b="1" dirty="0" smtClean="0">
                  <a:solidFill>
                    <a:schemeClr val="accent1">
                      <a:lumMod val="25000"/>
                    </a:schemeClr>
                  </a:solidFill>
                </a:rPr>
                <a:t>34,39</a:t>
              </a:r>
            </a:p>
          </p:txBody>
        </p:sp>
        <p:sp>
          <p:nvSpPr>
            <p:cNvPr id="53" name="TextBox 52"/>
            <p:cNvSpPr txBox="1"/>
            <p:nvPr/>
          </p:nvSpPr>
          <p:spPr>
            <a:xfrm>
              <a:off x="6029315" y="2305499"/>
              <a:ext cx="1424213" cy="507831"/>
            </a:xfrm>
            <a:prstGeom prst="rect">
              <a:avLst/>
            </a:prstGeom>
            <a:noFill/>
          </p:spPr>
          <p:txBody>
            <a:bodyPr wrap="square" rtlCol="0">
              <a:spAutoFit/>
            </a:bodyPr>
            <a:lstStyle/>
            <a:p>
              <a:pPr algn="ctr"/>
              <a:r>
                <a:rPr lang="ru-RU" sz="800" dirty="0" smtClean="0">
                  <a:solidFill>
                    <a:schemeClr val="accent1">
                      <a:lumMod val="25000"/>
                    </a:schemeClr>
                  </a:solidFill>
                </a:rPr>
                <a:t>Доходы от использования</a:t>
              </a:r>
            </a:p>
            <a:p>
              <a:pPr algn="ctr"/>
              <a:r>
                <a:rPr lang="ru-RU" sz="800" dirty="0" smtClean="0">
                  <a:solidFill>
                    <a:schemeClr val="accent1">
                      <a:lumMod val="25000"/>
                    </a:schemeClr>
                  </a:solidFill>
                </a:rPr>
                <a:t>имущества</a:t>
              </a:r>
            </a:p>
            <a:p>
              <a:pPr algn="ctr"/>
              <a:r>
                <a:rPr lang="ru-RU" sz="1100" b="1" dirty="0" smtClean="0">
                  <a:solidFill>
                    <a:schemeClr val="accent1">
                      <a:lumMod val="25000"/>
                    </a:schemeClr>
                  </a:solidFill>
                </a:rPr>
                <a:t>21,87</a:t>
              </a:r>
            </a:p>
          </p:txBody>
        </p:sp>
        <p:sp>
          <p:nvSpPr>
            <p:cNvPr id="54" name="TextBox 53"/>
            <p:cNvSpPr txBox="1"/>
            <p:nvPr/>
          </p:nvSpPr>
          <p:spPr>
            <a:xfrm>
              <a:off x="7247534" y="2200737"/>
              <a:ext cx="1048621" cy="507831"/>
            </a:xfrm>
            <a:prstGeom prst="rect">
              <a:avLst/>
            </a:prstGeom>
            <a:noFill/>
          </p:spPr>
          <p:txBody>
            <a:bodyPr wrap="square" rtlCol="0">
              <a:spAutoFit/>
            </a:bodyPr>
            <a:lstStyle/>
            <a:p>
              <a:pPr algn="ctr"/>
              <a:r>
                <a:rPr lang="ru-RU" sz="800" dirty="0" smtClean="0">
                  <a:solidFill>
                    <a:schemeClr val="accent1">
                      <a:lumMod val="25000"/>
                    </a:schemeClr>
                  </a:solidFill>
                </a:rPr>
                <a:t>Прочие </a:t>
              </a:r>
            </a:p>
            <a:p>
              <a:pPr algn="ctr"/>
              <a:r>
                <a:rPr lang="ru-RU" sz="800" dirty="0" smtClean="0">
                  <a:solidFill>
                    <a:schemeClr val="accent1">
                      <a:lumMod val="25000"/>
                    </a:schemeClr>
                  </a:solidFill>
                </a:rPr>
                <a:t>доходы</a:t>
              </a:r>
            </a:p>
            <a:p>
              <a:pPr algn="ctr"/>
              <a:r>
                <a:rPr lang="ru-RU" sz="1100" b="1" dirty="0" smtClean="0">
                  <a:solidFill>
                    <a:schemeClr val="accent1">
                      <a:lumMod val="25000"/>
                    </a:schemeClr>
                  </a:solidFill>
                </a:rPr>
                <a:t>94,07</a:t>
              </a:r>
            </a:p>
          </p:txBody>
        </p:sp>
        <p:sp>
          <p:nvSpPr>
            <p:cNvPr id="57" name="TextBox 56"/>
            <p:cNvSpPr txBox="1"/>
            <p:nvPr/>
          </p:nvSpPr>
          <p:spPr>
            <a:xfrm>
              <a:off x="6991563" y="3609094"/>
              <a:ext cx="1304592" cy="438582"/>
            </a:xfrm>
            <a:prstGeom prst="rect">
              <a:avLst/>
            </a:prstGeom>
            <a:noFill/>
          </p:spPr>
          <p:txBody>
            <a:bodyPr wrap="square" rtlCol="0">
              <a:spAutoFit/>
            </a:bodyPr>
            <a:lstStyle/>
            <a:p>
              <a:pPr algn="ctr"/>
              <a:r>
                <a:rPr lang="ru-RU" sz="1200" b="1" dirty="0" smtClean="0">
                  <a:solidFill>
                    <a:schemeClr val="accent1">
                      <a:lumMod val="25000"/>
                    </a:schemeClr>
                  </a:solidFill>
                </a:rPr>
                <a:t>1 330,23</a:t>
              </a:r>
            </a:p>
            <a:p>
              <a:pPr algn="ctr"/>
              <a:r>
                <a:rPr lang="ru-RU" sz="1050" dirty="0">
                  <a:solidFill>
                    <a:schemeClr val="accent1">
                      <a:lumMod val="25000"/>
                    </a:schemeClr>
                  </a:solidFill>
                </a:rPr>
                <a:t>м</a:t>
              </a:r>
              <a:r>
                <a:rPr lang="ru-RU" sz="1050" dirty="0" smtClean="0">
                  <a:solidFill>
                    <a:schemeClr val="accent1">
                      <a:lumMod val="25000"/>
                    </a:schemeClr>
                  </a:solidFill>
                </a:rPr>
                <a:t>лн ₽</a:t>
              </a:r>
            </a:p>
          </p:txBody>
        </p:sp>
      </p:grpSp>
    </p:spTree>
    <p:extLst>
      <p:ext uri="{BB962C8B-B14F-4D97-AF65-F5344CB8AC3E}">
        <p14:creationId xmlns:p14="http://schemas.microsoft.com/office/powerpoint/2010/main" val="2697040822"/>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572"/>
        <p:cNvGrpSpPr/>
        <p:nvPr/>
      </p:nvGrpSpPr>
      <p:grpSpPr>
        <a:xfrm>
          <a:off x="0" y="0"/>
          <a:ext cx="0" cy="0"/>
          <a:chOff x="0" y="0"/>
          <a:chExt cx="0" cy="0"/>
        </a:xfrm>
      </p:grpSpPr>
      <p:sp>
        <p:nvSpPr>
          <p:cNvPr id="8" name="Google Shape;1697;p29"/>
          <p:cNvSpPr txBox="1">
            <a:spLocks/>
          </p:cNvSpPr>
          <p:nvPr/>
        </p:nvSpPr>
        <p:spPr>
          <a:xfrm>
            <a:off x="764702" y="126683"/>
            <a:ext cx="8165779" cy="467343"/>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90000"/>
              </a:lnSpc>
              <a:spcBef>
                <a:spcPts val="0"/>
              </a:spcBef>
              <a:spcAft>
                <a:spcPts val="0"/>
              </a:spcAft>
              <a:buClr>
                <a:srgbClr val="191919"/>
              </a:buClr>
              <a:buSzPts val="5200"/>
              <a:buFont typeface="Be Vietnam Pro"/>
              <a:buNone/>
              <a:defRPr sz="5000" b="1" i="0" u="none" strike="noStrike" cap="none">
                <a:solidFill>
                  <a:schemeClr val="dk1"/>
                </a:solidFill>
                <a:latin typeface="Be Vietnam Pro"/>
                <a:ea typeface="Be Vietnam Pro"/>
                <a:cs typeface="Be Vietnam Pro"/>
                <a:sym typeface="Be Vietnam Pro"/>
              </a:defRPr>
            </a:lvl1pPr>
            <a:lvl2pPr marR="0" lvl="1"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2pPr>
            <a:lvl3pPr marR="0" lvl="2"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3pPr>
            <a:lvl4pPr marR="0" lvl="3"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4pPr>
            <a:lvl5pPr marR="0" lvl="4"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5pPr>
            <a:lvl6pPr marR="0" lvl="5"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6pPr>
            <a:lvl7pPr marR="0" lvl="6"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7pPr>
            <a:lvl8pPr marR="0" lvl="7"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8pPr>
            <a:lvl9pPr marR="0" lvl="8"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9pPr>
          </a:lstStyle>
          <a:p>
            <a:r>
              <a:rPr lang="ru-RU" sz="1400" dirty="0" smtClean="0">
                <a:solidFill>
                  <a:schemeClr val="tx1">
                    <a:lumMod val="75000"/>
                  </a:schemeClr>
                </a:solidFill>
              </a:rPr>
              <a:t>Объем, структура и динамика налоговых и неналоговых доходов бюджета</a:t>
            </a:r>
          </a:p>
          <a:p>
            <a:r>
              <a:rPr lang="ru-RU" sz="1400" dirty="0" smtClean="0">
                <a:solidFill>
                  <a:schemeClr val="tx1">
                    <a:lumMod val="75000"/>
                  </a:schemeClr>
                </a:solidFill>
              </a:rPr>
              <a:t>Увинского района, </a:t>
            </a:r>
            <a:r>
              <a:rPr lang="ru-RU" sz="1200" b="0" dirty="0" smtClean="0">
                <a:solidFill>
                  <a:schemeClr val="tx1">
                    <a:lumMod val="75000"/>
                  </a:schemeClr>
                </a:solidFill>
              </a:rPr>
              <a:t>тыс.₽</a:t>
            </a:r>
            <a:endParaRPr lang="en-US" sz="1400" b="0" dirty="0">
              <a:solidFill>
                <a:schemeClr val="tx1">
                  <a:lumMod val="75000"/>
                </a:schemeClr>
              </a:solidFill>
            </a:endParaRPr>
          </a:p>
        </p:txBody>
      </p:sp>
      <p:pic>
        <p:nvPicPr>
          <p:cNvPr id="2053" name="Picture 5" descr="Picture background"/>
          <p:cNvPicPr>
            <a:picLocks noChangeAspect="1" noChangeArrowheads="1"/>
          </p:cNvPicPr>
          <p:nvPr/>
        </p:nvPicPr>
        <p:blipFill>
          <a:blip r:embed="rId3">
            <a:duotone>
              <a:schemeClr val="accent3">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431800" y="181016"/>
            <a:ext cx="309507" cy="302147"/>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25" name="Таблица 24"/>
          <p:cNvGraphicFramePr>
            <a:graphicFrameLocks noGrp="1"/>
          </p:cNvGraphicFramePr>
          <p:nvPr>
            <p:extLst>
              <p:ext uri="{D42A27DB-BD31-4B8C-83A1-F6EECF244321}">
                <p14:modId xmlns:p14="http://schemas.microsoft.com/office/powerpoint/2010/main" val="826838934"/>
              </p:ext>
            </p:extLst>
          </p:nvPr>
        </p:nvGraphicFramePr>
        <p:xfrm>
          <a:off x="207048" y="644326"/>
          <a:ext cx="8723432" cy="4304191"/>
        </p:xfrm>
        <a:graphic>
          <a:graphicData uri="http://schemas.openxmlformats.org/drawingml/2006/table">
            <a:tbl>
              <a:tblPr/>
              <a:tblGrid>
                <a:gridCol w="3090334"/>
                <a:gridCol w="1143000"/>
                <a:gridCol w="1170709"/>
                <a:gridCol w="1087582"/>
                <a:gridCol w="1136072"/>
                <a:gridCol w="1095735"/>
              </a:tblGrid>
              <a:tr h="484819">
                <a:tc>
                  <a:txBody>
                    <a:bodyPr/>
                    <a:lstStyle/>
                    <a:p>
                      <a:pPr algn="ctr" rtl="0" fontAlgn="ctr"/>
                      <a:r>
                        <a:rPr lang="ru-RU" sz="1100" b="1" i="0" u="none" strike="noStrike" dirty="0">
                          <a:solidFill>
                            <a:srgbClr val="FFFFFF"/>
                          </a:solidFill>
                          <a:effectLst/>
                          <a:latin typeface="Be Vietnam Pro"/>
                        </a:rPr>
                        <a:t>Наименование показателя</a:t>
                      </a:r>
                    </a:p>
                  </a:txBody>
                  <a:tcPr marL="5552" marR="5552" marT="5552" marB="0" anchor="ctr">
                    <a:lnL>
                      <a:noFill/>
                    </a:lnL>
                    <a:lnR w="6350" cap="flat" cmpd="sng" algn="ctr">
                      <a:solidFill>
                        <a:srgbClr val="A6A6A6"/>
                      </a:solidFill>
                      <a:prstDash val="solid"/>
                      <a:round/>
                      <a:headEnd type="none" w="med" len="med"/>
                      <a:tailEnd type="none" w="med" len="med"/>
                    </a:lnR>
                    <a:lnT>
                      <a:noFill/>
                    </a:lnT>
                    <a:lnB>
                      <a:noFill/>
                    </a:lnB>
                    <a:solidFill>
                      <a:schemeClr val="accent1">
                        <a:lumMod val="75000"/>
                      </a:schemeClr>
                    </a:solidFill>
                  </a:tcPr>
                </a:tc>
                <a:tc>
                  <a:txBody>
                    <a:bodyPr/>
                    <a:lstStyle/>
                    <a:p>
                      <a:pPr algn="ctr" rtl="0" fontAlgn="ctr"/>
                      <a:r>
                        <a:rPr lang="ru-RU" sz="1100" b="1" i="0" u="none" strike="noStrike" dirty="0" smtClean="0">
                          <a:solidFill>
                            <a:srgbClr val="FFFFFF"/>
                          </a:solidFill>
                          <a:effectLst/>
                          <a:latin typeface="Be Vietnam Pro"/>
                        </a:rPr>
                        <a:t>2024</a:t>
                      </a:r>
                    </a:p>
                    <a:p>
                      <a:pPr algn="ctr" rtl="0" fontAlgn="ctr"/>
                      <a:r>
                        <a:rPr lang="ru-RU" sz="1100" b="1" i="0" u="none" strike="noStrike" dirty="0" smtClean="0">
                          <a:solidFill>
                            <a:srgbClr val="FFFFFF"/>
                          </a:solidFill>
                          <a:effectLst/>
                          <a:latin typeface="Be Vietnam Pro"/>
                        </a:rPr>
                        <a:t>отчет</a:t>
                      </a:r>
                      <a:endParaRPr lang="ru-RU" sz="1100" b="1" i="0" u="none" strike="noStrike" dirty="0">
                        <a:solidFill>
                          <a:srgbClr val="FFFFFF"/>
                        </a:solidFill>
                        <a:effectLst/>
                        <a:latin typeface="Be Vietnam Pro"/>
                      </a:endParaRPr>
                    </a:p>
                  </a:txBody>
                  <a:tcPr marL="5552" marR="5552" marT="5552"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a:noFill/>
                    </a:lnT>
                    <a:lnB>
                      <a:noFill/>
                    </a:lnB>
                    <a:solidFill>
                      <a:schemeClr val="accent1">
                        <a:lumMod val="75000"/>
                      </a:schemeClr>
                    </a:solidFill>
                  </a:tcPr>
                </a:tc>
                <a:tc>
                  <a:txBody>
                    <a:bodyPr/>
                    <a:lstStyle/>
                    <a:p>
                      <a:pPr algn="ctr" rtl="0" fontAlgn="ctr"/>
                      <a:r>
                        <a:rPr lang="ru-RU" sz="1100" b="1" i="0" u="none" strike="noStrike" dirty="0" smtClean="0">
                          <a:solidFill>
                            <a:srgbClr val="FFFFFF"/>
                          </a:solidFill>
                          <a:effectLst/>
                          <a:latin typeface="Be Vietnam Pro"/>
                        </a:rPr>
                        <a:t>2025</a:t>
                      </a:r>
                    </a:p>
                    <a:p>
                      <a:pPr algn="ctr" rtl="0" fontAlgn="ctr"/>
                      <a:r>
                        <a:rPr lang="ru-RU" sz="1100" b="1" i="0" u="none" strike="noStrike" dirty="0" smtClean="0">
                          <a:solidFill>
                            <a:srgbClr val="FFFFFF"/>
                          </a:solidFill>
                          <a:effectLst/>
                          <a:latin typeface="Be Vietnam Pro"/>
                        </a:rPr>
                        <a:t>оценка</a:t>
                      </a:r>
                      <a:endParaRPr lang="ru-RU" sz="1100" b="1" i="0" u="none" strike="noStrike" dirty="0">
                        <a:solidFill>
                          <a:srgbClr val="FFFFFF"/>
                        </a:solidFill>
                        <a:effectLst/>
                        <a:latin typeface="Be Vietnam Pro"/>
                      </a:endParaRPr>
                    </a:p>
                  </a:txBody>
                  <a:tcPr marL="5552" marR="5552" marT="5552"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a:noFill/>
                    </a:lnT>
                    <a:lnB>
                      <a:noFill/>
                    </a:lnB>
                    <a:solidFill>
                      <a:schemeClr val="accent1">
                        <a:lumMod val="75000"/>
                      </a:schemeClr>
                    </a:solidFill>
                  </a:tcPr>
                </a:tc>
                <a:tc>
                  <a:txBody>
                    <a:bodyPr/>
                    <a:lstStyle/>
                    <a:p>
                      <a:pPr algn="ctr" rtl="0" fontAlgn="ctr"/>
                      <a:r>
                        <a:rPr lang="ru-RU" sz="1100" b="1" i="0" u="none" strike="noStrike" dirty="0" smtClean="0">
                          <a:solidFill>
                            <a:srgbClr val="FFFFFF"/>
                          </a:solidFill>
                          <a:effectLst/>
                          <a:latin typeface="Be Vietnam Pro"/>
                        </a:rPr>
                        <a:t>2026</a:t>
                      </a:r>
                    </a:p>
                    <a:p>
                      <a:pPr algn="ctr" rtl="0" fontAlgn="ctr"/>
                      <a:r>
                        <a:rPr lang="ru-RU" sz="1100" b="1" i="0" u="none" strike="noStrike" dirty="0" smtClean="0">
                          <a:solidFill>
                            <a:srgbClr val="FFFFFF"/>
                          </a:solidFill>
                          <a:effectLst/>
                          <a:latin typeface="Be Vietnam Pro"/>
                        </a:rPr>
                        <a:t>план</a:t>
                      </a:r>
                      <a:endParaRPr lang="ru-RU" sz="1100" b="1" i="0" u="none" strike="noStrike" dirty="0">
                        <a:solidFill>
                          <a:srgbClr val="FFFFFF"/>
                        </a:solidFill>
                        <a:effectLst/>
                        <a:latin typeface="Be Vietnam Pro"/>
                      </a:endParaRPr>
                    </a:p>
                  </a:txBody>
                  <a:tcPr marL="5552" marR="5552" marT="5552"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a:noFill/>
                    </a:lnT>
                    <a:lnB>
                      <a:noFill/>
                    </a:lnB>
                    <a:solidFill>
                      <a:schemeClr val="accent1">
                        <a:lumMod val="75000"/>
                      </a:schemeClr>
                    </a:solidFill>
                  </a:tcPr>
                </a:tc>
                <a:tc>
                  <a:txBody>
                    <a:bodyPr/>
                    <a:lstStyle/>
                    <a:p>
                      <a:pPr algn="ctr" rtl="0" fontAlgn="ctr"/>
                      <a:r>
                        <a:rPr lang="ru-RU" sz="1100" b="1" i="0" u="none" strike="noStrike" dirty="0" smtClean="0">
                          <a:solidFill>
                            <a:srgbClr val="FFFFFF"/>
                          </a:solidFill>
                          <a:effectLst/>
                          <a:latin typeface="Be Vietnam Pro"/>
                        </a:rPr>
                        <a:t>2027</a:t>
                      </a:r>
                    </a:p>
                    <a:p>
                      <a:pPr algn="ctr" rtl="0" fontAlgn="ctr"/>
                      <a:r>
                        <a:rPr lang="ru-RU" sz="1100" b="1" i="0" u="none" strike="noStrike" dirty="0" smtClean="0">
                          <a:solidFill>
                            <a:srgbClr val="FFFFFF"/>
                          </a:solidFill>
                          <a:effectLst/>
                          <a:latin typeface="Be Vietnam Pro"/>
                        </a:rPr>
                        <a:t>план</a:t>
                      </a:r>
                      <a:endParaRPr lang="ru-RU" sz="1100" b="1" i="0" u="none" strike="noStrike" dirty="0">
                        <a:solidFill>
                          <a:srgbClr val="FFFFFF"/>
                        </a:solidFill>
                        <a:effectLst/>
                        <a:latin typeface="Be Vietnam Pro"/>
                      </a:endParaRPr>
                    </a:p>
                  </a:txBody>
                  <a:tcPr marL="5552" marR="5552" marT="5552"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a:noFill/>
                    </a:lnB>
                    <a:solidFill>
                      <a:schemeClr val="accent1">
                        <a:lumMod val="75000"/>
                      </a:schemeClr>
                    </a:solidFill>
                  </a:tcPr>
                </a:tc>
                <a:tc>
                  <a:txBody>
                    <a:bodyPr/>
                    <a:lstStyle/>
                    <a:p>
                      <a:pPr algn="ctr" rtl="0" fontAlgn="ctr"/>
                      <a:r>
                        <a:rPr lang="ru-RU" sz="1100" b="1" i="0" u="none" strike="noStrike" dirty="0" smtClean="0">
                          <a:solidFill>
                            <a:srgbClr val="FFFFFF"/>
                          </a:solidFill>
                          <a:effectLst/>
                          <a:latin typeface="Be Vietnam Pro"/>
                        </a:rPr>
                        <a:t>2028</a:t>
                      </a:r>
                    </a:p>
                    <a:p>
                      <a:pPr algn="ctr" rtl="0" fontAlgn="ctr"/>
                      <a:r>
                        <a:rPr lang="ru-RU" sz="1100" b="1" i="0" u="none" strike="noStrike" dirty="0" smtClean="0">
                          <a:solidFill>
                            <a:srgbClr val="FFFFFF"/>
                          </a:solidFill>
                          <a:effectLst/>
                          <a:latin typeface="Be Vietnam Pro"/>
                        </a:rPr>
                        <a:t>план</a:t>
                      </a:r>
                      <a:endParaRPr lang="ru-RU" sz="1100" b="1" i="0" u="none" strike="noStrike" dirty="0">
                        <a:solidFill>
                          <a:srgbClr val="FFFFFF"/>
                        </a:solidFill>
                        <a:effectLst/>
                        <a:latin typeface="Be Vietnam Pro"/>
                      </a:endParaRPr>
                    </a:p>
                  </a:txBody>
                  <a:tcPr marL="5552" marR="5552" marT="5552" marB="0" anchor="ctr">
                    <a:lnL w="6350" cap="flat" cmpd="sng" algn="ctr">
                      <a:solidFill>
                        <a:srgbClr val="A6A6A6"/>
                      </a:solidFill>
                      <a:prstDash val="solid"/>
                      <a:round/>
                      <a:headEnd type="none" w="med" len="med"/>
                      <a:tailEnd type="none" w="med" len="med"/>
                    </a:lnL>
                    <a:lnR>
                      <a:noFill/>
                    </a:lnR>
                    <a:lnT w="6350" cap="flat" cmpd="sng" algn="ctr">
                      <a:solidFill>
                        <a:srgbClr val="A6A6A6"/>
                      </a:solidFill>
                      <a:prstDash val="solid"/>
                      <a:round/>
                      <a:headEnd type="none" w="med" len="med"/>
                      <a:tailEnd type="none" w="med" len="med"/>
                    </a:lnT>
                    <a:lnB>
                      <a:noFill/>
                    </a:lnB>
                    <a:solidFill>
                      <a:schemeClr val="accent1">
                        <a:lumMod val="75000"/>
                      </a:schemeClr>
                    </a:solidFill>
                  </a:tcPr>
                </a:tc>
              </a:tr>
              <a:tr h="477045">
                <a:tc>
                  <a:txBody>
                    <a:bodyPr/>
                    <a:lstStyle/>
                    <a:p>
                      <a:pPr algn="l" rtl="0" fontAlgn="b"/>
                      <a:r>
                        <a:rPr lang="ru-RU" sz="1100" b="1" i="0" u="none" strike="noStrike" dirty="0">
                          <a:solidFill>
                            <a:schemeClr val="tx2"/>
                          </a:solidFill>
                          <a:effectLst/>
                          <a:latin typeface="Be Vietnam Pro"/>
                        </a:rPr>
                        <a:t>НАЛОГОВЫЕ И НЕНАЛОГОВЫЕ ДОХОДЫ - всего</a:t>
                      </a:r>
                    </a:p>
                  </a:txBody>
                  <a:tcPr marL="5552" marR="5552" marT="5552" marB="0" anchor="ctr">
                    <a:lnL>
                      <a:noFill/>
                    </a:lnL>
                    <a:lnR>
                      <a:noFill/>
                    </a:lnR>
                    <a:lnT>
                      <a:noFill/>
                    </a:lnT>
                    <a:lnB w="6350" cap="flat" cmpd="sng" algn="ctr">
                      <a:solidFill>
                        <a:srgbClr val="A6A6A6"/>
                      </a:solidFill>
                      <a:prstDash val="solid"/>
                      <a:round/>
                      <a:headEnd type="none" w="med" len="med"/>
                      <a:tailEnd type="none" w="med" len="med"/>
                    </a:lnB>
                    <a:solidFill>
                      <a:schemeClr val="accent1">
                        <a:lumMod val="50000"/>
                      </a:schemeClr>
                    </a:solidFill>
                  </a:tcPr>
                </a:tc>
                <a:tc>
                  <a:txBody>
                    <a:bodyPr/>
                    <a:lstStyle/>
                    <a:p>
                      <a:pPr marR="0" algn="r" rtl="0" fontAlgn="b">
                        <a:lnSpc>
                          <a:spcPct val="100000"/>
                        </a:lnSpc>
                        <a:spcBef>
                          <a:spcPts val="0"/>
                        </a:spcBef>
                        <a:spcAft>
                          <a:spcPts val="0"/>
                        </a:spcAft>
                        <a:buClr>
                          <a:srgbClr val="000000"/>
                        </a:buClr>
                        <a:buFont typeface="Arial"/>
                      </a:pPr>
                      <a:r>
                        <a:rPr lang="ru-RU" sz="1100" b="1" i="0" u="none" strike="noStrike" cap="none" dirty="0">
                          <a:solidFill>
                            <a:srgbClr val="FFFFFF"/>
                          </a:solidFill>
                          <a:effectLst/>
                          <a:latin typeface="Be Vietnam Pro"/>
                          <a:ea typeface="+mn-ea"/>
                          <a:cs typeface="+mn-cs"/>
                          <a:sym typeface="Arial"/>
                        </a:rPr>
                        <a:t>1 027 463,09</a:t>
                      </a:r>
                    </a:p>
                  </a:txBody>
                  <a:tcPr marL="7620" marR="7620" marT="7620" marB="0" anchor="ctr">
                    <a:lnL>
                      <a:noFill/>
                    </a:lnL>
                    <a:lnR>
                      <a:noFill/>
                    </a:lnR>
                    <a:lnT>
                      <a:noFill/>
                    </a:lnT>
                    <a:lnB w="6350" cap="flat" cmpd="sng" algn="ctr">
                      <a:solidFill>
                        <a:srgbClr val="A6A6A6"/>
                      </a:solidFill>
                      <a:prstDash val="solid"/>
                      <a:round/>
                      <a:headEnd type="none" w="med" len="med"/>
                      <a:tailEnd type="none" w="med" len="med"/>
                    </a:lnB>
                    <a:solidFill>
                      <a:schemeClr val="accent1">
                        <a:lumMod val="50000"/>
                      </a:schemeClr>
                    </a:solidFill>
                  </a:tcPr>
                </a:tc>
                <a:tc>
                  <a:txBody>
                    <a:bodyPr/>
                    <a:lstStyle/>
                    <a:p>
                      <a:pPr marR="0" algn="r" rtl="0" fontAlgn="b">
                        <a:lnSpc>
                          <a:spcPct val="100000"/>
                        </a:lnSpc>
                        <a:spcBef>
                          <a:spcPts val="0"/>
                        </a:spcBef>
                        <a:spcAft>
                          <a:spcPts val="0"/>
                        </a:spcAft>
                        <a:buClr>
                          <a:srgbClr val="000000"/>
                        </a:buClr>
                        <a:buFont typeface="Arial"/>
                      </a:pPr>
                      <a:r>
                        <a:rPr lang="ru-RU" sz="1100" b="1" i="0" u="none" strike="noStrike" cap="none" dirty="0">
                          <a:solidFill>
                            <a:srgbClr val="FFFFFF"/>
                          </a:solidFill>
                          <a:effectLst/>
                          <a:latin typeface="Be Vietnam Pro"/>
                          <a:ea typeface="+mn-ea"/>
                          <a:cs typeface="+mn-cs"/>
                          <a:sym typeface="Arial"/>
                        </a:rPr>
                        <a:t>1 217 725,00</a:t>
                      </a:r>
                    </a:p>
                  </a:txBody>
                  <a:tcPr marL="7620" marR="7620" marT="7620" marB="0" anchor="ctr">
                    <a:lnL>
                      <a:noFill/>
                    </a:lnL>
                    <a:lnR>
                      <a:noFill/>
                    </a:lnR>
                    <a:lnT>
                      <a:noFill/>
                    </a:lnT>
                    <a:lnB w="6350" cap="flat" cmpd="sng" algn="ctr">
                      <a:solidFill>
                        <a:srgbClr val="A6A6A6"/>
                      </a:solidFill>
                      <a:prstDash val="solid"/>
                      <a:round/>
                      <a:headEnd type="none" w="med" len="med"/>
                      <a:tailEnd type="none" w="med" len="med"/>
                    </a:lnB>
                    <a:solidFill>
                      <a:schemeClr val="accent1">
                        <a:lumMod val="50000"/>
                      </a:schemeClr>
                    </a:solidFill>
                  </a:tcPr>
                </a:tc>
                <a:tc>
                  <a:txBody>
                    <a:bodyPr/>
                    <a:lstStyle/>
                    <a:p>
                      <a:pPr algn="r" rtl="0" fontAlgn="b"/>
                      <a:r>
                        <a:rPr lang="ru-RU" sz="1100" b="1" i="0" u="none" strike="noStrike" dirty="0">
                          <a:solidFill>
                            <a:schemeClr val="tx2"/>
                          </a:solidFill>
                          <a:effectLst/>
                          <a:latin typeface="Be Vietnam Pro"/>
                        </a:rPr>
                        <a:t>1 330 233,00</a:t>
                      </a:r>
                    </a:p>
                  </a:txBody>
                  <a:tcPr marL="5552" marR="5552" marT="5552" marB="0" anchor="ctr">
                    <a:lnL>
                      <a:noFill/>
                    </a:lnL>
                    <a:lnR>
                      <a:noFill/>
                    </a:lnR>
                    <a:lnT>
                      <a:noFill/>
                    </a:lnT>
                    <a:lnB w="6350" cap="flat" cmpd="sng" algn="ctr">
                      <a:solidFill>
                        <a:srgbClr val="A6A6A6"/>
                      </a:solidFill>
                      <a:prstDash val="solid"/>
                      <a:round/>
                      <a:headEnd type="none" w="med" len="med"/>
                      <a:tailEnd type="none" w="med" len="med"/>
                    </a:lnB>
                    <a:solidFill>
                      <a:schemeClr val="accent1">
                        <a:lumMod val="50000"/>
                      </a:schemeClr>
                    </a:solidFill>
                  </a:tcPr>
                </a:tc>
                <a:tc>
                  <a:txBody>
                    <a:bodyPr/>
                    <a:lstStyle/>
                    <a:p>
                      <a:pPr algn="r" rtl="0" fontAlgn="b"/>
                      <a:r>
                        <a:rPr lang="ru-RU" sz="1100" b="1" i="0" u="none" strike="noStrike" dirty="0">
                          <a:solidFill>
                            <a:schemeClr val="tx2"/>
                          </a:solidFill>
                          <a:effectLst/>
                          <a:latin typeface="Be Vietnam Pro"/>
                        </a:rPr>
                        <a:t>1 443 157,00</a:t>
                      </a:r>
                    </a:p>
                  </a:txBody>
                  <a:tcPr marL="5552" marR="5552" marT="5552" marB="0" anchor="ctr">
                    <a:lnL>
                      <a:noFill/>
                    </a:lnL>
                    <a:lnR>
                      <a:noFill/>
                    </a:lnR>
                    <a:lnT>
                      <a:noFill/>
                    </a:lnT>
                    <a:lnB w="6350" cap="flat" cmpd="sng" algn="ctr">
                      <a:solidFill>
                        <a:srgbClr val="A6A6A6"/>
                      </a:solidFill>
                      <a:prstDash val="solid"/>
                      <a:round/>
                      <a:headEnd type="none" w="med" len="med"/>
                      <a:tailEnd type="none" w="med" len="med"/>
                    </a:lnB>
                    <a:solidFill>
                      <a:schemeClr val="accent1">
                        <a:lumMod val="50000"/>
                      </a:schemeClr>
                    </a:solidFill>
                  </a:tcPr>
                </a:tc>
                <a:tc>
                  <a:txBody>
                    <a:bodyPr/>
                    <a:lstStyle/>
                    <a:p>
                      <a:pPr algn="r" rtl="0" fontAlgn="b"/>
                      <a:r>
                        <a:rPr lang="ru-RU" sz="1100" b="1" i="0" u="none" strike="noStrike" dirty="0">
                          <a:solidFill>
                            <a:schemeClr val="tx2"/>
                          </a:solidFill>
                          <a:effectLst/>
                          <a:latin typeface="Be Vietnam Pro"/>
                        </a:rPr>
                        <a:t>1 547 210,00</a:t>
                      </a:r>
                    </a:p>
                  </a:txBody>
                  <a:tcPr marL="5552" marR="5552" marT="5552" marB="0" anchor="ctr">
                    <a:lnL>
                      <a:noFill/>
                    </a:lnL>
                    <a:lnR>
                      <a:noFill/>
                    </a:lnR>
                    <a:lnT>
                      <a:noFill/>
                    </a:lnT>
                    <a:lnB w="6350" cap="flat" cmpd="sng" algn="ctr">
                      <a:solidFill>
                        <a:srgbClr val="A6A6A6"/>
                      </a:solidFill>
                      <a:prstDash val="solid"/>
                      <a:round/>
                      <a:headEnd type="none" w="med" len="med"/>
                      <a:tailEnd type="none" w="med" len="med"/>
                    </a:lnB>
                    <a:solidFill>
                      <a:schemeClr val="accent1">
                        <a:lumMod val="50000"/>
                      </a:schemeClr>
                    </a:solidFill>
                  </a:tcPr>
                </a:tc>
              </a:tr>
              <a:tr h="268022">
                <a:tc>
                  <a:txBody>
                    <a:bodyPr/>
                    <a:lstStyle/>
                    <a:p>
                      <a:pPr algn="l" rtl="0" fontAlgn="b"/>
                      <a:r>
                        <a:rPr lang="ru-RU" sz="1100" b="1" i="0" u="none" strike="noStrike" dirty="0">
                          <a:solidFill>
                            <a:srgbClr val="000000"/>
                          </a:solidFill>
                          <a:effectLst/>
                          <a:latin typeface="Be Vietnam Pro"/>
                        </a:rPr>
                        <a:t>Налоговые доходы</a:t>
                      </a:r>
                    </a:p>
                  </a:txBody>
                  <a:tcPr marL="5552" marR="5552" marT="5552"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DCE6F1"/>
                    </a:solidFill>
                  </a:tcPr>
                </a:tc>
                <a:tc>
                  <a:txBody>
                    <a:bodyPr/>
                    <a:lstStyle/>
                    <a:p>
                      <a:pPr marR="0" algn="r" rtl="0" fontAlgn="b">
                        <a:lnSpc>
                          <a:spcPct val="100000"/>
                        </a:lnSpc>
                        <a:spcBef>
                          <a:spcPts val="0"/>
                        </a:spcBef>
                        <a:spcAft>
                          <a:spcPts val="0"/>
                        </a:spcAft>
                        <a:buClr>
                          <a:srgbClr val="000000"/>
                        </a:buClr>
                        <a:buFont typeface="Arial"/>
                      </a:pPr>
                      <a:r>
                        <a:rPr lang="ru-RU" sz="1100" b="1" i="0" u="none" strike="noStrike" cap="none" dirty="0">
                          <a:solidFill>
                            <a:srgbClr val="000000"/>
                          </a:solidFill>
                          <a:effectLst/>
                          <a:latin typeface="Be Vietnam Pro"/>
                          <a:ea typeface="+mn-ea"/>
                          <a:cs typeface="+mn-cs"/>
                          <a:sym typeface="Arial"/>
                        </a:rPr>
                        <a:t>903 966,69</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DCE6F1"/>
                    </a:solidFill>
                  </a:tcPr>
                </a:tc>
                <a:tc>
                  <a:txBody>
                    <a:bodyPr/>
                    <a:lstStyle/>
                    <a:p>
                      <a:pPr marR="0" algn="r" rtl="0" fontAlgn="b">
                        <a:lnSpc>
                          <a:spcPct val="100000"/>
                        </a:lnSpc>
                        <a:spcBef>
                          <a:spcPts val="0"/>
                        </a:spcBef>
                        <a:spcAft>
                          <a:spcPts val="0"/>
                        </a:spcAft>
                        <a:buClr>
                          <a:srgbClr val="000000"/>
                        </a:buClr>
                        <a:buFont typeface="Arial"/>
                      </a:pPr>
                      <a:r>
                        <a:rPr lang="ru-RU" sz="1100" b="1" i="0" u="none" strike="noStrike" cap="none" dirty="0">
                          <a:solidFill>
                            <a:srgbClr val="000000"/>
                          </a:solidFill>
                          <a:effectLst/>
                          <a:latin typeface="Be Vietnam Pro"/>
                          <a:ea typeface="+mn-ea"/>
                          <a:cs typeface="+mn-cs"/>
                          <a:sym typeface="Arial"/>
                        </a:rPr>
                        <a:t>1 090 375,00</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DCE6F1"/>
                    </a:solidFill>
                  </a:tcPr>
                </a:tc>
                <a:tc>
                  <a:txBody>
                    <a:bodyPr/>
                    <a:lstStyle/>
                    <a:p>
                      <a:pPr algn="r" rtl="0" fontAlgn="b"/>
                      <a:r>
                        <a:rPr lang="ru-RU" sz="1100" b="1" i="0" u="none" strike="noStrike" dirty="0">
                          <a:solidFill>
                            <a:srgbClr val="000000"/>
                          </a:solidFill>
                          <a:effectLst/>
                          <a:latin typeface="Be Vietnam Pro"/>
                        </a:rPr>
                        <a:t>1 228 946,00</a:t>
                      </a:r>
                    </a:p>
                  </a:txBody>
                  <a:tcPr marL="5552" marR="5552" marT="5552"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DCE6F1"/>
                    </a:solidFill>
                  </a:tcPr>
                </a:tc>
                <a:tc>
                  <a:txBody>
                    <a:bodyPr/>
                    <a:lstStyle/>
                    <a:p>
                      <a:pPr algn="r" rtl="0" fontAlgn="b"/>
                      <a:r>
                        <a:rPr lang="ru-RU" sz="1100" b="1" i="0" u="none" strike="noStrike" dirty="0">
                          <a:solidFill>
                            <a:srgbClr val="000000"/>
                          </a:solidFill>
                          <a:effectLst/>
                          <a:latin typeface="Be Vietnam Pro"/>
                        </a:rPr>
                        <a:t>1 370 172,00</a:t>
                      </a:r>
                    </a:p>
                  </a:txBody>
                  <a:tcPr marL="5552" marR="5552" marT="5552"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DCE6F1"/>
                    </a:solidFill>
                  </a:tcPr>
                </a:tc>
                <a:tc>
                  <a:txBody>
                    <a:bodyPr/>
                    <a:lstStyle/>
                    <a:p>
                      <a:pPr algn="r" rtl="0" fontAlgn="b"/>
                      <a:r>
                        <a:rPr lang="ru-RU" sz="1100" b="1" i="0" u="none" strike="noStrike" dirty="0">
                          <a:solidFill>
                            <a:srgbClr val="000000"/>
                          </a:solidFill>
                          <a:effectLst/>
                          <a:latin typeface="Be Vietnam Pro"/>
                        </a:rPr>
                        <a:t>1 473 954,00</a:t>
                      </a:r>
                    </a:p>
                  </a:txBody>
                  <a:tcPr marL="5552" marR="5552" marT="5552"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DCE6F1"/>
                    </a:solidFill>
                  </a:tcPr>
                </a:tc>
              </a:tr>
              <a:tr h="169297">
                <a:tc>
                  <a:txBody>
                    <a:bodyPr/>
                    <a:lstStyle/>
                    <a:p>
                      <a:pPr algn="l" rtl="0" fontAlgn="b"/>
                      <a:r>
                        <a:rPr lang="ru-RU" sz="1100" b="0" i="0" u="none" strike="noStrike" dirty="0">
                          <a:solidFill>
                            <a:srgbClr val="000000"/>
                          </a:solidFill>
                          <a:effectLst/>
                          <a:latin typeface="Be Vietnam Pro"/>
                        </a:rPr>
                        <a:t>НДФЛ</a:t>
                      </a:r>
                    </a:p>
                  </a:txBody>
                  <a:tcPr marL="5552" marR="5552" marT="5552"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100" b="0" i="0" u="none" strike="noStrike" cap="none" dirty="0">
                          <a:solidFill>
                            <a:srgbClr val="000000"/>
                          </a:solidFill>
                          <a:effectLst/>
                          <a:latin typeface="Be Vietnam Pro"/>
                          <a:ea typeface="+mn-ea"/>
                          <a:cs typeface="+mn-cs"/>
                          <a:sym typeface="Arial"/>
                        </a:rPr>
                        <a:t>758 079,47</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100" b="0" i="0" u="none" strike="noStrike" cap="none" dirty="0">
                          <a:solidFill>
                            <a:srgbClr val="000000"/>
                          </a:solidFill>
                          <a:effectLst/>
                          <a:latin typeface="Be Vietnam Pro"/>
                          <a:ea typeface="+mn-ea"/>
                          <a:cs typeface="+mn-cs"/>
                          <a:sym typeface="Arial"/>
                        </a:rPr>
                        <a:t>904 269,00</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rtl="0" fontAlgn="b"/>
                      <a:r>
                        <a:rPr lang="ru-RU" sz="1100" b="0" i="0" u="none" strike="noStrike" dirty="0">
                          <a:solidFill>
                            <a:srgbClr val="000000"/>
                          </a:solidFill>
                          <a:effectLst/>
                          <a:latin typeface="Be Vietnam Pro"/>
                        </a:rPr>
                        <a:t>1 037 197,00</a:t>
                      </a:r>
                    </a:p>
                  </a:txBody>
                  <a:tcPr marL="5552" marR="5552" marT="5552"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noFill/>
                  </a:tcPr>
                </a:tc>
                <a:tc>
                  <a:txBody>
                    <a:bodyPr/>
                    <a:lstStyle/>
                    <a:p>
                      <a:pPr algn="r" rtl="0" fontAlgn="b"/>
                      <a:r>
                        <a:rPr lang="ru-RU" sz="1100" b="0" i="0" u="none" strike="noStrike" dirty="0">
                          <a:solidFill>
                            <a:srgbClr val="000000"/>
                          </a:solidFill>
                          <a:effectLst/>
                          <a:latin typeface="Be Vietnam Pro"/>
                        </a:rPr>
                        <a:t>1 156 475,00</a:t>
                      </a:r>
                    </a:p>
                  </a:txBody>
                  <a:tcPr marL="5552" marR="5552" marT="5552"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rtl="0" fontAlgn="b"/>
                      <a:r>
                        <a:rPr lang="ru-RU" sz="1100" b="0" i="0" u="none" strike="noStrike">
                          <a:solidFill>
                            <a:srgbClr val="000000"/>
                          </a:solidFill>
                          <a:effectLst/>
                          <a:latin typeface="Be Vietnam Pro"/>
                        </a:rPr>
                        <a:t>1 253 619,00</a:t>
                      </a:r>
                    </a:p>
                  </a:txBody>
                  <a:tcPr marL="5552" marR="5552" marT="5552"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r>
              <a:tr h="224741">
                <a:tc>
                  <a:txBody>
                    <a:bodyPr/>
                    <a:lstStyle/>
                    <a:p>
                      <a:pPr algn="l" rtl="0" fontAlgn="b"/>
                      <a:r>
                        <a:rPr lang="ru-RU" sz="1100" b="0" i="0" u="none" strike="noStrike" dirty="0">
                          <a:solidFill>
                            <a:srgbClr val="000000"/>
                          </a:solidFill>
                          <a:effectLst/>
                          <a:latin typeface="Be Vietnam Pro"/>
                        </a:rPr>
                        <a:t>Акцизы на топливо</a:t>
                      </a:r>
                    </a:p>
                  </a:txBody>
                  <a:tcPr marL="5552" marR="5552" marT="5552"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100" b="0" i="0" u="none" strike="noStrike" cap="none" dirty="0">
                          <a:solidFill>
                            <a:srgbClr val="000000"/>
                          </a:solidFill>
                          <a:effectLst/>
                          <a:latin typeface="Be Vietnam Pro"/>
                          <a:ea typeface="+mn-ea"/>
                          <a:cs typeface="+mn-cs"/>
                          <a:sym typeface="Arial"/>
                        </a:rPr>
                        <a:t>62 190,54</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100" b="0" i="0" u="none" strike="noStrike" cap="none" dirty="0">
                          <a:solidFill>
                            <a:srgbClr val="000000"/>
                          </a:solidFill>
                          <a:effectLst/>
                          <a:latin typeface="Be Vietnam Pro"/>
                          <a:ea typeface="+mn-ea"/>
                          <a:cs typeface="+mn-cs"/>
                          <a:sym typeface="Arial"/>
                        </a:rPr>
                        <a:t>63 281,00</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rtl="0" fontAlgn="b"/>
                      <a:r>
                        <a:rPr lang="ru-RU" sz="1100" b="0" i="0" u="none" strike="noStrike" dirty="0">
                          <a:solidFill>
                            <a:srgbClr val="000000"/>
                          </a:solidFill>
                          <a:effectLst/>
                          <a:latin typeface="Be Vietnam Pro"/>
                        </a:rPr>
                        <a:t>66 359,00</a:t>
                      </a:r>
                    </a:p>
                  </a:txBody>
                  <a:tcPr marL="5552" marR="5552" marT="5552"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noFill/>
                  </a:tcPr>
                </a:tc>
                <a:tc>
                  <a:txBody>
                    <a:bodyPr/>
                    <a:lstStyle/>
                    <a:p>
                      <a:pPr algn="r" rtl="0" fontAlgn="b"/>
                      <a:r>
                        <a:rPr lang="ru-RU" sz="1100" b="0" i="0" u="none" strike="noStrike" dirty="0">
                          <a:solidFill>
                            <a:srgbClr val="000000"/>
                          </a:solidFill>
                          <a:effectLst/>
                          <a:latin typeface="Be Vietnam Pro"/>
                        </a:rPr>
                        <a:t>87 301,00</a:t>
                      </a:r>
                    </a:p>
                  </a:txBody>
                  <a:tcPr marL="5552" marR="5552" marT="5552"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rtl="0" fontAlgn="b"/>
                      <a:r>
                        <a:rPr lang="ru-RU" sz="1100" b="0" i="0" u="none" strike="noStrike">
                          <a:solidFill>
                            <a:srgbClr val="000000"/>
                          </a:solidFill>
                          <a:effectLst/>
                          <a:latin typeface="Be Vietnam Pro"/>
                        </a:rPr>
                        <a:t>92 922,00</a:t>
                      </a:r>
                    </a:p>
                  </a:txBody>
                  <a:tcPr marL="5552" marR="5552" marT="5552"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r>
              <a:tr h="237067">
                <a:tc>
                  <a:txBody>
                    <a:bodyPr/>
                    <a:lstStyle/>
                    <a:p>
                      <a:pPr algn="l" rtl="0" fontAlgn="b"/>
                      <a:r>
                        <a:rPr lang="ru-RU" sz="1100" b="0" i="0" u="none" strike="noStrike" dirty="0">
                          <a:solidFill>
                            <a:srgbClr val="000000"/>
                          </a:solidFill>
                          <a:effectLst/>
                          <a:latin typeface="Be Vietnam Pro"/>
                        </a:rPr>
                        <a:t>Налоги на совокупный доход </a:t>
                      </a:r>
                    </a:p>
                  </a:txBody>
                  <a:tcPr marL="5552" marR="5552" marT="5552"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100" b="0" i="0" u="none" strike="noStrike" cap="none" dirty="0">
                          <a:solidFill>
                            <a:srgbClr val="000000"/>
                          </a:solidFill>
                          <a:effectLst/>
                          <a:latin typeface="Be Vietnam Pro"/>
                          <a:ea typeface="+mn-ea"/>
                          <a:cs typeface="+mn-cs"/>
                          <a:sym typeface="Arial"/>
                        </a:rPr>
                        <a:t>43 100,85</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100" b="0" i="0" u="none" strike="noStrike" cap="none" dirty="0">
                          <a:solidFill>
                            <a:srgbClr val="000000"/>
                          </a:solidFill>
                          <a:effectLst/>
                          <a:latin typeface="Be Vietnam Pro"/>
                          <a:ea typeface="+mn-ea"/>
                          <a:cs typeface="+mn-cs"/>
                          <a:sym typeface="Arial"/>
                        </a:rPr>
                        <a:t>74 754,00</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rtl="0" fontAlgn="b"/>
                      <a:r>
                        <a:rPr lang="ru-RU" sz="1100" b="0" i="0" u="none" strike="noStrike" dirty="0">
                          <a:solidFill>
                            <a:srgbClr val="000000"/>
                          </a:solidFill>
                          <a:effectLst/>
                          <a:latin typeface="Be Vietnam Pro"/>
                        </a:rPr>
                        <a:t>76 351,00</a:t>
                      </a:r>
                    </a:p>
                  </a:txBody>
                  <a:tcPr marL="5552" marR="5552" marT="5552"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noFill/>
                  </a:tcPr>
                </a:tc>
                <a:tc>
                  <a:txBody>
                    <a:bodyPr/>
                    <a:lstStyle/>
                    <a:p>
                      <a:pPr algn="r" rtl="0" fontAlgn="b"/>
                      <a:r>
                        <a:rPr lang="ru-RU" sz="1100" b="0" i="0" u="none" strike="noStrike" dirty="0">
                          <a:solidFill>
                            <a:srgbClr val="000000"/>
                          </a:solidFill>
                          <a:effectLst/>
                          <a:latin typeface="Be Vietnam Pro"/>
                        </a:rPr>
                        <a:t>76 916,00</a:t>
                      </a:r>
                    </a:p>
                  </a:txBody>
                  <a:tcPr marL="5552" marR="5552" marT="5552"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rtl="0" fontAlgn="b"/>
                      <a:r>
                        <a:rPr lang="ru-RU" sz="1100" b="0" i="0" u="none" strike="noStrike">
                          <a:solidFill>
                            <a:srgbClr val="000000"/>
                          </a:solidFill>
                          <a:effectLst/>
                          <a:latin typeface="Be Vietnam Pro"/>
                        </a:rPr>
                        <a:t>77 475,00</a:t>
                      </a:r>
                    </a:p>
                  </a:txBody>
                  <a:tcPr marL="5552" marR="5552" marT="5552"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r>
              <a:tr h="245533">
                <a:tc>
                  <a:txBody>
                    <a:bodyPr/>
                    <a:lstStyle/>
                    <a:p>
                      <a:pPr algn="l" rtl="0" fontAlgn="b"/>
                      <a:r>
                        <a:rPr lang="ru-RU" sz="1100" b="0" i="0" u="none" strike="noStrike" dirty="0" smtClean="0">
                          <a:solidFill>
                            <a:srgbClr val="000000"/>
                          </a:solidFill>
                          <a:effectLst/>
                          <a:latin typeface="Be Vietnam Pro"/>
                        </a:rPr>
                        <a:t>Налоги на имущество</a:t>
                      </a:r>
                      <a:endParaRPr lang="ru-RU" sz="1100" b="0" i="0" u="none" strike="noStrike" dirty="0">
                        <a:solidFill>
                          <a:srgbClr val="000000"/>
                        </a:solidFill>
                        <a:effectLst/>
                        <a:latin typeface="Be Vietnam Pro"/>
                      </a:endParaRPr>
                    </a:p>
                  </a:txBody>
                  <a:tcPr marL="5552" marR="5552" marT="5552"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100" b="0" i="0" u="none" strike="noStrike" cap="none" dirty="0">
                          <a:solidFill>
                            <a:srgbClr val="000000"/>
                          </a:solidFill>
                          <a:effectLst/>
                          <a:latin typeface="Be Vietnam Pro"/>
                          <a:ea typeface="+mn-ea"/>
                          <a:cs typeface="+mn-cs"/>
                          <a:sym typeface="Arial"/>
                        </a:rPr>
                        <a:t>31 700,27</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100" b="0" i="0" u="none" strike="noStrike" cap="none" dirty="0">
                          <a:solidFill>
                            <a:srgbClr val="000000"/>
                          </a:solidFill>
                          <a:effectLst/>
                          <a:latin typeface="Be Vietnam Pro"/>
                          <a:ea typeface="+mn-ea"/>
                          <a:cs typeface="+mn-cs"/>
                          <a:sym typeface="Arial"/>
                        </a:rPr>
                        <a:t>33 471,00</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rtl="0" fontAlgn="b"/>
                      <a:r>
                        <a:rPr lang="ru-RU" sz="1100" b="0" i="0" u="none" strike="noStrike" dirty="0">
                          <a:solidFill>
                            <a:srgbClr val="000000"/>
                          </a:solidFill>
                          <a:effectLst/>
                          <a:latin typeface="Be Vietnam Pro"/>
                        </a:rPr>
                        <a:t>34 393,00</a:t>
                      </a:r>
                    </a:p>
                  </a:txBody>
                  <a:tcPr marL="5552" marR="5552" marT="5552"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noFill/>
                  </a:tcPr>
                </a:tc>
                <a:tc>
                  <a:txBody>
                    <a:bodyPr/>
                    <a:lstStyle/>
                    <a:p>
                      <a:pPr algn="r" rtl="0" fontAlgn="b"/>
                      <a:r>
                        <a:rPr lang="ru-RU" sz="1100" b="0" i="0" u="none" strike="noStrike" dirty="0">
                          <a:solidFill>
                            <a:srgbClr val="000000"/>
                          </a:solidFill>
                          <a:effectLst/>
                          <a:latin typeface="Be Vietnam Pro"/>
                        </a:rPr>
                        <a:t>34 798,00</a:t>
                      </a:r>
                    </a:p>
                  </a:txBody>
                  <a:tcPr marL="5552" marR="5552" marT="5552"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rtl="0" fontAlgn="b"/>
                      <a:r>
                        <a:rPr lang="ru-RU" sz="1100" b="0" i="0" u="none" strike="noStrike">
                          <a:solidFill>
                            <a:srgbClr val="000000"/>
                          </a:solidFill>
                          <a:effectLst/>
                          <a:latin typeface="Be Vietnam Pro"/>
                        </a:rPr>
                        <a:t>35 219,00</a:t>
                      </a:r>
                    </a:p>
                  </a:txBody>
                  <a:tcPr marL="5552" marR="5552" marT="5552"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r>
              <a:tr h="249623">
                <a:tc>
                  <a:txBody>
                    <a:bodyPr/>
                    <a:lstStyle/>
                    <a:p>
                      <a:pPr algn="l" rtl="0" fontAlgn="b"/>
                      <a:r>
                        <a:rPr lang="ru-RU" sz="1100" b="0" i="0" u="none" strike="noStrike" dirty="0">
                          <a:solidFill>
                            <a:srgbClr val="000000"/>
                          </a:solidFill>
                          <a:effectLst/>
                          <a:latin typeface="Be Vietnam Pro"/>
                        </a:rPr>
                        <a:t>Налог на добычу полезных ископаемых</a:t>
                      </a:r>
                    </a:p>
                  </a:txBody>
                  <a:tcPr marL="5552" marR="5552" marT="5552"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100" b="0" i="0" u="none" strike="noStrike" cap="none" dirty="0">
                          <a:solidFill>
                            <a:srgbClr val="000000"/>
                          </a:solidFill>
                          <a:effectLst/>
                          <a:latin typeface="Be Vietnam Pro"/>
                          <a:ea typeface="+mn-ea"/>
                          <a:cs typeface="+mn-cs"/>
                          <a:sym typeface="Arial"/>
                        </a:rPr>
                        <a:t>1 089,15</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100" b="0" i="0" u="none" strike="noStrike" cap="none" dirty="0">
                          <a:solidFill>
                            <a:srgbClr val="000000"/>
                          </a:solidFill>
                          <a:effectLst/>
                          <a:latin typeface="Be Vietnam Pro"/>
                          <a:ea typeface="+mn-ea"/>
                          <a:cs typeface="+mn-cs"/>
                          <a:sym typeface="Arial"/>
                        </a:rPr>
                        <a:t>848,00</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rtl="0" fontAlgn="b"/>
                      <a:r>
                        <a:rPr lang="ru-RU" sz="1100" b="0" i="0" u="none" strike="noStrike" dirty="0">
                          <a:solidFill>
                            <a:srgbClr val="000000"/>
                          </a:solidFill>
                          <a:effectLst/>
                          <a:latin typeface="Be Vietnam Pro"/>
                        </a:rPr>
                        <a:t>894,00</a:t>
                      </a:r>
                    </a:p>
                  </a:txBody>
                  <a:tcPr marL="5552" marR="5552" marT="5552"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noFill/>
                  </a:tcPr>
                </a:tc>
                <a:tc>
                  <a:txBody>
                    <a:bodyPr/>
                    <a:lstStyle/>
                    <a:p>
                      <a:pPr algn="r" rtl="0" fontAlgn="b"/>
                      <a:r>
                        <a:rPr lang="ru-RU" sz="1100" b="0" i="0" u="none" strike="noStrike" dirty="0">
                          <a:solidFill>
                            <a:srgbClr val="000000"/>
                          </a:solidFill>
                          <a:effectLst/>
                          <a:latin typeface="Be Vietnam Pro"/>
                        </a:rPr>
                        <a:t>930,00</a:t>
                      </a:r>
                    </a:p>
                  </a:txBody>
                  <a:tcPr marL="5552" marR="5552" marT="5552"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rtl="0" fontAlgn="b"/>
                      <a:r>
                        <a:rPr lang="ru-RU" sz="1100" b="0" i="0" u="none" strike="noStrike">
                          <a:solidFill>
                            <a:srgbClr val="000000"/>
                          </a:solidFill>
                          <a:effectLst/>
                          <a:latin typeface="Be Vietnam Pro"/>
                        </a:rPr>
                        <a:t>967,00</a:t>
                      </a:r>
                    </a:p>
                  </a:txBody>
                  <a:tcPr marL="5552" marR="5552" marT="5552"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r>
              <a:tr h="214746">
                <a:tc>
                  <a:txBody>
                    <a:bodyPr/>
                    <a:lstStyle/>
                    <a:p>
                      <a:pPr algn="l" rtl="0" fontAlgn="b"/>
                      <a:r>
                        <a:rPr lang="ru-RU" sz="1100" b="0" i="0" u="none" strike="noStrike" dirty="0" smtClean="0">
                          <a:solidFill>
                            <a:srgbClr val="000000"/>
                          </a:solidFill>
                          <a:effectLst/>
                          <a:latin typeface="Be Vietnam Pro"/>
                        </a:rPr>
                        <a:t>Государственная пошлина</a:t>
                      </a:r>
                      <a:endParaRPr lang="ru-RU" sz="1100" b="0" i="0" u="none" strike="noStrike" dirty="0">
                        <a:solidFill>
                          <a:srgbClr val="000000"/>
                        </a:solidFill>
                        <a:effectLst/>
                        <a:latin typeface="Be Vietnam Pro"/>
                      </a:endParaRPr>
                    </a:p>
                  </a:txBody>
                  <a:tcPr marL="5552" marR="5552" marT="5552"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100" b="0" i="0" u="none" strike="noStrike" cap="none" dirty="0">
                          <a:solidFill>
                            <a:srgbClr val="000000"/>
                          </a:solidFill>
                          <a:effectLst/>
                          <a:latin typeface="Be Vietnam Pro"/>
                          <a:ea typeface="+mn-ea"/>
                          <a:cs typeface="+mn-cs"/>
                          <a:sym typeface="Arial"/>
                        </a:rPr>
                        <a:t>7 806,40</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100" b="0" i="0" u="none" strike="noStrike" cap="none" dirty="0">
                          <a:solidFill>
                            <a:srgbClr val="000000"/>
                          </a:solidFill>
                          <a:effectLst/>
                          <a:latin typeface="Be Vietnam Pro"/>
                          <a:ea typeface="+mn-ea"/>
                          <a:cs typeface="+mn-cs"/>
                          <a:sym typeface="Arial"/>
                        </a:rPr>
                        <a:t>13 752,00</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rtl="0" fontAlgn="b"/>
                      <a:r>
                        <a:rPr lang="ru-RU" sz="1100" b="0" i="0" u="none" strike="noStrike" dirty="0">
                          <a:solidFill>
                            <a:srgbClr val="000000"/>
                          </a:solidFill>
                          <a:effectLst/>
                          <a:latin typeface="Be Vietnam Pro"/>
                        </a:rPr>
                        <a:t>13 752,00</a:t>
                      </a:r>
                    </a:p>
                  </a:txBody>
                  <a:tcPr marL="5552" marR="5552" marT="5552"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noFill/>
                  </a:tcPr>
                </a:tc>
                <a:tc>
                  <a:txBody>
                    <a:bodyPr/>
                    <a:lstStyle/>
                    <a:p>
                      <a:pPr algn="r" rtl="0" fontAlgn="b"/>
                      <a:r>
                        <a:rPr lang="ru-RU" sz="1100" b="0" i="0" u="none" strike="noStrike" dirty="0">
                          <a:solidFill>
                            <a:srgbClr val="000000"/>
                          </a:solidFill>
                          <a:effectLst/>
                          <a:latin typeface="Be Vietnam Pro"/>
                        </a:rPr>
                        <a:t>13 752,00</a:t>
                      </a:r>
                    </a:p>
                  </a:txBody>
                  <a:tcPr marL="5552" marR="5552" marT="5552"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rtl="0" fontAlgn="b"/>
                      <a:r>
                        <a:rPr lang="ru-RU" sz="1100" b="0" i="0" u="none" strike="noStrike" dirty="0">
                          <a:solidFill>
                            <a:srgbClr val="000000"/>
                          </a:solidFill>
                          <a:effectLst/>
                          <a:latin typeface="Be Vietnam Pro"/>
                        </a:rPr>
                        <a:t>13 752,00</a:t>
                      </a:r>
                    </a:p>
                  </a:txBody>
                  <a:tcPr marL="5552" marR="5552" marT="5552"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r>
              <a:tr h="222165">
                <a:tc>
                  <a:txBody>
                    <a:bodyPr/>
                    <a:lstStyle/>
                    <a:p>
                      <a:pPr algn="l" rtl="0" fontAlgn="b"/>
                      <a:r>
                        <a:rPr lang="ru-RU" sz="1100" b="1" i="0" u="none" strike="noStrike" dirty="0">
                          <a:solidFill>
                            <a:srgbClr val="000000"/>
                          </a:solidFill>
                          <a:effectLst/>
                          <a:latin typeface="Be Vietnam Pro"/>
                        </a:rPr>
                        <a:t>Неналоговые доходы</a:t>
                      </a:r>
                    </a:p>
                  </a:txBody>
                  <a:tcPr marL="5552" marR="5552" marT="5552"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DCE6F1"/>
                    </a:solidFill>
                  </a:tcPr>
                </a:tc>
                <a:tc>
                  <a:txBody>
                    <a:bodyPr/>
                    <a:lstStyle/>
                    <a:p>
                      <a:pPr marR="0" algn="r" rtl="0" fontAlgn="b">
                        <a:lnSpc>
                          <a:spcPct val="100000"/>
                        </a:lnSpc>
                        <a:spcBef>
                          <a:spcPts val="0"/>
                        </a:spcBef>
                        <a:spcAft>
                          <a:spcPts val="0"/>
                        </a:spcAft>
                        <a:buClr>
                          <a:srgbClr val="000000"/>
                        </a:buClr>
                        <a:buFont typeface="Arial"/>
                      </a:pPr>
                      <a:r>
                        <a:rPr lang="ru-RU" sz="1100" b="1" i="0" u="none" strike="noStrike" cap="none" dirty="0">
                          <a:solidFill>
                            <a:srgbClr val="000000"/>
                          </a:solidFill>
                          <a:effectLst/>
                          <a:latin typeface="Be Vietnam Pro"/>
                          <a:ea typeface="+mn-ea"/>
                          <a:cs typeface="+mn-cs"/>
                          <a:sym typeface="Arial"/>
                        </a:rPr>
                        <a:t>123 496,40</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DCE6F1"/>
                    </a:solidFill>
                  </a:tcPr>
                </a:tc>
                <a:tc>
                  <a:txBody>
                    <a:bodyPr/>
                    <a:lstStyle/>
                    <a:p>
                      <a:pPr marR="0" algn="r" rtl="0" fontAlgn="b">
                        <a:lnSpc>
                          <a:spcPct val="100000"/>
                        </a:lnSpc>
                        <a:spcBef>
                          <a:spcPts val="0"/>
                        </a:spcBef>
                        <a:spcAft>
                          <a:spcPts val="0"/>
                        </a:spcAft>
                        <a:buClr>
                          <a:srgbClr val="000000"/>
                        </a:buClr>
                        <a:buFont typeface="Arial"/>
                      </a:pPr>
                      <a:r>
                        <a:rPr lang="ru-RU" sz="1100" b="1" i="0" u="none" strike="noStrike" cap="none" dirty="0">
                          <a:solidFill>
                            <a:srgbClr val="000000"/>
                          </a:solidFill>
                          <a:effectLst/>
                          <a:latin typeface="Be Vietnam Pro"/>
                          <a:ea typeface="+mn-ea"/>
                          <a:cs typeface="+mn-cs"/>
                          <a:sym typeface="Arial"/>
                        </a:rPr>
                        <a:t>127 350,00</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DCE6F1"/>
                    </a:solidFill>
                  </a:tcPr>
                </a:tc>
                <a:tc>
                  <a:txBody>
                    <a:bodyPr/>
                    <a:lstStyle/>
                    <a:p>
                      <a:pPr algn="r" rtl="0" fontAlgn="b"/>
                      <a:r>
                        <a:rPr lang="ru-RU" sz="1100" b="1" i="0" u="none" strike="noStrike" dirty="0">
                          <a:solidFill>
                            <a:srgbClr val="000000"/>
                          </a:solidFill>
                          <a:effectLst/>
                          <a:latin typeface="Be Vietnam Pro"/>
                        </a:rPr>
                        <a:t>101 287,00</a:t>
                      </a:r>
                    </a:p>
                  </a:txBody>
                  <a:tcPr marL="5552" marR="5552" marT="5552"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DCE6F1"/>
                    </a:solidFill>
                  </a:tcPr>
                </a:tc>
                <a:tc>
                  <a:txBody>
                    <a:bodyPr/>
                    <a:lstStyle/>
                    <a:p>
                      <a:pPr algn="r" rtl="0" fontAlgn="b"/>
                      <a:r>
                        <a:rPr lang="ru-RU" sz="1100" b="1" i="0" u="none" strike="noStrike" dirty="0">
                          <a:solidFill>
                            <a:srgbClr val="000000"/>
                          </a:solidFill>
                          <a:effectLst/>
                          <a:latin typeface="Be Vietnam Pro"/>
                        </a:rPr>
                        <a:t>72 985,00</a:t>
                      </a:r>
                    </a:p>
                  </a:txBody>
                  <a:tcPr marL="5552" marR="5552" marT="5552"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DCE6F1"/>
                    </a:solidFill>
                  </a:tcPr>
                </a:tc>
                <a:tc>
                  <a:txBody>
                    <a:bodyPr/>
                    <a:lstStyle/>
                    <a:p>
                      <a:pPr algn="r" rtl="0" fontAlgn="b"/>
                      <a:r>
                        <a:rPr lang="ru-RU" sz="1100" b="1" i="0" u="none" strike="noStrike" dirty="0">
                          <a:solidFill>
                            <a:srgbClr val="000000"/>
                          </a:solidFill>
                          <a:effectLst/>
                          <a:latin typeface="Be Vietnam Pro"/>
                        </a:rPr>
                        <a:t>73 256,00</a:t>
                      </a:r>
                    </a:p>
                  </a:txBody>
                  <a:tcPr marL="5552" marR="5552" marT="5552"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DCE6F1"/>
                    </a:solidFill>
                  </a:tcPr>
                </a:tc>
              </a:tr>
              <a:tr h="243502">
                <a:tc>
                  <a:txBody>
                    <a:bodyPr/>
                    <a:lstStyle/>
                    <a:p>
                      <a:pPr marR="0" algn="l" rtl="0" fontAlgn="b">
                        <a:lnSpc>
                          <a:spcPct val="100000"/>
                        </a:lnSpc>
                        <a:spcBef>
                          <a:spcPts val="0"/>
                        </a:spcBef>
                        <a:spcAft>
                          <a:spcPts val="0"/>
                        </a:spcAft>
                        <a:buClr>
                          <a:srgbClr val="000000"/>
                        </a:buClr>
                        <a:buFont typeface="Arial"/>
                      </a:pPr>
                      <a:r>
                        <a:rPr lang="ru-RU" sz="1100" b="0" i="0" u="none" strike="noStrike" cap="none" dirty="0" smtClean="0">
                          <a:solidFill>
                            <a:srgbClr val="000000"/>
                          </a:solidFill>
                          <a:effectLst/>
                          <a:latin typeface="Be Vietnam Pro"/>
                          <a:ea typeface="+mn-ea"/>
                          <a:cs typeface="+mn-cs"/>
                          <a:sym typeface="Arial"/>
                        </a:rPr>
                        <a:t>Платежи</a:t>
                      </a:r>
                      <a:r>
                        <a:rPr lang="ru-RU" sz="1100" b="0" i="0" u="none" strike="noStrike" cap="none" baseline="0" dirty="0" smtClean="0">
                          <a:solidFill>
                            <a:srgbClr val="000000"/>
                          </a:solidFill>
                          <a:effectLst/>
                          <a:latin typeface="Be Vietnam Pro"/>
                          <a:ea typeface="+mn-ea"/>
                          <a:cs typeface="+mn-cs"/>
                          <a:sym typeface="Arial"/>
                        </a:rPr>
                        <a:t> при пользовании природными ресурсами</a:t>
                      </a:r>
                      <a:endParaRPr lang="ru-RU" sz="1100" b="0" i="0" u="none" strike="noStrike" cap="none" dirty="0">
                        <a:solidFill>
                          <a:srgbClr val="000000"/>
                        </a:solidFill>
                        <a:effectLst/>
                        <a:latin typeface="Be Vietnam Pro"/>
                        <a:ea typeface="+mn-ea"/>
                        <a:cs typeface="+mn-cs"/>
                        <a:sym typeface="Arial"/>
                      </a:endParaRPr>
                    </a:p>
                  </a:txBody>
                  <a:tcPr marL="5552" marR="5552" marT="5552"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100" b="0" i="0" u="none" strike="noStrike" cap="none" dirty="0">
                          <a:solidFill>
                            <a:srgbClr val="000000"/>
                          </a:solidFill>
                          <a:effectLst/>
                          <a:latin typeface="Be Vietnam Pro"/>
                          <a:ea typeface="+mn-ea"/>
                          <a:cs typeface="+mn-cs"/>
                          <a:sym typeface="Arial"/>
                        </a:rPr>
                        <a:t>4 108,81</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100" b="0" i="0" u="none" strike="noStrike" cap="none" dirty="0">
                          <a:solidFill>
                            <a:srgbClr val="000000"/>
                          </a:solidFill>
                          <a:effectLst/>
                          <a:latin typeface="Be Vietnam Pro"/>
                          <a:ea typeface="+mn-ea"/>
                          <a:cs typeface="+mn-cs"/>
                          <a:sym typeface="Arial"/>
                        </a:rPr>
                        <a:t>4 690,00</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100" b="0" i="0" u="none" strike="noStrike" cap="none" dirty="0" smtClean="0">
                          <a:solidFill>
                            <a:srgbClr val="000000"/>
                          </a:solidFill>
                          <a:effectLst/>
                          <a:latin typeface="Be Vietnam Pro"/>
                          <a:ea typeface="+mn-ea"/>
                          <a:cs typeface="+mn-cs"/>
                          <a:sym typeface="Arial"/>
                        </a:rPr>
                        <a:t>0,00</a:t>
                      </a:r>
                      <a:endParaRPr lang="ru-RU" sz="1100" b="0" i="0" u="none" strike="noStrike" cap="none" dirty="0">
                        <a:solidFill>
                          <a:srgbClr val="000000"/>
                        </a:solidFill>
                        <a:effectLst/>
                        <a:latin typeface="Be Vietnam Pro"/>
                        <a:ea typeface="+mn-ea"/>
                        <a:cs typeface="+mn-cs"/>
                        <a:sym typeface="Arial"/>
                      </a:endParaRPr>
                    </a:p>
                  </a:txBody>
                  <a:tcPr marL="5552" marR="5552" marT="5552"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noFill/>
                  </a:tcPr>
                </a:tc>
                <a:tc>
                  <a:txBody>
                    <a:bodyPr/>
                    <a:lstStyle/>
                    <a:p>
                      <a:pPr marR="0" algn="r" rtl="0" fontAlgn="b">
                        <a:lnSpc>
                          <a:spcPct val="100000"/>
                        </a:lnSpc>
                        <a:spcBef>
                          <a:spcPts val="0"/>
                        </a:spcBef>
                        <a:spcAft>
                          <a:spcPts val="0"/>
                        </a:spcAft>
                        <a:buClr>
                          <a:srgbClr val="000000"/>
                        </a:buClr>
                        <a:buFont typeface="Arial"/>
                      </a:pPr>
                      <a:r>
                        <a:rPr lang="ru-RU" sz="1100" b="0" i="0" u="none" strike="noStrike" cap="none" dirty="0" smtClean="0">
                          <a:solidFill>
                            <a:srgbClr val="000000"/>
                          </a:solidFill>
                          <a:effectLst/>
                          <a:latin typeface="Be Vietnam Pro"/>
                          <a:ea typeface="+mn-ea"/>
                          <a:cs typeface="+mn-cs"/>
                          <a:sym typeface="Arial"/>
                        </a:rPr>
                        <a:t>0,00</a:t>
                      </a:r>
                      <a:endParaRPr lang="ru-RU" sz="1100" b="0" i="0" u="none" strike="noStrike" cap="none" dirty="0">
                        <a:solidFill>
                          <a:srgbClr val="000000"/>
                        </a:solidFill>
                        <a:effectLst/>
                        <a:latin typeface="Be Vietnam Pro"/>
                        <a:ea typeface="+mn-ea"/>
                        <a:cs typeface="+mn-cs"/>
                        <a:sym typeface="Arial"/>
                      </a:endParaRPr>
                    </a:p>
                  </a:txBody>
                  <a:tcPr marL="5552" marR="5552" marT="5552"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100" b="0" i="0" u="none" strike="noStrike" cap="none" dirty="0" smtClean="0">
                          <a:solidFill>
                            <a:srgbClr val="000000"/>
                          </a:solidFill>
                          <a:effectLst/>
                          <a:latin typeface="Be Vietnam Pro"/>
                          <a:ea typeface="+mn-ea"/>
                          <a:cs typeface="+mn-cs"/>
                          <a:sym typeface="Arial"/>
                        </a:rPr>
                        <a:t>0,00</a:t>
                      </a:r>
                      <a:endParaRPr lang="ru-RU" sz="1100" b="0" i="0" u="none" strike="noStrike" cap="none" dirty="0">
                        <a:solidFill>
                          <a:srgbClr val="000000"/>
                        </a:solidFill>
                        <a:effectLst/>
                        <a:latin typeface="Be Vietnam Pro"/>
                        <a:ea typeface="+mn-ea"/>
                        <a:cs typeface="+mn-cs"/>
                        <a:sym typeface="Arial"/>
                      </a:endParaRPr>
                    </a:p>
                  </a:txBody>
                  <a:tcPr marL="5552" marR="5552" marT="5552"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r>
              <a:tr h="243502">
                <a:tc>
                  <a:txBody>
                    <a:bodyPr/>
                    <a:lstStyle/>
                    <a:p>
                      <a:pPr algn="l" rtl="0" fontAlgn="b"/>
                      <a:r>
                        <a:rPr lang="ru-RU" sz="1100" b="0" i="0" u="none" strike="noStrike" dirty="0">
                          <a:solidFill>
                            <a:srgbClr val="000000"/>
                          </a:solidFill>
                          <a:effectLst/>
                          <a:latin typeface="Be Vietnam Pro"/>
                        </a:rPr>
                        <a:t>Доходы от использования имущества</a:t>
                      </a:r>
                    </a:p>
                  </a:txBody>
                  <a:tcPr marL="5552" marR="5552" marT="5552"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100" b="0" i="0" u="none" strike="noStrike" cap="none" dirty="0">
                          <a:solidFill>
                            <a:srgbClr val="000000"/>
                          </a:solidFill>
                          <a:effectLst/>
                          <a:latin typeface="Be Vietnam Pro"/>
                          <a:ea typeface="+mn-ea"/>
                          <a:cs typeface="+mn-cs"/>
                          <a:sym typeface="Arial"/>
                        </a:rPr>
                        <a:t>20 717,79</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100" b="0" i="0" u="none" strike="noStrike" cap="none" dirty="0">
                          <a:solidFill>
                            <a:srgbClr val="000000"/>
                          </a:solidFill>
                          <a:effectLst/>
                          <a:latin typeface="Be Vietnam Pro"/>
                          <a:ea typeface="+mn-ea"/>
                          <a:cs typeface="+mn-cs"/>
                          <a:sym typeface="Arial"/>
                        </a:rPr>
                        <a:t>19 767,00</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rtl="0" fontAlgn="b"/>
                      <a:r>
                        <a:rPr lang="ru-RU" sz="1100" b="0" i="0" u="none" strike="noStrike" dirty="0">
                          <a:solidFill>
                            <a:srgbClr val="000000"/>
                          </a:solidFill>
                          <a:effectLst/>
                          <a:latin typeface="Be Vietnam Pro"/>
                        </a:rPr>
                        <a:t>19 767,00</a:t>
                      </a:r>
                    </a:p>
                  </a:txBody>
                  <a:tcPr marL="5552" marR="5552" marT="5552"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noFill/>
                  </a:tcPr>
                </a:tc>
                <a:tc>
                  <a:txBody>
                    <a:bodyPr/>
                    <a:lstStyle/>
                    <a:p>
                      <a:pPr algn="r" rtl="0" fontAlgn="b"/>
                      <a:r>
                        <a:rPr lang="ru-RU" sz="1100" b="0" i="0" u="none" strike="noStrike" dirty="0">
                          <a:solidFill>
                            <a:srgbClr val="000000"/>
                          </a:solidFill>
                          <a:effectLst/>
                          <a:latin typeface="Be Vietnam Pro"/>
                        </a:rPr>
                        <a:t>19 767,00</a:t>
                      </a:r>
                    </a:p>
                  </a:txBody>
                  <a:tcPr marL="5552" marR="5552" marT="5552"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rtl="0" fontAlgn="b"/>
                      <a:r>
                        <a:rPr lang="ru-RU" sz="1100" b="0" i="0" u="none" strike="noStrike" dirty="0">
                          <a:solidFill>
                            <a:srgbClr val="000000"/>
                          </a:solidFill>
                          <a:effectLst/>
                          <a:latin typeface="Be Vietnam Pro"/>
                        </a:rPr>
                        <a:t>19 767,00</a:t>
                      </a:r>
                    </a:p>
                  </a:txBody>
                  <a:tcPr marL="5552" marR="5552" marT="5552"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r>
              <a:tr h="243502">
                <a:tc>
                  <a:txBody>
                    <a:bodyPr/>
                    <a:lstStyle/>
                    <a:p>
                      <a:pPr algn="l" rtl="0" fontAlgn="b"/>
                      <a:r>
                        <a:rPr lang="ru-RU" sz="1100" b="0" i="0" u="none" strike="noStrike" dirty="0">
                          <a:solidFill>
                            <a:srgbClr val="000000"/>
                          </a:solidFill>
                          <a:effectLst/>
                          <a:latin typeface="Be Vietnam Pro"/>
                        </a:rPr>
                        <a:t>Доходы от оказания платных услуг </a:t>
                      </a:r>
                    </a:p>
                  </a:txBody>
                  <a:tcPr marL="5552" marR="5552" marT="5552"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100" b="0" i="0" u="none" strike="noStrike" cap="none" dirty="0">
                          <a:solidFill>
                            <a:srgbClr val="000000"/>
                          </a:solidFill>
                          <a:effectLst/>
                          <a:latin typeface="Be Vietnam Pro"/>
                          <a:ea typeface="+mn-ea"/>
                          <a:cs typeface="+mn-cs"/>
                          <a:sym typeface="Arial"/>
                        </a:rPr>
                        <a:t>32 878,76</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100" b="0" i="0" u="none" strike="noStrike" cap="none" dirty="0">
                          <a:solidFill>
                            <a:srgbClr val="000000"/>
                          </a:solidFill>
                          <a:effectLst/>
                          <a:latin typeface="Be Vietnam Pro"/>
                          <a:ea typeface="+mn-ea"/>
                          <a:cs typeface="+mn-cs"/>
                          <a:sym typeface="Arial"/>
                        </a:rPr>
                        <a:t>44 980,00</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rtl="0" fontAlgn="b"/>
                      <a:r>
                        <a:rPr lang="ru-RU" sz="1100" b="0" i="0" u="none" strike="noStrike" dirty="0">
                          <a:solidFill>
                            <a:srgbClr val="000000"/>
                          </a:solidFill>
                          <a:effectLst/>
                          <a:latin typeface="Be Vietnam Pro"/>
                        </a:rPr>
                        <a:t>40 117,00</a:t>
                      </a:r>
                    </a:p>
                  </a:txBody>
                  <a:tcPr marL="5552" marR="5552" marT="5552"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noFill/>
                  </a:tcPr>
                </a:tc>
                <a:tc>
                  <a:txBody>
                    <a:bodyPr/>
                    <a:lstStyle/>
                    <a:p>
                      <a:pPr algn="r" rtl="0" fontAlgn="b"/>
                      <a:r>
                        <a:rPr lang="ru-RU" sz="1100" b="0" i="0" u="none" strike="noStrike" dirty="0">
                          <a:solidFill>
                            <a:srgbClr val="000000"/>
                          </a:solidFill>
                          <a:effectLst/>
                          <a:latin typeface="Be Vietnam Pro"/>
                        </a:rPr>
                        <a:t>40 441,00</a:t>
                      </a:r>
                    </a:p>
                  </a:txBody>
                  <a:tcPr marL="5552" marR="5552" marT="5552"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rtl="0" fontAlgn="b"/>
                      <a:r>
                        <a:rPr lang="ru-RU" sz="1100" b="0" i="0" u="none" strike="noStrike" dirty="0">
                          <a:solidFill>
                            <a:srgbClr val="000000"/>
                          </a:solidFill>
                          <a:effectLst/>
                          <a:latin typeface="Be Vietnam Pro"/>
                        </a:rPr>
                        <a:t>40 712,00</a:t>
                      </a:r>
                    </a:p>
                  </a:txBody>
                  <a:tcPr marL="5552" marR="5552" marT="5552"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r>
              <a:tr h="228600">
                <a:tc>
                  <a:txBody>
                    <a:bodyPr/>
                    <a:lstStyle/>
                    <a:p>
                      <a:pPr algn="l" rtl="0" fontAlgn="b"/>
                      <a:r>
                        <a:rPr lang="ru-RU" sz="1100" b="0" i="0" u="none" strike="noStrike" dirty="0">
                          <a:solidFill>
                            <a:srgbClr val="000000"/>
                          </a:solidFill>
                          <a:effectLst/>
                          <a:latin typeface="Be Vietnam Pro"/>
                        </a:rPr>
                        <a:t>Доходы от </a:t>
                      </a:r>
                      <a:r>
                        <a:rPr lang="ru-RU" sz="1100" b="0" i="0" u="none" strike="noStrike" dirty="0" smtClean="0">
                          <a:solidFill>
                            <a:srgbClr val="000000"/>
                          </a:solidFill>
                          <a:effectLst/>
                          <a:latin typeface="Be Vietnam Pro"/>
                        </a:rPr>
                        <a:t>продажи </a:t>
                      </a:r>
                      <a:r>
                        <a:rPr lang="ru-RU" sz="1100" b="0" i="0" u="none" strike="noStrike" baseline="0" dirty="0" smtClean="0">
                          <a:solidFill>
                            <a:srgbClr val="000000"/>
                          </a:solidFill>
                          <a:effectLst/>
                          <a:latin typeface="Be Vietnam Pro"/>
                        </a:rPr>
                        <a:t>земли и имущества</a:t>
                      </a:r>
                      <a:endParaRPr lang="ru-RU" sz="1100" b="0" i="0" u="none" strike="noStrike" dirty="0">
                        <a:solidFill>
                          <a:srgbClr val="000000"/>
                        </a:solidFill>
                        <a:effectLst/>
                        <a:latin typeface="Be Vietnam Pro"/>
                      </a:endParaRPr>
                    </a:p>
                  </a:txBody>
                  <a:tcPr marL="5552" marR="5552" marT="5552"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100" b="0" i="0" u="none" strike="noStrike" cap="none" dirty="0">
                          <a:solidFill>
                            <a:srgbClr val="000000"/>
                          </a:solidFill>
                          <a:effectLst/>
                          <a:latin typeface="Be Vietnam Pro"/>
                          <a:ea typeface="+mn-ea"/>
                          <a:cs typeface="+mn-cs"/>
                          <a:sym typeface="Arial"/>
                        </a:rPr>
                        <a:t>51 871,12</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100" b="0" i="0" u="none" strike="noStrike" cap="none" dirty="0">
                          <a:solidFill>
                            <a:srgbClr val="000000"/>
                          </a:solidFill>
                          <a:effectLst/>
                          <a:latin typeface="Be Vietnam Pro"/>
                          <a:ea typeface="+mn-ea"/>
                          <a:cs typeface="+mn-cs"/>
                          <a:sym typeface="Arial"/>
                        </a:rPr>
                        <a:t>16 817,00</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rtl="0" fontAlgn="b"/>
                      <a:r>
                        <a:rPr lang="ru-RU" sz="1100" b="0" i="0" u="none" strike="noStrike" dirty="0">
                          <a:solidFill>
                            <a:srgbClr val="000000"/>
                          </a:solidFill>
                          <a:effectLst/>
                          <a:latin typeface="Be Vietnam Pro"/>
                        </a:rPr>
                        <a:t>2 100,00</a:t>
                      </a:r>
                    </a:p>
                  </a:txBody>
                  <a:tcPr marL="5552" marR="5552" marT="5552"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noFill/>
                  </a:tcPr>
                </a:tc>
                <a:tc>
                  <a:txBody>
                    <a:bodyPr/>
                    <a:lstStyle/>
                    <a:p>
                      <a:pPr algn="r" rtl="0" fontAlgn="b"/>
                      <a:r>
                        <a:rPr lang="ru-RU" sz="1100" b="0" i="0" u="none" strike="noStrike" dirty="0">
                          <a:solidFill>
                            <a:srgbClr val="000000"/>
                          </a:solidFill>
                          <a:effectLst/>
                          <a:latin typeface="Be Vietnam Pro"/>
                        </a:rPr>
                        <a:t>2 100,00</a:t>
                      </a:r>
                    </a:p>
                  </a:txBody>
                  <a:tcPr marL="5552" marR="5552" marT="5552"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rtl="0" fontAlgn="b"/>
                      <a:r>
                        <a:rPr lang="ru-RU" sz="1100" b="0" i="0" u="none" strike="noStrike" dirty="0">
                          <a:solidFill>
                            <a:srgbClr val="000000"/>
                          </a:solidFill>
                          <a:effectLst/>
                          <a:latin typeface="Be Vietnam Pro"/>
                        </a:rPr>
                        <a:t>2 100,00</a:t>
                      </a:r>
                    </a:p>
                  </a:txBody>
                  <a:tcPr marL="5552" marR="5552" marT="5552"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r>
              <a:tr h="228600">
                <a:tc>
                  <a:txBody>
                    <a:bodyPr/>
                    <a:lstStyle/>
                    <a:p>
                      <a:pPr algn="l" rtl="0" fontAlgn="b"/>
                      <a:r>
                        <a:rPr lang="ru-RU" sz="1100" b="0" i="0" u="none" strike="noStrike" dirty="0">
                          <a:solidFill>
                            <a:srgbClr val="000000"/>
                          </a:solidFill>
                          <a:effectLst/>
                          <a:latin typeface="Be Vietnam Pro"/>
                        </a:rPr>
                        <a:t>Штрафы</a:t>
                      </a:r>
                    </a:p>
                  </a:txBody>
                  <a:tcPr marL="5552" marR="5552" marT="5552"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100" b="0" i="0" u="none" strike="noStrike" cap="none" dirty="0">
                          <a:solidFill>
                            <a:srgbClr val="000000"/>
                          </a:solidFill>
                          <a:effectLst/>
                          <a:latin typeface="Be Vietnam Pro"/>
                          <a:ea typeface="+mn-ea"/>
                          <a:cs typeface="+mn-cs"/>
                          <a:sym typeface="Arial"/>
                        </a:rPr>
                        <a:t>1 632,76</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100" b="0" i="0" u="none" strike="noStrike" cap="none" dirty="0">
                          <a:solidFill>
                            <a:srgbClr val="000000"/>
                          </a:solidFill>
                          <a:effectLst/>
                          <a:latin typeface="Be Vietnam Pro"/>
                          <a:ea typeface="+mn-ea"/>
                          <a:cs typeface="+mn-cs"/>
                          <a:sym typeface="Arial"/>
                        </a:rPr>
                        <a:t>1 677,00</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rtl="0" fontAlgn="b"/>
                      <a:r>
                        <a:rPr lang="ru-RU" sz="1100" b="0" i="0" u="none" strike="noStrike" dirty="0">
                          <a:solidFill>
                            <a:srgbClr val="000000"/>
                          </a:solidFill>
                          <a:effectLst/>
                          <a:latin typeface="Be Vietnam Pro"/>
                        </a:rPr>
                        <a:t>1 677,00</a:t>
                      </a:r>
                    </a:p>
                  </a:txBody>
                  <a:tcPr marL="5552" marR="5552" marT="5552"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noFill/>
                  </a:tcPr>
                </a:tc>
                <a:tc>
                  <a:txBody>
                    <a:bodyPr/>
                    <a:lstStyle/>
                    <a:p>
                      <a:pPr algn="r" rtl="0" fontAlgn="b"/>
                      <a:r>
                        <a:rPr lang="ru-RU" sz="1100" b="0" i="0" u="none" strike="noStrike" dirty="0">
                          <a:solidFill>
                            <a:srgbClr val="000000"/>
                          </a:solidFill>
                          <a:effectLst/>
                          <a:latin typeface="Be Vietnam Pro"/>
                        </a:rPr>
                        <a:t>1 677,00</a:t>
                      </a:r>
                    </a:p>
                  </a:txBody>
                  <a:tcPr marL="5552" marR="5552" marT="5552"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rtl="0" fontAlgn="b"/>
                      <a:r>
                        <a:rPr lang="ru-RU" sz="1100" b="0" i="0" u="none" strike="noStrike" dirty="0">
                          <a:solidFill>
                            <a:srgbClr val="000000"/>
                          </a:solidFill>
                          <a:effectLst/>
                          <a:latin typeface="Be Vietnam Pro"/>
                        </a:rPr>
                        <a:t>1 677,00</a:t>
                      </a:r>
                    </a:p>
                  </a:txBody>
                  <a:tcPr marL="5552" marR="5552" marT="5552"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r>
              <a:tr h="220134">
                <a:tc>
                  <a:txBody>
                    <a:bodyPr/>
                    <a:lstStyle/>
                    <a:p>
                      <a:pPr algn="l" rtl="0" fontAlgn="b"/>
                      <a:r>
                        <a:rPr lang="ru-RU" sz="1100" b="0" i="0" u="none" strike="noStrike">
                          <a:solidFill>
                            <a:srgbClr val="000000"/>
                          </a:solidFill>
                          <a:effectLst/>
                          <a:latin typeface="Be Vietnam Pro"/>
                        </a:rPr>
                        <a:t>Прочие доходы</a:t>
                      </a:r>
                    </a:p>
                  </a:txBody>
                  <a:tcPr marL="5552" marR="5552" marT="5552"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100" b="0" i="0" u="none" strike="noStrike" cap="none" dirty="0">
                          <a:solidFill>
                            <a:srgbClr val="000000"/>
                          </a:solidFill>
                          <a:effectLst/>
                          <a:latin typeface="Be Vietnam Pro"/>
                          <a:ea typeface="+mn-ea"/>
                          <a:cs typeface="+mn-cs"/>
                          <a:sym typeface="Arial"/>
                        </a:rPr>
                        <a:t>12 287,17</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100" b="0" i="0" u="none" strike="noStrike" cap="none" dirty="0">
                          <a:solidFill>
                            <a:srgbClr val="000000"/>
                          </a:solidFill>
                          <a:effectLst/>
                          <a:latin typeface="Be Vietnam Pro"/>
                          <a:ea typeface="+mn-ea"/>
                          <a:cs typeface="+mn-cs"/>
                          <a:sym typeface="Arial"/>
                        </a:rPr>
                        <a:t>39 419,00</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rtl="0" fontAlgn="b"/>
                      <a:r>
                        <a:rPr lang="ru-RU" sz="1100" b="0" i="0" u="none" strike="noStrike" dirty="0">
                          <a:solidFill>
                            <a:srgbClr val="000000"/>
                          </a:solidFill>
                          <a:effectLst/>
                          <a:latin typeface="Be Vietnam Pro"/>
                        </a:rPr>
                        <a:t>37 626,00</a:t>
                      </a:r>
                    </a:p>
                  </a:txBody>
                  <a:tcPr marL="5552" marR="5552" marT="5552"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noFill/>
                  </a:tcPr>
                </a:tc>
                <a:tc>
                  <a:txBody>
                    <a:bodyPr/>
                    <a:lstStyle/>
                    <a:p>
                      <a:pPr algn="r" rtl="0" fontAlgn="b"/>
                      <a:r>
                        <a:rPr lang="ru-RU" sz="1100" b="0" i="0" u="none" strike="noStrike" dirty="0">
                          <a:solidFill>
                            <a:srgbClr val="000000"/>
                          </a:solidFill>
                          <a:effectLst/>
                          <a:latin typeface="Be Vietnam Pro"/>
                        </a:rPr>
                        <a:t>9 000,00</a:t>
                      </a:r>
                    </a:p>
                  </a:txBody>
                  <a:tcPr marL="5552" marR="5552" marT="5552"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rtl="0" fontAlgn="b"/>
                      <a:r>
                        <a:rPr lang="ru-RU" sz="1100" b="0" i="0" u="none" strike="noStrike" dirty="0">
                          <a:solidFill>
                            <a:srgbClr val="000000"/>
                          </a:solidFill>
                          <a:effectLst/>
                          <a:latin typeface="Be Vietnam Pro"/>
                        </a:rPr>
                        <a:t>9 000,00</a:t>
                      </a:r>
                    </a:p>
                  </a:txBody>
                  <a:tcPr marL="5552" marR="5552" marT="5552"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49246709"/>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572"/>
        <p:cNvGrpSpPr/>
        <p:nvPr/>
      </p:nvGrpSpPr>
      <p:grpSpPr>
        <a:xfrm>
          <a:off x="0" y="0"/>
          <a:ext cx="0" cy="0"/>
          <a:chOff x="0" y="0"/>
          <a:chExt cx="0" cy="0"/>
        </a:xfrm>
      </p:grpSpPr>
      <p:sp>
        <p:nvSpPr>
          <p:cNvPr id="8" name="Google Shape;1697;p29"/>
          <p:cNvSpPr txBox="1">
            <a:spLocks/>
          </p:cNvSpPr>
          <p:nvPr/>
        </p:nvSpPr>
        <p:spPr>
          <a:xfrm>
            <a:off x="850629" y="72021"/>
            <a:ext cx="7974716" cy="467343"/>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a:lnSpc>
                <a:spcPct val="90000"/>
              </a:lnSpc>
              <a:buClr>
                <a:srgbClr val="191919"/>
              </a:buClr>
              <a:buSzPts val="5200"/>
              <a:buFont typeface="Be Vietnam Pro"/>
              <a:buNone/>
              <a:defRPr sz="1600" b="1">
                <a:solidFill>
                  <a:schemeClr val="tx1">
                    <a:lumMod val="75000"/>
                  </a:schemeClr>
                </a:solidFill>
                <a:latin typeface="Be Vietnam Pro"/>
                <a:ea typeface="Be Vietnam Pro"/>
                <a:cs typeface="Be Vietnam Pro"/>
              </a:defRPr>
            </a:lvl1pPr>
            <a:lvl2pPr algn="ctr">
              <a:buClr>
                <a:srgbClr val="191919"/>
              </a:buClr>
              <a:buSzPts val="5200"/>
              <a:buFont typeface="Be Vietnam Pro"/>
              <a:buNone/>
              <a:defRPr sz="5200" b="1">
                <a:solidFill>
                  <a:srgbClr val="191919"/>
                </a:solidFill>
                <a:latin typeface="Be Vietnam Pro"/>
                <a:ea typeface="Be Vietnam Pro"/>
                <a:cs typeface="Be Vietnam Pro"/>
              </a:defRPr>
            </a:lvl2pPr>
            <a:lvl3pPr algn="ctr">
              <a:buClr>
                <a:srgbClr val="191919"/>
              </a:buClr>
              <a:buSzPts val="5200"/>
              <a:buFont typeface="Be Vietnam Pro"/>
              <a:buNone/>
              <a:defRPr sz="5200" b="1">
                <a:solidFill>
                  <a:srgbClr val="191919"/>
                </a:solidFill>
                <a:latin typeface="Be Vietnam Pro"/>
                <a:ea typeface="Be Vietnam Pro"/>
                <a:cs typeface="Be Vietnam Pro"/>
              </a:defRPr>
            </a:lvl3pPr>
            <a:lvl4pPr algn="ctr">
              <a:buClr>
                <a:srgbClr val="191919"/>
              </a:buClr>
              <a:buSzPts val="5200"/>
              <a:buFont typeface="Be Vietnam Pro"/>
              <a:buNone/>
              <a:defRPr sz="5200" b="1">
                <a:solidFill>
                  <a:srgbClr val="191919"/>
                </a:solidFill>
                <a:latin typeface="Be Vietnam Pro"/>
                <a:ea typeface="Be Vietnam Pro"/>
                <a:cs typeface="Be Vietnam Pro"/>
              </a:defRPr>
            </a:lvl4pPr>
            <a:lvl5pPr algn="ctr">
              <a:buClr>
                <a:srgbClr val="191919"/>
              </a:buClr>
              <a:buSzPts val="5200"/>
              <a:buFont typeface="Be Vietnam Pro"/>
              <a:buNone/>
              <a:defRPr sz="5200" b="1">
                <a:solidFill>
                  <a:srgbClr val="191919"/>
                </a:solidFill>
                <a:latin typeface="Be Vietnam Pro"/>
                <a:ea typeface="Be Vietnam Pro"/>
                <a:cs typeface="Be Vietnam Pro"/>
              </a:defRPr>
            </a:lvl5pPr>
            <a:lvl6pPr algn="ctr">
              <a:buClr>
                <a:srgbClr val="191919"/>
              </a:buClr>
              <a:buSzPts val="5200"/>
              <a:buFont typeface="Be Vietnam Pro"/>
              <a:buNone/>
              <a:defRPr sz="5200" b="1">
                <a:solidFill>
                  <a:srgbClr val="191919"/>
                </a:solidFill>
                <a:latin typeface="Be Vietnam Pro"/>
                <a:ea typeface="Be Vietnam Pro"/>
                <a:cs typeface="Be Vietnam Pro"/>
              </a:defRPr>
            </a:lvl6pPr>
            <a:lvl7pPr algn="ctr">
              <a:buClr>
                <a:srgbClr val="191919"/>
              </a:buClr>
              <a:buSzPts val="5200"/>
              <a:buFont typeface="Be Vietnam Pro"/>
              <a:buNone/>
              <a:defRPr sz="5200" b="1">
                <a:solidFill>
                  <a:srgbClr val="191919"/>
                </a:solidFill>
                <a:latin typeface="Be Vietnam Pro"/>
                <a:ea typeface="Be Vietnam Pro"/>
                <a:cs typeface="Be Vietnam Pro"/>
              </a:defRPr>
            </a:lvl7pPr>
            <a:lvl8pPr algn="ctr">
              <a:buClr>
                <a:srgbClr val="191919"/>
              </a:buClr>
              <a:buSzPts val="5200"/>
              <a:buFont typeface="Be Vietnam Pro"/>
              <a:buNone/>
              <a:defRPr sz="5200" b="1">
                <a:solidFill>
                  <a:srgbClr val="191919"/>
                </a:solidFill>
                <a:latin typeface="Be Vietnam Pro"/>
                <a:ea typeface="Be Vietnam Pro"/>
                <a:cs typeface="Be Vietnam Pro"/>
              </a:defRPr>
            </a:lvl8pPr>
            <a:lvl9pPr algn="ctr">
              <a:buClr>
                <a:srgbClr val="191919"/>
              </a:buClr>
              <a:buSzPts val="5200"/>
              <a:buFont typeface="Be Vietnam Pro"/>
              <a:buNone/>
              <a:defRPr sz="5200" b="1">
                <a:solidFill>
                  <a:srgbClr val="191919"/>
                </a:solidFill>
                <a:latin typeface="Be Vietnam Pro"/>
                <a:ea typeface="Be Vietnam Pro"/>
                <a:cs typeface="Be Vietnam Pro"/>
              </a:defRPr>
            </a:lvl9pPr>
          </a:lstStyle>
          <a:p>
            <a:r>
              <a:rPr lang="ru-RU" sz="1400" dirty="0"/>
              <a:t>Безвозмездные поступления из других </a:t>
            </a:r>
            <a:r>
              <a:rPr lang="ru-RU" sz="1400" dirty="0" smtClean="0"/>
              <a:t>бюджетов в бюджет Увинского района</a:t>
            </a:r>
            <a:r>
              <a:rPr lang="en-US" sz="1400" dirty="0" smtClean="0"/>
              <a:t>, </a:t>
            </a:r>
            <a:r>
              <a:rPr lang="ru-RU" sz="1400" dirty="0"/>
              <a:t>тыс.₽</a:t>
            </a:r>
            <a:endParaRPr lang="en-US" sz="1400" dirty="0"/>
          </a:p>
        </p:txBody>
      </p:sp>
      <p:pic>
        <p:nvPicPr>
          <p:cNvPr id="2053" name="Picture 5" descr="Picture background"/>
          <p:cNvPicPr>
            <a:picLocks noChangeAspect="1" noChangeArrowheads="1"/>
          </p:cNvPicPr>
          <p:nvPr/>
        </p:nvPicPr>
        <p:blipFill>
          <a:blip r:embed="rId3">
            <a:duotone>
              <a:schemeClr val="accent3">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410236" y="121250"/>
            <a:ext cx="327166" cy="327166"/>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5" name="Таблица 4"/>
          <p:cNvGraphicFramePr>
            <a:graphicFrameLocks noGrp="1"/>
          </p:cNvGraphicFramePr>
          <p:nvPr>
            <p:extLst>
              <p:ext uri="{D42A27DB-BD31-4B8C-83A1-F6EECF244321}">
                <p14:modId xmlns:p14="http://schemas.microsoft.com/office/powerpoint/2010/main" val="1910331346"/>
              </p:ext>
            </p:extLst>
          </p:nvPr>
        </p:nvGraphicFramePr>
        <p:xfrm>
          <a:off x="193887" y="539364"/>
          <a:ext cx="8660553" cy="4204307"/>
        </p:xfrm>
        <a:graphic>
          <a:graphicData uri="http://schemas.openxmlformats.org/drawingml/2006/table">
            <a:tbl>
              <a:tblPr/>
              <a:tblGrid>
                <a:gridCol w="5833533"/>
                <a:gridCol w="952500"/>
                <a:gridCol w="937260"/>
                <a:gridCol w="937260"/>
              </a:tblGrid>
              <a:tr h="319750">
                <a:tc>
                  <a:txBody>
                    <a:bodyPr/>
                    <a:lstStyle/>
                    <a:p>
                      <a:pPr algn="ctr" rtl="0" fontAlgn="ctr"/>
                      <a:r>
                        <a:rPr lang="ru-RU" sz="1050" b="1" i="0" u="none" strike="noStrike" dirty="0">
                          <a:solidFill>
                            <a:srgbClr val="FFFFFF"/>
                          </a:solidFill>
                          <a:effectLst/>
                          <a:latin typeface="Be Vietnam Pro"/>
                        </a:rPr>
                        <a:t>Наименование показателя</a:t>
                      </a:r>
                    </a:p>
                  </a:txBody>
                  <a:tcPr marL="5552" marR="5552" marT="5552" marB="0" anchor="ctr">
                    <a:lnL>
                      <a:noFill/>
                    </a:lnL>
                    <a:lnR w="6350" cap="flat" cmpd="sng" algn="ctr">
                      <a:solidFill>
                        <a:srgbClr val="A6A6A6"/>
                      </a:solidFill>
                      <a:prstDash val="solid"/>
                      <a:round/>
                      <a:headEnd type="none" w="med" len="med"/>
                      <a:tailEnd type="none" w="med" len="med"/>
                    </a:lnR>
                    <a:lnT>
                      <a:noFill/>
                    </a:lnT>
                    <a:lnB>
                      <a:noFill/>
                    </a:lnB>
                    <a:solidFill>
                      <a:schemeClr val="accent1">
                        <a:lumMod val="75000"/>
                      </a:schemeClr>
                    </a:solidFill>
                  </a:tcPr>
                </a:tc>
                <a:tc>
                  <a:txBody>
                    <a:bodyPr/>
                    <a:lstStyle/>
                    <a:p>
                      <a:pPr algn="ctr" rtl="0" fontAlgn="ctr"/>
                      <a:r>
                        <a:rPr lang="ru-RU" sz="1100" b="1" i="0" u="none" strike="noStrike" dirty="0" smtClean="0">
                          <a:solidFill>
                            <a:srgbClr val="FFFFFF"/>
                          </a:solidFill>
                          <a:effectLst/>
                          <a:latin typeface="Be Vietnam Pro"/>
                        </a:rPr>
                        <a:t>2026</a:t>
                      </a:r>
                    </a:p>
                    <a:p>
                      <a:pPr algn="ctr" rtl="0" fontAlgn="ctr"/>
                      <a:r>
                        <a:rPr lang="ru-RU" sz="1100" b="1" i="0" u="none" strike="noStrike" dirty="0" smtClean="0">
                          <a:solidFill>
                            <a:srgbClr val="FFFFFF"/>
                          </a:solidFill>
                          <a:effectLst/>
                          <a:latin typeface="Be Vietnam Pro"/>
                        </a:rPr>
                        <a:t>план</a:t>
                      </a:r>
                      <a:endParaRPr lang="ru-RU" sz="1100" b="1" i="0" u="none" strike="noStrike" dirty="0">
                        <a:solidFill>
                          <a:srgbClr val="FFFFFF"/>
                        </a:solidFill>
                        <a:effectLst/>
                        <a:latin typeface="Be Vietnam Pro"/>
                      </a:endParaRPr>
                    </a:p>
                  </a:txBody>
                  <a:tcPr marL="5552" marR="5552" marT="5552"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a:noFill/>
                    </a:lnT>
                    <a:lnB>
                      <a:noFill/>
                    </a:lnB>
                    <a:solidFill>
                      <a:schemeClr val="accent1">
                        <a:lumMod val="75000"/>
                      </a:schemeClr>
                    </a:solidFill>
                  </a:tcPr>
                </a:tc>
                <a:tc>
                  <a:txBody>
                    <a:bodyPr/>
                    <a:lstStyle/>
                    <a:p>
                      <a:pPr algn="ctr" rtl="0" fontAlgn="ctr"/>
                      <a:r>
                        <a:rPr lang="ru-RU" sz="1100" b="1" i="0" u="none" strike="noStrike" dirty="0" smtClean="0">
                          <a:solidFill>
                            <a:srgbClr val="FFFFFF"/>
                          </a:solidFill>
                          <a:effectLst/>
                          <a:latin typeface="Be Vietnam Pro"/>
                        </a:rPr>
                        <a:t>2027</a:t>
                      </a:r>
                    </a:p>
                    <a:p>
                      <a:pPr algn="ctr" rtl="0" fontAlgn="ctr"/>
                      <a:r>
                        <a:rPr lang="ru-RU" sz="1100" b="1" i="0" u="none" strike="noStrike" dirty="0" smtClean="0">
                          <a:solidFill>
                            <a:srgbClr val="FFFFFF"/>
                          </a:solidFill>
                          <a:effectLst/>
                          <a:latin typeface="Be Vietnam Pro"/>
                        </a:rPr>
                        <a:t>план</a:t>
                      </a:r>
                      <a:endParaRPr lang="ru-RU" sz="1100" b="1" i="0" u="none" strike="noStrike" dirty="0">
                        <a:solidFill>
                          <a:srgbClr val="FFFFFF"/>
                        </a:solidFill>
                        <a:effectLst/>
                        <a:latin typeface="Be Vietnam Pro"/>
                      </a:endParaRPr>
                    </a:p>
                  </a:txBody>
                  <a:tcPr marL="5552" marR="5552" marT="5552"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a:noFill/>
                    </a:lnB>
                    <a:solidFill>
                      <a:schemeClr val="accent1">
                        <a:lumMod val="75000"/>
                      </a:schemeClr>
                    </a:solidFill>
                  </a:tcPr>
                </a:tc>
                <a:tc>
                  <a:txBody>
                    <a:bodyPr/>
                    <a:lstStyle/>
                    <a:p>
                      <a:pPr algn="ctr" rtl="0" fontAlgn="ctr"/>
                      <a:r>
                        <a:rPr lang="ru-RU" sz="1100" b="1" i="0" u="none" strike="noStrike" dirty="0" smtClean="0">
                          <a:solidFill>
                            <a:srgbClr val="FFFFFF"/>
                          </a:solidFill>
                          <a:effectLst/>
                          <a:latin typeface="Be Vietnam Pro"/>
                        </a:rPr>
                        <a:t>2028</a:t>
                      </a:r>
                    </a:p>
                    <a:p>
                      <a:pPr algn="ctr" rtl="0" fontAlgn="ctr"/>
                      <a:r>
                        <a:rPr lang="ru-RU" sz="1100" b="1" i="0" u="none" strike="noStrike" dirty="0" smtClean="0">
                          <a:solidFill>
                            <a:srgbClr val="FFFFFF"/>
                          </a:solidFill>
                          <a:effectLst/>
                          <a:latin typeface="Be Vietnam Pro"/>
                        </a:rPr>
                        <a:t>план</a:t>
                      </a:r>
                      <a:endParaRPr lang="ru-RU" sz="1100" b="1" i="0" u="none" strike="noStrike" dirty="0">
                        <a:solidFill>
                          <a:srgbClr val="FFFFFF"/>
                        </a:solidFill>
                        <a:effectLst/>
                        <a:latin typeface="Be Vietnam Pro"/>
                      </a:endParaRPr>
                    </a:p>
                  </a:txBody>
                  <a:tcPr marL="5552" marR="5552" marT="5552" marB="0" anchor="ctr">
                    <a:lnL w="6350" cap="flat" cmpd="sng" algn="ctr">
                      <a:solidFill>
                        <a:srgbClr val="A6A6A6"/>
                      </a:solidFill>
                      <a:prstDash val="solid"/>
                      <a:round/>
                      <a:headEnd type="none" w="med" len="med"/>
                      <a:tailEnd type="none" w="med" len="med"/>
                    </a:lnL>
                    <a:lnR>
                      <a:noFill/>
                    </a:lnR>
                    <a:lnT w="6350" cap="flat" cmpd="sng" algn="ctr">
                      <a:solidFill>
                        <a:srgbClr val="A6A6A6"/>
                      </a:solidFill>
                      <a:prstDash val="solid"/>
                      <a:round/>
                      <a:headEnd type="none" w="med" len="med"/>
                      <a:tailEnd type="none" w="med" len="med"/>
                    </a:lnT>
                    <a:lnB>
                      <a:noFill/>
                    </a:lnB>
                    <a:solidFill>
                      <a:schemeClr val="accent1">
                        <a:lumMod val="75000"/>
                      </a:schemeClr>
                    </a:solidFill>
                  </a:tcPr>
                </a:tc>
              </a:tr>
              <a:tr h="261026">
                <a:tc>
                  <a:txBody>
                    <a:bodyPr/>
                    <a:lstStyle/>
                    <a:p>
                      <a:pPr algn="l" fontAlgn="t"/>
                      <a:r>
                        <a:rPr lang="ru-RU" sz="1000" b="1" i="0" u="none" strike="noStrike" cap="none" dirty="0">
                          <a:solidFill>
                            <a:srgbClr val="FFFFFF"/>
                          </a:solidFill>
                          <a:effectLst/>
                          <a:latin typeface="Be Vietnam Pro"/>
                          <a:ea typeface="+mn-ea"/>
                          <a:cs typeface="+mn-cs"/>
                          <a:sym typeface="Arial"/>
                        </a:rPr>
                        <a:t>БЕЗВОЗМЕЗДНЫЕ ПОСТУПЛЕНИЯ</a:t>
                      </a:r>
                    </a:p>
                  </a:txBody>
                  <a:tcPr marL="1778" marR="1778" marT="1778" marB="0" anchor="ctr">
                    <a:lnL>
                      <a:noFill/>
                    </a:lnL>
                    <a:lnR>
                      <a:noFill/>
                    </a:lnR>
                    <a:lnT>
                      <a:noFill/>
                    </a:lnT>
                    <a:lnB w="6350" cap="flat" cmpd="sng" algn="ctr">
                      <a:solidFill>
                        <a:srgbClr val="A6A6A6"/>
                      </a:solidFill>
                      <a:prstDash val="solid"/>
                      <a:round/>
                      <a:headEnd type="none" w="med" len="med"/>
                      <a:tailEnd type="none" w="med" len="med"/>
                    </a:lnB>
                    <a:solidFill>
                      <a:schemeClr val="accent1">
                        <a:lumMod val="50000"/>
                      </a:schemeClr>
                    </a:solidFill>
                  </a:tcPr>
                </a:tc>
                <a:tc>
                  <a:txBody>
                    <a:bodyPr/>
                    <a:lstStyle/>
                    <a:p>
                      <a:pPr marR="0" algn="r" rtl="0" fontAlgn="b">
                        <a:lnSpc>
                          <a:spcPct val="100000"/>
                        </a:lnSpc>
                        <a:spcBef>
                          <a:spcPts val="0"/>
                        </a:spcBef>
                        <a:spcAft>
                          <a:spcPts val="0"/>
                        </a:spcAft>
                        <a:buClr>
                          <a:srgbClr val="000000"/>
                        </a:buClr>
                        <a:buFont typeface="Arial"/>
                      </a:pPr>
                      <a:r>
                        <a:rPr lang="ru-RU" sz="1000" b="1" i="0" u="none" strike="noStrike" cap="none" dirty="0" smtClean="0">
                          <a:solidFill>
                            <a:srgbClr val="FFFFFF"/>
                          </a:solidFill>
                          <a:effectLst/>
                          <a:latin typeface="Be Vietnam Pro"/>
                          <a:ea typeface="+mn-ea"/>
                          <a:cs typeface="+mn-cs"/>
                          <a:sym typeface="Arial"/>
                        </a:rPr>
                        <a:t>2 711 101,57</a:t>
                      </a:r>
                      <a:endParaRPr lang="ru-RU" sz="1000" b="1" i="0" u="none" strike="noStrike" cap="none" dirty="0">
                        <a:solidFill>
                          <a:srgbClr val="FFFFFF"/>
                        </a:solidFill>
                        <a:effectLst/>
                        <a:latin typeface="Be Vietnam Pro"/>
                        <a:ea typeface="+mn-ea"/>
                        <a:cs typeface="+mn-cs"/>
                        <a:sym typeface="Arial"/>
                      </a:endParaRPr>
                    </a:p>
                  </a:txBody>
                  <a:tcPr marL="1778" marR="1778" marT="1778" marB="0" anchor="ctr">
                    <a:lnL>
                      <a:noFill/>
                    </a:lnL>
                    <a:lnR>
                      <a:noFill/>
                    </a:lnR>
                    <a:lnT>
                      <a:noFill/>
                    </a:lnT>
                    <a:lnB w="6350" cap="flat" cmpd="sng" algn="ctr">
                      <a:solidFill>
                        <a:srgbClr val="A6A6A6"/>
                      </a:solidFill>
                      <a:prstDash val="solid"/>
                      <a:round/>
                      <a:headEnd type="none" w="med" len="med"/>
                      <a:tailEnd type="none" w="med" len="med"/>
                    </a:lnB>
                    <a:solidFill>
                      <a:schemeClr val="accent1">
                        <a:lumMod val="50000"/>
                      </a:schemeClr>
                    </a:solidFill>
                  </a:tcPr>
                </a:tc>
                <a:tc>
                  <a:txBody>
                    <a:bodyPr/>
                    <a:lstStyle/>
                    <a:p>
                      <a:pPr marR="0" algn="r" rtl="0" fontAlgn="b">
                        <a:lnSpc>
                          <a:spcPct val="100000"/>
                        </a:lnSpc>
                        <a:spcBef>
                          <a:spcPts val="0"/>
                        </a:spcBef>
                        <a:spcAft>
                          <a:spcPts val="0"/>
                        </a:spcAft>
                        <a:buClr>
                          <a:srgbClr val="000000"/>
                        </a:buClr>
                        <a:buFont typeface="Arial"/>
                      </a:pPr>
                      <a:r>
                        <a:rPr lang="ru-RU" sz="1000" b="1" i="0" u="none" strike="noStrike" cap="none" dirty="0" smtClean="0">
                          <a:solidFill>
                            <a:srgbClr val="FFFFFF"/>
                          </a:solidFill>
                          <a:effectLst/>
                          <a:latin typeface="Be Vietnam Pro"/>
                          <a:ea typeface="+mn-ea"/>
                          <a:cs typeface="+mn-cs"/>
                          <a:sym typeface="Arial"/>
                        </a:rPr>
                        <a:t>2 512 133,57</a:t>
                      </a:r>
                      <a:endParaRPr lang="ru-RU" sz="1000" b="1" i="0" u="none" strike="noStrike" cap="none" dirty="0">
                        <a:solidFill>
                          <a:srgbClr val="FFFFFF"/>
                        </a:solidFill>
                        <a:effectLst/>
                        <a:latin typeface="Be Vietnam Pro"/>
                        <a:ea typeface="+mn-ea"/>
                        <a:cs typeface="+mn-cs"/>
                        <a:sym typeface="Arial"/>
                      </a:endParaRPr>
                    </a:p>
                  </a:txBody>
                  <a:tcPr marL="1778" marR="1778" marT="1778" marB="0" anchor="ctr">
                    <a:lnL>
                      <a:noFill/>
                    </a:lnL>
                    <a:lnR>
                      <a:noFill/>
                    </a:lnR>
                    <a:lnT>
                      <a:noFill/>
                    </a:lnT>
                    <a:lnB w="6350" cap="flat" cmpd="sng" algn="ctr">
                      <a:solidFill>
                        <a:srgbClr val="A6A6A6"/>
                      </a:solidFill>
                      <a:prstDash val="solid"/>
                      <a:round/>
                      <a:headEnd type="none" w="med" len="med"/>
                      <a:tailEnd type="none" w="med" len="med"/>
                    </a:lnB>
                    <a:solidFill>
                      <a:schemeClr val="accent1">
                        <a:lumMod val="50000"/>
                      </a:schemeClr>
                    </a:solidFill>
                  </a:tcPr>
                </a:tc>
                <a:tc>
                  <a:txBody>
                    <a:bodyPr/>
                    <a:lstStyle/>
                    <a:p>
                      <a:pPr marR="0" algn="r" rtl="0" fontAlgn="b">
                        <a:lnSpc>
                          <a:spcPct val="100000"/>
                        </a:lnSpc>
                        <a:spcBef>
                          <a:spcPts val="0"/>
                        </a:spcBef>
                        <a:spcAft>
                          <a:spcPts val="0"/>
                        </a:spcAft>
                        <a:buClr>
                          <a:srgbClr val="000000"/>
                        </a:buClr>
                        <a:buFont typeface="Arial"/>
                      </a:pPr>
                      <a:r>
                        <a:rPr lang="ru-RU" sz="1000" b="1" i="0" u="none" strike="noStrike" cap="none" dirty="0" smtClean="0">
                          <a:solidFill>
                            <a:srgbClr val="FFFFFF"/>
                          </a:solidFill>
                          <a:effectLst/>
                          <a:latin typeface="Be Vietnam Pro"/>
                          <a:ea typeface="+mn-ea"/>
                          <a:cs typeface="+mn-cs"/>
                          <a:sym typeface="Arial"/>
                        </a:rPr>
                        <a:t>1 975 892,23</a:t>
                      </a:r>
                      <a:endParaRPr lang="ru-RU" sz="1000" b="1" i="0" u="none" strike="noStrike" cap="none" dirty="0">
                        <a:solidFill>
                          <a:srgbClr val="FFFFFF"/>
                        </a:solidFill>
                        <a:effectLst/>
                        <a:latin typeface="Be Vietnam Pro"/>
                        <a:ea typeface="+mn-ea"/>
                        <a:cs typeface="+mn-cs"/>
                        <a:sym typeface="Arial"/>
                      </a:endParaRPr>
                    </a:p>
                  </a:txBody>
                  <a:tcPr marL="1778" marR="1778" marT="1778" marB="0" anchor="ctr">
                    <a:lnL>
                      <a:noFill/>
                    </a:lnL>
                    <a:lnR>
                      <a:noFill/>
                    </a:lnR>
                    <a:lnT>
                      <a:noFill/>
                    </a:lnT>
                    <a:lnB w="6350" cap="flat" cmpd="sng" algn="ctr">
                      <a:solidFill>
                        <a:srgbClr val="A6A6A6"/>
                      </a:solidFill>
                      <a:prstDash val="solid"/>
                      <a:round/>
                      <a:headEnd type="none" w="med" len="med"/>
                      <a:tailEnd type="none" w="med" len="med"/>
                    </a:lnB>
                    <a:solidFill>
                      <a:schemeClr val="accent1">
                        <a:lumMod val="50000"/>
                      </a:schemeClr>
                    </a:solidFill>
                  </a:tcPr>
                </a:tc>
              </a:tr>
              <a:tr h="268022">
                <a:tc>
                  <a:txBody>
                    <a:bodyPr/>
                    <a:lstStyle/>
                    <a:p>
                      <a:pPr algn="l" fontAlgn="t"/>
                      <a:r>
                        <a:rPr lang="ru-RU" sz="800" b="1" i="0" u="none" strike="noStrike" cap="none" dirty="0">
                          <a:solidFill>
                            <a:srgbClr val="000000"/>
                          </a:solidFill>
                          <a:effectLst/>
                          <a:latin typeface="Be Vietnam Pro"/>
                          <a:ea typeface="+mn-ea"/>
                          <a:cs typeface="+mn-cs"/>
                          <a:sym typeface="Arial"/>
                        </a:rPr>
                        <a:t>Безвозмездные поступления от других бюджетов бюджетной системы Российской Федерации</a:t>
                      </a: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DCE6F1"/>
                    </a:solidFill>
                  </a:tcPr>
                </a:tc>
                <a:tc>
                  <a:txBody>
                    <a:bodyPr/>
                    <a:lstStyle/>
                    <a:p>
                      <a:pPr marR="0" algn="r" rtl="0" fontAlgn="b">
                        <a:lnSpc>
                          <a:spcPct val="100000"/>
                        </a:lnSpc>
                        <a:spcBef>
                          <a:spcPts val="0"/>
                        </a:spcBef>
                        <a:spcAft>
                          <a:spcPts val="0"/>
                        </a:spcAft>
                        <a:buClr>
                          <a:srgbClr val="000000"/>
                        </a:buClr>
                        <a:buFont typeface="Arial"/>
                      </a:pPr>
                      <a:r>
                        <a:rPr lang="ru-RU" sz="1000" b="1" i="0" u="none" strike="noStrike" cap="none" dirty="0" smtClean="0">
                          <a:solidFill>
                            <a:srgbClr val="000000"/>
                          </a:solidFill>
                          <a:effectLst/>
                          <a:latin typeface="Be Vietnam Pro"/>
                          <a:ea typeface="+mn-ea"/>
                          <a:cs typeface="+mn-cs"/>
                          <a:sym typeface="Arial"/>
                        </a:rPr>
                        <a:t>2 711 101,57</a:t>
                      </a:r>
                      <a:endParaRPr lang="ru-RU" sz="1000" b="1" i="0" u="none" strike="noStrike" cap="none" dirty="0">
                        <a:solidFill>
                          <a:srgbClr val="000000"/>
                        </a:solidFill>
                        <a:effectLst/>
                        <a:latin typeface="Be Vietnam Pro"/>
                        <a:ea typeface="+mn-ea"/>
                        <a:cs typeface="+mn-cs"/>
                        <a:sym typeface="Arial"/>
                      </a:endParaRP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DCE6F1"/>
                    </a:solidFill>
                  </a:tcPr>
                </a:tc>
                <a:tc>
                  <a:txBody>
                    <a:bodyPr/>
                    <a:lstStyle/>
                    <a:p>
                      <a:pPr marR="0" algn="r" rtl="0" fontAlgn="b">
                        <a:lnSpc>
                          <a:spcPct val="100000"/>
                        </a:lnSpc>
                        <a:spcBef>
                          <a:spcPts val="0"/>
                        </a:spcBef>
                        <a:spcAft>
                          <a:spcPts val="0"/>
                        </a:spcAft>
                        <a:buClr>
                          <a:srgbClr val="000000"/>
                        </a:buClr>
                        <a:buFont typeface="Arial"/>
                      </a:pPr>
                      <a:r>
                        <a:rPr lang="ru-RU" sz="1000" b="1" i="0" u="none" strike="noStrike" cap="none" dirty="0" smtClean="0">
                          <a:solidFill>
                            <a:srgbClr val="000000"/>
                          </a:solidFill>
                          <a:effectLst/>
                          <a:latin typeface="Be Vietnam Pro"/>
                          <a:ea typeface="+mn-ea"/>
                          <a:cs typeface="+mn-cs"/>
                          <a:sym typeface="Arial"/>
                        </a:rPr>
                        <a:t>2 512 133,57</a:t>
                      </a:r>
                      <a:endParaRPr lang="ru-RU" sz="1000" b="1" i="0" u="none" strike="noStrike" cap="none" dirty="0">
                        <a:solidFill>
                          <a:srgbClr val="000000"/>
                        </a:solidFill>
                        <a:effectLst/>
                        <a:latin typeface="Be Vietnam Pro"/>
                        <a:ea typeface="+mn-ea"/>
                        <a:cs typeface="+mn-cs"/>
                        <a:sym typeface="Arial"/>
                      </a:endParaRP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DCE6F1"/>
                    </a:solidFill>
                  </a:tcPr>
                </a:tc>
                <a:tc>
                  <a:txBody>
                    <a:bodyPr/>
                    <a:lstStyle/>
                    <a:p>
                      <a:pPr marR="0" algn="r" rtl="0" fontAlgn="b">
                        <a:lnSpc>
                          <a:spcPct val="100000"/>
                        </a:lnSpc>
                        <a:spcBef>
                          <a:spcPts val="0"/>
                        </a:spcBef>
                        <a:spcAft>
                          <a:spcPts val="0"/>
                        </a:spcAft>
                        <a:buClr>
                          <a:srgbClr val="000000"/>
                        </a:buClr>
                        <a:buFont typeface="Arial"/>
                      </a:pPr>
                      <a:r>
                        <a:rPr lang="ru-RU" sz="1000" b="1" i="0" u="none" strike="noStrike" cap="none" dirty="0" smtClean="0">
                          <a:solidFill>
                            <a:srgbClr val="000000"/>
                          </a:solidFill>
                          <a:effectLst/>
                          <a:latin typeface="Be Vietnam Pro"/>
                          <a:ea typeface="+mn-ea"/>
                          <a:cs typeface="+mn-cs"/>
                          <a:sym typeface="Arial"/>
                        </a:rPr>
                        <a:t>1 975 892,23</a:t>
                      </a:r>
                      <a:endParaRPr lang="ru-RU" sz="1000" b="1" i="0" u="none" strike="noStrike" cap="none" dirty="0">
                        <a:solidFill>
                          <a:srgbClr val="000000"/>
                        </a:solidFill>
                        <a:effectLst/>
                        <a:latin typeface="Be Vietnam Pro"/>
                        <a:ea typeface="+mn-ea"/>
                        <a:cs typeface="+mn-cs"/>
                        <a:sym typeface="Arial"/>
                      </a:endParaRP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DCE6F1"/>
                    </a:solidFill>
                  </a:tcPr>
                </a:tc>
              </a:tr>
              <a:tr h="224741">
                <a:tc>
                  <a:txBody>
                    <a:bodyPr/>
                    <a:lstStyle/>
                    <a:p>
                      <a:pPr algn="l" fontAlgn="t"/>
                      <a:r>
                        <a:rPr lang="ru-RU" sz="800" b="0" i="0" u="none" strike="noStrike" cap="none" dirty="0">
                          <a:solidFill>
                            <a:srgbClr val="000000"/>
                          </a:solidFill>
                          <a:effectLst/>
                          <a:latin typeface="Be Vietnam Pro"/>
                          <a:ea typeface="+mn-ea"/>
                          <a:cs typeface="+mn-cs"/>
                          <a:sym typeface="Arial"/>
                        </a:rPr>
                        <a:t>Дотации бюджетам муниципальных округов на выравнивание  бюджетной обеспеченности</a:t>
                      </a: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a:solidFill>
                            <a:srgbClr val="000000"/>
                          </a:solidFill>
                          <a:effectLst/>
                          <a:latin typeface="Be Vietnam Pro"/>
                          <a:ea typeface="+mn-ea"/>
                          <a:cs typeface="+mn-cs"/>
                          <a:sym typeface="Arial"/>
                        </a:rPr>
                        <a:t>49 </a:t>
                      </a:r>
                      <a:r>
                        <a:rPr lang="ru-RU" sz="1000" b="0" i="0" u="none" strike="noStrike" cap="none" dirty="0" smtClean="0">
                          <a:solidFill>
                            <a:srgbClr val="000000"/>
                          </a:solidFill>
                          <a:effectLst/>
                          <a:latin typeface="Be Vietnam Pro"/>
                          <a:ea typeface="+mn-ea"/>
                          <a:cs typeface="+mn-cs"/>
                          <a:sym typeface="Arial"/>
                        </a:rPr>
                        <a:t>379,00</a:t>
                      </a:r>
                      <a:endParaRPr lang="ru-RU" sz="1000" b="0" i="0" u="none" strike="noStrike" cap="none" dirty="0">
                        <a:solidFill>
                          <a:srgbClr val="000000"/>
                        </a:solidFill>
                        <a:effectLst/>
                        <a:latin typeface="Be Vietnam Pro"/>
                        <a:ea typeface="+mn-ea"/>
                        <a:cs typeface="+mn-cs"/>
                        <a:sym typeface="Arial"/>
                      </a:endParaRP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a:solidFill>
                            <a:srgbClr val="000000"/>
                          </a:solidFill>
                          <a:effectLst/>
                          <a:latin typeface="Be Vietnam Pro"/>
                          <a:ea typeface="+mn-ea"/>
                          <a:cs typeface="+mn-cs"/>
                          <a:sym typeface="Arial"/>
                        </a:rPr>
                        <a:t>49 </a:t>
                      </a:r>
                      <a:r>
                        <a:rPr lang="ru-RU" sz="1000" b="0" i="0" u="none" strike="noStrike" cap="none" dirty="0" smtClean="0">
                          <a:solidFill>
                            <a:srgbClr val="000000"/>
                          </a:solidFill>
                          <a:effectLst/>
                          <a:latin typeface="Be Vietnam Pro"/>
                          <a:ea typeface="+mn-ea"/>
                          <a:cs typeface="+mn-cs"/>
                          <a:sym typeface="Arial"/>
                        </a:rPr>
                        <a:t>379,00</a:t>
                      </a:r>
                      <a:endParaRPr lang="ru-RU" sz="1000" b="0" i="0" u="none" strike="noStrike" cap="none" dirty="0">
                        <a:solidFill>
                          <a:srgbClr val="000000"/>
                        </a:solidFill>
                        <a:effectLst/>
                        <a:latin typeface="Be Vietnam Pro"/>
                        <a:ea typeface="+mn-ea"/>
                        <a:cs typeface="+mn-cs"/>
                        <a:sym typeface="Arial"/>
                      </a:endParaRP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a:solidFill>
                            <a:srgbClr val="000000"/>
                          </a:solidFill>
                          <a:effectLst/>
                          <a:latin typeface="Be Vietnam Pro"/>
                          <a:ea typeface="+mn-ea"/>
                          <a:cs typeface="+mn-cs"/>
                          <a:sym typeface="Arial"/>
                        </a:rPr>
                        <a:t>49 </a:t>
                      </a:r>
                      <a:r>
                        <a:rPr lang="ru-RU" sz="1000" b="0" i="0" u="none" strike="noStrike" cap="none" dirty="0" smtClean="0">
                          <a:solidFill>
                            <a:srgbClr val="000000"/>
                          </a:solidFill>
                          <a:effectLst/>
                          <a:latin typeface="Be Vietnam Pro"/>
                          <a:ea typeface="+mn-ea"/>
                          <a:cs typeface="+mn-cs"/>
                          <a:sym typeface="Arial"/>
                        </a:rPr>
                        <a:t>379,00</a:t>
                      </a:r>
                      <a:endParaRPr lang="ru-RU" sz="1000" b="0" i="0" u="none" strike="noStrike" cap="none" dirty="0">
                        <a:solidFill>
                          <a:srgbClr val="000000"/>
                        </a:solidFill>
                        <a:effectLst/>
                        <a:latin typeface="Be Vietnam Pro"/>
                        <a:ea typeface="+mn-ea"/>
                        <a:cs typeface="+mn-cs"/>
                        <a:sym typeface="Arial"/>
                      </a:endParaRP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r>
              <a:tr h="237067">
                <a:tc>
                  <a:txBody>
                    <a:bodyPr/>
                    <a:lstStyle/>
                    <a:p>
                      <a:pPr algn="l" fontAlgn="t"/>
                      <a:r>
                        <a:rPr lang="ru-RU" sz="800" b="0" i="0" u="none" strike="noStrike" cap="none" dirty="0">
                          <a:solidFill>
                            <a:srgbClr val="000000"/>
                          </a:solidFill>
                          <a:effectLst/>
                          <a:latin typeface="Be Vietnam Pro"/>
                          <a:ea typeface="+mn-ea"/>
                          <a:cs typeface="+mn-cs"/>
                          <a:sym typeface="Arial"/>
                        </a:rPr>
                        <a:t>Дотации бюджетам муниципальных округов на поддержку мер по обеспечению сбалансированности </a:t>
                      </a:r>
                      <a:r>
                        <a:rPr lang="ru-RU" sz="800" b="0" i="0" u="none" strike="noStrike" cap="none" dirty="0" smtClean="0">
                          <a:solidFill>
                            <a:srgbClr val="000000"/>
                          </a:solidFill>
                          <a:effectLst/>
                          <a:latin typeface="Be Vietnam Pro"/>
                          <a:ea typeface="+mn-ea"/>
                          <a:cs typeface="+mn-cs"/>
                          <a:sym typeface="Arial"/>
                        </a:rPr>
                        <a:t>бюджетов</a:t>
                      </a:r>
                      <a:endParaRPr lang="ru-RU" sz="800" b="0" i="0" u="none" strike="noStrike" cap="none" dirty="0">
                        <a:solidFill>
                          <a:srgbClr val="000000"/>
                        </a:solidFill>
                        <a:effectLst/>
                        <a:latin typeface="Be Vietnam Pro"/>
                        <a:ea typeface="+mn-ea"/>
                        <a:cs typeface="+mn-cs"/>
                        <a:sym typeface="Arial"/>
                      </a:endParaRP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a:solidFill>
                            <a:srgbClr val="000000"/>
                          </a:solidFill>
                          <a:effectLst/>
                          <a:latin typeface="Be Vietnam Pro"/>
                          <a:ea typeface="+mn-ea"/>
                          <a:cs typeface="+mn-cs"/>
                          <a:sym typeface="Arial"/>
                        </a:rPr>
                        <a:t>2 </a:t>
                      </a:r>
                      <a:r>
                        <a:rPr lang="ru-RU" sz="1000" b="0" i="0" u="none" strike="noStrike" cap="none" dirty="0" smtClean="0">
                          <a:solidFill>
                            <a:srgbClr val="000000"/>
                          </a:solidFill>
                          <a:effectLst/>
                          <a:latin typeface="Be Vietnam Pro"/>
                          <a:ea typeface="+mn-ea"/>
                          <a:cs typeface="+mn-cs"/>
                          <a:sym typeface="Arial"/>
                        </a:rPr>
                        <a:t>455,60</a:t>
                      </a:r>
                      <a:endParaRPr lang="ru-RU" sz="1000" b="0" i="0" u="none" strike="noStrike" cap="none" dirty="0">
                        <a:solidFill>
                          <a:srgbClr val="000000"/>
                        </a:solidFill>
                        <a:effectLst/>
                        <a:latin typeface="Be Vietnam Pro"/>
                        <a:ea typeface="+mn-ea"/>
                        <a:cs typeface="+mn-cs"/>
                        <a:sym typeface="Arial"/>
                      </a:endParaRP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smtClean="0">
                          <a:solidFill>
                            <a:srgbClr val="000000"/>
                          </a:solidFill>
                          <a:effectLst/>
                          <a:latin typeface="Be Vietnam Pro"/>
                          <a:ea typeface="+mn-ea"/>
                          <a:cs typeface="+mn-cs"/>
                          <a:sym typeface="Arial"/>
                        </a:rPr>
                        <a:t>2 455,60</a:t>
                      </a:r>
                      <a:endParaRPr lang="ru-RU" sz="1000" b="0" i="0" u="none" strike="noStrike" cap="none" dirty="0">
                        <a:solidFill>
                          <a:srgbClr val="000000"/>
                        </a:solidFill>
                        <a:effectLst/>
                        <a:latin typeface="Be Vietnam Pro"/>
                        <a:ea typeface="+mn-ea"/>
                        <a:cs typeface="+mn-cs"/>
                        <a:sym typeface="Arial"/>
                      </a:endParaRP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smtClean="0">
                          <a:solidFill>
                            <a:srgbClr val="000000"/>
                          </a:solidFill>
                          <a:effectLst/>
                          <a:latin typeface="Be Vietnam Pro"/>
                          <a:ea typeface="+mn-ea"/>
                          <a:cs typeface="+mn-cs"/>
                          <a:sym typeface="Arial"/>
                        </a:rPr>
                        <a:t>2 455,60</a:t>
                      </a:r>
                      <a:endParaRPr lang="ru-RU" sz="1000" b="0" i="0" u="none" strike="noStrike" cap="none" dirty="0">
                        <a:solidFill>
                          <a:srgbClr val="000000"/>
                        </a:solidFill>
                        <a:effectLst/>
                        <a:latin typeface="Be Vietnam Pro"/>
                        <a:ea typeface="+mn-ea"/>
                        <a:cs typeface="+mn-cs"/>
                        <a:sym typeface="Arial"/>
                      </a:endParaRP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r>
              <a:tr h="335313">
                <a:tc>
                  <a:txBody>
                    <a:bodyPr/>
                    <a:lstStyle/>
                    <a:p>
                      <a:pPr algn="l" fontAlgn="t"/>
                      <a:r>
                        <a:rPr lang="ru-RU" sz="800" b="0" i="0" u="none" strike="noStrike" cap="none" dirty="0">
                          <a:solidFill>
                            <a:srgbClr val="000000"/>
                          </a:solidFill>
                          <a:effectLst/>
                          <a:latin typeface="Be Vietnam Pro"/>
                          <a:ea typeface="+mn-ea"/>
                          <a:cs typeface="+mn-cs"/>
                          <a:sym typeface="Arial"/>
                        </a:rPr>
                        <a:t>Субсидии бюджетам муниципальных округов на софинансирование капитальных вложений в объекты муниципальной собственности</a:t>
                      </a: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a:solidFill>
                            <a:srgbClr val="000000"/>
                          </a:solidFill>
                          <a:effectLst/>
                          <a:latin typeface="Be Vietnam Pro"/>
                          <a:ea typeface="+mn-ea"/>
                          <a:cs typeface="+mn-cs"/>
                          <a:sym typeface="Arial"/>
                        </a:rPr>
                        <a:t>41 </a:t>
                      </a:r>
                      <a:r>
                        <a:rPr lang="ru-RU" sz="1000" b="0" i="0" u="none" strike="noStrike" cap="none" dirty="0" smtClean="0">
                          <a:solidFill>
                            <a:srgbClr val="000000"/>
                          </a:solidFill>
                          <a:effectLst/>
                          <a:latin typeface="Be Vietnam Pro"/>
                          <a:ea typeface="+mn-ea"/>
                          <a:cs typeface="+mn-cs"/>
                          <a:sym typeface="Arial"/>
                        </a:rPr>
                        <a:t>611,95</a:t>
                      </a:r>
                      <a:endParaRPr lang="ru-RU" sz="1000" b="0" i="0" u="none" strike="noStrike" cap="none" dirty="0">
                        <a:solidFill>
                          <a:srgbClr val="000000"/>
                        </a:solidFill>
                        <a:effectLst/>
                        <a:latin typeface="Be Vietnam Pro"/>
                        <a:ea typeface="+mn-ea"/>
                        <a:cs typeface="+mn-cs"/>
                        <a:sym typeface="Arial"/>
                      </a:endParaRP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a:solidFill>
                            <a:srgbClr val="000000"/>
                          </a:solidFill>
                          <a:effectLst/>
                          <a:latin typeface="Be Vietnam Pro"/>
                          <a:ea typeface="+mn-ea"/>
                          <a:cs typeface="+mn-cs"/>
                          <a:sym typeface="Arial"/>
                        </a:rPr>
                        <a:t>236 </a:t>
                      </a:r>
                      <a:r>
                        <a:rPr lang="ru-RU" sz="1000" b="0" i="0" u="none" strike="noStrike" cap="none" dirty="0" smtClean="0">
                          <a:solidFill>
                            <a:srgbClr val="000000"/>
                          </a:solidFill>
                          <a:effectLst/>
                          <a:latin typeface="Be Vietnam Pro"/>
                          <a:ea typeface="+mn-ea"/>
                          <a:cs typeface="+mn-cs"/>
                          <a:sym typeface="Arial"/>
                        </a:rPr>
                        <a:t>083,17</a:t>
                      </a:r>
                      <a:endParaRPr lang="ru-RU" sz="1000" b="0" i="0" u="none" strike="noStrike" cap="none" dirty="0">
                        <a:solidFill>
                          <a:srgbClr val="000000"/>
                        </a:solidFill>
                        <a:effectLst/>
                        <a:latin typeface="Be Vietnam Pro"/>
                        <a:ea typeface="+mn-ea"/>
                        <a:cs typeface="+mn-cs"/>
                        <a:sym typeface="Arial"/>
                      </a:endParaRP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smtClean="0">
                          <a:solidFill>
                            <a:srgbClr val="000000"/>
                          </a:solidFill>
                          <a:effectLst/>
                          <a:latin typeface="Be Vietnam Pro"/>
                          <a:ea typeface="+mn-ea"/>
                          <a:cs typeface="+mn-cs"/>
                          <a:sym typeface="Arial"/>
                        </a:rPr>
                        <a:t>0,00</a:t>
                      </a:r>
                      <a:r>
                        <a:rPr lang="ru-RU" sz="1000" b="0" i="0" u="none" strike="noStrike" cap="none" dirty="0">
                          <a:solidFill>
                            <a:srgbClr val="000000"/>
                          </a:solidFill>
                          <a:effectLst/>
                          <a:latin typeface="Be Vietnam Pro"/>
                          <a:ea typeface="+mn-ea"/>
                          <a:cs typeface="+mn-cs"/>
                          <a:sym typeface="Arial"/>
                        </a:rPr>
                        <a:t> </a:t>
                      </a: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r>
              <a:tr h="524035">
                <a:tc>
                  <a:txBody>
                    <a:bodyPr/>
                    <a:lstStyle/>
                    <a:p>
                      <a:pPr algn="l" fontAlgn="t"/>
                      <a:r>
                        <a:rPr lang="ru-RU" sz="800" b="0" i="0" u="none" strike="noStrike" cap="none" dirty="0">
                          <a:solidFill>
                            <a:srgbClr val="000000"/>
                          </a:solidFill>
                          <a:effectLst/>
                          <a:latin typeface="Be Vietnam Pro"/>
                          <a:ea typeface="+mn-ea"/>
                          <a:cs typeface="+mn-cs"/>
                          <a:sym typeface="Arial"/>
                        </a:rPr>
                        <a:t>Субсидии бюджетам муниципальных округов на обеспечение мероприятий по переселению граждан из аварийного жилищного фонда, в том числе переселению граждан из аварийного жилищного фонда с учетом необходимости развития малоэтажного жилищного строительства, за счет средств бюджетов</a:t>
                      </a: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a:solidFill>
                            <a:srgbClr val="000000"/>
                          </a:solidFill>
                          <a:effectLst/>
                          <a:latin typeface="Be Vietnam Pro"/>
                          <a:ea typeface="+mn-ea"/>
                          <a:cs typeface="+mn-cs"/>
                          <a:sym typeface="Arial"/>
                        </a:rPr>
                        <a:t>106 </a:t>
                      </a:r>
                      <a:r>
                        <a:rPr lang="ru-RU" sz="1000" b="0" i="0" u="none" strike="noStrike" cap="none" dirty="0" smtClean="0">
                          <a:solidFill>
                            <a:srgbClr val="000000"/>
                          </a:solidFill>
                          <a:effectLst/>
                          <a:latin typeface="Be Vietnam Pro"/>
                          <a:ea typeface="+mn-ea"/>
                          <a:cs typeface="+mn-cs"/>
                          <a:sym typeface="Arial"/>
                        </a:rPr>
                        <a:t>513,76</a:t>
                      </a:r>
                      <a:endParaRPr lang="ru-RU" sz="1000" b="0" i="0" u="none" strike="noStrike" cap="none" dirty="0">
                        <a:solidFill>
                          <a:srgbClr val="000000"/>
                        </a:solidFill>
                        <a:effectLst/>
                        <a:latin typeface="Be Vietnam Pro"/>
                        <a:ea typeface="+mn-ea"/>
                        <a:cs typeface="+mn-cs"/>
                        <a:sym typeface="Arial"/>
                      </a:endParaRP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a:solidFill>
                            <a:srgbClr val="000000"/>
                          </a:solidFill>
                          <a:effectLst/>
                          <a:latin typeface="Be Vietnam Pro"/>
                          <a:ea typeface="+mn-ea"/>
                          <a:cs typeface="+mn-cs"/>
                          <a:sym typeface="Arial"/>
                        </a:rPr>
                        <a:t>37 </a:t>
                      </a:r>
                      <a:r>
                        <a:rPr lang="ru-RU" sz="1000" b="0" i="0" u="none" strike="noStrike" cap="none" dirty="0" smtClean="0">
                          <a:solidFill>
                            <a:srgbClr val="000000"/>
                          </a:solidFill>
                          <a:effectLst/>
                          <a:latin typeface="Be Vietnam Pro"/>
                          <a:ea typeface="+mn-ea"/>
                          <a:cs typeface="+mn-cs"/>
                          <a:sym typeface="Arial"/>
                        </a:rPr>
                        <a:t>872,05</a:t>
                      </a:r>
                      <a:endParaRPr lang="ru-RU" sz="1000" b="0" i="0" u="none" strike="noStrike" cap="none" dirty="0">
                        <a:solidFill>
                          <a:srgbClr val="000000"/>
                        </a:solidFill>
                        <a:effectLst/>
                        <a:latin typeface="Be Vietnam Pro"/>
                        <a:ea typeface="+mn-ea"/>
                        <a:cs typeface="+mn-cs"/>
                        <a:sym typeface="Arial"/>
                      </a:endParaRP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a:solidFill>
                            <a:srgbClr val="000000"/>
                          </a:solidFill>
                          <a:effectLst/>
                          <a:latin typeface="Be Vietnam Pro"/>
                          <a:ea typeface="+mn-ea"/>
                          <a:cs typeface="+mn-cs"/>
                          <a:sym typeface="Arial"/>
                        </a:rPr>
                        <a:t>0,00</a:t>
                      </a: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r>
              <a:tr h="314165">
                <a:tc>
                  <a:txBody>
                    <a:bodyPr/>
                    <a:lstStyle/>
                    <a:p>
                      <a:pPr algn="l" fontAlgn="t"/>
                      <a:r>
                        <a:rPr lang="ru-RU" sz="800" b="0" i="0" u="none" strike="noStrike" cap="none" dirty="0">
                          <a:solidFill>
                            <a:srgbClr val="000000"/>
                          </a:solidFill>
                          <a:effectLst/>
                          <a:latin typeface="Be Vietnam Pro"/>
                          <a:ea typeface="+mn-ea"/>
                          <a:cs typeface="+mn-cs"/>
                          <a:sym typeface="Arial"/>
                        </a:rPr>
                        <a:t>Субсидии бюджетам муниципальных округов на реализацию программы комплексного развития молодежной политики в регионах Российской Федерации "Регион для молодых"</a:t>
                      </a: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smtClean="0">
                          <a:solidFill>
                            <a:srgbClr val="000000"/>
                          </a:solidFill>
                          <a:effectLst/>
                          <a:latin typeface="Be Vietnam Pro"/>
                          <a:ea typeface="+mn-ea"/>
                          <a:cs typeface="+mn-cs"/>
                          <a:sym typeface="Arial"/>
                        </a:rPr>
                        <a:t>100,00</a:t>
                      </a:r>
                      <a:endParaRPr lang="ru-RU" sz="1000" b="0" i="0" u="none" strike="noStrike" cap="none" dirty="0">
                        <a:solidFill>
                          <a:srgbClr val="000000"/>
                        </a:solidFill>
                        <a:effectLst/>
                        <a:latin typeface="Be Vietnam Pro"/>
                        <a:ea typeface="+mn-ea"/>
                        <a:cs typeface="+mn-cs"/>
                        <a:sym typeface="Arial"/>
                      </a:endParaRP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smtClean="0">
                          <a:solidFill>
                            <a:srgbClr val="000000"/>
                          </a:solidFill>
                          <a:effectLst/>
                          <a:latin typeface="Be Vietnam Pro"/>
                          <a:ea typeface="+mn-ea"/>
                          <a:cs typeface="+mn-cs"/>
                          <a:sym typeface="Arial"/>
                        </a:rPr>
                        <a:t>0,00</a:t>
                      </a:r>
                      <a:r>
                        <a:rPr lang="ru-RU" sz="1000" b="0" i="0" u="none" strike="noStrike" cap="none" dirty="0">
                          <a:solidFill>
                            <a:srgbClr val="000000"/>
                          </a:solidFill>
                          <a:effectLst/>
                          <a:latin typeface="Be Vietnam Pro"/>
                          <a:ea typeface="+mn-ea"/>
                          <a:cs typeface="+mn-cs"/>
                          <a:sym typeface="Arial"/>
                        </a:rPr>
                        <a:t> </a:t>
                      </a: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smtClean="0">
                          <a:solidFill>
                            <a:srgbClr val="000000"/>
                          </a:solidFill>
                          <a:effectLst/>
                          <a:latin typeface="Be Vietnam Pro"/>
                          <a:ea typeface="+mn-ea"/>
                          <a:cs typeface="+mn-cs"/>
                          <a:sym typeface="Arial"/>
                        </a:rPr>
                        <a:t>0,00</a:t>
                      </a:r>
                      <a:r>
                        <a:rPr lang="ru-RU" sz="1000" b="0" i="0" u="none" strike="noStrike" cap="none" dirty="0">
                          <a:solidFill>
                            <a:srgbClr val="000000"/>
                          </a:solidFill>
                          <a:effectLst/>
                          <a:latin typeface="Be Vietnam Pro"/>
                          <a:ea typeface="+mn-ea"/>
                          <a:cs typeface="+mn-cs"/>
                          <a:sym typeface="Arial"/>
                        </a:rPr>
                        <a:t> </a:t>
                      </a: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r>
              <a:tr h="373380">
                <a:tc>
                  <a:txBody>
                    <a:bodyPr/>
                    <a:lstStyle/>
                    <a:p>
                      <a:pPr algn="l" fontAlgn="t"/>
                      <a:r>
                        <a:rPr lang="ru-RU" sz="800" b="0" i="0" u="none" strike="noStrike" cap="none" dirty="0">
                          <a:solidFill>
                            <a:srgbClr val="000000"/>
                          </a:solidFill>
                          <a:effectLst/>
                          <a:latin typeface="Be Vietnam Pro"/>
                          <a:ea typeface="+mn-ea"/>
                          <a:cs typeface="+mn-cs"/>
                          <a:sym typeface="Arial"/>
                        </a:rPr>
                        <a:t>Субсидии бюджетам муниципальных округов на организацию бесплатного горячего питания обучающихся, получающих начальное общее образование в государственных и муниципальных образовательных организациях</a:t>
                      </a: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a:solidFill>
                            <a:srgbClr val="000000"/>
                          </a:solidFill>
                          <a:effectLst/>
                          <a:latin typeface="Be Vietnam Pro"/>
                          <a:ea typeface="+mn-ea"/>
                          <a:cs typeface="+mn-cs"/>
                          <a:sym typeface="Arial"/>
                        </a:rPr>
                        <a:t>27 </a:t>
                      </a:r>
                      <a:r>
                        <a:rPr lang="ru-RU" sz="1000" b="0" i="0" u="none" strike="noStrike" cap="none" dirty="0" smtClean="0">
                          <a:solidFill>
                            <a:srgbClr val="000000"/>
                          </a:solidFill>
                          <a:effectLst/>
                          <a:latin typeface="Be Vietnam Pro"/>
                          <a:ea typeface="+mn-ea"/>
                          <a:cs typeface="+mn-cs"/>
                          <a:sym typeface="Arial"/>
                        </a:rPr>
                        <a:t>731,19</a:t>
                      </a:r>
                      <a:endParaRPr lang="ru-RU" sz="1000" b="0" i="0" u="none" strike="noStrike" cap="none" dirty="0">
                        <a:solidFill>
                          <a:srgbClr val="000000"/>
                        </a:solidFill>
                        <a:effectLst/>
                        <a:latin typeface="Be Vietnam Pro"/>
                        <a:ea typeface="+mn-ea"/>
                        <a:cs typeface="+mn-cs"/>
                        <a:sym typeface="Arial"/>
                      </a:endParaRP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a:solidFill>
                            <a:srgbClr val="000000"/>
                          </a:solidFill>
                          <a:effectLst/>
                          <a:latin typeface="Be Vietnam Pro"/>
                          <a:ea typeface="+mn-ea"/>
                          <a:cs typeface="+mn-cs"/>
                          <a:sym typeface="Arial"/>
                        </a:rPr>
                        <a:t>25 </a:t>
                      </a:r>
                      <a:r>
                        <a:rPr lang="ru-RU" sz="1000" b="0" i="0" u="none" strike="noStrike" cap="none" dirty="0" smtClean="0">
                          <a:solidFill>
                            <a:srgbClr val="000000"/>
                          </a:solidFill>
                          <a:effectLst/>
                          <a:latin typeface="Be Vietnam Pro"/>
                          <a:ea typeface="+mn-ea"/>
                          <a:cs typeface="+mn-cs"/>
                          <a:sym typeface="Arial"/>
                        </a:rPr>
                        <a:t>609,52</a:t>
                      </a:r>
                      <a:endParaRPr lang="ru-RU" sz="1000" b="0" i="0" u="none" strike="noStrike" cap="none" dirty="0">
                        <a:solidFill>
                          <a:srgbClr val="000000"/>
                        </a:solidFill>
                        <a:effectLst/>
                        <a:latin typeface="Be Vietnam Pro"/>
                        <a:ea typeface="+mn-ea"/>
                        <a:cs typeface="+mn-cs"/>
                        <a:sym typeface="Arial"/>
                      </a:endParaRP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a:solidFill>
                            <a:srgbClr val="000000"/>
                          </a:solidFill>
                          <a:effectLst/>
                          <a:latin typeface="Be Vietnam Pro"/>
                          <a:ea typeface="+mn-ea"/>
                          <a:cs typeface="+mn-cs"/>
                          <a:sym typeface="Arial"/>
                        </a:rPr>
                        <a:t>23 </a:t>
                      </a:r>
                      <a:r>
                        <a:rPr lang="ru-RU" sz="1000" b="0" i="0" u="none" strike="noStrike" cap="none" dirty="0" smtClean="0">
                          <a:solidFill>
                            <a:srgbClr val="000000"/>
                          </a:solidFill>
                          <a:effectLst/>
                          <a:latin typeface="Be Vietnam Pro"/>
                          <a:ea typeface="+mn-ea"/>
                          <a:cs typeface="+mn-cs"/>
                          <a:sym typeface="Arial"/>
                        </a:rPr>
                        <a:t>570,55</a:t>
                      </a:r>
                      <a:endParaRPr lang="ru-RU" sz="1000" b="0" i="0" u="none" strike="noStrike" cap="none" dirty="0">
                        <a:solidFill>
                          <a:srgbClr val="000000"/>
                        </a:solidFill>
                        <a:effectLst/>
                        <a:latin typeface="Be Vietnam Pro"/>
                        <a:ea typeface="+mn-ea"/>
                        <a:cs typeface="+mn-cs"/>
                        <a:sym typeface="Arial"/>
                      </a:endParaRP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r>
              <a:tr h="504577">
                <a:tc>
                  <a:txBody>
                    <a:bodyPr/>
                    <a:lstStyle/>
                    <a:p>
                      <a:pPr algn="l" fontAlgn="t"/>
                      <a:r>
                        <a:rPr lang="ru-RU" sz="800" b="0" i="0" u="none" strike="noStrike" cap="none" dirty="0">
                          <a:solidFill>
                            <a:srgbClr val="000000"/>
                          </a:solidFill>
                          <a:effectLst/>
                          <a:latin typeface="Be Vietnam Pro"/>
                          <a:ea typeface="+mn-ea"/>
                          <a:cs typeface="+mn-cs"/>
                          <a:sym typeface="Arial"/>
                        </a:rPr>
                        <a:t>Субсидии бюджетам муниципальных округов на осуществление капитального ремонта и оснащение образовательных организаций, осуществляющих образовательную деятельность по образовательным программам дошкольного образования</a:t>
                      </a: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a:solidFill>
                            <a:srgbClr val="000000"/>
                          </a:solidFill>
                          <a:effectLst/>
                          <a:latin typeface="Be Vietnam Pro"/>
                          <a:ea typeface="+mn-ea"/>
                          <a:cs typeface="+mn-cs"/>
                          <a:sym typeface="Arial"/>
                        </a:rPr>
                        <a:t>57 </a:t>
                      </a:r>
                      <a:r>
                        <a:rPr lang="ru-RU" sz="1000" b="0" i="0" u="none" strike="noStrike" cap="none" dirty="0" smtClean="0">
                          <a:solidFill>
                            <a:srgbClr val="000000"/>
                          </a:solidFill>
                          <a:effectLst/>
                          <a:latin typeface="Be Vietnam Pro"/>
                          <a:ea typeface="+mn-ea"/>
                          <a:cs typeface="+mn-cs"/>
                          <a:sym typeface="Arial"/>
                        </a:rPr>
                        <a:t>538,57</a:t>
                      </a:r>
                      <a:endParaRPr lang="ru-RU" sz="1000" b="0" i="0" u="none" strike="noStrike" cap="none" dirty="0">
                        <a:solidFill>
                          <a:srgbClr val="000000"/>
                        </a:solidFill>
                        <a:effectLst/>
                        <a:latin typeface="Be Vietnam Pro"/>
                        <a:ea typeface="+mn-ea"/>
                        <a:cs typeface="+mn-cs"/>
                        <a:sym typeface="Arial"/>
                      </a:endParaRP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smtClean="0">
                          <a:solidFill>
                            <a:srgbClr val="000000"/>
                          </a:solidFill>
                          <a:effectLst/>
                          <a:latin typeface="Be Vietnam Pro"/>
                          <a:ea typeface="+mn-ea"/>
                          <a:cs typeface="+mn-cs"/>
                          <a:sym typeface="Arial"/>
                        </a:rPr>
                        <a:t>0,00</a:t>
                      </a:r>
                      <a:endParaRPr lang="ru-RU" sz="1000" b="0" i="0" u="none" strike="noStrike" cap="none" dirty="0">
                        <a:solidFill>
                          <a:srgbClr val="000000"/>
                        </a:solidFill>
                        <a:effectLst/>
                        <a:latin typeface="Be Vietnam Pro"/>
                        <a:ea typeface="+mn-ea"/>
                        <a:cs typeface="+mn-cs"/>
                        <a:sym typeface="Arial"/>
                      </a:endParaRP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smtClean="0">
                          <a:solidFill>
                            <a:srgbClr val="000000"/>
                          </a:solidFill>
                          <a:effectLst/>
                          <a:latin typeface="Be Vietnam Pro"/>
                          <a:ea typeface="+mn-ea"/>
                          <a:cs typeface="+mn-cs"/>
                          <a:sym typeface="Arial"/>
                        </a:rPr>
                        <a:t>0,00</a:t>
                      </a:r>
                      <a:endParaRPr lang="ru-RU" sz="1000" b="0" i="0" u="none" strike="noStrike" cap="none" dirty="0">
                        <a:solidFill>
                          <a:srgbClr val="000000"/>
                        </a:solidFill>
                        <a:effectLst/>
                        <a:latin typeface="Be Vietnam Pro"/>
                        <a:ea typeface="+mn-ea"/>
                        <a:cs typeface="+mn-cs"/>
                        <a:sym typeface="Arial"/>
                      </a:endParaRP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r>
              <a:tr h="426720">
                <a:tc>
                  <a:txBody>
                    <a:bodyPr/>
                    <a:lstStyle/>
                    <a:p>
                      <a:pPr algn="l" fontAlgn="ctr"/>
                      <a:r>
                        <a:rPr lang="ru-RU" sz="800" b="0" i="0" u="none" strike="noStrike" cap="none" dirty="0" smtClean="0">
                          <a:solidFill>
                            <a:srgbClr val="000000"/>
                          </a:solidFill>
                          <a:effectLst/>
                          <a:latin typeface="Be Vietnam Pro"/>
                          <a:ea typeface="+mn-ea"/>
                          <a:cs typeface="+mn-cs"/>
                          <a:sym typeface="Arial"/>
                        </a:rPr>
                        <a:t>Субсидии бюджетам муниципальных округов на строительство, модернизацию, ремонт и содержание автомобильных дорог общего пользования, в том числе дорог в поселениях (за исключением автомобильных дорог федерального значения)</a:t>
                      </a:r>
                      <a:endParaRPr lang="ru-RU" sz="800" b="0" i="0" u="none" strike="noStrike" cap="none" dirty="0">
                        <a:solidFill>
                          <a:srgbClr val="000000"/>
                        </a:solidFill>
                        <a:effectLst/>
                        <a:latin typeface="Be Vietnam Pro"/>
                        <a:ea typeface="+mn-ea"/>
                        <a:cs typeface="+mn-cs"/>
                        <a:sym typeface="Arial"/>
                      </a:endParaRP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en-US" sz="1000" b="0" i="0" u="none" strike="noStrike" cap="none" dirty="0" smtClean="0">
                          <a:solidFill>
                            <a:srgbClr val="000000"/>
                          </a:solidFill>
                          <a:effectLst/>
                          <a:latin typeface="Be Vietnam Pro"/>
                          <a:ea typeface="+mn-ea"/>
                          <a:cs typeface="+mn-cs"/>
                          <a:sym typeface="Arial"/>
                        </a:rPr>
                        <a:t>5 504</a:t>
                      </a:r>
                      <a:r>
                        <a:rPr lang="ru-RU" sz="1000" b="0" i="0" u="none" strike="noStrike" cap="none" dirty="0" smtClean="0">
                          <a:solidFill>
                            <a:srgbClr val="000000"/>
                          </a:solidFill>
                          <a:effectLst/>
                          <a:latin typeface="Be Vietnam Pro"/>
                          <a:ea typeface="+mn-ea"/>
                          <a:cs typeface="+mn-cs"/>
                          <a:sym typeface="Arial"/>
                        </a:rPr>
                        <a:t>,</a:t>
                      </a:r>
                      <a:r>
                        <a:rPr lang="en-US" sz="1000" b="0" i="0" u="none" strike="noStrike" cap="none" dirty="0" smtClean="0">
                          <a:solidFill>
                            <a:srgbClr val="000000"/>
                          </a:solidFill>
                          <a:effectLst/>
                          <a:latin typeface="Be Vietnam Pro"/>
                          <a:ea typeface="+mn-ea"/>
                          <a:cs typeface="+mn-cs"/>
                          <a:sym typeface="Arial"/>
                        </a:rPr>
                        <a:t>2</a:t>
                      </a:r>
                      <a:r>
                        <a:rPr lang="ru-RU" sz="1000" b="0" i="0" u="none" strike="noStrike" cap="none" dirty="0" smtClean="0">
                          <a:solidFill>
                            <a:srgbClr val="000000"/>
                          </a:solidFill>
                          <a:effectLst/>
                          <a:latin typeface="Be Vietnam Pro"/>
                          <a:ea typeface="+mn-ea"/>
                          <a:cs typeface="+mn-cs"/>
                          <a:sym typeface="Arial"/>
                        </a:rPr>
                        <a:t>6</a:t>
                      </a:r>
                      <a:endParaRPr lang="ru-RU" sz="1000" b="0" i="0" u="none" strike="noStrike" cap="none" dirty="0">
                        <a:solidFill>
                          <a:srgbClr val="000000"/>
                        </a:solidFill>
                        <a:effectLst/>
                        <a:latin typeface="Be Vietnam Pro"/>
                        <a:ea typeface="+mn-ea"/>
                        <a:cs typeface="+mn-cs"/>
                        <a:sym typeface="Arial"/>
                      </a:endParaRPr>
                    </a:p>
                  </a:txBody>
                  <a:tcPr marL="1778" marR="1778" marT="1778" marB="0" anchor="b">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b">
                        <a:lnSpc>
                          <a:spcPct val="100000"/>
                        </a:lnSpc>
                        <a:spcBef>
                          <a:spcPts val="0"/>
                        </a:spcBef>
                        <a:spcAft>
                          <a:spcPts val="0"/>
                        </a:spcAft>
                        <a:buClr>
                          <a:srgbClr val="000000"/>
                        </a:buClr>
                        <a:buFont typeface="Arial"/>
                      </a:pPr>
                      <a:r>
                        <a:rPr lang="en-US" sz="1000" b="0" i="0" u="none" strike="noStrike" cap="none" dirty="0" smtClean="0">
                          <a:solidFill>
                            <a:srgbClr val="000000"/>
                          </a:solidFill>
                          <a:effectLst/>
                          <a:latin typeface="Be Vietnam Pro"/>
                          <a:ea typeface="+mn-ea"/>
                          <a:cs typeface="+mn-cs"/>
                          <a:sym typeface="Arial"/>
                        </a:rPr>
                        <a:t>5 535</a:t>
                      </a:r>
                      <a:r>
                        <a:rPr lang="ru-RU" sz="1000" b="0" i="0" u="none" strike="noStrike" cap="none" dirty="0" smtClean="0">
                          <a:solidFill>
                            <a:srgbClr val="000000"/>
                          </a:solidFill>
                          <a:effectLst/>
                          <a:latin typeface="Be Vietnam Pro"/>
                          <a:ea typeface="+mn-ea"/>
                          <a:cs typeface="+mn-cs"/>
                          <a:sym typeface="Arial"/>
                        </a:rPr>
                        <a:t>,</a:t>
                      </a:r>
                      <a:r>
                        <a:rPr lang="en-US" sz="1000" b="0" i="0" u="none" strike="noStrike" cap="none" dirty="0" smtClean="0">
                          <a:solidFill>
                            <a:srgbClr val="000000"/>
                          </a:solidFill>
                          <a:effectLst/>
                          <a:latin typeface="Be Vietnam Pro"/>
                          <a:ea typeface="+mn-ea"/>
                          <a:cs typeface="+mn-cs"/>
                          <a:sym typeface="Arial"/>
                        </a:rPr>
                        <a:t>0</a:t>
                      </a:r>
                      <a:r>
                        <a:rPr lang="ru-RU" sz="1000" b="0" i="0" u="none" strike="noStrike" cap="none" dirty="0" smtClean="0">
                          <a:solidFill>
                            <a:srgbClr val="000000"/>
                          </a:solidFill>
                          <a:effectLst/>
                          <a:latin typeface="Be Vietnam Pro"/>
                          <a:ea typeface="+mn-ea"/>
                          <a:cs typeface="+mn-cs"/>
                          <a:sym typeface="Arial"/>
                        </a:rPr>
                        <a:t>6</a:t>
                      </a:r>
                      <a:r>
                        <a:rPr lang="ru-RU" sz="1000" b="0" i="0" u="none" strike="noStrike" cap="none" dirty="0">
                          <a:solidFill>
                            <a:srgbClr val="000000"/>
                          </a:solidFill>
                          <a:effectLst/>
                          <a:latin typeface="Be Vietnam Pro"/>
                          <a:ea typeface="+mn-ea"/>
                          <a:cs typeface="+mn-cs"/>
                          <a:sym typeface="Arial"/>
                        </a:rPr>
                        <a:t> </a:t>
                      </a:r>
                    </a:p>
                  </a:txBody>
                  <a:tcPr marL="1778" marR="1778" marT="1778" marB="0" anchor="b">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en-US" sz="1000" b="0" i="0" u="none" strike="noStrike" cap="none" dirty="0" smtClean="0">
                          <a:solidFill>
                            <a:srgbClr val="000000"/>
                          </a:solidFill>
                          <a:effectLst/>
                          <a:latin typeface="Be Vietnam Pro"/>
                          <a:ea typeface="+mn-ea"/>
                          <a:cs typeface="+mn-cs"/>
                          <a:sym typeface="Arial"/>
                        </a:rPr>
                        <a:t>5 535</a:t>
                      </a:r>
                      <a:r>
                        <a:rPr lang="ru-RU" sz="1000" b="0" i="0" u="none" strike="noStrike" cap="none" dirty="0" smtClean="0">
                          <a:solidFill>
                            <a:srgbClr val="000000"/>
                          </a:solidFill>
                          <a:effectLst/>
                          <a:latin typeface="Be Vietnam Pro"/>
                          <a:ea typeface="+mn-ea"/>
                          <a:cs typeface="+mn-cs"/>
                          <a:sym typeface="Arial"/>
                        </a:rPr>
                        <a:t>,</a:t>
                      </a:r>
                      <a:r>
                        <a:rPr lang="en-US" sz="1000" b="0" i="0" u="none" strike="noStrike" cap="none" dirty="0" smtClean="0">
                          <a:solidFill>
                            <a:srgbClr val="000000"/>
                          </a:solidFill>
                          <a:effectLst/>
                          <a:latin typeface="Be Vietnam Pro"/>
                          <a:ea typeface="+mn-ea"/>
                          <a:cs typeface="+mn-cs"/>
                          <a:sym typeface="Arial"/>
                        </a:rPr>
                        <a:t>0</a:t>
                      </a:r>
                      <a:r>
                        <a:rPr lang="ru-RU" sz="1000" b="0" i="0" u="none" strike="noStrike" cap="none" dirty="0" smtClean="0">
                          <a:solidFill>
                            <a:srgbClr val="000000"/>
                          </a:solidFill>
                          <a:effectLst/>
                          <a:latin typeface="Be Vietnam Pro"/>
                          <a:ea typeface="+mn-ea"/>
                          <a:cs typeface="+mn-cs"/>
                          <a:sym typeface="Arial"/>
                        </a:rPr>
                        <a:t>6</a:t>
                      </a:r>
                      <a:r>
                        <a:rPr lang="ru-RU" sz="1000" b="0" i="0" u="none" strike="noStrike" cap="none" dirty="0">
                          <a:solidFill>
                            <a:srgbClr val="000000"/>
                          </a:solidFill>
                          <a:effectLst/>
                          <a:latin typeface="Be Vietnam Pro"/>
                          <a:ea typeface="+mn-ea"/>
                          <a:cs typeface="+mn-cs"/>
                          <a:sym typeface="Arial"/>
                        </a:rPr>
                        <a:t> </a:t>
                      </a:r>
                    </a:p>
                  </a:txBody>
                  <a:tcPr marL="1778" marR="1778" marT="1778" marB="0" anchor="b">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r>
              <a:tr h="394429">
                <a:tc>
                  <a:txBody>
                    <a:bodyPr/>
                    <a:lstStyle/>
                    <a:p>
                      <a:pPr algn="l" fontAlgn="ctr"/>
                      <a:r>
                        <a:rPr lang="ru-RU" sz="800" b="0" i="0" u="none" strike="noStrike" cap="none" dirty="0" smtClean="0">
                          <a:solidFill>
                            <a:srgbClr val="000000"/>
                          </a:solidFill>
                          <a:effectLst/>
                          <a:latin typeface="Be Vietnam Pro"/>
                          <a:ea typeface="+mn-ea"/>
                          <a:cs typeface="+mn-cs"/>
                          <a:sym typeface="Arial"/>
                        </a:rPr>
                        <a:t>Распределение субсидии из бюджета Удмуртской Республики бюджетам муниципальных образований на создание модельных муниципальных библиотек</a:t>
                      </a:r>
                      <a:endParaRPr lang="ru-RU" sz="800" b="0" i="0" u="none" strike="noStrike" cap="none" dirty="0">
                        <a:solidFill>
                          <a:srgbClr val="000000"/>
                        </a:solidFill>
                        <a:effectLst/>
                        <a:latin typeface="Be Vietnam Pro"/>
                        <a:ea typeface="+mn-ea"/>
                        <a:cs typeface="+mn-cs"/>
                        <a:sym typeface="Arial"/>
                      </a:endParaRP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smtClean="0">
                          <a:solidFill>
                            <a:srgbClr val="000000"/>
                          </a:solidFill>
                          <a:effectLst/>
                          <a:latin typeface="Be Vietnam Pro"/>
                          <a:ea typeface="+mn-ea"/>
                          <a:cs typeface="+mn-cs"/>
                          <a:sym typeface="Arial"/>
                        </a:rPr>
                        <a:t>15 000,00</a:t>
                      </a:r>
                      <a:endParaRPr lang="ru-RU" sz="1000" b="0" i="0" u="none" strike="noStrike" cap="none" dirty="0">
                        <a:solidFill>
                          <a:srgbClr val="000000"/>
                        </a:solidFill>
                        <a:effectLst/>
                        <a:latin typeface="Be Vietnam Pro"/>
                        <a:ea typeface="+mn-ea"/>
                        <a:cs typeface="+mn-cs"/>
                        <a:sym typeface="Arial"/>
                      </a:endParaRPr>
                    </a:p>
                  </a:txBody>
                  <a:tcPr marL="1778" marR="1778" marT="1778" marB="0" anchor="b">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smtClean="0">
                          <a:solidFill>
                            <a:srgbClr val="000000"/>
                          </a:solidFill>
                          <a:effectLst/>
                          <a:latin typeface="Be Vietnam Pro"/>
                          <a:ea typeface="+mn-ea"/>
                          <a:cs typeface="+mn-cs"/>
                          <a:sym typeface="Arial"/>
                        </a:rPr>
                        <a:t>0,00</a:t>
                      </a:r>
                      <a:r>
                        <a:rPr lang="ru-RU" sz="1000" b="0" i="0" u="none" strike="noStrike" cap="none" dirty="0">
                          <a:solidFill>
                            <a:srgbClr val="000000"/>
                          </a:solidFill>
                          <a:effectLst/>
                          <a:latin typeface="Be Vietnam Pro"/>
                          <a:ea typeface="+mn-ea"/>
                          <a:cs typeface="+mn-cs"/>
                          <a:sym typeface="Arial"/>
                        </a:rPr>
                        <a:t> </a:t>
                      </a:r>
                    </a:p>
                  </a:txBody>
                  <a:tcPr marL="1778" marR="1778" marT="1778" marB="0" anchor="b">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smtClean="0">
                          <a:solidFill>
                            <a:srgbClr val="000000"/>
                          </a:solidFill>
                          <a:effectLst/>
                          <a:latin typeface="Be Vietnam Pro"/>
                          <a:ea typeface="+mn-ea"/>
                          <a:cs typeface="+mn-cs"/>
                          <a:sym typeface="Arial"/>
                        </a:rPr>
                        <a:t>0,00</a:t>
                      </a:r>
                      <a:r>
                        <a:rPr lang="ru-RU" sz="1000" b="0" i="0" u="none" strike="noStrike" cap="none" dirty="0">
                          <a:solidFill>
                            <a:srgbClr val="000000"/>
                          </a:solidFill>
                          <a:effectLst/>
                          <a:latin typeface="Be Vietnam Pro"/>
                          <a:ea typeface="+mn-ea"/>
                          <a:cs typeface="+mn-cs"/>
                          <a:sym typeface="Arial"/>
                        </a:rPr>
                        <a:t> </a:t>
                      </a:r>
                    </a:p>
                  </a:txBody>
                  <a:tcPr marL="1778" marR="1778" marT="1778" marB="0" anchor="b">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28331555"/>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572"/>
        <p:cNvGrpSpPr/>
        <p:nvPr/>
      </p:nvGrpSpPr>
      <p:grpSpPr>
        <a:xfrm>
          <a:off x="0" y="0"/>
          <a:ext cx="0" cy="0"/>
          <a:chOff x="0" y="0"/>
          <a:chExt cx="0" cy="0"/>
        </a:xfrm>
      </p:grpSpPr>
      <p:sp>
        <p:nvSpPr>
          <p:cNvPr id="8" name="Google Shape;1697;p29"/>
          <p:cNvSpPr txBox="1">
            <a:spLocks/>
          </p:cNvSpPr>
          <p:nvPr/>
        </p:nvSpPr>
        <p:spPr>
          <a:xfrm>
            <a:off x="850629" y="72021"/>
            <a:ext cx="6786303" cy="467343"/>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a:lnSpc>
                <a:spcPct val="90000"/>
              </a:lnSpc>
              <a:buClr>
                <a:srgbClr val="191919"/>
              </a:buClr>
              <a:buSzPts val="5200"/>
              <a:buFont typeface="Be Vietnam Pro"/>
              <a:buNone/>
              <a:defRPr sz="1600" b="1">
                <a:solidFill>
                  <a:schemeClr val="tx1">
                    <a:lumMod val="75000"/>
                  </a:schemeClr>
                </a:solidFill>
                <a:latin typeface="Be Vietnam Pro"/>
                <a:ea typeface="Be Vietnam Pro"/>
                <a:cs typeface="Be Vietnam Pro"/>
              </a:defRPr>
            </a:lvl1pPr>
            <a:lvl2pPr algn="ctr">
              <a:buClr>
                <a:srgbClr val="191919"/>
              </a:buClr>
              <a:buSzPts val="5200"/>
              <a:buFont typeface="Be Vietnam Pro"/>
              <a:buNone/>
              <a:defRPr sz="5200" b="1">
                <a:solidFill>
                  <a:srgbClr val="191919"/>
                </a:solidFill>
                <a:latin typeface="Be Vietnam Pro"/>
                <a:ea typeface="Be Vietnam Pro"/>
                <a:cs typeface="Be Vietnam Pro"/>
              </a:defRPr>
            </a:lvl2pPr>
            <a:lvl3pPr algn="ctr">
              <a:buClr>
                <a:srgbClr val="191919"/>
              </a:buClr>
              <a:buSzPts val="5200"/>
              <a:buFont typeface="Be Vietnam Pro"/>
              <a:buNone/>
              <a:defRPr sz="5200" b="1">
                <a:solidFill>
                  <a:srgbClr val="191919"/>
                </a:solidFill>
                <a:latin typeface="Be Vietnam Pro"/>
                <a:ea typeface="Be Vietnam Pro"/>
                <a:cs typeface="Be Vietnam Pro"/>
              </a:defRPr>
            </a:lvl3pPr>
            <a:lvl4pPr algn="ctr">
              <a:buClr>
                <a:srgbClr val="191919"/>
              </a:buClr>
              <a:buSzPts val="5200"/>
              <a:buFont typeface="Be Vietnam Pro"/>
              <a:buNone/>
              <a:defRPr sz="5200" b="1">
                <a:solidFill>
                  <a:srgbClr val="191919"/>
                </a:solidFill>
                <a:latin typeface="Be Vietnam Pro"/>
                <a:ea typeface="Be Vietnam Pro"/>
                <a:cs typeface="Be Vietnam Pro"/>
              </a:defRPr>
            </a:lvl4pPr>
            <a:lvl5pPr algn="ctr">
              <a:buClr>
                <a:srgbClr val="191919"/>
              </a:buClr>
              <a:buSzPts val="5200"/>
              <a:buFont typeface="Be Vietnam Pro"/>
              <a:buNone/>
              <a:defRPr sz="5200" b="1">
                <a:solidFill>
                  <a:srgbClr val="191919"/>
                </a:solidFill>
                <a:latin typeface="Be Vietnam Pro"/>
                <a:ea typeface="Be Vietnam Pro"/>
                <a:cs typeface="Be Vietnam Pro"/>
              </a:defRPr>
            </a:lvl5pPr>
            <a:lvl6pPr algn="ctr">
              <a:buClr>
                <a:srgbClr val="191919"/>
              </a:buClr>
              <a:buSzPts val="5200"/>
              <a:buFont typeface="Be Vietnam Pro"/>
              <a:buNone/>
              <a:defRPr sz="5200" b="1">
                <a:solidFill>
                  <a:srgbClr val="191919"/>
                </a:solidFill>
                <a:latin typeface="Be Vietnam Pro"/>
                <a:ea typeface="Be Vietnam Pro"/>
                <a:cs typeface="Be Vietnam Pro"/>
              </a:defRPr>
            </a:lvl6pPr>
            <a:lvl7pPr algn="ctr">
              <a:buClr>
                <a:srgbClr val="191919"/>
              </a:buClr>
              <a:buSzPts val="5200"/>
              <a:buFont typeface="Be Vietnam Pro"/>
              <a:buNone/>
              <a:defRPr sz="5200" b="1">
                <a:solidFill>
                  <a:srgbClr val="191919"/>
                </a:solidFill>
                <a:latin typeface="Be Vietnam Pro"/>
                <a:ea typeface="Be Vietnam Pro"/>
                <a:cs typeface="Be Vietnam Pro"/>
              </a:defRPr>
            </a:lvl7pPr>
            <a:lvl8pPr algn="ctr">
              <a:buClr>
                <a:srgbClr val="191919"/>
              </a:buClr>
              <a:buSzPts val="5200"/>
              <a:buFont typeface="Be Vietnam Pro"/>
              <a:buNone/>
              <a:defRPr sz="5200" b="1">
                <a:solidFill>
                  <a:srgbClr val="191919"/>
                </a:solidFill>
                <a:latin typeface="Be Vietnam Pro"/>
                <a:ea typeface="Be Vietnam Pro"/>
                <a:cs typeface="Be Vietnam Pro"/>
              </a:defRPr>
            </a:lvl8pPr>
            <a:lvl9pPr algn="ctr">
              <a:buClr>
                <a:srgbClr val="191919"/>
              </a:buClr>
              <a:buSzPts val="5200"/>
              <a:buFont typeface="Be Vietnam Pro"/>
              <a:buNone/>
              <a:defRPr sz="5200" b="1">
                <a:solidFill>
                  <a:srgbClr val="191919"/>
                </a:solidFill>
                <a:latin typeface="Be Vietnam Pro"/>
                <a:ea typeface="Be Vietnam Pro"/>
                <a:cs typeface="Be Vietnam Pro"/>
              </a:defRPr>
            </a:lvl9pPr>
          </a:lstStyle>
          <a:p>
            <a:r>
              <a:rPr lang="ru-RU" dirty="0"/>
              <a:t>Безвозмездные поступления из других бюджетов</a:t>
            </a:r>
            <a:r>
              <a:rPr lang="en-US" dirty="0"/>
              <a:t>, </a:t>
            </a:r>
            <a:r>
              <a:rPr lang="ru-RU" dirty="0"/>
              <a:t>тыс.₽</a:t>
            </a:r>
            <a:endParaRPr lang="en-US" dirty="0"/>
          </a:p>
        </p:txBody>
      </p:sp>
      <p:pic>
        <p:nvPicPr>
          <p:cNvPr id="2053" name="Picture 5" descr="Picture background"/>
          <p:cNvPicPr>
            <a:picLocks noChangeAspect="1" noChangeArrowheads="1"/>
          </p:cNvPicPr>
          <p:nvPr/>
        </p:nvPicPr>
        <p:blipFill>
          <a:blip r:embed="rId3">
            <a:duotone>
              <a:schemeClr val="accent3">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410236" y="121250"/>
            <a:ext cx="327166" cy="327166"/>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5" name="Таблица 4"/>
          <p:cNvGraphicFramePr>
            <a:graphicFrameLocks noGrp="1"/>
          </p:cNvGraphicFramePr>
          <p:nvPr>
            <p:extLst>
              <p:ext uri="{D42A27DB-BD31-4B8C-83A1-F6EECF244321}">
                <p14:modId xmlns:p14="http://schemas.microsoft.com/office/powerpoint/2010/main" val="2516477938"/>
              </p:ext>
            </p:extLst>
          </p:nvPr>
        </p:nvGraphicFramePr>
        <p:xfrm>
          <a:off x="193887" y="539364"/>
          <a:ext cx="8660553" cy="4333188"/>
        </p:xfrm>
        <a:graphic>
          <a:graphicData uri="http://schemas.openxmlformats.org/drawingml/2006/table">
            <a:tbl>
              <a:tblPr/>
              <a:tblGrid>
                <a:gridCol w="5833533"/>
                <a:gridCol w="952500"/>
                <a:gridCol w="937260"/>
                <a:gridCol w="937260"/>
              </a:tblGrid>
              <a:tr h="319750">
                <a:tc>
                  <a:txBody>
                    <a:bodyPr/>
                    <a:lstStyle/>
                    <a:p>
                      <a:pPr algn="ctr" rtl="0" fontAlgn="ctr"/>
                      <a:r>
                        <a:rPr lang="ru-RU" sz="1050" b="1" i="0" u="none" strike="noStrike" dirty="0">
                          <a:solidFill>
                            <a:srgbClr val="FFFFFF"/>
                          </a:solidFill>
                          <a:effectLst/>
                          <a:latin typeface="Be Vietnam Pro"/>
                        </a:rPr>
                        <a:t>Наименование показателя</a:t>
                      </a:r>
                    </a:p>
                  </a:txBody>
                  <a:tcPr marL="5552" marR="5552" marT="5552" marB="0" anchor="ctr">
                    <a:lnL>
                      <a:noFill/>
                    </a:lnL>
                    <a:lnR w="6350" cap="flat" cmpd="sng" algn="ctr">
                      <a:solidFill>
                        <a:srgbClr val="A6A6A6"/>
                      </a:solidFill>
                      <a:prstDash val="solid"/>
                      <a:round/>
                      <a:headEnd type="none" w="med" len="med"/>
                      <a:tailEnd type="none" w="med" len="med"/>
                    </a:lnR>
                    <a:lnT>
                      <a:noFill/>
                    </a:lnT>
                    <a:lnB>
                      <a:noFill/>
                    </a:lnB>
                    <a:solidFill>
                      <a:schemeClr val="accent1">
                        <a:lumMod val="75000"/>
                      </a:schemeClr>
                    </a:solidFill>
                  </a:tcPr>
                </a:tc>
                <a:tc>
                  <a:txBody>
                    <a:bodyPr/>
                    <a:lstStyle/>
                    <a:p>
                      <a:pPr algn="ctr" rtl="0" fontAlgn="ctr"/>
                      <a:r>
                        <a:rPr lang="ru-RU" sz="1100" b="1" i="0" u="none" strike="noStrike" dirty="0" smtClean="0">
                          <a:solidFill>
                            <a:srgbClr val="FFFFFF"/>
                          </a:solidFill>
                          <a:effectLst/>
                          <a:latin typeface="Be Vietnam Pro"/>
                        </a:rPr>
                        <a:t>2026</a:t>
                      </a:r>
                    </a:p>
                    <a:p>
                      <a:pPr algn="ctr" rtl="0" fontAlgn="ctr"/>
                      <a:r>
                        <a:rPr lang="ru-RU" sz="1100" b="1" i="0" u="none" strike="noStrike" dirty="0" smtClean="0">
                          <a:solidFill>
                            <a:srgbClr val="FFFFFF"/>
                          </a:solidFill>
                          <a:effectLst/>
                          <a:latin typeface="Be Vietnam Pro"/>
                        </a:rPr>
                        <a:t>план</a:t>
                      </a:r>
                      <a:endParaRPr lang="ru-RU" sz="1100" b="1" i="0" u="none" strike="noStrike" dirty="0">
                        <a:solidFill>
                          <a:srgbClr val="FFFFFF"/>
                        </a:solidFill>
                        <a:effectLst/>
                        <a:latin typeface="Be Vietnam Pro"/>
                      </a:endParaRPr>
                    </a:p>
                  </a:txBody>
                  <a:tcPr marL="5552" marR="5552" marT="5552"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a:noFill/>
                    </a:lnT>
                    <a:lnB>
                      <a:noFill/>
                    </a:lnB>
                    <a:solidFill>
                      <a:schemeClr val="accent1">
                        <a:lumMod val="75000"/>
                      </a:schemeClr>
                    </a:solidFill>
                  </a:tcPr>
                </a:tc>
                <a:tc>
                  <a:txBody>
                    <a:bodyPr/>
                    <a:lstStyle/>
                    <a:p>
                      <a:pPr algn="ctr" rtl="0" fontAlgn="ctr"/>
                      <a:r>
                        <a:rPr lang="ru-RU" sz="1100" b="1" i="0" u="none" strike="noStrike" dirty="0" smtClean="0">
                          <a:solidFill>
                            <a:srgbClr val="FFFFFF"/>
                          </a:solidFill>
                          <a:effectLst/>
                          <a:latin typeface="Be Vietnam Pro"/>
                        </a:rPr>
                        <a:t>2027</a:t>
                      </a:r>
                    </a:p>
                    <a:p>
                      <a:pPr algn="ctr" rtl="0" fontAlgn="ctr"/>
                      <a:r>
                        <a:rPr lang="ru-RU" sz="1100" b="1" i="0" u="none" strike="noStrike" dirty="0" smtClean="0">
                          <a:solidFill>
                            <a:srgbClr val="FFFFFF"/>
                          </a:solidFill>
                          <a:effectLst/>
                          <a:latin typeface="Be Vietnam Pro"/>
                        </a:rPr>
                        <a:t>план</a:t>
                      </a:r>
                      <a:endParaRPr lang="ru-RU" sz="1100" b="1" i="0" u="none" strike="noStrike" dirty="0">
                        <a:solidFill>
                          <a:srgbClr val="FFFFFF"/>
                        </a:solidFill>
                        <a:effectLst/>
                        <a:latin typeface="Be Vietnam Pro"/>
                      </a:endParaRPr>
                    </a:p>
                  </a:txBody>
                  <a:tcPr marL="5552" marR="5552" marT="5552"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a:noFill/>
                    </a:lnB>
                    <a:solidFill>
                      <a:schemeClr val="accent1">
                        <a:lumMod val="75000"/>
                      </a:schemeClr>
                    </a:solidFill>
                  </a:tcPr>
                </a:tc>
                <a:tc>
                  <a:txBody>
                    <a:bodyPr/>
                    <a:lstStyle/>
                    <a:p>
                      <a:pPr algn="ctr" rtl="0" fontAlgn="ctr"/>
                      <a:r>
                        <a:rPr lang="ru-RU" sz="1100" b="1" i="0" u="none" strike="noStrike" dirty="0" smtClean="0">
                          <a:solidFill>
                            <a:srgbClr val="FFFFFF"/>
                          </a:solidFill>
                          <a:effectLst/>
                          <a:latin typeface="Be Vietnam Pro"/>
                        </a:rPr>
                        <a:t>2028</a:t>
                      </a:r>
                    </a:p>
                    <a:p>
                      <a:pPr algn="ctr" rtl="0" fontAlgn="ctr"/>
                      <a:r>
                        <a:rPr lang="ru-RU" sz="1100" b="1" i="0" u="none" strike="noStrike" dirty="0" smtClean="0">
                          <a:solidFill>
                            <a:srgbClr val="FFFFFF"/>
                          </a:solidFill>
                          <a:effectLst/>
                          <a:latin typeface="Be Vietnam Pro"/>
                        </a:rPr>
                        <a:t>план</a:t>
                      </a:r>
                      <a:endParaRPr lang="ru-RU" sz="1100" b="1" i="0" u="none" strike="noStrike" dirty="0">
                        <a:solidFill>
                          <a:srgbClr val="FFFFFF"/>
                        </a:solidFill>
                        <a:effectLst/>
                        <a:latin typeface="Be Vietnam Pro"/>
                      </a:endParaRPr>
                    </a:p>
                  </a:txBody>
                  <a:tcPr marL="5552" marR="5552" marT="5552" marB="0" anchor="ctr">
                    <a:lnL w="6350" cap="flat" cmpd="sng" algn="ctr">
                      <a:solidFill>
                        <a:srgbClr val="A6A6A6"/>
                      </a:solidFill>
                      <a:prstDash val="solid"/>
                      <a:round/>
                      <a:headEnd type="none" w="med" len="med"/>
                      <a:tailEnd type="none" w="med" len="med"/>
                    </a:lnL>
                    <a:lnR>
                      <a:noFill/>
                    </a:lnR>
                    <a:lnT w="6350" cap="flat" cmpd="sng" algn="ctr">
                      <a:solidFill>
                        <a:srgbClr val="A6A6A6"/>
                      </a:solidFill>
                      <a:prstDash val="solid"/>
                      <a:round/>
                      <a:headEnd type="none" w="med" len="med"/>
                      <a:tailEnd type="none" w="med" len="med"/>
                    </a:lnT>
                    <a:lnB>
                      <a:noFill/>
                    </a:lnB>
                    <a:solidFill>
                      <a:schemeClr val="accent1">
                        <a:lumMod val="75000"/>
                      </a:schemeClr>
                    </a:solidFill>
                  </a:tcPr>
                </a:tc>
              </a:tr>
              <a:tr h="360086">
                <a:tc>
                  <a:txBody>
                    <a:bodyPr/>
                    <a:lstStyle/>
                    <a:p>
                      <a:pPr algn="l" fontAlgn="t"/>
                      <a:r>
                        <a:rPr lang="ru-RU" sz="800" b="0" i="0" u="none" strike="noStrike" cap="none" dirty="0">
                          <a:solidFill>
                            <a:srgbClr val="000000"/>
                          </a:solidFill>
                          <a:effectLst/>
                          <a:latin typeface="Be Vietnam Pro"/>
                          <a:ea typeface="+mn-ea"/>
                          <a:cs typeface="+mn-cs"/>
                          <a:sym typeface="Arial"/>
                        </a:rPr>
                        <a:t>Субсидии бюджетам муниципальных округов на обеспечение развития и укрепления материально-технической базы домов культуры в населенных пунктах с числом жителей до 50 тысяч человек</a:t>
                      </a:r>
                    </a:p>
                  </a:txBody>
                  <a:tcPr marL="1778" marR="1778" marT="1778" marB="0" anchor="ctr">
                    <a:lnL>
                      <a:noFill/>
                    </a:lnL>
                    <a:lnR>
                      <a:noFill/>
                    </a:lnR>
                    <a:lnT w="6350" cap="flat" cmpd="sng" algn="ctr">
                      <a:no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a:solidFill>
                            <a:srgbClr val="000000"/>
                          </a:solidFill>
                          <a:effectLst/>
                          <a:latin typeface="Be Vietnam Pro"/>
                          <a:ea typeface="+mn-ea"/>
                          <a:cs typeface="+mn-cs"/>
                          <a:sym typeface="Arial"/>
                        </a:rPr>
                        <a:t>0,00</a:t>
                      </a:r>
                    </a:p>
                  </a:txBody>
                  <a:tcPr marL="1778" marR="1778" marT="1778" marB="0" anchor="ctr">
                    <a:lnL>
                      <a:noFill/>
                    </a:lnL>
                    <a:lnR>
                      <a:noFill/>
                    </a:lnR>
                    <a:lnT w="6350" cap="flat" cmpd="sng" algn="ctr">
                      <a:no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smtClean="0">
                          <a:solidFill>
                            <a:srgbClr val="000000"/>
                          </a:solidFill>
                          <a:effectLst/>
                          <a:latin typeface="Be Vietnam Pro"/>
                          <a:ea typeface="+mn-ea"/>
                          <a:cs typeface="+mn-cs"/>
                          <a:sym typeface="Arial"/>
                        </a:rPr>
                        <a:t>875,25</a:t>
                      </a:r>
                      <a:endParaRPr lang="ru-RU" sz="1000" b="0" i="0" u="none" strike="noStrike" cap="none" dirty="0">
                        <a:solidFill>
                          <a:srgbClr val="000000"/>
                        </a:solidFill>
                        <a:effectLst/>
                        <a:latin typeface="Be Vietnam Pro"/>
                        <a:ea typeface="+mn-ea"/>
                        <a:cs typeface="+mn-cs"/>
                        <a:sym typeface="Arial"/>
                      </a:endParaRPr>
                    </a:p>
                  </a:txBody>
                  <a:tcPr marL="1778" marR="1778" marT="1778" marB="0" anchor="ctr">
                    <a:lnL>
                      <a:noFill/>
                    </a:lnL>
                    <a:lnR>
                      <a:noFill/>
                    </a:lnR>
                    <a:lnT w="6350" cap="flat" cmpd="sng" algn="ctr">
                      <a:no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smtClean="0">
                          <a:solidFill>
                            <a:srgbClr val="000000"/>
                          </a:solidFill>
                          <a:effectLst/>
                          <a:latin typeface="Be Vietnam Pro"/>
                          <a:ea typeface="+mn-ea"/>
                          <a:cs typeface="+mn-cs"/>
                          <a:sym typeface="Arial"/>
                        </a:rPr>
                        <a:t>880,21</a:t>
                      </a:r>
                      <a:endParaRPr lang="ru-RU" sz="1000" b="0" i="0" u="none" strike="noStrike" cap="none" dirty="0">
                        <a:solidFill>
                          <a:srgbClr val="000000"/>
                        </a:solidFill>
                        <a:effectLst/>
                        <a:latin typeface="Be Vietnam Pro"/>
                        <a:ea typeface="+mn-ea"/>
                        <a:cs typeface="+mn-cs"/>
                        <a:sym typeface="Arial"/>
                      </a:endParaRPr>
                    </a:p>
                  </a:txBody>
                  <a:tcPr marL="1778" marR="1778" marT="1778" marB="0" anchor="ctr">
                    <a:lnL>
                      <a:noFill/>
                    </a:lnL>
                    <a:lnR>
                      <a:noFill/>
                    </a:lnR>
                    <a:lnT w="6350" cap="flat" cmpd="sng" algn="ctr">
                      <a:noFill/>
                      <a:prstDash val="solid"/>
                      <a:round/>
                      <a:headEnd type="none" w="med" len="med"/>
                      <a:tailEnd type="none" w="med" len="med"/>
                    </a:lnT>
                    <a:lnB w="6350" cap="flat" cmpd="sng" algn="ctr">
                      <a:solidFill>
                        <a:srgbClr val="A6A6A6"/>
                      </a:solidFill>
                      <a:prstDash val="solid"/>
                      <a:round/>
                      <a:headEnd type="none" w="med" len="med"/>
                      <a:tailEnd type="none" w="med" len="med"/>
                    </a:lnB>
                  </a:tcPr>
                </a:tc>
              </a:tr>
              <a:tr h="224741">
                <a:tc>
                  <a:txBody>
                    <a:bodyPr/>
                    <a:lstStyle/>
                    <a:p>
                      <a:pPr algn="l" fontAlgn="t"/>
                      <a:r>
                        <a:rPr lang="ru-RU" sz="800" b="0" i="0" u="none" strike="noStrike" cap="none" dirty="0">
                          <a:solidFill>
                            <a:srgbClr val="000000"/>
                          </a:solidFill>
                          <a:effectLst/>
                          <a:latin typeface="Be Vietnam Pro"/>
                          <a:ea typeface="+mn-ea"/>
                          <a:cs typeface="+mn-cs"/>
                          <a:sym typeface="Arial"/>
                        </a:rPr>
                        <a:t>Субсидии бюджетам муниципальных округов на реализацию мероприятий по обеспечению жильем молодых семей</a:t>
                      </a: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a:solidFill>
                            <a:srgbClr val="000000"/>
                          </a:solidFill>
                          <a:effectLst/>
                          <a:latin typeface="Be Vietnam Pro"/>
                          <a:ea typeface="+mn-ea"/>
                          <a:cs typeface="+mn-cs"/>
                          <a:sym typeface="Arial"/>
                        </a:rPr>
                        <a:t>1 </a:t>
                      </a:r>
                      <a:r>
                        <a:rPr lang="ru-RU" sz="1000" b="0" i="0" u="none" strike="noStrike" cap="none" dirty="0" smtClean="0">
                          <a:solidFill>
                            <a:srgbClr val="000000"/>
                          </a:solidFill>
                          <a:effectLst/>
                          <a:latin typeface="Be Vietnam Pro"/>
                          <a:ea typeface="+mn-ea"/>
                          <a:cs typeface="+mn-cs"/>
                          <a:sym typeface="Arial"/>
                        </a:rPr>
                        <a:t>222,45</a:t>
                      </a:r>
                      <a:endParaRPr lang="ru-RU" sz="1000" b="0" i="0" u="none" strike="noStrike" cap="none" dirty="0">
                        <a:solidFill>
                          <a:srgbClr val="000000"/>
                        </a:solidFill>
                        <a:effectLst/>
                        <a:latin typeface="Be Vietnam Pro"/>
                        <a:ea typeface="+mn-ea"/>
                        <a:cs typeface="+mn-cs"/>
                        <a:sym typeface="Arial"/>
                      </a:endParaRP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a:solidFill>
                            <a:srgbClr val="000000"/>
                          </a:solidFill>
                          <a:effectLst/>
                          <a:latin typeface="Be Vietnam Pro"/>
                          <a:ea typeface="+mn-ea"/>
                          <a:cs typeface="+mn-cs"/>
                          <a:sym typeface="Arial"/>
                        </a:rPr>
                        <a:t>0,00</a:t>
                      </a: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a:solidFill>
                            <a:srgbClr val="000000"/>
                          </a:solidFill>
                          <a:effectLst/>
                          <a:latin typeface="Be Vietnam Pro"/>
                          <a:ea typeface="+mn-ea"/>
                          <a:cs typeface="+mn-cs"/>
                          <a:sym typeface="Arial"/>
                        </a:rPr>
                        <a:t>0,00</a:t>
                      </a: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r>
              <a:tr h="237067">
                <a:tc>
                  <a:txBody>
                    <a:bodyPr/>
                    <a:lstStyle/>
                    <a:p>
                      <a:pPr algn="l" fontAlgn="t"/>
                      <a:r>
                        <a:rPr lang="ru-RU" sz="800" b="0" i="0" u="none" strike="noStrike" cap="none" dirty="0">
                          <a:solidFill>
                            <a:srgbClr val="000000"/>
                          </a:solidFill>
                          <a:effectLst/>
                          <a:latin typeface="Be Vietnam Pro"/>
                          <a:ea typeface="+mn-ea"/>
                          <a:cs typeface="+mn-cs"/>
                          <a:sym typeface="Arial"/>
                        </a:rPr>
                        <a:t>Субсидия бюджетам муниципальных округов на поддержку отрасли культуры</a:t>
                      </a: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en-US" sz="1000" b="0" i="0" u="none" strike="noStrike" cap="none" dirty="0" smtClean="0">
                          <a:solidFill>
                            <a:srgbClr val="000000"/>
                          </a:solidFill>
                          <a:effectLst/>
                          <a:latin typeface="Be Vietnam Pro"/>
                          <a:ea typeface="+mn-ea"/>
                          <a:cs typeface="+mn-cs"/>
                          <a:sym typeface="Arial"/>
                        </a:rPr>
                        <a:t>247</a:t>
                      </a:r>
                      <a:r>
                        <a:rPr lang="ru-RU" sz="1000" b="0" i="0" u="none" strike="noStrike" cap="none" dirty="0" smtClean="0">
                          <a:solidFill>
                            <a:srgbClr val="000000"/>
                          </a:solidFill>
                          <a:effectLst/>
                          <a:latin typeface="Be Vietnam Pro"/>
                          <a:ea typeface="+mn-ea"/>
                          <a:cs typeface="+mn-cs"/>
                          <a:sym typeface="Arial"/>
                        </a:rPr>
                        <a:t>,</a:t>
                      </a:r>
                      <a:r>
                        <a:rPr lang="en-US" sz="1000" b="0" i="0" u="none" strike="noStrike" cap="none" dirty="0" smtClean="0">
                          <a:solidFill>
                            <a:srgbClr val="000000"/>
                          </a:solidFill>
                          <a:effectLst/>
                          <a:latin typeface="Be Vietnam Pro"/>
                          <a:ea typeface="+mn-ea"/>
                          <a:cs typeface="+mn-cs"/>
                          <a:sym typeface="Arial"/>
                        </a:rPr>
                        <a:t>97</a:t>
                      </a:r>
                      <a:endParaRPr lang="ru-RU" sz="1000" b="0" i="0" u="none" strike="noStrike" cap="none" dirty="0">
                        <a:solidFill>
                          <a:srgbClr val="000000"/>
                        </a:solidFill>
                        <a:effectLst/>
                        <a:latin typeface="Be Vietnam Pro"/>
                        <a:ea typeface="+mn-ea"/>
                        <a:cs typeface="+mn-cs"/>
                        <a:sym typeface="Arial"/>
                      </a:endParaRP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smtClean="0">
                          <a:solidFill>
                            <a:srgbClr val="000000"/>
                          </a:solidFill>
                          <a:effectLst/>
                          <a:latin typeface="Be Vietnam Pro"/>
                          <a:ea typeface="+mn-ea"/>
                          <a:cs typeface="+mn-cs"/>
                          <a:sym typeface="Arial"/>
                        </a:rPr>
                        <a:t>195,86</a:t>
                      </a:r>
                      <a:endParaRPr lang="ru-RU" sz="1000" b="0" i="0" u="none" strike="noStrike" cap="none" dirty="0">
                        <a:solidFill>
                          <a:srgbClr val="000000"/>
                        </a:solidFill>
                        <a:effectLst/>
                        <a:latin typeface="Be Vietnam Pro"/>
                        <a:ea typeface="+mn-ea"/>
                        <a:cs typeface="+mn-cs"/>
                        <a:sym typeface="Arial"/>
                      </a:endParaRP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smtClean="0">
                          <a:solidFill>
                            <a:srgbClr val="000000"/>
                          </a:solidFill>
                          <a:effectLst/>
                          <a:latin typeface="Be Vietnam Pro"/>
                          <a:ea typeface="+mn-ea"/>
                          <a:cs typeface="+mn-cs"/>
                          <a:sym typeface="Arial"/>
                        </a:rPr>
                        <a:t>249,13</a:t>
                      </a:r>
                      <a:endParaRPr lang="ru-RU" sz="1000" b="0" i="0" u="none" strike="noStrike" cap="none" dirty="0">
                        <a:solidFill>
                          <a:srgbClr val="000000"/>
                        </a:solidFill>
                        <a:effectLst/>
                        <a:latin typeface="Be Vietnam Pro"/>
                        <a:ea typeface="+mn-ea"/>
                        <a:cs typeface="+mn-cs"/>
                        <a:sym typeface="Arial"/>
                      </a:endParaRP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r>
              <a:tr h="335313">
                <a:tc>
                  <a:txBody>
                    <a:bodyPr/>
                    <a:lstStyle/>
                    <a:p>
                      <a:pPr algn="l" fontAlgn="t"/>
                      <a:r>
                        <a:rPr lang="ru-RU" sz="800" b="0" i="0" u="none" strike="noStrike" cap="none" dirty="0">
                          <a:solidFill>
                            <a:srgbClr val="000000"/>
                          </a:solidFill>
                          <a:effectLst/>
                          <a:latin typeface="Be Vietnam Pro"/>
                          <a:ea typeface="+mn-ea"/>
                          <a:cs typeface="+mn-cs"/>
                          <a:sym typeface="Arial"/>
                        </a:rPr>
                        <a:t>Субсидии бюджетам муниципальных округов на реализацию программ формирования современной городской среды</a:t>
                      </a: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a:solidFill>
                            <a:srgbClr val="000000"/>
                          </a:solidFill>
                          <a:effectLst/>
                          <a:latin typeface="Be Vietnam Pro"/>
                          <a:ea typeface="+mn-ea"/>
                          <a:cs typeface="+mn-cs"/>
                          <a:sym typeface="Arial"/>
                        </a:rPr>
                        <a:t>7 </a:t>
                      </a:r>
                      <a:r>
                        <a:rPr lang="ru-RU" sz="1000" b="0" i="0" u="none" strike="noStrike" cap="none" dirty="0" smtClean="0">
                          <a:solidFill>
                            <a:srgbClr val="000000"/>
                          </a:solidFill>
                          <a:effectLst/>
                          <a:latin typeface="Be Vietnam Pro"/>
                          <a:ea typeface="+mn-ea"/>
                          <a:cs typeface="+mn-cs"/>
                          <a:sym typeface="Arial"/>
                        </a:rPr>
                        <a:t>505,05</a:t>
                      </a:r>
                      <a:endParaRPr lang="ru-RU" sz="1000" b="0" i="0" u="none" strike="noStrike" cap="none" dirty="0">
                        <a:solidFill>
                          <a:srgbClr val="000000"/>
                        </a:solidFill>
                        <a:effectLst/>
                        <a:latin typeface="Be Vietnam Pro"/>
                        <a:ea typeface="+mn-ea"/>
                        <a:cs typeface="+mn-cs"/>
                        <a:sym typeface="Arial"/>
                      </a:endParaRP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a:solidFill>
                            <a:srgbClr val="000000"/>
                          </a:solidFill>
                          <a:effectLst/>
                          <a:latin typeface="Be Vietnam Pro"/>
                          <a:ea typeface="+mn-ea"/>
                          <a:cs typeface="+mn-cs"/>
                          <a:sym typeface="Arial"/>
                        </a:rPr>
                        <a:t>7 </a:t>
                      </a:r>
                      <a:r>
                        <a:rPr lang="ru-RU" sz="1000" b="0" i="0" u="none" strike="noStrike" cap="none" dirty="0" smtClean="0">
                          <a:solidFill>
                            <a:srgbClr val="000000"/>
                          </a:solidFill>
                          <a:effectLst/>
                          <a:latin typeface="Be Vietnam Pro"/>
                          <a:ea typeface="+mn-ea"/>
                          <a:cs typeface="+mn-cs"/>
                          <a:sym typeface="Arial"/>
                        </a:rPr>
                        <a:t>206,14</a:t>
                      </a:r>
                      <a:endParaRPr lang="ru-RU" sz="1000" b="0" i="0" u="none" strike="noStrike" cap="none" dirty="0">
                        <a:solidFill>
                          <a:srgbClr val="000000"/>
                        </a:solidFill>
                        <a:effectLst/>
                        <a:latin typeface="Be Vietnam Pro"/>
                        <a:ea typeface="+mn-ea"/>
                        <a:cs typeface="+mn-cs"/>
                        <a:sym typeface="Arial"/>
                      </a:endParaRP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a:solidFill>
                            <a:srgbClr val="000000"/>
                          </a:solidFill>
                          <a:effectLst/>
                          <a:latin typeface="Be Vietnam Pro"/>
                          <a:ea typeface="+mn-ea"/>
                          <a:cs typeface="+mn-cs"/>
                          <a:sym typeface="Arial"/>
                        </a:rPr>
                        <a:t>7 </a:t>
                      </a:r>
                      <a:r>
                        <a:rPr lang="ru-RU" sz="1000" b="0" i="0" u="none" strike="noStrike" cap="none" dirty="0" smtClean="0">
                          <a:solidFill>
                            <a:srgbClr val="000000"/>
                          </a:solidFill>
                          <a:effectLst/>
                          <a:latin typeface="Be Vietnam Pro"/>
                          <a:ea typeface="+mn-ea"/>
                          <a:cs typeface="+mn-cs"/>
                          <a:sym typeface="Arial"/>
                        </a:rPr>
                        <a:t>286,94</a:t>
                      </a:r>
                      <a:endParaRPr lang="ru-RU" sz="1000" b="0" i="0" u="none" strike="noStrike" cap="none" dirty="0">
                        <a:solidFill>
                          <a:srgbClr val="000000"/>
                        </a:solidFill>
                        <a:effectLst/>
                        <a:latin typeface="Be Vietnam Pro"/>
                        <a:ea typeface="+mn-ea"/>
                        <a:cs typeface="+mn-cs"/>
                        <a:sym typeface="Arial"/>
                      </a:endParaRP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r>
              <a:tr h="376648">
                <a:tc>
                  <a:txBody>
                    <a:bodyPr/>
                    <a:lstStyle/>
                    <a:p>
                      <a:pPr algn="l" fontAlgn="t"/>
                      <a:r>
                        <a:rPr lang="ru-RU" sz="800" b="0" i="0" u="none" strike="noStrike" cap="none" dirty="0">
                          <a:solidFill>
                            <a:srgbClr val="000000"/>
                          </a:solidFill>
                          <a:effectLst/>
                          <a:latin typeface="Be Vietnam Pro"/>
                          <a:ea typeface="+mn-ea"/>
                          <a:cs typeface="+mn-cs"/>
                          <a:sym typeface="Arial"/>
                        </a:rPr>
                        <a:t>Субсидии бюджетам муниципальных округов на реализацию мероприятий по модернизации школьных систем образования</a:t>
                      </a: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a:solidFill>
                            <a:srgbClr val="000000"/>
                          </a:solidFill>
                          <a:effectLst/>
                          <a:latin typeface="Be Vietnam Pro"/>
                          <a:ea typeface="+mn-ea"/>
                          <a:cs typeface="+mn-cs"/>
                          <a:sym typeface="Arial"/>
                        </a:rPr>
                        <a:t>88 </a:t>
                      </a:r>
                      <a:r>
                        <a:rPr lang="ru-RU" sz="1000" b="0" i="0" u="none" strike="noStrike" cap="none" dirty="0" smtClean="0">
                          <a:solidFill>
                            <a:srgbClr val="000000"/>
                          </a:solidFill>
                          <a:effectLst/>
                          <a:latin typeface="Be Vietnam Pro"/>
                          <a:ea typeface="+mn-ea"/>
                          <a:cs typeface="+mn-cs"/>
                          <a:sym typeface="Arial"/>
                        </a:rPr>
                        <a:t>946,48</a:t>
                      </a:r>
                      <a:endParaRPr lang="ru-RU" sz="1000" b="0" i="0" u="none" strike="noStrike" cap="none" dirty="0">
                        <a:solidFill>
                          <a:srgbClr val="000000"/>
                        </a:solidFill>
                        <a:effectLst/>
                        <a:latin typeface="Be Vietnam Pro"/>
                        <a:ea typeface="+mn-ea"/>
                        <a:cs typeface="+mn-cs"/>
                        <a:sym typeface="Arial"/>
                      </a:endParaRP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a:solidFill>
                            <a:srgbClr val="000000"/>
                          </a:solidFill>
                          <a:effectLst/>
                          <a:latin typeface="Be Vietnam Pro"/>
                          <a:ea typeface="+mn-ea"/>
                          <a:cs typeface="+mn-cs"/>
                          <a:sym typeface="Arial"/>
                        </a:rPr>
                        <a:t>57 </a:t>
                      </a:r>
                      <a:r>
                        <a:rPr lang="ru-RU" sz="1000" b="0" i="0" u="none" strike="noStrike" cap="none" dirty="0" smtClean="0">
                          <a:solidFill>
                            <a:srgbClr val="000000"/>
                          </a:solidFill>
                          <a:effectLst/>
                          <a:latin typeface="Be Vietnam Pro"/>
                          <a:ea typeface="+mn-ea"/>
                          <a:cs typeface="+mn-cs"/>
                          <a:sym typeface="Arial"/>
                        </a:rPr>
                        <a:t>908,52</a:t>
                      </a:r>
                      <a:endParaRPr lang="ru-RU" sz="1000" b="0" i="0" u="none" strike="noStrike" cap="none" dirty="0">
                        <a:solidFill>
                          <a:srgbClr val="000000"/>
                        </a:solidFill>
                        <a:effectLst/>
                        <a:latin typeface="Be Vietnam Pro"/>
                        <a:ea typeface="+mn-ea"/>
                        <a:cs typeface="+mn-cs"/>
                        <a:sym typeface="Arial"/>
                      </a:endParaRP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a:solidFill>
                            <a:srgbClr val="000000"/>
                          </a:solidFill>
                          <a:effectLst/>
                          <a:latin typeface="Be Vietnam Pro"/>
                          <a:ea typeface="+mn-ea"/>
                          <a:cs typeface="+mn-cs"/>
                          <a:sym typeface="Arial"/>
                        </a:rPr>
                        <a:t>0,00</a:t>
                      </a: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r>
              <a:tr h="403571">
                <a:tc>
                  <a:txBody>
                    <a:bodyPr/>
                    <a:lstStyle/>
                    <a:p>
                      <a:pPr algn="l" fontAlgn="ctr"/>
                      <a:r>
                        <a:rPr lang="ru-RU" sz="800" b="0" i="0" u="none" strike="noStrike" cap="none" dirty="0">
                          <a:solidFill>
                            <a:srgbClr val="000000"/>
                          </a:solidFill>
                          <a:effectLst/>
                          <a:latin typeface="Be Vietnam Pro"/>
                          <a:ea typeface="+mn-ea"/>
                          <a:cs typeface="+mn-cs"/>
                          <a:sym typeface="Arial"/>
                        </a:rPr>
                        <a:t>Субсидии бюджетам муниципальных округов на развитие и приведение в нормативное состояние автомобильных дорог регионального или межмуниципального, местного значения, включающих искусственные дорожные сооружения</a:t>
                      </a:r>
                    </a:p>
                  </a:txBody>
                  <a:tcPr marL="8709" marR="8709" marT="87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en-US" sz="1000" b="0" i="0" u="none" strike="noStrike" cap="none" dirty="0" smtClean="0">
                          <a:solidFill>
                            <a:srgbClr val="000000"/>
                          </a:solidFill>
                          <a:effectLst/>
                          <a:latin typeface="Be Vietnam Pro"/>
                          <a:ea typeface="+mn-ea"/>
                          <a:cs typeface="+mn-cs"/>
                          <a:sym typeface="Arial"/>
                        </a:rPr>
                        <a:t>95 692</a:t>
                      </a:r>
                      <a:r>
                        <a:rPr lang="ru-RU" sz="1000" b="0" i="0" u="none" strike="noStrike" cap="none" dirty="0" smtClean="0">
                          <a:solidFill>
                            <a:srgbClr val="000000"/>
                          </a:solidFill>
                          <a:effectLst/>
                          <a:latin typeface="Be Vietnam Pro"/>
                          <a:ea typeface="+mn-ea"/>
                          <a:cs typeface="+mn-cs"/>
                          <a:sym typeface="Arial"/>
                        </a:rPr>
                        <a:t>,</a:t>
                      </a:r>
                      <a:r>
                        <a:rPr lang="en-US" sz="1000" b="0" i="0" u="none" strike="noStrike" cap="none" dirty="0" smtClean="0">
                          <a:solidFill>
                            <a:srgbClr val="000000"/>
                          </a:solidFill>
                          <a:effectLst/>
                          <a:latin typeface="Be Vietnam Pro"/>
                          <a:ea typeface="+mn-ea"/>
                          <a:cs typeface="+mn-cs"/>
                          <a:sym typeface="Arial"/>
                        </a:rPr>
                        <a:t>18</a:t>
                      </a:r>
                      <a:endParaRPr lang="ru-RU" sz="1000" b="0" i="0" u="none" strike="noStrike" cap="none" dirty="0">
                        <a:solidFill>
                          <a:srgbClr val="000000"/>
                        </a:solidFill>
                        <a:effectLst/>
                        <a:latin typeface="Be Vietnam Pro"/>
                        <a:ea typeface="+mn-ea"/>
                        <a:cs typeface="+mn-cs"/>
                        <a:sym typeface="Arial"/>
                      </a:endParaRP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b">
                        <a:lnSpc>
                          <a:spcPct val="100000"/>
                        </a:lnSpc>
                        <a:spcBef>
                          <a:spcPts val="0"/>
                        </a:spcBef>
                        <a:spcAft>
                          <a:spcPts val="0"/>
                        </a:spcAft>
                        <a:buClr>
                          <a:srgbClr val="000000"/>
                        </a:buClr>
                        <a:buFont typeface="Arial"/>
                      </a:pPr>
                      <a:r>
                        <a:rPr lang="en-US" sz="1000" b="0" i="0" u="none" strike="noStrike" cap="none" dirty="0" smtClean="0">
                          <a:solidFill>
                            <a:srgbClr val="000000"/>
                          </a:solidFill>
                          <a:effectLst/>
                          <a:latin typeface="Be Vietnam Pro"/>
                          <a:ea typeface="+mn-ea"/>
                          <a:cs typeface="+mn-cs"/>
                          <a:sym typeface="Arial"/>
                        </a:rPr>
                        <a:t>69 730</a:t>
                      </a:r>
                      <a:r>
                        <a:rPr lang="ru-RU" sz="1000" b="0" i="0" u="none" strike="noStrike" cap="none" dirty="0" smtClean="0">
                          <a:solidFill>
                            <a:srgbClr val="000000"/>
                          </a:solidFill>
                          <a:effectLst/>
                          <a:latin typeface="Be Vietnam Pro"/>
                          <a:ea typeface="+mn-ea"/>
                          <a:cs typeface="+mn-cs"/>
                          <a:sym typeface="Arial"/>
                        </a:rPr>
                        <a:t>,</a:t>
                      </a:r>
                      <a:r>
                        <a:rPr lang="en-US" sz="1000" b="0" i="0" u="none" strike="noStrike" cap="none" dirty="0" smtClean="0">
                          <a:solidFill>
                            <a:srgbClr val="000000"/>
                          </a:solidFill>
                          <a:effectLst/>
                          <a:latin typeface="Be Vietnam Pro"/>
                          <a:ea typeface="+mn-ea"/>
                          <a:cs typeface="+mn-cs"/>
                          <a:sym typeface="Arial"/>
                        </a:rPr>
                        <a:t>07</a:t>
                      </a:r>
                      <a:endParaRPr lang="ru-RU" sz="1000" b="0" i="0" u="none" strike="noStrike" cap="none" dirty="0">
                        <a:solidFill>
                          <a:srgbClr val="000000"/>
                        </a:solidFill>
                        <a:effectLst/>
                        <a:latin typeface="Be Vietnam Pro"/>
                        <a:ea typeface="+mn-ea"/>
                        <a:cs typeface="+mn-cs"/>
                        <a:sym typeface="Arial"/>
                      </a:endParaRP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en-US" sz="1000" b="0" i="0" u="none" strike="noStrike" cap="none" dirty="0" smtClean="0">
                          <a:solidFill>
                            <a:srgbClr val="000000"/>
                          </a:solidFill>
                          <a:effectLst/>
                          <a:latin typeface="Be Vietnam Pro"/>
                          <a:ea typeface="+mn-ea"/>
                          <a:cs typeface="+mn-cs"/>
                          <a:sym typeface="Arial"/>
                        </a:rPr>
                        <a:t>155 344</a:t>
                      </a:r>
                      <a:r>
                        <a:rPr lang="ru-RU" sz="1000" b="0" i="0" u="none" strike="noStrike" cap="none" dirty="0" smtClean="0">
                          <a:solidFill>
                            <a:srgbClr val="000000"/>
                          </a:solidFill>
                          <a:effectLst/>
                          <a:latin typeface="Be Vietnam Pro"/>
                          <a:ea typeface="+mn-ea"/>
                          <a:cs typeface="+mn-cs"/>
                          <a:sym typeface="Arial"/>
                        </a:rPr>
                        <a:t>,</a:t>
                      </a:r>
                      <a:r>
                        <a:rPr lang="en-US" sz="1000" b="0" i="0" u="none" strike="noStrike" cap="none" dirty="0" smtClean="0">
                          <a:solidFill>
                            <a:srgbClr val="000000"/>
                          </a:solidFill>
                          <a:effectLst/>
                          <a:latin typeface="Be Vietnam Pro"/>
                          <a:ea typeface="+mn-ea"/>
                          <a:cs typeface="+mn-cs"/>
                          <a:sym typeface="Arial"/>
                        </a:rPr>
                        <a:t>84</a:t>
                      </a: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r>
              <a:tr h="249426">
                <a:tc>
                  <a:txBody>
                    <a:bodyPr/>
                    <a:lstStyle/>
                    <a:p>
                      <a:pPr algn="l" fontAlgn="t"/>
                      <a:r>
                        <a:rPr lang="ru-RU" sz="800" b="0" i="0" u="none" strike="noStrike" cap="none" dirty="0" smtClean="0">
                          <a:solidFill>
                            <a:srgbClr val="000000"/>
                          </a:solidFill>
                          <a:effectLst/>
                          <a:latin typeface="Be Vietnam Pro"/>
                          <a:ea typeface="+mn-ea"/>
                          <a:cs typeface="+mn-cs"/>
                          <a:sym typeface="Arial"/>
                        </a:rPr>
                        <a:t>Субсидии бюджетам муниципальных округов на развитие транспортной инфраструктуры на сельских территориях</a:t>
                      </a:r>
                      <a:endParaRPr lang="ru-RU" sz="800" b="0" i="0" u="none" strike="noStrike" cap="none" dirty="0">
                        <a:solidFill>
                          <a:srgbClr val="000000"/>
                        </a:solidFill>
                        <a:effectLst/>
                        <a:latin typeface="Be Vietnam Pro"/>
                        <a:ea typeface="+mn-ea"/>
                        <a:cs typeface="+mn-cs"/>
                        <a:sym typeface="Arial"/>
                      </a:endParaRP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en-US" sz="1000" b="0" i="0" u="none" strike="noStrike" cap="none" dirty="0" smtClean="0">
                          <a:solidFill>
                            <a:srgbClr val="000000"/>
                          </a:solidFill>
                          <a:effectLst/>
                          <a:latin typeface="Be Vietnam Pro"/>
                          <a:ea typeface="+mn-ea"/>
                          <a:cs typeface="+mn-cs"/>
                          <a:sym typeface="Arial"/>
                        </a:rPr>
                        <a:t>14 085</a:t>
                      </a:r>
                      <a:r>
                        <a:rPr lang="ru-RU" sz="1000" b="0" i="0" u="none" strike="noStrike" cap="none" dirty="0" smtClean="0">
                          <a:solidFill>
                            <a:srgbClr val="000000"/>
                          </a:solidFill>
                          <a:effectLst/>
                          <a:latin typeface="Be Vietnam Pro"/>
                          <a:ea typeface="+mn-ea"/>
                          <a:cs typeface="+mn-cs"/>
                          <a:sym typeface="Arial"/>
                        </a:rPr>
                        <a:t>,</a:t>
                      </a:r>
                      <a:r>
                        <a:rPr lang="en-US" sz="1000" b="0" i="0" u="none" strike="noStrike" cap="none" dirty="0" smtClean="0">
                          <a:solidFill>
                            <a:srgbClr val="000000"/>
                          </a:solidFill>
                          <a:effectLst/>
                          <a:latin typeface="Be Vietnam Pro"/>
                          <a:ea typeface="+mn-ea"/>
                          <a:cs typeface="+mn-cs"/>
                          <a:sym typeface="Arial"/>
                        </a:rPr>
                        <a:t>4</a:t>
                      </a:r>
                      <a:r>
                        <a:rPr lang="ru-RU" sz="1000" b="0" i="0" u="none" strike="noStrike" cap="none" dirty="0" smtClean="0">
                          <a:solidFill>
                            <a:srgbClr val="000000"/>
                          </a:solidFill>
                          <a:effectLst/>
                          <a:latin typeface="Be Vietnam Pro"/>
                          <a:ea typeface="+mn-ea"/>
                          <a:cs typeface="+mn-cs"/>
                          <a:sym typeface="Arial"/>
                        </a:rPr>
                        <a:t>1</a:t>
                      </a:r>
                      <a:endParaRPr lang="ru-RU" sz="1000" b="0" i="0" u="none" strike="noStrike" cap="none" dirty="0">
                        <a:solidFill>
                          <a:srgbClr val="000000"/>
                        </a:solidFill>
                        <a:effectLst/>
                        <a:latin typeface="Be Vietnam Pro"/>
                        <a:ea typeface="+mn-ea"/>
                        <a:cs typeface="+mn-cs"/>
                        <a:sym typeface="Arial"/>
                      </a:endParaRP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b">
                        <a:lnSpc>
                          <a:spcPct val="100000"/>
                        </a:lnSpc>
                        <a:spcBef>
                          <a:spcPts val="0"/>
                        </a:spcBef>
                        <a:spcAft>
                          <a:spcPts val="0"/>
                        </a:spcAft>
                        <a:buClr>
                          <a:srgbClr val="000000"/>
                        </a:buClr>
                        <a:buFont typeface="Arial"/>
                      </a:pPr>
                      <a:r>
                        <a:rPr lang="en-US" sz="1000" b="0" i="0" u="none" strike="noStrike" cap="none" dirty="0" smtClean="0">
                          <a:solidFill>
                            <a:srgbClr val="000000"/>
                          </a:solidFill>
                          <a:effectLst/>
                          <a:latin typeface="Be Vietnam Pro"/>
                          <a:ea typeface="+mn-ea"/>
                          <a:cs typeface="+mn-cs"/>
                          <a:sym typeface="Arial"/>
                        </a:rPr>
                        <a:t>205 611</a:t>
                      </a:r>
                      <a:r>
                        <a:rPr lang="ru-RU" sz="1000" b="0" i="0" u="none" strike="noStrike" cap="none" dirty="0" smtClean="0">
                          <a:solidFill>
                            <a:srgbClr val="000000"/>
                          </a:solidFill>
                          <a:effectLst/>
                          <a:latin typeface="Be Vietnam Pro"/>
                          <a:ea typeface="+mn-ea"/>
                          <a:cs typeface="+mn-cs"/>
                          <a:sym typeface="Arial"/>
                        </a:rPr>
                        <a:t>,</a:t>
                      </a:r>
                      <a:r>
                        <a:rPr lang="en-US" sz="1000" b="0" i="0" u="none" strike="noStrike" cap="none" dirty="0" smtClean="0">
                          <a:solidFill>
                            <a:srgbClr val="000000"/>
                          </a:solidFill>
                          <a:effectLst/>
                          <a:latin typeface="Be Vietnam Pro"/>
                          <a:ea typeface="+mn-ea"/>
                          <a:cs typeface="+mn-cs"/>
                          <a:sym typeface="Arial"/>
                        </a:rPr>
                        <a:t>63</a:t>
                      </a:r>
                      <a:endParaRPr lang="ru-RU" sz="1000" b="0" i="0" u="none" strike="noStrike" cap="none" dirty="0">
                        <a:solidFill>
                          <a:srgbClr val="000000"/>
                        </a:solidFill>
                        <a:effectLst/>
                        <a:latin typeface="Be Vietnam Pro"/>
                        <a:ea typeface="+mn-ea"/>
                        <a:cs typeface="+mn-cs"/>
                        <a:sym typeface="Arial"/>
                      </a:endParaRP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en-US" sz="1000" b="0" i="0" u="none" strike="noStrike" cap="none" dirty="0" smtClean="0">
                          <a:solidFill>
                            <a:srgbClr val="000000"/>
                          </a:solidFill>
                          <a:effectLst/>
                          <a:latin typeface="Be Vietnam Pro"/>
                          <a:ea typeface="+mn-ea"/>
                          <a:cs typeface="+mn-cs"/>
                          <a:sym typeface="Arial"/>
                        </a:rPr>
                        <a:t>59 911</a:t>
                      </a:r>
                      <a:r>
                        <a:rPr lang="ru-RU" sz="1000" b="0" i="0" u="none" strike="noStrike" cap="none" dirty="0" smtClean="0">
                          <a:solidFill>
                            <a:srgbClr val="000000"/>
                          </a:solidFill>
                          <a:effectLst/>
                          <a:latin typeface="Be Vietnam Pro"/>
                          <a:ea typeface="+mn-ea"/>
                          <a:cs typeface="+mn-cs"/>
                          <a:sym typeface="Arial"/>
                        </a:rPr>
                        <a:t>,</a:t>
                      </a:r>
                      <a:r>
                        <a:rPr lang="en-US" sz="1000" b="0" i="0" u="none" strike="noStrike" cap="none" dirty="0" smtClean="0">
                          <a:solidFill>
                            <a:srgbClr val="000000"/>
                          </a:solidFill>
                          <a:effectLst/>
                          <a:latin typeface="Be Vietnam Pro"/>
                          <a:ea typeface="+mn-ea"/>
                          <a:cs typeface="+mn-cs"/>
                          <a:sym typeface="Arial"/>
                        </a:rPr>
                        <a:t>63</a:t>
                      </a:r>
                      <a:endParaRPr lang="ru-RU" sz="1000" b="0" i="0" u="none" strike="noStrike" cap="none" dirty="0">
                        <a:solidFill>
                          <a:srgbClr val="000000"/>
                        </a:solidFill>
                        <a:effectLst/>
                        <a:latin typeface="Be Vietnam Pro"/>
                        <a:ea typeface="+mn-ea"/>
                        <a:cs typeface="+mn-cs"/>
                        <a:sym typeface="Arial"/>
                      </a:endParaRP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r>
              <a:tr h="302766">
                <a:tc>
                  <a:txBody>
                    <a:bodyPr/>
                    <a:lstStyle/>
                    <a:p>
                      <a:pPr algn="l" fontAlgn="t"/>
                      <a:r>
                        <a:rPr lang="ru-RU" sz="800" b="0" i="0" u="none" strike="noStrike" cap="none" dirty="0" smtClean="0">
                          <a:solidFill>
                            <a:srgbClr val="000000"/>
                          </a:solidFill>
                          <a:effectLst/>
                          <a:latin typeface="Be Vietnam Pro"/>
                          <a:ea typeface="+mn-ea"/>
                          <a:cs typeface="+mn-cs"/>
                          <a:sym typeface="Arial"/>
                        </a:rPr>
                        <a:t>Субсидии бюджетам муниципальных округов на обеспечение комплексного развития сельских территорий</a:t>
                      </a:r>
                      <a:endParaRPr lang="ru-RU" sz="800" b="0" i="0" u="none" strike="noStrike" cap="none" dirty="0">
                        <a:solidFill>
                          <a:srgbClr val="000000"/>
                        </a:solidFill>
                        <a:effectLst/>
                        <a:latin typeface="Be Vietnam Pro"/>
                        <a:ea typeface="+mn-ea"/>
                        <a:cs typeface="+mn-cs"/>
                        <a:sym typeface="Arial"/>
                      </a:endParaRP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en-US" sz="1000" b="0" i="0" u="none" strike="noStrike" cap="none" dirty="0" smtClean="0">
                          <a:solidFill>
                            <a:srgbClr val="000000"/>
                          </a:solidFill>
                          <a:effectLst/>
                          <a:latin typeface="Be Vietnam Pro"/>
                          <a:ea typeface="+mn-ea"/>
                          <a:cs typeface="+mn-cs"/>
                          <a:sym typeface="Arial"/>
                        </a:rPr>
                        <a:t>29 281</a:t>
                      </a:r>
                      <a:r>
                        <a:rPr lang="ru-RU" sz="1000" b="0" i="0" u="none" strike="noStrike" cap="none" dirty="0" smtClean="0">
                          <a:solidFill>
                            <a:srgbClr val="000000"/>
                          </a:solidFill>
                          <a:effectLst/>
                          <a:latin typeface="Be Vietnam Pro"/>
                          <a:ea typeface="+mn-ea"/>
                          <a:cs typeface="+mn-cs"/>
                          <a:sym typeface="Arial"/>
                        </a:rPr>
                        <a:t>,</a:t>
                      </a:r>
                      <a:r>
                        <a:rPr lang="en-US" sz="1000" b="0" i="0" u="none" strike="noStrike" cap="none" dirty="0" smtClean="0">
                          <a:solidFill>
                            <a:srgbClr val="000000"/>
                          </a:solidFill>
                          <a:effectLst/>
                          <a:latin typeface="Be Vietnam Pro"/>
                          <a:ea typeface="+mn-ea"/>
                          <a:cs typeface="+mn-cs"/>
                          <a:sym typeface="Arial"/>
                        </a:rPr>
                        <a:t>9</a:t>
                      </a:r>
                      <a:r>
                        <a:rPr lang="ru-RU" sz="1000" b="0" i="0" u="none" strike="noStrike" cap="none" dirty="0" smtClean="0">
                          <a:solidFill>
                            <a:srgbClr val="000000"/>
                          </a:solidFill>
                          <a:effectLst/>
                          <a:latin typeface="Be Vietnam Pro"/>
                          <a:ea typeface="+mn-ea"/>
                          <a:cs typeface="+mn-cs"/>
                          <a:sym typeface="Arial"/>
                        </a:rPr>
                        <a:t>4</a:t>
                      </a:r>
                      <a:endParaRPr lang="ru-RU" sz="1000" b="0" i="0" u="none" strike="noStrike" cap="none" dirty="0">
                        <a:solidFill>
                          <a:srgbClr val="000000"/>
                        </a:solidFill>
                        <a:effectLst/>
                        <a:latin typeface="Be Vietnam Pro"/>
                        <a:ea typeface="+mn-ea"/>
                        <a:cs typeface="+mn-cs"/>
                        <a:sym typeface="Arial"/>
                      </a:endParaRP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b">
                        <a:lnSpc>
                          <a:spcPct val="100000"/>
                        </a:lnSpc>
                        <a:spcBef>
                          <a:spcPts val="0"/>
                        </a:spcBef>
                        <a:spcAft>
                          <a:spcPts val="0"/>
                        </a:spcAft>
                        <a:buClr>
                          <a:srgbClr val="000000"/>
                        </a:buClr>
                        <a:buFont typeface="Arial"/>
                      </a:pPr>
                      <a:r>
                        <a:rPr lang="en-US" sz="1000" b="0" i="0" u="none" strike="noStrike" cap="none" dirty="0" smtClean="0">
                          <a:solidFill>
                            <a:srgbClr val="000000"/>
                          </a:solidFill>
                          <a:effectLst/>
                          <a:latin typeface="Be Vietnam Pro"/>
                          <a:ea typeface="+mn-ea"/>
                          <a:cs typeface="+mn-cs"/>
                          <a:sym typeface="Arial"/>
                        </a:rPr>
                        <a:t>217 929</a:t>
                      </a:r>
                      <a:r>
                        <a:rPr lang="ru-RU" sz="1000" b="0" i="0" u="none" strike="noStrike" cap="none" dirty="0" smtClean="0">
                          <a:solidFill>
                            <a:srgbClr val="000000"/>
                          </a:solidFill>
                          <a:effectLst/>
                          <a:latin typeface="Be Vietnam Pro"/>
                          <a:ea typeface="+mn-ea"/>
                          <a:cs typeface="+mn-cs"/>
                          <a:sym typeface="Arial"/>
                        </a:rPr>
                        <a:t>,</a:t>
                      </a:r>
                      <a:r>
                        <a:rPr lang="en-US" sz="1000" b="0" i="0" u="none" strike="noStrike" cap="none" dirty="0" smtClean="0">
                          <a:solidFill>
                            <a:srgbClr val="000000"/>
                          </a:solidFill>
                          <a:effectLst/>
                          <a:latin typeface="Be Vietnam Pro"/>
                          <a:ea typeface="+mn-ea"/>
                          <a:cs typeface="+mn-cs"/>
                          <a:sym typeface="Arial"/>
                        </a:rPr>
                        <a:t>69</a:t>
                      </a:r>
                      <a:endParaRPr lang="ru-RU" sz="1000" b="0" i="0" u="none" strike="noStrike" cap="none" dirty="0">
                        <a:solidFill>
                          <a:srgbClr val="000000"/>
                        </a:solidFill>
                        <a:effectLst/>
                        <a:latin typeface="Be Vietnam Pro"/>
                        <a:ea typeface="+mn-ea"/>
                        <a:cs typeface="+mn-cs"/>
                        <a:sym typeface="Arial"/>
                      </a:endParaRP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en-US" sz="1000" b="0" i="0" u="none" strike="noStrike" cap="none" dirty="0" smtClean="0">
                          <a:solidFill>
                            <a:srgbClr val="000000"/>
                          </a:solidFill>
                          <a:effectLst/>
                          <a:latin typeface="Be Vietnam Pro"/>
                          <a:ea typeface="+mn-ea"/>
                          <a:cs typeface="+mn-cs"/>
                          <a:sym typeface="Arial"/>
                        </a:rPr>
                        <a:t>86 127</a:t>
                      </a:r>
                      <a:r>
                        <a:rPr lang="ru-RU" sz="1000" b="0" i="0" u="none" strike="noStrike" cap="none" dirty="0" smtClean="0">
                          <a:solidFill>
                            <a:srgbClr val="000000"/>
                          </a:solidFill>
                          <a:effectLst/>
                          <a:latin typeface="Be Vietnam Pro"/>
                          <a:ea typeface="+mn-ea"/>
                          <a:cs typeface="+mn-cs"/>
                          <a:sym typeface="Arial"/>
                        </a:rPr>
                        <a:t>,</a:t>
                      </a:r>
                      <a:r>
                        <a:rPr lang="en-US" sz="1000" b="0" i="0" u="none" strike="noStrike" cap="none" dirty="0" smtClean="0">
                          <a:solidFill>
                            <a:srgbClr val="000000"/>
                          </a:solidFill>
                          <a:effectLst/>
                          <a:latin typeface="Be Vietnam Pro"/>
                          <a:ea typeface="+mn-ea"/>
                          <a:cs typeface="+mn-cs"/>
                          <a:sym typeface="Arial"/>
                        </a:rPr>
                        <a:t>4</a:t>
                      </a:r>
                      <a:r>
                        <a:rPr lang="ru-RU" sz="1000" b="0" i="0" u="none" strike="noStrike" cap="none" dirty="0" smtClean="0">
                          <a:solidFill>
                            <a:srgbClr val="000000"/>
                          </a:solidFill>
                          <a:effectLst/>
                          <a:latin typeface="Be Vietnam Pro"/>
                          <a:ea typeface="+mn-ea"/>
                          <a:cs typeface="+mn-cs"/>
                          <a:sym typeface="Arial"/>
                        </a:rPr>
                        <a:t>5</a:t>
                      </a:r>
                      <a:endParaRPr lang="ru-RU" sz="1000" b="0" i="0" u="none" strike="noStrike" cap="none" dirty="0">
                        <a:solidFill>
                          <a:srgbClr val="000000"/>
                        </a:solidFill>
                        <a:effectLst/>
                        <a:latin typeface="Be Vietnam Pro"/>
                        <a:ea typeface="+mn-ea"/>
                        <a:cs typeface="+mn-cs"/>
                        <a:sym typeface="Arial"/>
                      </a:endParaRP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r>
              <a:tr h="254000">
                <a:tc>
                  <a:txBody>
                    <a:bodyPr/>
                    <a:lstStyle/>
                    <a:p>
                      <a:pPr algn="l" fontAlgn="t"/>
                      <a:r>
                        <a:rPr lang="ru-RU" sz="800" b="0" i="0" u="none" strike="noStrike" cap="none" dirty="0" smtClean="0">
                          <a:solidFill>
                            <a:srgbClr val="000000"/>
                          </a:solidFill>
                          <a:effectLst/>
                          <a:latin typeface="Be Vietnam Pro"/>
                          <a:ea typeface="+mn-ea"/>
                          <a:cs typeface="+mn-cs"/>
                          <a:sym typeface="Arial"/>
                        </a:rPr>
                        <a:t>Субсидии бюджетам муниципальных округов на подготовку проектов межевания земельных участков и на проведение кадастровых работ</a:t>
                      </a:r>
                      <a:endParaRPr lang="ru-RU" sz="800" b="0" i="0" u="none" strike="noStrike" cap="none" dirty="0">
                        <a:solidFill>
                          <a:srgbClr val="000000"/>
                        </a:solidFill>
                        <a:effectLst/>
                        <a:latin typeface="Be Vietnam Pro"/>
                        <a:ea typeface="+mn-ea"/>
                        <a:cs typeface="+mn-cs"/>
                        <a:sym typeface="Arial"/>
                      </a:endParaRP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en-US" sz="1000" b="0" i="0" u="none" strike="noStrike" cap="none" dirty="0" smtClean="0">
                          <a:solidFill>
                            <a:srgbClr val="000000"/>
                          </a:solidFill>
                          <a:effectLst/>
                          <a:latin typeface="Be Vietnam Pro"/>
                          <a:ea typeface="+mn-ea"/>
                          <a:cs typeface="+mn-cs"/>
                          <a:sym typeface="Arial"/>
                        </a:rPr>
                        <a:t>1 136</a:t>
                      </a:r>
                      <a:r>
                        <a:rPr lang="ru-RU" sz="1000" b="0" i="0" u="none" strike="noStrike" cap="none" dirty="0" smtClean="0">
                          <a:solidFill>
                            <a:srgbClr val="000000"/>
                          </a:solidFill>
                          <a:effectLst/>
                          <a:latin typeface="Be Vietnam Pro"/>
                          <a:ea typeface="+mn-ea"/>
                          <a:cs typeface="+mn-cs"/>
                          <a:sym typeface="Arial"/>
                        </a:rPr>
                        <a:t>,</a:t>
                      </a:r>
                      <a:r>
                        <a:rPr lang="en-US" sz="1000" b="0" i="0" u="none" strike="noStrike" cap="none" dirty="0" smtClean="0">
                          <a:solidFill>
                            <a:srgbClr val="000000"/>
                          </a:solidFill>
                          <a:effectLst/>
                          <a:latin typeface="Be Vietnam Pro"/>
                          <a:ea typeface="+mn-ea"/>
                          <a:cs typeface="+mn-cs"/>
                          <a:sym typeface="Arial"/>
                        </a:rPr>
                        <a:t>53</a:t>
                      </a:r>
                      <a:endParaRPr lang="ru-RU" sz="1000" b="0" i="0" u="none" strike="noStrike" cap="none" dirty="0">
                        <a:solidFill>
                          <a:srgbClr val="000000"/>
                        </a:solidFill>
                        <a:effectLst/>
                        <a:latin typeface="Be Vietnam Pro"/>
                        <a:ea typeface="+mn-ea"/>
                        <a:cs typeface="+mn-cs"/>
                        <a:sym typeface="Arial"/>
                      </a:endParaRP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b">
                        <a:lnSpc>
                          <a:spcPct val="100000"/>
                        </a:lnSpc>
                        <a:spcBef>
                          <a:spcPts val="0"/>
                        </a:spcBef>
                        <a:spcAft>
                          <a:spcPts val="0"/>
                        </a:spcAft>
                        <a:buClr>
                          <a:srgbClr val="000000"/>
                        </a:buClr>
                        <a:buFont typeface="Arial"/>
                      </a:pPr>
                      <a:r>
                        <a:rPr lang="en-US" sz="1000" b="0" i="0" u="none" strike="noStrike" cap="none" dirty="0" smtClean="0">
                          <a:solidFill>
                            <a:srgbClr val="000000"/>
                          </a:solidFill>
                          <a:effectLst/>
                          <a:latin typeface="Be Vietnam Pro"/>
                          <a:ea typeface="+mn-ea"/>
                          <a:cs typeface="+mn-cs"/>
                          <a:sym typeface="Arial"/>
                        </a:rPr>
                        <a:t>0,00</a:t>
                      </a:r>
                      <a:endParaRPr lang="ru-RU" sz="1000" b="0" i="0" u="none" strike="noStrike" cap="none" dirty="0">
                        <a:solidFill>
                          <a:srgbClr val="000000"/>
                        </a:solidFill>
                        <a:effectLst/>
                        <a:latin typeface="Be Vietnam Pro"/>
                        <a:ea typeface="+mn-ea"/>
                        <a:cs typeface="+mn-cs"/>
                        <a:sym typeface="Arial"/>
                      </a:endParaRP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en-US" sz="1000" b="0" i="0" u="none" strike="noStrike" cap="none" dirty="0" smtClean="0">
                          <a:solidFill>
                            <a:srgbClr val="000000"/>
                          </a:solidFill>
                          <a:effectLst/>
                          <a:latin typeface="Be Vietnam Pro"/>
                          <a:ea typeface="+mn-ea"/>
                          <a:cs typeface="+mn-cs"/>
                          <a:sym typeface="Arial"/>
                        </a:rPr>
                        <a:t>0,00</a:t>
                      </a:r>
                      <a:endParaRPr lang="ru-RU" sz="1000" b="0" i="0" u="none" strike="noStrike" cap="none" dirty="0">
                        <a:solidFill>
                          <a:srgbClr val="000000"/>
                        </a:solidFill>
                        <a:effectLst/>
                        <a:latin typeface="Be Vietnam Pro"/>
                        <a:ea typeface="+mn-ea"/>
                        <a:cs typeface="+mn-cs"/>
                        <a:sym typeface="Arial"/>
                      </a:endParaRP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r>
              <a:tr h="394429">
                <a:tc>
                  <a:txBody>
                    <a:bodyPr/>
                    <a:lstStyle/>
                    <a:p>
                      <a:pPr algn="l" fontAlgn="t"/>
                      <a:r>
                        <a:rPr lang="ru-RU" sz="800" b="0" i="0" u="none" strike="noStrike" cap="none" dirty="0" smtClean="0">
                          <a:solidFill>
                            <a:srgbClr val="000000"/>
                          </a:solidFill>
                          <a:effectLst/>
                          <a:latin typeface="Be Vietnam Pro"/>
                          <a:ea typeface="+mn-ea"/>
                          <a:cs typeface="+mn-cs"/>
                          <a:sym typeface="Arial"/>
                        </a:rPr>
                        <a:t>Субсидии бюджетам муниципальных округов на софинансирование капитальных вложений в объекты государственной (муниципальной) собственности в рамках обеспечения комплексного развития сельских территорий</a:t>
                      </a:r>
                      <a:endParaRPr lang="ru-RU" sz="800" b="0" i="0" u="none" strike="noStrike" cap="none" dirty="0">
                        <a:solidFill>
                          <a:srgbClr val="000000"/>
                        </a:solidFill>
                        <a:effectLst/>
                        <a:latin typeface="Be Vietnam Pro"/>
                        <a:ea typeface="+mn-ea"/>
                        <a:cs typeface="+mn-cs"/>
                        <a:sym typeface="Arial"/>
                      </a:endParaRP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en-US" sz="1000" b="0" i="0" u="none" strike="noStrike" cap="none" dirty="0" smtClean="0">
                          <a:solidFill>
                            <a:srgbClr val="000000"/>
                          </a:solidFill>
                          <a:effectLst/>
                          <a:latin typeface="Be Vietnam Pro"/>
                          <a:ea typeface="+mn-ea"/>
                          <a:cs typeface="+mn-cs"/>
                          <a:sym typeface="Arial"/>
                        </a:rPr>
                        <a:t>580 334</a:t>
                      </a:r>
                      <a:r>
                        <a:rPr lang="ru-RU" sz="1000" b="0" i="0" u="none" strike="noStrike" cap="none" dirty="0" smtClean="0">
                          <a:solidFill>
                            <a:srgbClr val="000000"/>
                          </a:solidFill>
                          <a:effectLst/>
                          <a:latin typeface="Be Vietnam Pro"/>
                          <a:ea typeface="+mn-ea"/>
                          <a:cs typeface="+mn-cs"/>
                          <a:sym typeface="Arial"/>
                        </a:rPr>
                        <a:t>,</a:t>
                      </a:r>
                      <a:r>
                        <a:rPr lang="en-US" sz="1000" b="0" i="0" u="none" strike="noStrike" cap="none" dirty="0" smtClean="0">
                          <a:solidFill>
                            <a:srgbClr val="000000"/>
                          </a:solidFill>
                          <a:effectLst/>
                          <a:latin typeface="Be Vietnam Pro"/>
                          <a:ea typeface="+mn-ea"/>
                          <a:cs typeface="+mn-cs"/>
                          <a:sym typeface="Arial"/>
                        </a:rPr>
                        <a:t>4</a:t>
                      </a:r>
                      <a:r>
                        <a:rPr lang="ru-RU" sz="1000" b="0" i="0" u="none" strike="noStrike" cap="none" dirty="0" smtClean="0">
                          <a:solidFill>
                            <a:srgbClr val="000000"/>
                          </a:solidFill>
                          <a:effectLst/>
                          <a:latin typeface="Be Vietnam Pro"/>
                          <a:ea typeface="+mn-ea"/>
                          <a:cs typeface="+mn-cs"/>
                          <a:sym typeface="Arial"/>
                        </a:rPr>
                        <a:t>9</a:t>
                      </a:r>
                      <a:endParaRPr lang="ru-RU" sz="1000" b="0" i="0" u="none" strike="noStrike" cap="none" dirty="0">
                        <a:solidFill>
                          <a:srgbClr val="000000"/>
                        </a:solidFill>
                        <a:effectLst/>
                        <a:latin typeface="Be Vietnam Pro"/>
                        <a:ea typeface="+mn-ea"/>
                        <a:cs typeface="+mn-cs"/>
                        <a:sym typeface="Arial"/>
                      </a:endParaRP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b">
                        <a:lnSpc>
                          <a:spcPct val="100000"/>
                        </a:lnSpc>
                        <a:spcBef>
                          <a:spcPts val="0"/>
                        </a:spcBef>
                        <a:spcAft>
                          <a:spcPts val="0"/>
                        </a:spcAft>
                        <a:buClr>
                          <a:srgbClr val="000000"/>
                        </a:buClr>
                        <a:buFont typeface="Arial"/>
                      </a:pPr>
                      <a:r>
                        <a:rPr lang="en-US" sz="1000" b="0" i="0" u="none" strike="noStrike" cap="none" dirty="0" smtClean="0">
                          <a:solidFill>
                            <a:srgbClr val="000000"/>
                          </a:solidFill>
                          <a:effectLst/>
                          <a:latin typeface="Be Vietnam Pro"/>
                          <a:ea typeface="+mn-ea"/>
                          <a:cs typeface="+mn-cs"/>
                          <a:sym typeface="Arial"/>
                        </a:rPr>
                        <a:t>107 131</a:t>
                      </a:r>
                      <a:r>
                        <a:rPr lang="ru-RU" sz="1000" b="0" i="0" u="none" strike="noStrike" cap="none" dirty="0" smtClean="0">
                          <a:solidFill>
                            <a:srgbClr val="000000"/>
                          </a:solidFill>
                          <a:effectLst/>
                          <a:latin typeface="Be Vietnam Pro"/>
                          <a:ea typeface="+mn-ea"/>
                          <a:cs typeface="+mn-cs"/>
                          <a:sym typeface="Arial"/>
                        </a:rPr>
                        <a:t>,</a:t>
                      </a:r>
                      <a:r>
                        <a:rPr lang="en-US" sz="1000" b="0" i="0" u="none" strike="noStrike" cap="none" dirty="0" smtClean="0">
                          <a:solidFill>
                            <a:srgbClr val="000000"/>
                          </a:solidFill>
                          <a:effectLst/>
                          <a:latin typeface="Be Vietnam Pro"/>
                          <a:ea typeface="+mn-ea"/>
                          <a:cs typeface="+mn-cs"/>
                          <a:sym typeface="Arial"/>
                        </a:rPr>
                        <a:t>73</a:t>
                      </a:r>
                      <a:endParaRPr lang="ru-RU" sz="1000" b="0" i="0" u="none" strike="noStrike" cap="none" dirty="0">
                        <a:solidFill>
                          <a:srgbClr val="000000"/>
                        </a:solidFill>
                        <a:effectLst/>
                        <a:latin typeface="Be Vietnam Pro"/>
                        <a:ea typeface="+mn-ea"/>
                        <a:cs typeface="+mn-cs"/>
                        <a:sym typeface="Arial"/>
                      </a:endParaRP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en-US" sz="1000" b="0" i="0" u="none" strike="noStrike" cap="none" dirty="0" smtClean="0">
                          <a:solidFill>
                            <a:srgbClr val="000000"/>
                          </a:solidFill>
                          <a:effectLst/>
                          <a:latin typeface="Be Vietnam Pro"/>
                          <a:ea typeface="+mn-ea"/>
                          <a:cs typeface="+mn-cs"/>
                          <a:sym typeface="Arial"/>
                        </a:rPr>
                        <a:t>22 392</a:t>
                      </a:r>
                      <a:r>
                        <a:rPr lang="ru-RU" sz="1000" b="0" i="0" u="none" strike="noStrike" cap="none" dirty="0" smtClean="0">
                          <a:solidFill>
                            <a:srgbClr val="000000"/>
                          </a:solidFill>
                          <a:effectLst/>
                          <a:latin typeface="Be Vietnam Pro"/>
                          <a:ea typeface="+mn-ea"/>
                          <a:cs typeface="+mn-cs"/>
                          <a:sym typeface="Arial"/>
                        </a:rPr>
                        <a:t>,</a:t>
                      </a:r>
                      <a:r>
                        <a:rPr lang="en-US" sz="1000" b="0" i="0" u="none" strike="noStrike" cap="none" dirty="0" smtClean="0">
                          <a:solidFill>
                            <a:srgbClr val="000000"/>
                          </a:solidFill>
                          <a:effectLst/>
                          <a:latin typeface="Be Vietnam Pro"/>
                          <a:ea typeface="+mn-ea"/>
                          <a:cs typeface="+mn-cs"/>
                          <a:sym typeface="Arial"/>
                        </a:rPr>
                        <a:t>9</a:t>
                      </a:r>
                      <a:r>
                        <a:rPr lang="ru-RU" sz="1000" b="0" i="0" u="none" strike="noStrike" cap="none" dirty="0" smtClean="0">
                          <a:solidFill>
                            <a:srgbClr val="000000"/>
                          </a:solidFill>
                          <a:effectLst/>
                          <a:latin typeface="Be Vietnam Pro"/>
                          <a:ea typeface="+mn-ea"/>
                          <a:cs typeface="+mn-cs"/>
                          <a:sym typeface="Arial"/>
                        </a:rPr>
                        <a:t>6</a:t>
                      </a:r>
                      <a:endParaRPr lang="ru-RU" sz="1000" b="0" i="0" u="none" strike="noStrike" cap="none" dirty="0">
                        <a:solidFill>
                          <a:srgbClr val="000000"/>
                        </a:solidFill>
                        <a:effectLst/>
                        <a:latin typeface="Be Vietnam Pro"/>
                        <a:ea typeface="+mn-ea"/>
                        <a:cs typeface="+mn-cs"/>
                        <a:sym typeface="Arial"/>
                      </a:endParaRP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r>
              <a:tr h="422439">
                <a:tc>
                  <a:txBody>
                    <a:bodyPr/>
                    <a:lstStyle/>
                    <a:p>
                      <a:pPr algn="l" fontAlgn="t"/>
                      <a:r>
                        <a:rPr lang="ru-RU" sz="800" b="0" i="0" u="none" strike="noStrike" dirty="0">
                          <a:solidFill>
                            <a:srgbClr val="000000"/>
                          </a:solidFill>
                          <a:effectLst/>
                          <a:latin typeface="Be Vietnam Pro"/>
                        </a:rPr>
                        <a:t>Прочие субсидии бюджетам муниципальных округов (Субсидии на осуществление капитального ремонта объектов муниципальной собственности, включая работы по разработке проектно-сметной документации на выполнение работ по капитальному ремонту таких объектов)</a:t>
                      </a: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b"/>
                      <a:r>
                        <a:rPr lang="ru-RU" sz="1000" b="0" i="0" u="none" strike="noStrike" dirty="0">
                          <a:solidFill>
                            <a:srgbClr val="000000"/>
                          </a:solidFill>
                          <a:effectLst/>
                          <a:latin typeface="Be Vietnam Pro"/>
                        </a:rPr>
                        <a:t>165 </a:t>
                      </a:r>
                      <a:r>
                        <a:rPr lang="ru-RU" sz="1000" b="0" i="0" u="none" strike="noStrike" dirty="0" smtClean="0">
                          <a:solidFill>
                            <a:srgbClr val="000000"/>
                          </a:solidFill>
                          <a:effectLst/>
                          <a:latin typeface="Be Vietnam Pro"/>
                        </a:rPr>
                        <a:t>783,09</a:t>
                      </a:r>
                      <a:endParaRPr lang="ru-RU" sz="1000" b="0" i="0" u="none" strike="noStrike" dirty="0">
                        <a:solidFill>
                          <a:srgbClr val="000000"/>
                        </a:solidFill>
                        <a:effectLst/>
                        <a:latin typeface="Be Vietnam Pro"/>
                      </a:endParaRP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algn="r" fontAlgn="b"/>
                      <a:r>
                        <a:rPr lang="ru-RU" sz="1000" b="0" i="0" u="none" strike="noStrike" dirty="0">
                          <a:solidFill>
                            <a:srgbClr val="000000"/>
                          </a:solidFill>
                          <a:effectLst/>
                          <a:latin typeface="Be Vietnam Pro"/>
                        </a:rPr>
                        <a:t>5 </a:t>
                      </a:r>
                      <a:r>
                        <a:rPr lang="ru-RU" sz="1000" b="0" i="0" u="none" strike="noStrike" dirty="0" smtClean="0">
                          <a:solidFill>
                            <a:srgbClr val="000000"/>
                          </a:solidFill>
                          <a:effectLst/>
                          <a:latin typeface="Be Vietnam Pro"/>
                        </a:rPr>
                        <a:t>109,03</a:t>
                      </a:r>
                      <a:endParaRPr lang="ru-RU" sz="1000" b="0" i="0" u="none" strike="noStrike" dirty="0">
                        <a:solidFill>
                          <a:srgbClr val="000000"/>
                        </a:solidFill>
                        <a:effectLst/>
                        <a:latin typeface="Be Vietnam Pro"/>
                      </a:endParaRP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b"/>
                      <a:r>
                        <a:rPr lang="ru-RU" sz="1000" b="0" i="0" u="none" strike="noStrike" dirty="0">
                          <a:solidFill>
                            <a:srgbClr val="000000"/>
                          </a:solidFill>
                          <a:effectLst/>
                          <a:latin typeface="Be Vietnam Pro"/>
                        </a:rPr>
                        <a:t>5 </a:t>
                      </a:r>
                      <a:r>
                        <a:rPr lang="ru-RU" sz="1000" b="0" i="0" u="none" strike="noStrike" dirty="0" smtClean="0">
                          <a:solidFill>
                            <a:srgbClr val="000000"/>
                          </a:solidFill>
                          <a:effectLst/>
                          <a:latin typeface="Be Vietnam Pro"/>
                        </a:rPr>
                        <a:t>950,00</a:t>
                      </a:r>
                      <a:endParaRPr lang="ru-RU" sz="1000" b="0" i="0" u="none" strike="noStrike" dirty="0">
                        <a:solidFill>
                          <a:srgbClr val="000000"/>
                        </a:solidFill>
                        <a:effectLst/>
                        <a:latin typeface="Be Vietnam Pro"/>
                      </a:endParaRP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r>
              <a:tr h="431870">
                <a:tc>
                  <a:txBody>
                    <a:bodyPr/>
                    <a:lstStyle/>
                    <a:p>
                      <a:pPr algn="l" fontAlgn="t"/>
                      <a:r>
                        <a:rPr lang="ru-RU" sz="800" b="0" i="0" u="none" strike="noStrike" dirty="0">
                          <a:solidFill>
                            <a:srgbClr val="000000"/>
                          </a:solidFill>
                          <a:effectLst/>
                          <a:latin typeface="Be Vietnam Pro"/>
                        </a:rPr>
                        <a:t>Прочие субсидии бюджетам муниципальных округов (Субсидии на реализацию мероприятий в области поддержки и развития коммунального хозяйства, направленных на повышение надежности</a:t>
                      </a:r>
                      <a:r>
                        <a:rPr lang="ru-RU" sz="800" b="0" i="0" u="none" strike="noStrike" dirty="0" smtClean="0">
                          <a:solidFill>
                            <a:srgbClr val="000000"/>
                          </a:solidFill>
                          <a:effectLst/>
                          <a:latin typeface="Be Vietnam Pro"/>
                        </a:rPr>
                        <a:t>, устойчивости </a:t>
                      </a:r>
                      <a:r>
                        <a:rPr lang="ru-RU" sz="800" b="0" i="0" u="none" strike="noStrike" dirty="0">
                          <a:solidFill>
                            <a:srgbClr val="000000"/>
                          </a:solidFill>
                          <a:effectLst/>
                          <a:latin typeface="Be Vietnam Pro"/>
                        </a:rPr>
                        <a:t>и экономичности жилищно-коммунального хозяйства в Удмуртской Республике)</a:t>
                      </a: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b"/>
                      <a:r>
                        <a:rPr lang="ru-RU" sz="1000" b="0" i="0" u="none" strike="noStrike" dirty="0">
                          <a:solidFill>
                            <a:srgbClr val="000000"/>
                          </a:solidFill>
                          <a:effectLst/>
                          <a:latin typeface="Be Vietnam Pro"/>
                        </a:rPr>
                        <a:t>65 </a:t>
                      </a:r>
                      <a:r>
                        <a:rPr lang="ru-RU" sz="1000" b="0" i="0" u="none" strike="noStrike" dirty="0" smtClean="0">
                          <a:solidFill>
                            <a:srgbClr val="000000"/>
                          </a:solidFill>
                          <a:effectLst/>
                          <a:latin typeface="Be Vietnam Pro"/>
                        </a:rPr>
                        <a:t>159,46</a:t>
                      </a:r>
                      <a:endParaRPr lang="ru-RU" sz="1000" b="0" i="0" u="none" strike="noStrike" dirty="0">
                        <a:solidFill>
                          <a:srgbClr val="000000"/>
                        </a:solidFill>
                        <a:effectLst/>
                        <a:latin typeface="Be Vietnam Pro"/>
                      </a:endParaRP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algn="r" fontAlgn="b"/>
                      <a:r>
                        <a:rPr lang="ru-RU" sz="1000" b="0" i="0" u="none" strike="noStrike" dirty="0" smtClean="0">
                          <a:solidFill>
                            <a:srgbClr val="000000"/>
                          </a:solidFill>
                          <a:effectLst/>
                          <a:latin typeface="Be Vietnam Pro"/>
                        </a:rPr>
                        <a:t>0,00</a:t>
                      </a:r>
                      <a:r>
                        <a:rPr lang="ru-RU" sz="1000" b="0" i="0" u="none" strike="noStrike" dirty="0">
                          <a:solidFill>
                            <a:srgbClr val="000000"/>
                          </a:solidFill>
                          <a:effectLst/>
                          <a:latin typeface="Be Vietnam Pro"/>
                        </a:rPr>
                        <a:t> </a:t>
                      </a: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b"/>
                      <a:r>
                        <a:rPr lang="ru-RU" sz="1000" b="0" i="0" u="none" strike="noStrike" dirty="0" smtClean="0">
                          <a:solidFill>
                            <a:srgbClr val="000000"/>
                          </a:solidFill>
                          <a:effectLst/>
                          <a:latin typeface="Be Vietnam Pro"/>
                        </a:rPr>
                        <a:t>0,00</a:t>
                      </a:r>
                      <a:r>
                        <a:rPr lang="ru-RU" sz="1000" b="0" i="0" u="none" strike="noStrike" dirty="0">
                          <a:solidFill>
                            <a:srgbClr val="000000"/>
                          </a:solidFill>
                          <a:effectLst/>
                          <a:latin typeface="Be Vietnam Pro"/>
                        </a:rPr>
                        <a:t> </a:t>
                      </a: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173036801"/>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ctrTitle"/>
          </p:nvPr>
        </p:nvSpPr>
        <p:spPr>
          <a:xfrm>
            <a:off x="263598" y="0"/>
            <a:ext cx="8484025" cy="388955"/>
          </a:xfrm>
        </p:spPr>
        <p:txBody>
          <a:bodyPr/>
          <a:lstStyle/>
          <a:p>
            <a:pPr algn="ctr"/>
            <a:r>
              <a:rPr lang="ru-RU" sz="1800" dirty="0">
                <a:solidFill>
                  <a:schemeClr val="tx1">
                    <a:lumMod val="75000"/>
                  </a:schemeClr>
                </a:solidFill>
              </a:rPr>
              <a:t>Основные термины и понятия</a:t>
            </a:r>
          </a:p>
        </p:txBody>
      </p:sp>
      <p:sp>
        <p:nvSpPr>
          <p:cNvPr id="4" name="Прямоугольник 3"/>
          <p:cNvSpPr/>
          <p:nvPr/>
        </p:nvSpPr>
        <p:spPr>
          <a:xfrm>
            <a:off x="432397" y="326774"/>
            <a:ext cx="8407877" cy="4662815"/>
          </a:xfrm>
          <a:prstGeom prst="rect">
            <a:avLst/>
          </a:prstGeom>
        </p:spPr>
        <p:txBody>
          <a:bodyPr wrap="square">
            <a:spAutoFit/>
          </a:bodyPr>
          <a:lstStyle/>
          <a:p>
            <a:pPr lvl="0" algn="just">
              <a:buClrTx/>
            </a:pPr>
            <a:r>
              <a:rPr lang="ru-RU" sz="1100" b="1" kern="1200" dirty="0">
                <a:solidFill>
                  <a:srgbClr val="FF6600"/>
                </a:solidFill>
                <a:latin typeface="Franklin Gothic Book"/>
                <a:ea typeface="+mn-ea"/>
                <a:cs typeface="+mn-cs"/>
              </a:rPr>
              <a:t>Бюджет муниципального образования </a:t>
            </a:r>
            <a:r>
              <a:rPr lang="ru-RU" sz="1100" kern="1200" dirty="0">
                <a:latin typeface="Franklin Gothic Book"/>
                <a:ea typeface="+mn-ea"/>
                <a:cs typeface="+mn-cs"/>
              </a:rPr>
              <a:t>— фонд денежных средств, предназначенный для финансирования функций, отнесенных к предметам ведения местного самоуправления Бюджет консолидированный — включает в себя бюджет региона и бюджеты муниципальных образований, входящих в состав данного региона. </a:t>
            </a:r>
            <a:r>
              <a:rPr lang="ru-RU" sz="1100" kern="1200" dirty="0" smtClean="0">
                <a:latin typeface="Franklin Gothic Book"/>
                <a:ea typeface="+mn-ea"/>
                <a:cs typeface="+mn-cs"/>
              </a:rPr>
              <a:t>                         </a:t>
            </a:r>
          </a:p>
          <a:p>
            <a:pPr lvl="0" algn="just">
              <a:buClrTx/>
            </a:pPr>
            <a:endParaRPr lang="ru-RU" sz="1100" kern="1200" dirty="0" smtClean="0">
              <a:latin typeface="Franklin Gothic Book"/>
              <a:ea typeface="+mn-ea"/>
              <a:cs typeface="+mn-cs"/>
            </a:endParaRPr>
          </a:p>
          <a:p>
            <a:pPr lvl="0" algn="just">
              <a:buClrTx/>
            </a:pPr>
            <a:r>
              <a:rPr lang="ru-RU" sz="1100" b="1" kern="1200" dirty="0" smtClean="0">
                <a:solidFill>
                  <a:srgbClr val="FF6600"/>
                </a:solidFill>
                <a:latin typeface="Franklin Gothic Book"/>
                <a:ea typeface="+mn-ea"/>
                <a:cs typeface="+mn-cs"/>
              </a:rPr>
              <a:t>Бюджет консолидированный</a:t>
            </a:r>
            <a:r>
              <a:rPr lang="ru-RU" sz="1100" kern="1200" dirty="0">
                <a:solidFill>
                  <a:srgbClr val="FF6600"/>
                </a:solidFill>
                <a:latin typeface="Franklin Gothic Book"/>
              </a:rPr>
              <a:t> </a:t>
            </a:r>
            <a:r>
              <a:rPr lang="ru-RU" sz="1100" kern="1200" dirty="0">
                <a:latin typeface="Franklin Gothic Book"/>
              </a:rPr>
              <a:t>—</a:t>
            </a:r>
            <a:r>
              <a:rPr lang="ru-RU" sz="1100" kern="1200" dirty="0" smtClean="0">
                <a:latin typeface="Franklin Gothic Book"/>
                <a:ea typeface="+mn-ea"/>
                <a:cs typeface="+mn-cs"/>
              </a:rPr>
              <a:t> включает в себя бюджет района и бюджет поселений, входящих в состав данного района. В связи с созданием муниципальных округов в Увинском</a:t>
            </a:r>
            <a:r>
              <a:rPr lang="ru-RU" sz="1100" kern="1200" dirty="0">
                <a:latin typeface="Franklin Gothic Book"/>
                <a:ea typeface="+mn-ea"/>
                <a:cs typeface="+mn-cs"/>
              </a:rPr>
              <a:t> </a:t>
            </a:r>
            <a:r>
              <a:rPr lang="ru-RU" sz="1100" kern="1200" dirty="0" smtClean="0">
                <a:latin typeface="Franklin Gothic Book"/>
                <a:ea typeface="+mn-ea"/>
                <a:cs typeface="+mn-cs"/>
              </a:rPr>
              <a:t>районе, также как и во всех районах республики, с 2022 года бюджеты района и поселений объединяются в один бюджет муниципального округа.</a:t>
            </a:r>
            <a:endParaRPr lang="ru-RU" sz="1100" kern="1200" dirty="0">
              <a:latin typeface="Franklin Gothic Book"/>
              <a:ea typeface="+mn-ea"/>
              <a:cs typeface="+mn-cs"/>
            </a:endParaRPr>
          </a:p>
          <a:p>
            <a:pPr lvl="0" algn="just">
              <a:buClrTx/>
            </a:pPr>
            <a:endParaRPr lang="ru-RU" sz="1100" kern="1200" dirty="0">
              <a:latin typeface="Franklin Gothic Book"/>
              <a:ea typeface="+mn-ea"/>
              <a:cs typeface="+mn-cs"/>
            </a:endParaRPr>
          </a:p>
          <a:p>
            <a:pPr lvl="0" algn="just">
              <a:buClrTx/>
            </a:pPr>
            <a:r>
              <a:rPr lang="ru-RU" sz="1100" b="1" kern="1200" dirty="0">
                <a:solidFill>
                  <a:srgbClr val="FF6600"/>
                </a:solidFill>
                <a:latin typeface="Franklin Gothic Book"/>
                <a:ea typeface="+mn-ea"/>
                <a:cs typeface="+mn-cs"/>
              </a:rPr>
              <a:t>Государственное (муниципальное) учреждение </a:t>
            </a:r>
            <a:r>
              <a:rPr lang="ru-RU" sz="1100" kern="1200" dirty="0">
                <a:latin typeface="Franklin Gothic Book"/>
                <a:ea typeface="+mn-ea"/>
                <a:cs typeface="+mn-cs"/>
              </a:rPr>
              <a:t>— некоммерческая организация, созданная Российской Федерацией, субъектом Российской Федерации или муниципальным образованием для оказания государственных (муниципальных) услуг, выполнения работ.</a:t>
            </a:r>
          </a:p>
          <a:p>
            <a:pPr lvl="0" algn="just">
              <a:buClrTx/>
            </a:pPr>
            <a:endParaRPr lang="ru-RU" sz="1100" kern="1200" dirty="0">
              <a:latin typeface="Franklin Gothic Book"/>
              <a:ea typeface="+mn-ea"/>
              <a:cs typeface="+mn-cs"/>
            </a:endParaRPr>
          </a:p>
          <a:p>
            <a:pPr lvl="0" algn="just">
              <a:buClrTx/>
            </a:pPr>
            <a:r>
              <a:rPr lang="ru-RU" sz="1100" b="1" kern="1200" dirty="0">
                <a:solidFill>
                  <a:srgbClr val="FF6600"/>
                </a:solidFill>
                <a:latin typeface="Franklin Gothic Book"/>
                <a:ea typeface="+mn-ea"/>
                <a:cs typeface="+mn-cs"/>
              </a:rPr>
              <a:t>Бюджетное учреждение</a:t>
            </a:r>
            <a:r>
              <a:rPr lang="ru-RU" sz="1100" kern="1200" dirty="0">
                <a:solidFill>
                  <a:srgbClr val="FF6600"/>
                </a:solidFill>
                <a:latin typeface="Franklin Gothic Book"/>
                <a:ea typeface="+mn-ea"/>
                <a:cs typeface="+mn-cs"/>
              </a:rPr>
              <a:t> </a:t>
            </a:r>
            <a:r>
              <a:rPr lang="ru-RU" sz="1100" kern="1200" dirty="0">
                <a:latin typeface="Franklin Gothic Book"/>
                <a:ea typeface="+mn-ea"/>
                <a:cs typeface="+mn-cs"/>
              </a:rPr>
              <a:t>— в целях обеспечения реализации предусмотренных законодательством Российской Федерации полномочий соответственно органов государственной власти (государственных органов) или органов местного самоуправления в сферах науки, образования, здравоохранения, культуры, социальной защиты, занятости населения, физической культуры и спорта, а также в иных сферах. </a:t>
            </a:r>
          </a:p>
          <a:p>
            <a:pPr lvl="0" algn="just">
              <a:buClrTx/>
            </a:pPr>
            <a:endParaRPr lang="ru-RU" sz="1100" kern="1200" dirty="0">
              <a:latin typeface="Franklin Gothic Book"/>
              <a:ea typeface="+mn-ea"/>
              <a:cs typeface="+mn-cs"/>
            </a:endParaRPr>
          </a:p>
          <a:p>
            <a:pPr lvl="0" algn="just">
              <a:buClrTx/>
            </a:pPr>
            <a:r>
              <a:rPr lang="ru-RU" sz="1100" b="1" kern="1200" dirty="0">
                <a:solidFill>
                  <a:srgbClr val="FF6600"/>
                </a:solidFill>
                <a:latin typeface="Franklin Gothic Book"/>
                <a:ea typeface="+mn-ea"/>
                <a:cs typeface="+mn-cs"/>
              </a:rPr>
              <a:t>Автономное учреждение </a:t>
            </a:r>
            <a:r>
              <a:rPr lang="ru-RU" sz="1100" kern="1200" dirty="0">
                <a:latin typeface="Franklin Gothic Book"/>
                <a:ea typeface="+mn-ea"/>
                <a:cs typeface="+mn-cs"/>
              </a:rPr>
              <a:t>— в целях осуществления предусмотренных законодательством Российской Федерации полномочий органов государственной власти, полномочий органов местного самоуправления в сферах науки, образования, здравоохранения, культуры, средств массовой информации, социальной защиты, занятости населения, физической культуры и спорта, а также в иных сферах в случаях, установленных федеральными законами (в том числе при проведении мероприятий по работе с детьми и молодежью в указанных сферах). </a:t>
            </a:r>
          </a:p>
          <a:p>
            <a:pPr lvl="0" algn="just">
              <a:buClrTx/>
            </a:pPr>
            <a:endParaRPr lang="ru-RU" sz="1100" kern="1200" dirty="0">
              <a:latin typeface="Franklin Gothic Book"/>
              <a:ea typeface="+mn-ea"/>
              <a:cs typeface="+mn-cs"/>
            </a:endParaRPr>
          </a:p>
          <a:p>
            <a:pPr lvl="0" algn="just">
              <a:buClrTx/>
            </a:pPr>
            <a:r>
              <a:rPr lang="ru-RU" sz="1100" b="1" kern="1200" dirty="0">
                <a:solidFill>
                  <a:srgbClr val="FF6600"/>
                </a:solidFill>
                <a:latin typeface="Franklin Gothic Book"/>
                <a:ea typeface="+mn-ea"/>
                <a:cs typeface="+mn-cs"/>
              </a:rPr>
              <a:t>Казенное учреждение </a:t>
            </a:r>
            <a:r>
              <a:rPr lang="ru-RU" sz="1100" kern="1200" dirty="0">
                <a:solidFill>
                  <a:prstClr val="black"/>
                </a:solidFill>
                <a:latin typeface="Franklin Gothic Book"/>
                <a:ea typeface="+mn-ea"/>
                <a:cs typeface="+mn-cs"/>
              </a:rPr>
              <a:t>— в целях обеспечения реализации предусмотренных законодательством Российской Федерации полномочий органов государственной власти (государственных органов) или органов местного самоуправления, финансовое обеспечение деятельности которого осуществляется за счет средств соответствующего бюджета на основании бюджетной сметы. </a:t>
            </a:r>
            <a:endParaRPr lang="ru-RU" sz="1100" kern="1200" dirty="0">
              <a:latin typeface="Franklin Gothic Book"/>
              <a:ea typeface="+mn-ea"/>
              <a:cs typeface="+mn-cs"/>
            </a:endParaRPr>
          </a:p>
        </p:txBody>
      </p:sp>
    </p:spTree>
    <p:extLst>
      <p:ext uri="{BB962C8B-B14F-4D97-AF65-F5344CB8AC3E}">
        <p14:creationId xmlns:p14="http://schemas.microsoft.com/office/powerpoint/2010/main" val="1515622835"/>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572"/>
        <p:cNvGrpSpPr/>
        <p:nvPr/>
      </p:nvGrpSpPr>
      <p:grpSpPr>
        <a:xfrm>
          <a:off x="0" y="0"/>
          <a:ext cx="0" cy="0"/>
          <a:chOff x="0" y="0"/>
          <a:chExt cx="0" cy="0"/>
        </a:xfrm>
      </p:grpSpPr>
      <p:sp>
        <p:nvSpPr>
          <p:cNvPr id="8" name="Google Shape;1697;p29"/>
          <p:cNvSpPr txBox="1">
            <a:spLocks/>
          </p:cNvSpPr>
          <p:nvPr/>
        </p:nvSpPr>
        <p:spPr>
          <a:xfrm>
            <a:off x="850629" y="72021"/>
            <a:ext cx="6786303" cy="467343"/>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a:lnSpc>
                <a:spcPct val="90000"/>
              </a:lnSpc>
              <a:buClr>
                <a:srgbClr val="191919"/>
              </a:buClr>
              <a:buSzPts val="5200"/>
              <a:buFont typeface="Be Vietnam Pro"/>
              <a:buNone/>
              <a:defRPr sz="1600" b="1">
                <a:solidFill>
                  <a:schemeClr val="tx1">
                    <a:lumMod val="75000"/>
                  </a:schemeClr>
                </a:solidFill>
                <a:latin typeface="Be Vietnam Pro"/>
                <a:ea typeface="Be Vietnam Pro"/>
                <a:cs typeface="Be Vietnam Pro"/>
              </a:defRPr>
            </a:lvl1pPr>
            <a:lvl2pPr algn="ctr">
              <a:buClr>
                <a:srgbClr val="191919"/>
              </a:buClr>
              <a:buSzPts val="5200"/>
              <a:buFont typeface="Be Vietnam Pro"/>
              <a:buNone/>
              <a:defRPr sz="5200" b="1">
                <a:solidFill>
                  <a:srgbClr val="191919"/>
                </a:solidFill>
                <a:latin typeface="Be Vietnam Pro"/>
                <a:ea typeface="Be Vietnam Pro"/>
                <a:cs typeface="Be Vietnam Pro"/>
              </a:defRPr>
            </a:lvl2pPr>
            <a:lvl3pPr algn="ctr">
              <a:buClr>
                <a:srgbClr val="191919"/>
              </a:buClr>
              <a:buSzPts val="5200"/>
              <a:buFont typeface="Be Vietnam Pro"/>
              <a:buNone/>
              <a:defRPr sz="5200" b="1">
                <a:solidFill>
                  <a:srgbClr val="191919"/>
                </a:solidFill>
                <a:latin typeface="Be Vietnam Pro"/>
                <a:ea typeface="Be Vietnam Pro"/>
                <a:cs typeface="Be Vietnam Pro"/>
              </a:defRPr>
            </a:lvl3pPr>
            <a:lvl4pPr algn="ctr">
              <a:buClr>
                <a:srgbClr val="191919"/>
              </a:buClr>
              <a:buSzPts val="5200"/>
              <a:buFont typeface="Be Vietnam Pro"/>
              <a:buNone/>
              <a:defRPr sz="5200" b="1">
                <a:solidFill>
                  <a:srgbClr val="191919"/>
                </a:solidFill>
                <a:latin typeface="Be Vietnam Pro"/>
                <a:ea typeface="Be Vietnam Pro"/>
                <a:cs typeface="Be Vietnam Pro"/>
              </a:defRPr>
            </a:lvl4pPr>
            <a:lvl5pPr algn="ctr">
              <a:buClr>
                <a:srgbClr val="191919"/>
              </a:buClr>
              <a:buSzPts val="5200"/>
              <a:buFont typeface="Be Vietnam Pro"/>
              <a:buNone/>
              <a:defRPr sz="5200" b="1">
                <a:solidFill>
                  <a:srgbClr val="191919"/>
                </a:solidFill>
                <a:latin typeface="Be Vietnam Pro"/>
                <a:ea typeface="Be Vietnam Pro"/>
                <a:cs typeface="Be Vietnam Pro"/>
              </a:defRPr>
            </a:lvl5pPr>
            <a:lvl6pPr algn="ctr">
              <a:buClr>
                <a:srgbClr val="191919"/>
              </a:buClr>
              <a:buSzPts val="5200"/>
              <a:buFont typeface="Be Vietnam Pro"/>
              <a:buNone/>
              <a:defRPr sz="5200" b="1">
                <a:solidFill>
                  <a:srgbClr val="191919"/>
                </a:solidFill>
                <a:latin typeface="Be Vietnam Pro"/>
                <a:ea typeface="Be Vietnam Pro"/>
                <a:cs typeface="Be Vietnam Pro"/>
              </a:defRPr>
            </a:lvl6pPr>
            <a:lvl7pPr algn="ctr">
              <a:buClr>
                <a:srgbClr val="191919"/>
              </a:buClr>
              <a:buSzPts val="5200"/>
              <a:buFont typeface="Be Vietnam Pro"/>
              <a:buNone/>
              <a:defRPr sz="5200" b="1">
                <a:solidFill>
                  <a:srgbClr val="191919"/>
                </a:solidFill>
                <a:latin typeface="Be Vietnam Pro"/>
                <a:ea typeface="Be Vietnam Pro"/>
                <a:cs typeface="Be Vietnam Pro"/>
              </a:defRPr>
            </a:lvl7pPr>
            <a:lvl8pPr algn="ctr">
              <a:buClr>
                <a:srgbClr val="191919"/>
              </a:buClr>
              <a:buSzPts val="5200"/>
              <a:buFont typeface="Be Vietnam Pro"/>
              <a:buNone/>
              <a:defRPr sz="5200" b="1">
                <a:solidFill>
                  <a:srgbClr val="191919"/>
                </a:solidFill>
                <a:latin typeface="Be Vietnam Pro"/>
                <a:ea typeface="Be Vietnam Pro"/>
                <a:cs typeface="Be Vietnam Pro"/>
              </a:defRPr>
            </a:lvl8pPr>
            <a:lvl9pPr algn="ctr">
              <a:buClr>
                <a:srgbClr val="191919"/>
              </a:buClr>
              <a:buSzPts val="5200"/>
              <a:buFont typeface="Be Vietnam Pro"/>
              <a:buNone/>
              <a:defRPr sz="5200" b="1">
                <a:solidFill>
                  <a:srgbClr val="191919"/>
                </a:solidFill>
                <a:latin typeface="Be Vietnam Pro"/>
                <a:ea typeface="Be Vietnam Pro"/>
                <a:cs typeface="Be Vietnam Pro"/>
              </a:defRPr>
            </a:lvl9pPr>
          </a:lstStyle>
          <a:p>
            <a:r>
              <a:rPr lang="ru-RU" dirty="0"/>
              <a:t>Безвозмездные поступления из других бюджетов</a:t>
            </a:r>
            <a:r>
              <a:rPr lang="en-US" dirty="0"/>
              <a:t>, </a:t>
            </a:r>
            <a:r>
              <a:rPr lang="ru-RU" dirty="0"/>
              <a:t>тыс.₽</a:t>
            </a:r>
            <a:endParaRPr lang="en-US" dirty="0"/>
          </a:p>
        </p:txBody>
      </p:sp>
      <p:pic>
        <p:nvPicPr>
          <p:cNvPr id="2053" name="Picture 5" descr="Picture background"/>
          <p:cNvPicPr>
            <a:picLocks noChangeAspect="1" noChangeArrowheads="1"/>
          </p:cNvPicPr>
          <p:nvPr/>
        </p:nvPicPr>
        <p:blipFill>
          <a:blip r:embed="rId3">
            <a:duotone>
              <a:schemeClr val="accent3">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410236" y="121250"/>
            <a:ext cx="327166" cy="327166"/>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5" name="Таблица 4"/>
          <p:cNvGraphicFramePr>
            <a:graphicFrameLocks noGrp="1"/>
          </p:cNvGraphicFramePr>
          <p:nvPr>
            <p:extLst>
              <p:ext uri="{D42A27DB-BD31-4B8C-83A1-F6EECF244321}">
                <p14:modId xmlns:p14="http://schemas.microsoft.com/office/powerpoint/2010/main" val="2564823442"/>
              </p:ext>
            </p:extLst>
          </p:nvPr>
        </p:nvGraphicFramePr>
        <p:xfrm>
          <a:off x="193887" y="539364"/>
          <a:ext cx="8660553" cy="4312798"/>
        </p:xfrm>
        <a:graphic>
          <a:graphicData uri="http://schemas.openxmlformats.org/drawingml/2006/table">
            <a:tbl>
              <a:tblPr/>
              <a:tblGrid>
                <a:gridCol w="5833533"/>
                <a:gridCol w="952500"/>
                <a:gridCol w="937260"/>
                <a:gridCol w="937260"/>
              </a:tblGrid>
              <a:tr h="319750">
                <a:tc>
                  <a:txBody>
                    <a:bodyPr/>
                    <a:lstStyle/>
                    <a:p>
                      <a:pPr algn="ctr" rtl="0" fontAlgn="ctr"/>
                      <a:r>
                        <a:rPr lang="ru-RU" sz="1050" b="1" i="0" u="none" strike="noStrike" dirty="0">
                          <a:solidFill>
                            <a:srgbClr val="FFFFFF"/>
                          </a:solidFill>
                          <a:effectLst/>
                          <a:latin typeface="Be Vietnam Pro"/>
                        </a:rPr>
                        <a:t>Наименование показателя</a:t>
                      </a:r>
                    </a:p>
                  </a:txBody>
                  <a:tcPr marL="5552" marR="5552" marT="5552" marB="0" anchor="ctr">
                    <a:lnL>
                      <a:noFill/>
                    </a:lnL>
                    <a:lnR w="6350" cap="flat" cmpd="sng" algn="ctr">
                      <a:solidFill>
                        <a:srgbClr val="A6A6A6"/>
                      </a:solidFill>
                      <a:prstDash val="solid"/>
                      <a:round/>
                      <a:headEnd type="none" w="med" len="med"/>
                      <a:tailEnd type="none" w="med" len="med"/>
                    </a:lnR>
                    <a:lnT>
                      <a:noFill/>
                    </a:lnT>
                    <a:lnB>
                      <a:noFill/>
                    </a:lnB>
                    <a:solidFill>
                      <a:schemeClr val="accent1">
                        <a:lumMod val="75000"/>
                      </a:schemeClr>
                    </a:solidFill>
                  </a:tcPr>
                </a:tc>
                <a:tc>
                  <a:txBody>
                    <a:bodyPr/>
                    <a:lstStyle/>
                    <a:p>
                      <a:pPr algn="ctr" rtl="0" fontAlgn="ctr"/>
                      <a:r>
                        <a:rPr lang="ru-RU" sz="1100" b="1" i="0" u="none" strike="noStrike" dirty="0" smtClean="0">
                          <a:solidFill>
                            <a:srgbClr val="FFFFFF"/>
                          </a:solidFill>
                          <a:effectLst/>
                          <a:latin typeface="Be Vietnam Pro"/>
                        </a:rPr>
                        <a:t>2026</a:t>
                      </a:r>
                    </a:p>
                    <a:p>
                      <a:pPr algn="ctr" rtl="0" fontAlgn="ctr"/>
                      <a:r>
                        <a:rPr lang="ru-RU" sz="1100" b="1" i="0" u="none" strike="noStrike" dirty="0" smtClean="0">
                          <a:solidFill>
                            <a:srgbClr val="FFFFFF"/>
                          </a:solidFill>
                          <a:effectLst/>
                          <a:latin typeface="Be Vietnam Pro"/>
                        </a:rPr>
                        <a:t>план</a:t>
                      </a:r>
                      <a:endParaRPr lang="ru-RU" sz="1100" b="1" i="0" u="none" strike="noStrike" dirty="0">
                        <a:solidFill>
                          <a:srgbClr val="FFFFFF"/>
                        </a:solidFill>
                        <a:effectLst/>
                        <a:latin typeface="Be Vietnam Pro"/>
                      </a:endParaRPr>
                    </a:p>
                  </a:txBody>
                  <a:tcPr marL="5552" marR="5552" marT="5552"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a:noFill/>
                    </a:lnT>
                    <a:lnB>
                      <a:noFill/>
                    </a:lnB>
                    <a:solidFill>
                      <a:schemeClr val="accent1">
                        <a:lumMod val="75000"/>
                      </a:schemeClr>
                    </a:solidFill>
                  </a:tcPr>
                </a:tc>
                <a:tc>
                  <a:txBody>
                    <a:bodyPr/>
                    <a:lstStyle/>
                    <a:p>
                      <a:pPr algn="ctr" rtl="0" fontAlgn="ctr"/>
                      <a:r>
                        <a:rPr lang="ru-RU" sz="1100" b="1" i="0" u="none" strike="noStrike" dirty="0" smtClean="0">
                          <a:solidFill>
                            <a:srgbClr val="FFFFFF"/>
                          </a:solidFill>
                          <a:effectLst/>
                          <a:latin typeface="Be Vietnam Pro"/>
                        </a:rPr>
                        <a:t>2027</a:t>
                      </a:r>
                    </a:p>
                    <a:p>
                      <a:pPr algn="ctr" rtl="0" fontAlgn="ctr"/>
                      <a:r>
                        <a:rPr lang="ru-RU" sz="1100" b="1" i="0" u="none" strike="noStrike" dirty="0" smtClean="0">
                          <a:solidFill>
                            <a:srgbClr val="FFFFFF"/>
                          </a:solidFill>
                          <a:effectLst/>
                          <a:latin typeface="Be Vietnam Pro"/>
                        </a:rPr>
                        <a:t>план</a:t>
                      </a:r>
                      <a:endParaRPr lang="ru-RU" sz="1100" b="1" i="0" u="none" strike="noStrike" dirty="0">
                        <a:solidFill>
                          <a:srgbClr val="FFFFFF"/>
                        </a:solidFill>
                        <a:effectLst/>
                        <a:latin typeface="Be Vietnam Pro"/>
                      </a:endParaRPr>
                    </a:p>
                  </a:txBody>
                  <a:tcPr marL="5552" marR="5552" marT="5552"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a:noFill/>
                    </a:lnB>
                    <a:solidFill>
                      <a:schemeClr val="accent1">
                        <a:lumMod val="75000"/>
                      </a:schemeClr>
                    </a:solidFill>
                  </a:tcPr>
                </a:tc>
                <a:tc>
                  <a:txBody>
                    <a:bodyPr/>
                    <a:lstStyle/>
                    <a:p>
                      <a:pPr algn="ctr" rtl="0" fontAlgn="ctr"/>
                      <a:r>
                        <a:rPr lang="ru-RU" sz="1100" b="1" i="0" u="none" strike="noStrike" dirty="0" smtClean="0">
                          <a:solidFill>
                            <a:srgbClr val="FFFFFF"/>
                          </a:solidFill>
                          <a:effectLst/>
                          <a:latin typeface="Be Vietnam Pro"/>
                        </a:rPr>
                        <a:t>2028</a:t>
                      </a:r>
                    </a:p>
                    <a:p>
                      <a:pPr algn="ctr" rtl="0" fontAlgn="ctr"/>
                      <a:r>
                        <a:rPr lang="ru-RU" sz="1100" b="1" i="0" u="none" strike="noStrike" dirty="0" smtClean="0">
                          <a:solidFill>
                            <a:srgbClr val="FFFFFF"/>
                          </a:solidFill>
                          <a:effectLst/>
                          <a:latin typeface="Be Vietnam Pro"/>
                        </a:rPr>
                        <a:t>план</a:t>
                      </a:r>
                      <a:endParaRPr lang="ru-RU" sz="1100" b="1" i="0" u="none" strike="noStrike" dirty="0">
                        <a:solidFill>
                          <a:srgbClr val="FFFFFF"/>
                        </a:solidFill>
                        <a:effectLst/>
                        <a:latin typeface="Be Vietnam Pro"/>
                      </a:endParaRPr>
                    </a:p>
                  </a:txBody>
                  <a:tcPr marL="5552" marR="5552" marT="5552" marB="0" anchor="ctr">
                    <a:lnL w="6350" cap="flat" cmpd="sng" algn="ctr">
                      <a:solidFill>
                        <a:srgbClr val="A6A6A6"/>
                      </a:solidFill>
                      <a:prstDash val="solid"/>
                      <a:round/>
                      <a:headEnd type="none" w="med" len="med"/>
                      <a:tailEnd type="none" w="med" len="med"/>
                    </a:lnL>
                    <a:lnR>
                      <a:noFill/>
                    </a:lnR>
                    <a:lnT w="6350" cap="flat" cmpd="sng" algn="ctr">
                      <a:solidFill>
                        <a:srgbClr val="A6A6A6"/>
                      </a:solidFill>
                      <a:prstDash val="solid"/>
                      <a:round/>
                      <a:headEnd type="none" w="med" len="med"/>
                      <a:tailEnd type="none" w="med" len="med"/>
                    </a:lnT>
                    <a:lnB>
                      <a:noFill/>
                    </a:lnB>
                    <a:solidFill>
                      <a:schemeClr val="accent1">
                        <a:lumMod val="75000"/>
                      </a:schemeClr>
                    </a:solidFill>
                  </a:tcPr>
                </a:tc>
              </a:tr>
              <a:tr h="573446">
                <a:tc>
                  <a:txBody>
                    <a:bodyPr/>
                    <a:lstStyle/>
                    <a:p>
                      <a:pPr algn="l" fontAlgn="t"/>
                      <a:r>
                        <a:rPr lang="ru-RU" sz="800" b="0" i="0" u="none" strike="noStrike" dirty="0">
                          <a:solidFill>
                            <a:srgbClr val="000000"/>
                          </a:solidFill>
                          <a:effectLst/>
                          <a:latin typeface="Be Vietnam Pro"/>
                        </a:rPr>
                        <a:t>Прочие субсидии бюджетам муниципальных округов (Субсидии на расходы по присмотру и уходу за детьми-инвалидами, детьми-сиротами и детьми, оставшимися без попечения родителей, а также за детьми с туберкулезной интоксикацией, обучающимися в муниципальных образовательных организациях, находящихся на территории Удмуртской Республики, реализующих образовательную программу дошкольного образования)</a:t>
                      </a:r>
                    </a:p>
                  </a:txBody>
                  <a:tcPr marL="1778" marR="1778" marT="1778" marB="0" anchor="ctr">
                    <a:lnL>
                      <a:noFill/>
                    </a:lnL>
                    <a:lnR>
                      <a:noFill/>
                    </a:lnR>
                    <a:lnT w="6350" cap="flat" cmpd="sng" algn="ctr">
                      <a:no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b"/>
                      <a:r>
                        <a:rPr lang="ru-RU" sz="1000" b="0" i="0" u="none" strike="noStrike" dirty="0" smtClean="0">
                          <a:solidFill>
                            <a:srgbClr val="000000"/>
                          </a:solidFill>
                          <a:effectLst/>
                          <a:latin typeface="Be Vietnam Pro"/>
                        </a:rPr>
                        <a:t>449,31</a:t>
                      </a:r>
                      <a:endParaRPr lang="ru-RU" sz="1000" b="0" i="0" u="none" strike="noStrike" dirty="0">
                        <a:solidFill>
                          <a:srgbClr val="000000"/>
                        </a:solidFill>
                        <a:effectLst/>
                        <a:latin typeface="Be Vietnam Pro"/>
                      </a:endParaRPr>
                    </a:p>
                  </a:txBody>
                  <a:tcPr marL="1778" marR="1778" marT="1778" marB="0" anchor="ctr">
                    <a:lnL>
                      <a:noFill/>
                    </a:lnL>
                    <a:lnR>
                      <a:noFill/>
                    </a:lnR>
                    <a:lnT w="6350" cap="flat" cmpd="sng" algn="ctr">
                      <a:no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algn="r" fontAlgn="b"/>
                      <a:r>
                        <a:rPr lang="ru-RU" sz="1000" b="0" i="0" u="none" strike="noStrike" dirty="0" smtClean="0">
                          <a:solidFill>
                            <a:srgbClr val="000000"/>
                          </a:solidFill>
                          <a:effectLst/>
                          <a:latin typeface="Be Vietnam Pro"/>
                        </a:rPr>
                        <a:t>449,31</a:t>
                      </a:r>
                      <a:endParaRPr lang="ru-RU" sz="1000" b="0" i="0" u="none" strike="noStrike" dirty="0">
                        <a:solidFill>
                          <a:srgbClr val="000000"/>
                        </a:solidFill>
                        <a:effectLst/>
                        <a:latin typeface="Be Vietnam Pro"/>
                      </a:endParaRPr>
                    </a:p>
                  </a:txBody>
                  <a:tcPr marL="1778" marR="1778" marT="1778" marB="0" anchor="ctr">
                    <a:lnL>
                      <a:noFill/>
                    </a:lnL>
                    <a:lnR>
                      <a:noFill/>
                    </a:lnR>
                    <a:lnT w="6350" cap="flat" cmpd="sng" algn="ctr">
                      <a:no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b"/>
                      <a:r>
                        <a:rPr lang="ru-RU" sz="1000" b="0" i="0" u="none" strike="noStrike" dirty="0" smtClean="0">
                          <a:solidFill>
                            <a:srgbClr val="000000"/>
                          </a:solidFill>
                          <a:effectLst/>
                          <a:latin typeface="Be Vietnam Pro"/>
                        </a:rPr>
                        <a:t>449,31</a:t>
                      </a:r>
                      <a:endParaRPr lang="ru-RU" sz="1000" b="0" i="0" u="none" strike="noStrike" dirty="0">
                        <a:solidFill>
                          <a:srgbClr val="000000"/>
                        </a:solidFill>
                        <a:effectLst/>
                        <a:latin typeface="Be Vietnam Pro"/>
                      </a:endParaRPr>
                    </a:p>
                  </a:txBody>
                  <a:tcPr marL="1778" marR="1778" marT="1778" marB="0" anchor="ctr">
                    <a:lnL>
                      <a:noFill/>
                    </a:lnL>
                    <a:lnR>
                      <a:noFill/>
                    </a:lnR>
                    <a:lnT w="6350" cap="flat" cmpd="sng" algn="ctr">
                      <a:noFill/>
                      <a:prstDash val="solid"/>
                      <a:round/>
                      <a:headEnd type="none" w="med" len="med"/>
                      <a:tailEnd type="none" w="med" len="med"/>
                    </a:lnT>
                    <a:lnB w="6350" cap="flat" cmpd="sng" algn="ctr">
                      <a:solidFill>
                        <a:srgbClr val="A6A6A6"/>
                      </a:solidFill>
                      <a:prstDash val="solid"/>
                      <a:round/>
                      <a:headEnd type="none" w="med" len="med"/>
                      <a:tailEnd type="none" w="med" len="med"/>
                    </a:lnB>
                  </a:tcPr>
                </a:tc>
              </a:tr>
              <a:tr h="411480">
                <a:tc>
                  <a:txBody>
                    <a:bodyPr/>
                    <a:lstStyle/>
                    <a:p>
                      <a:pPr algn="l" fontAlgn="t"/>
                      <a:r>
                        <a:rPr lang="ru-RU" sz="800" b="0" i="0" u="none" strike="noStrike" dirty="0">
                          <a:solidFill>
                            <a:srgbClr val="000000"/>
                          </a:solidFill>
                          <a:effectLst/>
                          <a:latin typeface="Be Vietnam Pro"/>
                        </a:rPr>
                        <a:t>Прочие субсидии бюджетам муниципальных округов (Субсидии на реализацию мероприятий муниципальных программ энергосбережения и повышения энергетической эффективности)</a:t>
                      </a: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b"/>
                      <a:r>
                        <a:rPr lang="ru-RU" sz="1000" b="0" i="0" u="none" strike="noStrike" dirty="0" smtClean="0">
                          <a:solidFill>
                            <a:srgbClr val="000000"/>
                          </a:solidFill>
                          <a:effectLst/>
                          <a:latin typeface="Be Vietnam Pro"/>
                        </a:rPr>
                        <a:t>778,39</a:t>
                      </a:r>
                      <a:endParaRPr lang="ru-RU" sz="1000" b="0" i="0" u="none" strike="noStrike" dirty="0">
                        <a:solidFill>
                          <a:srgbClr val="000000"/>
                        </a:solidFill>
                        <a:effectLst/>
                        <a:latin typeface="Be Vietnam Pro"/>
                      </a:endParaRP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algn="r" fontAlgn="b"/>
                      <a:r>
                        <a:rPr lang="ru-RU" sz="1000" b="0" i="0" u="none" strike="noStrike" dirty="0">
                          <a:solidFill>
                            <a:srgbClr val="000000"/>
                          </a:solidFill>
                          <a:effectLst/>
                          <a:latin typeface="Be Vietnam Pro"/>
                        </a:rPr>
                        <a:t>0,00</a:t>
                      </a: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b"/>
                      <a:r>
                        <a:rPr lang="ru-RU" sz="1000" b="0" i="0" u="none" strike="noStrike" dirty="0">
                          <a:solidFill>
                            <a:srgbClr val="000000"/>
                          </a:solidFill>
                          <a:effectLst/>
                          <a:latin typeface="Be Vietnam Pro"/>
                        </a:rPr>
                        <a:t>0,00</a:t>
                      </a: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r>
              <a:tr h="472440">
                <a:tc>
                  <a:txBody>
                    <a:bodyPr/>
                    <a:lstStyle/>
                    <a:p>
                      <a:pPr algn="l" fontAlgn="ctr"/>
                      <a:r>
                        <a:rPr lang="ru-RU" sz="800" b="0" i="0" u="none" strike="noStrike" dirty="0">
                          <a:solidFill>
                            <a:srgbClr val="000000"/>
                          </a:solidFill>
                          <a:effectLst/>
                          <a:latin typeface="Be Vietnam Pro"/>
                        </a:rPr>
                        <a:t>Прочие субсидии бюджетам муниципальных округов (Субсидии на капитальный ремонт и ремонт автомобильных дорог местного значения и искусственных сооружений на них, в том числе на проектирование, включая капитальный ремонт автомобильных дорог местного значения - подъездных автодорог к садовым </a:t>
                      </a:r>
                      <a:r>
                        <a:rPr lang="ru-RU" sz="800" b="0" i="0" u="none" strike="noStrike" dirty="0" smtClean="0">
                          <a:solidFill>
                            <a:srgbClr val="000000"/>
                          </a:solidFill>
                          <a:effectLst/>
                          <a:latin typeface="Be Vietnam Pro"/>
                        </a:rPr>
                        <a:t>некоммерческим </a:t>
                      </a:r>
                      <a:r>
                        <a:rPr lang="ru-RU" sz="800" b="0" i="0" u="none" strike="noStrike" dirty="0">
                          <a:solidFill>
                            <a:srgbClr val="000000"/>
                          </a:solidFill>
                          <a:effectLst/>
                          <a:latin typeface="Be Vietnam Pro"/>
                        </a:rPr>
                        <a:t>товариществам)</a:t>
                      </a: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b"/>
                      <a:r>
                        <a:rPr lang="ru-RU" sz="1000" b="0" i="0" u="none" strike="noStrike" dirty="0">
                          <a:solidFill>
                            <a:srgbClr val="000000"/>
                          </a:solidFill>
                          <a:effectLst/>
                          <a:latin typeface="Be Vietnam Pro"/>
                        </a:rPr>
                        <a:t>1 </a:t>
                      </a:r>
                      <a:r>
                        <a:rPr lang="ru-RU" sz="1000" b="0" i="0" u="none" strike="noStrike" dirty="0" smtClean="0">
                          <a:solidFill>
                            <a:srgbClr val="000000"/>
                          </a:solidFill>
                          <a:effectLst/>
                          <a:latin typeface="Be Vietnam Pro"/>
                        </a:rPr>
                        <a:t>135,51</a:t>
                      </a:r>
                      <a:endParaRPr lang="ru-RU" sz="1000" b="0" i="0" u="none" strike="noStrike" dirty="0">
                        <a:solidFill>
                          <a:srgbClr val="000000"/>
                        </a:solidFill>
                        <a:effectLst/>
                        <a:latin typeface="Be Vietnam Pro"/>
                      </a:endParaRP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algn="r" fontAlgn="b"/>
                      <a:r>
                        <a:rPr lang="ru-RU" sz="1000" b="0" i="0" u="none" strike="noStrike" dirty="0">
                          <a:solidFill>
                            <a:srgbClr val="000000"/>
                          </a:solidFill>
                          <a:effectLst/>
                          <a:latin typeface="Be Vietnam Pro"/>
                        </a:rPr>
                        <a:t>40 </a:t>
                      </a:r>
                      <a:r>
                        <a:rPr lang="ru-RU" sz="1000" b="0" i="0" u="none" strike="noStrike" dirty="0" smtClean="0">
                          <a:solidFill>
                            <a:srgbClr val="000000"/>
                          </a:solidFill>
                          <a:effectLst/>
                          <a:latin typeface="Be Vietnam Pro"/>
                        </a:rPr>
                        <a:t>232,16</a:t>
                      </a:r>
                      <a:endParaRPr lang="ru-RU" sz="1000" b="0" i="0" u="none" strike="noStrike" dirty="0">
                        <a:solidFill>
                          <a:srgbClr val="000000"/>
                        </a:solidFill>
                        <a:effectLst/>
                        <a:latin typeface="Be Vietnam Pro"/>
                      </a:endParaRP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b"/>
                      <a:r>
                        <a:rPr lang="ru-RU" sz="1000" b="0" i="0" u="none" strike="noStrike" dirty="0">
                          <a:solidFill>
                            <a:srgbClr val="000000"/>
                          </a:solidFill>
                          <a:effectLst/>
                          <a:latin typeface="Be Vietnam Pro"/>
                        </a:rPr>
                        <a:t>40 </a:t>
                      </a:r>
                      <a:r>
                        <a:rPr lang="ru-RU" sz="1000" b="0" i="0" u="none" strike="noStrike" dirty="0" smtClean="0">
                          <a:solidFill>
                            <a:srgbClr val="000000"/>
                          </a:solidFill>
                          <a:effectLst/>
                          <a:latin typeface="Be Vietnam Pro"/>
                        </a:rPr>
                        <a:t>211,03</a:t>
                      </a:r>
                      <a:endParaRPr lang="ru-RU" sz="1000" b="0" i="0" u="none" strike="noStrike" dirty="0">
                        <a:solidFill>
                          <a:srgbClr val="000000"/>
                        </a:solidFill>
                        <a:effectLst/>
                        <a:latin typeface="Be Vietnam Pro"/>
                      </a:endParaRP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r>
              <a:tr h="388620">
                <a:tc>
                  <a:txBody>
                    <a:bodyPr/>
                    <a:lstStyle/>
                    <a:p>
                      <a:pPr algn="l" fontAlgn="t"/>
                      <a:r>
                        <a:rPr lang="ru-RU" sz="800" b="0" i="0" u="none" strike="noStrike" dirty="0">
                          <a:solidFill>
                            <a:srgbClr val="000000"/>
                          </a:solidFill>
                          <a:effectLst/>
                          <a:latin typeface="Be Vietnam Pro"/>
                        </a:rPr>
                        <a:t>Прочие субсидии бюджетам муниципальных округов (Субсидии  на организацию питания обучающихся муниципальных общеобразовательных организаций, находящихся на территории Удмуртской Республики)</a:t>
                      </a: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b"/>
                      <a:r>
                        <a:rPr lang="ru-RU" sz="1000" b="0" i="0" u="none" strike="noStrike" dirty="0">
                          <a:solidFill>
                            <a:srgbClr val="000000"/>
                          </a:solidFill>
                          <a:effectLst/>
                          <a:latin typeface="Be Vietnam Pro"/>
                        </a:rPr>
                        <a:t>6 </a:t>
                      </a:r>
                      <a:r>
                        <a:rPr lang="ru-RU" sz="1000" b="0" i="0" u="none" strike="noStrike" dirty="0" smtClean="0">
                          <a:solidFill>
                            <a:srgbClr val="000000"/>
                          </a:solidFill>
                          <a:effectLst/>
                          <a:latin typeface="Be Vietnam Pro"/>
                        </a:rPr>
                        <a:t>771,28</a:t>
                      </a:r>
                      <a:endParaRPr lang="ru-RU" sz="1000" b="0" i="0" u="none" strike="noStrike" dirty="0">
                        <a:solidFill>
                          <a:srgbClr val="000000"/>
                        </a:solidFill>
                        <a:effectLst/>
                        <a:latin typeface="Be Vietnam Pro"/>
                      </a:endParaRP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algn="r" fontAlgn="b"/>
                      <a:r>
                        <a:rPr lang="ru-RU" sz="1000" b="0" i="0" u="none" strike="noStrike" dirty="0">
                          <a:solidFill>
                            <a:srgbClr val="000000"/>
                          </a:solidFill>
                          <a:effectLst/>
                          <a:latin typeface="Be Vietnam Pro"/>
                        </a:rPr>
                        <a:t>6 </a:t>
                      </a:r>
                      <a:r>
                        <a:rPr lang="ru-RU" sz="1000" b="0" i="0" u="none" strike="noStrike" dirty="0" smtClean="0">
                          <a:solidFill>
                            <a:srgbClr val="000000"/>
                          </a:solidFill>
                          <a:effectLst/>
                          <a:latin typeface="Be Vietnam Pro"/>
                        </a:rPr>
                        <a:t>210,02</a:t>
                      </a:r>
                      <a:endParaRPr lang="ru-RU" sz="1000" b="0" i="0" u="none" strike="noStrike" dirty="0">
                        <a:solidFill>
                          <a:srgbClr val="000000"/>
                        </a:solidFill>
                        <a:effectLst/>
                        <a:latin typeface="Be Vietnam Pro"/>
                      </a:endParaRP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b"/>
                      <a:r>
                        <a:rPr lang="ru-RU" sz="1000" b="0" i="0" u="none" strike="noStrike" dirty="0">
                          <a:solidFill>
                            <a:srgbClr val="000000"/>
                          </a:solidFill>
                          <a:effectLst/>
                          <a:latin typeface="Be Vietnam Pro"/>
                        </a:rPr>
                        <a:t>5 </a:t>
                      </a:r>
                      <a:r>
                        <a:rPr lang="ru-RU" sz="1000" b="0" i="0" u="none" strike="noStrike" dirty="0" smtClean="0">
                          <a:solidFill>
                            <a:srgbClr val="000000"/>
                          </a:solidFill>
                          <a:effectLst/>
                          <a:latin typeface="Be Vietnam Pro"/>
                        </a:rPr>
                        <a:t>985,94</a:t>
                      </a:r>
                      <a:endParaRPr lang="ru-RU" sz="1000" b="0" i="0" u="none" strike="noStrike" dirty="0">
                        <a:solidFill>
                          <a:srgbClr val="000000"/>
                        </a:solidFill>
                        <a:effectLst/>
                        <a:latin typeface="Be Vietnam Pro"/>
                      </a:endParaRPr>
                    </a:p>
                  </a:txBody>
                  <a:tcPr marL="1778" marR="1778" marT="1778"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r>
              <a:tr h="376648">
                <a:tc>
                  <a:txBody>
                    <a:bodyPr/>
                    <a:lstStyle/>
                    <a:p>
                      <a:pPr algn="l" fontAlgn="t"/>
                      <a:r>
                        <a:rPr lang="ru-RU" sz="800" b="0" i="0" u="none" strike="noStrike" dirty="0">
                          <a:solidFill>
                            <a:srgbClr val="000000"/>
                          </a:solidFill>
                          <a:effectLst/>
                          <a:latin typeface="Be Vietnam Pro"/>
                        </a:rPr>
                        <a:t>Субсидии на проведение кадастровых работ по образованию земельных участков, выделяемых в счет земельных долей, находящихся в муниципальной собственности, из земель сельскохозяйственного назначения</a:t>
                      </a:r>
                    </a:p>
                  </a:txBody>
                  <a:tcPr marL="8709" marR="8709" marT="87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b"/>
                      <a:r>
                        <a:rPr lang="ru-RU" sz="1000" b="0" i="0" u="none" strike="noStrike" dirty="0">
                          <a:solidFill>
                            <a:srgbClr val="000000"/>
                          </a:solidFill>
                          <a:effectLst/>
                          <a:latin typeface="Be Vietnam Pro"/>
                        </a:rPr>
                        <a:t>2 </a:t>
                      </a:r>
                      <a:r>
                        <a:rPr lang="ru-RU" sz="1000" b="0" i="0" u="none" strike="noStrike" dirty="0" smtClean="0">
                          <a:solidFill>
                            <a:srgbClr val="000000"/>
                          </a:solidFill>
                          <a:effectLst/>
                          <a:latin typeface="Be Vietnam Pro"/>
                        </a:rPr>
                        <a:t>871,09</a:t>
                      </a:r>
                      <a:endParaRPr lang="ru-RU" sz="1000" b="0" i="0" u="none" strike="noStrike" dirty="0">
                        <a:solidFill>
                          <a:srgbClr val="000000"/>
                        </a:solidFill>
                        <a:effectLst/>
                        <a:latin typeface="Be Vietnam Pro"/>
                      </a:endParaRPr>
                    </a:p>
                  </a:txBody>
                  <a:tcPr marL="8709" marR="8709" marT="87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algn="r" fontAlgn="b"/>
                      <a:r>
                        <a:rPr lang="ru-RU" sz="1000" b="0" i="0" u="none" strike="noStrike" dirty="0">
                          <a:solidFill>
                            <a:srgbClr val="000000"/>
                          </a:solidFill>
                          <a:effectLst/>
                          <a:latin typeface="Be Vietnam Pro"/>
                        </a:rPr>
                        <a:t> </a:t>
                      </a:r>
                    </a:p>
                  </a:txBody>
                  <a:tcPr marL="8709" marR="8709" marT="87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b"/>
                      <a:r>
                        <a:rPr lang="ru-RU" sz="1000" b="0" i="0" u="none" strike="noStrike" dirty="0">
                          <a:solidFill>
                            <a:srgbClr val="000000"/>
                          </a:solidFill>
                          <a:effectLst/>
                          <a:latin typeface="Be Vietnam Pro"/>
                        </a:rPr>
                        <a:t> </a:t>
                      </a:r>
                    </a:p>
                  </a:txBody>
                  <a:tcPr marL="8709" marR="8709" marT="87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r>
              <a:tr h="492032">
                <a:tc>
                  <a:txBody>
                    <a:bodyPr/>
                    <a:lstStyle/>
                    <a:p>
                      <a:pPr algn="l" fontAlgn="t"/>
                      <a:r>
                        <a:rPr lang="ru-RU" sz="800" b="0" i="0" u="none" strike="noStrike" dirty="0">
                          <a:solidFill>
                            <a:srgbClr val="000000"/>
                          </a:solidFill>
                          <a:effectLst/>
                          <a:latin typeface="Be Vietnam Pro"/>
                        </a:rPr>
                        <a:t>Прочие субсидии бюджетам муниципальных округов (Субсидии на мероприятия по обеспечению Удмуртской Республики документами территориального планирования и градостроительного зонирования, документацией по планировке территории)</a:t>
                      </a:r>
                    </a:p>
                  </a:txBody>
                  <a:tcPr marL="8709" marR="8709" marT="87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b"/>
                      <a:r>
                        <a:rPr lang="ru-RU" sz="1000" b="0" i="0" u="none" strike="noStrike" dirty="0">
                          <a:solidFill>
                            <a:srgbClr val="000000"/>
                          </a:solidFill>
                          <a:effectLst/>
                          <a:latin typeface="Be Vietnam Pro"/>
                        </a:rPr>
                        <a:t>6 </a:t>
                      </a:r>
                      <a:r>
                        <a:rPr lang="ru-RU" sz="1000" b="0" i="0" u="none" strike="noStrike" dirty="0" smtClean="0">
                          <a:solidFill>
                            <a:srgbClr val="000000"/>
                          </a:solidFill>
                          <a:effectLst/>
                          <a:latin typeface="Be Vietnam Pro"/>
                        </a:rPr>
                        <a:t>900,00</a:t>
                      </a:r>
                      <a:endParaRPr lang="ru-RU" sz="1000" b="0" i="0" u="none" strike="noStrike" dirty="0">
                        <a:solidFill>
                          <a:srgbClr val="000000"/>
                        </a:solidFill>
                        <a:effectLst/>
                        <a:latin typeface="Be Vietnam Pro"/>
                      </a:endParaRPr>
                    </a:p>
                  </a:txBody>
                  <a:tcPr marL="8709" marR="8709" marT="87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algn="r" fontAlgn="b"/>
                      <a:r>
                        <a:rPr lang="ru-RU" sz="1000" b="0" i="0" u="none" strike="noStrike" dirty="0">
                          <a:solidFill>
                            <a:srgbClr val="000000"/>
                          </a:solidFill>
                          <a:effectLst/>
                          <a:latin typeface="Be Vietnam Pro"/>
                        </a:rPr>
                        <a:t> </a:t>
                      </a:r>
                    </a:p>
                  </a:txBody>
                  <a:tcPr marL="8709" marR="8709" marT="87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b"/>
                      <a:r>
                        <a:rPr lang="ru-RU" sz="1000" b="0" i="0" u="none" strike="noStrike" dirty="0">
                          <a:solidFill>
                            <a:srgbClr val="000000"/>
                          </a:solidFill>
                          <a:effectLst/>
                          <a:latin typeface="Be Vietnam Pro"/>
                        </a:rPr>
                        <a:t> </a:t>
                      </a:r>
                    </a:p>
                  </a:txBody>
                  <a:tcPr marL="8709" marR="8709" marT="87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r>
              <a:tr h="518160">
                <a:tc>
                  <a:txBody>
                    <a:bodyPr/>
                    <a:lstStyle/>
                    <a:p>
                      <a:pPr algn="l" fontAlgn="t"/>
                      <a:r>
                        <a:rPr lang="ru-RU" sz="800" b="0" i="0" u="none" strike="noStrike" dirty="0">
                          <a:solidFill>
                            <a:srgbClr val="000000"/>
                          </a:solidFill>
                          <a:effectLst/>
                          <a:latin typeface="Be Vietnam Pro"/>
                        </a:rPr>
                        <a:t>Прочие субсидии бюджетам муниципальных округов (Субсидии на софинансирование расходов по оплате труда отдельных категорий работников муниципальных дошкольных образовательных организаций и муниципальных общеобразовательных организаций, находящихся на территории Удмуртской Республики)</a:t>
                      </a:r>
                    </a:p>
                  </a:txBody>
                  <a:tcPr marL="8709" marR="8709" marT="87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b"/>
                      <a:r>
                        <a:rPr lang="ru-RU" sz="1000" b="0" i="0" u="none" strike="noStrike" dirty="0">
                          <a:solidFill>
                            <a:srgbClr val="000000"/>
                          </a:solidFill>
                          <a:effectLst/>
                          <a:latin typeface="Be Vietnam Pro"/>
                        </a:rPr>
                        <a:t>357 </a:t>
                      </a:r>
                      <a:r>
                        <a:rPr lang="ru-RU" sz="1000" b="0" i="0" u="none" strike="noStrike" dirty="0" smtClean="0">
                          <a:solidFill>
                            <a:srgbClr val="000000"/>
                          </a:solidFill>
                          <a:effectLst/>
                          <a:latin typeface="Be Vietnam Pro"/>
                        </a:rPr>
                        <a:t>777,64</a:t>
                      </a:r>
                      <a:endParaRPr lang="ru-RU" sz="1000" b="0" i="0" u="none" strike="noStrike" dirty="0">
                        <a:solidFill>
                          <a:srgbClr val="000000"/>
                        </a:solidFill>
                        <a:effectLst/>
                        <a:latin typeface="Be Vietnam Pro"/>
                      </a:endParaRPr>
                    </a:p>
                  </a:txBody>
                  <a:tcPr marL="8709" marR="8709" marT="87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algn="r" fontAlgn="b"/>
                      <a:r>
                        <a:rPr lang="ru-RU" sz="1000" b="0" i="0" u="none" strike="noStrike" dirty="0">
                          <a:solidFill>
                            <a:srgbClr val="000000"/>
                          </a:solidFill>
                          <a:effectLst/>
                          <a:latin typeface="Be Vietnam Pro"/>
                        </a:rPr>
                        <a:t>399 </a:t>
                      </a:r>
                      <a:r>
                        <a:rPr lang="ru-RU" sz="1000" b="0" i="0" u="none" strike="noStrike" dirty="0" smtClean="0">
                          <a:solidFill>
                            <a:srgbClr val="000000"/>
                          </a:solidFill>
                          <a:effectLst/>
                          <a:latin typeface="Be Vietnam Pro"/>
                        </a:rPr>
                        <a:t>912,24</a:t>
                      </a:r>
                      <a:endParaRPr lang="ru-RU" sz="1000" b="0" i="0" u="none" strike="noStrike" dirty="0">
                        <a:solidFill>
                          <a:srgbClr val="000000"/>
                        </a:solidFill>
                        <a:effectLst/>
                        <a:latin typeface="Be Vietnam Pro"/>
                      </a:endParaRPr>
                    </a:p>
                  </a:txBody>
                  <a:tcPr marL="8709" marR="8709" marT="87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b"/>
                      <a:r>
                        <a:rPr lang="ru-RU" sz="1000" b="0" i="0" u="none" strike="noStrike" dirty="0">
                          <a:solidFill>
                            <a:srgbClr val="000000"/>
                          </a:solidFill>
                          <a:effectLst/>
                          <a:latin typeface="Be Vietnam Pro"/>
                        </a:rPr>
                        <a:t>438 </a:t>
                      </a:r>
                      <a:r>
                        <a:rPr lang="ru-RU" sz="1000" b="0" i="0" u="none" strike="noStrike" dirty="0" smtClean="0">
                          <a:solidFill>
                            <a:srgbClr val="000000"/>
                          </a:solidFill>
                          <a:effectLst/>
                          <a:latin typeface="Be Vietnam Pro"/>
                        </a:rPr>
                        <a:t>317,07</a:t>
                      </a:r>
                      <a:endParaRPr lang="ru-RU" sz="1000" b="0" i="0" u="none" strike="noStrike" dirty="0">
                        <a:solidFill>
                          <a:srgbClr val="000000"/>
                        </a:solidFill>
                        <a:effectLst/>
                        <a:latin typeface="Be Vietnam Pro"/>
                      </a:endParaRPr>
                    </a:p>
                  </a:txBody>
                  <a:tcPr marL="8709" marR="8709" marT="87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r>
              <a:tr h="739140">
                <a:tc>
                  <a:txBody>
                    <a:bodyPr/>
                    <a:lstStyle/>
                    <a:p>
                      <a:pPr algn="l" fontAlgn="t"/>
                      <a:r>
                        <a:rPr lang="ru-RU" sz="800" b="0" i="0" u="none" strike="noStrike" dirty="0">
                          <a:solidFill>
                            <a:srgbClr val="000000"/>
                          </a:solidFill>
                          <a:effectLst/>
                          <a:latin typeface="Be Vietnam Pro"/>
                        </a:rPr>
                        <a:t>Субвенции бюджетам муниципальных округов на выполнение передаваемых полномочий субъектов Российской Федерации (Субвенции бюджетам муниципальных округов на обеспечение  государственных гарантий реализации прав на получение общедоступного и бесплатного дошкольного, начального общего, основного общего, среднего общего образования в муниципальных общеобразовательных организациях, обеспечение дополнительного образования детей в муниципальных общеобразовательных организациях)</a:t>
                      </a:r>
                    </a:p>
                  </a:txBody>
                  <a:tcPr marL="8709" marR="8709" marT="87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b"/>
                      <a:r>
                        <a:rPr lang="ru-RU" sz="1000" b="0" i="0" u="none" strike="noStrike" dirty="0">
                          <a:solidFill>
                            <a:srgbClr val="000000"/>
                          </a:solidFill>
                          <a:effectLst/>
                          <a:latin typeface="Be Vietnam Pro"/>
                        </a:rPr>
                        <a:t>516 </a:t>
                      </a:r>
                      <a:r>
                        <a:rPr lang="ru-RU" sz="1000" b="0" i="0" u="none" strike="noStrike" dirty="0" smtClean="0">
                          <a:solidFill>
                            <a:srgbClr val="000000"/>
                          </a:solidFill>
                          <a:effectLst/>
                          <a:latin typeface="Be Vietnam Pro"/>
                        </a:rPr>
                        <a:t>270,42</a:t>
                      </a:r>
                      <a:endParaRPr lang="ru-RU" sz="1000" b="0" i="0" u="none" strike="noStrike" dirty="0">
                        <a:solidFill>
                          <a:srgbClr val="000000"/>
                        </a:solidFill>
                        <a:effectLst/>
                        <a:latin typeface="Be Vietnam Pro"/>
                      </a:endParaRPr>
                    </a:p>
                  </a:txBody>
                  <a:tcPr marL="8709" marR="8709" marT="87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algn="r" rtl="0" fontAlgn="b"/>
                      <a:r>
                        <a:rPr lang="ru-RU" sz="1000" b="0" i="0" u="none" strike="noStrike" dirty="0">
                          <a:solidFill>
                            <a:srgbClr val="000000"/>
                          </a:solidFill>
                          <a:effectLst/>
                          <a:latin typeface="Be Vietnam Pro"/>
                        </a:rPr>
                        <a:t>539 </a:t>
                      </a:r>
                      <a:r>
                        <a:rPr lang="ru-RU" sz="1000" b="0" i="0" u="none" strike="noStrike" dirty="0" smtClean="0">
                          <a:solidFill>
                            <a:srgbClr val="000000"/>
                          </a:solidFill>
                          <a:effectLst/>
                          <a:latin typeface="Be Vietnam Pro"/>
                        </a:rPr>
                        <a:t>334,31</a:t>
                      </a:r>
                      <a:endParaRPr lang="ru-RU" sz="1000" b="0" i="0" u="none" strike="noStrike" dirty="0">
                        <a:solidFill>
                          <a:srgbClr val="000000"/>
                        </a:solidFill>
                        <a:effectLst/>
                        <a:latin typeface="Be Vietnam Pro"/>
                      </a:endParaRPr>
                    </a:p>
                  </a:txBody>
                  <a:tcPr marL="8709" marR="8709" marT="87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rtl="0" fontAlgn="b"/>
                      <a:r>
                        <a:rPr lang="ru-RU" sz="1000" b="0" i="0" u="none" strike="noStrike" dirty="0">
                          <a:solidFill>
                            <a:srgbClr val="000000"/>
                          </a:solidFill>
                          <a:effectLst/>
                          <a:latin typeface="Be Vietnam Pro"/>
                        </a:rPr>
                        <a:t>568 </a:t>
                      </a:r>
                      <a:r>
                        <a:rPr lang="ru-RU" sz="1000" b="0" i="0" u="none" strike="noStrike" dirty="0" smtClean="0">
                          <a:solidFill>
                            <a:srgbClr val="000000"/>
                          </a:solidFill>
                          <a:effectLst/>
                          <a:latin typeface="Be Vietnam Pro"/>
                        </a:rPr>
                        <a:t>438,31</a:t>
                      </a:r>
                      <a:endParaRPr lang="ru-RU" sz="1000" b="0" i="0" u="none" strike="noStrike" dirty="0">
                        <a:solidFill>
                          <a:srgbClr val="000000"/>
                        </a:solidFill>
                        <a:effectLst/>
                        <a:latin typeface="Be Vietnam Pro"/>
                      </a:endParaRPr>
                    </a:p>
                  </a:txBody>
                  <a:tcPr marL="8709" marR="8709" marT="87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2151780616"/>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572"/>
        <p:cNvGrpSpPr/>
        <p:nvPr/>
      </p:nvGrpSpPr>
      <p:grpSpPr>
        <a:xfrm>
          <a:off x="0" y="0"/>
          <a:ext cx="0" cy="0"/>
          <a:chOff x="0" y="0"/>
          <a:chExt cx="0" cy="0"/>
        </a:xfrm>
      </p:grpSpPr>
      <p:sp>
        <p:nvSpPr>
          <p:cNvPr id="8" name="Google Shape;1697;p29"/>
          <p:cNvSpPr txBox="1">
            <a:spLocks/>
          </p:cNvSpPr>
          <p:nvPr/>
        </p:nvSpPr>
        <p:spPr>
          <a:xfrm>
            <a:off x="850629" y="72021"/>
            <a:ext cx="6786303" cy="467343"/>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a:lnSpc>
                <a:spcPct val="90000"/>
              </a:lnSpc>
              <a:buClr>
                <a:srgbClr val="191919"/>
              </a:buClr>
              <a:buSzPts val="5200"/>
              <a:buFont typeface="Be Vietnam Pro"/>
              <a:buNone/>
              <a:defRPr sz="1600" b="1">
                <a:solidFill>
                  <a:schemeClr val="tx1">
                    <a:lumMod val="75000"/>
                  </a:schemeClr>
                </a:solidFill>
                <a:latin typeface="Be Vietnam Pro"/>
                <a:ea typeface="Be Vietnam Pro"/>
                <a:cs typeface="Be Vietnam Pro"/>
              </a:defRPr>
            </a:lvl1pPr>
            <a:lvl2pPr algn="ctr">
              <a:buClr>
                <a:srgbClr val="191919"/>
              </a:buClr>
              <a:buSzPts val="5200"/>
              <a:buFont typeface="Be Vietnam Pro"/>
              <a:buNone/>
              <a:defRPr sz="5200" b="1">
                <a:solidFill>
                  <a:srgbClr val="191919"/>
                </a:solidFill>
                <a:latin typeface="Be Vietnam Pro"/>
                <a:ea typeface="Be Vietnam Pro"/>
                <a:cs typeface="Be Vietnam Pro"/>
              </a:defRPr>
            </a:lvl2pPr>
            <a:lvl3pPr algn="ctr">
              <a:buClr>
                <a:srgbClr val="191919"/>
              </a:buClr>
              <a:buSzPts val="5200"/>
              <a:buFont typeface="Be Vietnam Pro"/>
              <a:buNone/>
              <a:defRPr sz="5200" b="1">
                <a:solidFill>
                  <a:srgbClr val="191919"/>
                </a:solidFill>
                <a:latin typeface="Be Vietnam Pro"/>
                <a:ea typeface="Be Vietnam Pro"/>
                <a:cs typeface="Be Vietnam Pro"/>
              </a:defRPr>
            </a:lvl3pPr>
            <a:lvl4pPr algn="ctr">
              <a:buClr>
                <a:srgbClr val="191919"/>
              </a:buClr>
              <a:buSzPts val="5200"/>
              <a:buFont typeface="Be Vietnam Pro"/>
              <a:buNone/>
              <a:defRPr sz="5200" b="1">
                <a:solidFill>
                  <a:srgbClr val="191919"/>
                </a:solidFill>
                <a:latin typeface="Be Vietnam Pro"/>
                <a:ea typeface="Be Vietnam Pro"/>
                <a:cs typeface="Be Vietnam Pro"/>
              </a:defRPr>
            </a:lvl4pPr>
            <a:lvl5pPr algn="ctr">
              <a:buClr>
                <a:srgbClr val="191919"/>
              </a:buClr>
              <a:buSzPts val="5200"/>
              <a:buFont typeface="Be Vietnam Pro"/>
              <a:buNone/>
              <a:defRPr sz="5200" b="1">
                <a:solidFill>
                  <a:srgbClr val="191919"/>
                </a:solidFill>
                <a:latin typeface="Be Vietnam Pro"/>
                <a:ea typeface="Be Vietnam Pro"/>
                <a:cs typeface="Be Vietnam Pro"/>
              </a:defRPr>
            </a:lvl5pPr>
            <a:lvl6pPr algn="ctr">
              <a:buClr>
                <a:srgbClr val="191919"/>
              </a:buClr>
              <a:buSzPts val="5200"/>
              <a:buFont typeface="Be Vietnam Pro"/>
              <a:buNone/>
              <a:defRPr sz="5200" b="1">
                <a:solidFill>
                  <a:srgbClr val="191919"/>
                </a:solidFill>
                <a:latin typeface="Be Vietnam Pro"/>
                <a:ea typeface="Be Vietnam Pro"/>
                <a:cs typeface="Be Vietnam Pro"/>
              </a:defRPr>
            </a:lvl6pPr>
            <a:lvl7pPr algn="ctr">
              <a:buClr>
                <a:srgbClr val="191919"/>
              </a:buClr>
              <a:buSzPts val="5200"/>
              <a:buFont typeface="Be Vietnam Pro"/>
              <a:buNone/>
              <a:defRPr sz="5200" b="1">
                <a:solidFill>
                  <a:srgbClr val="191919"/>
                </a:solidFill>
                <a:latin typeface="Be Vietnam Pro"/>
                <a:ea typeface="Be Vietnam Pro"/>
                <a:cs typeface="Be Vietnam Pro"/>
              </a:defRPr>
            </a:lvl7pPr>
            <a:lvl8pPr algn="ctr">
              <a:buClr>
                <a:srgbClr val="191919"/>
              </a:buClr>
              <a:buSzPts val="5200"/>
              <a:buFont typeface="Be Vietnam Pro"/>
              <a:buNone/>
              <a:defRPr sz="5200" b="1">
                <a:solidFill>
                  <a:srgbClr val="191919"/>
                </a:solidFill>
                <a:latin typeface="Be Vietnam Pro"/>
                <a:ea typeface="Be Vietnam Pro"/>
                <a:cs typeface="Be Vietnam Pro"/>
              </a:defRPr>
            </a:lvl8pPr>
            <a:lvl9pPr algn="ctr">
              <a:buClr>
                <a:srgbClr val="191919"/>
              </a:buClr>
              <a:buSzPts val="5200"/>
              <a:buFont typeface="Be Vietnam Pro"/>
              <a:buNone/>
              <a:defRPr sz="5200" b="1">
                <a:solidFill>
                  <a:srgbClr val="191919"/>
                </a:solidFill>
                <a:latin typeface="Be Vietnam Pro"/>
                <a:ea typeface="Be Vietnam Pro"/>
                <a:cs typeface="Be Vietnam Pro"/>
              </a:defRPr>
            </a:lvl9pPr>
          </a:lstStyle>
          <a:p>
            <a:r>
              <a:rPr lang="ru-RU" dirty="0"/>
              <a:t>Безвозмездные поступления из других бюджетов</a:t>
            </a:r>
            <a:r>
              <a:rPr lang="en-US" dirty="0"/>
              <a:t>, </a:t>
            </a:r>
            <a:r>
              <a:rPr lang="ru-RU" dirty="0"/>
              <a:t>тыс.₽</a:t>
            </a:r>
            <a:endParaRPr lang="en-US" dirty="0"/>
          </a:p>
        </p:txBody>
      </p:sp>
      <p:pic>
        <p:nvPicPr>
          <p:cNvPr id="2053" name="Picture 5" descr="Picture background"/>
          <p:cNvPicPr>
            <a:picLocks noChangeAspect="1" noChangeArrowheads="1"/>
          </p:cNvPicPr>
          <p:nvPr/>
        </p:nvPicPr>
        <p:blipFill>
          <a:blip r:embed="rId3">
            <a:duotone>
              <a:schemeClr val="accent3">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410236" y="121250"/>
            <a:ext cx="327166" cy="327166"/>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5" name="Таблица 4"/>
          <p:cNvGraphicFramePr>
            <a:graphicFrameLocks noGrp="1"/>
          </p:cNvGraphicFramePr>
          <p:nvPr>
            <p:extLst>
              <p:ext uri="{D42A27DB-BD31-4B8C-83A1-F6EECF244321}">
                <p14:modId xmlns:p14="http://schemas.microsoft.com/office/powerpoint/2010/main" val="2162895115"/>
              </p:ext>
            </p:extLst>
          </p:nvPr>
        </p:nvGraphicFramePr>
        <p:xfrm>
          <a:off x="193887" y="539364"/>
          <a:ext cx="8660553" cy="4406509"/>
        </p:xfrm>
        <a:graphic>
          <a:graphicData uri="http://schemas.openxmlformats.org/drawingml/2006/table">
            <a:tbl>
              <a:tblPr/>
              <a:tblGrid>
                <a:gridCol w="5833533"/>
                <a:gridCol w="952500"/>
                <a:gridCol w="937260"/>
                <a:gridCol w="937260"/>
              </a:tblGrid>
              <a:tr h="319750">
                <a:tc>
                  <a:txBody>
                    <a:bodyPr/>
                    <a:lstStyle/>
                    <a:p>
                      <a:pPr algn="ctr" rtl="0" fontAlgn="ctr"/>
                      <a:r>
                        <a:rPr lang="ru-RU" sz="1050" b="1" i="0" u="none" strike="noStrike" dirty="0">
                          <a:solidFill>
                            <a:srgbClr val="FFFFFF"/>
                          </a:solidFill>
                          <a:effectLst/>
                          <a:latin typeface="Be Vietnam Pro"/>
                        </a:rPr>
                        <a:t>Наименование показателя</a:t>
                      </a:r>
                    </a:p>
                  </a:txBody>
                  <a:tcPr marL="5552" marR="5552" marT="5552" marB="0" anchor="ctr">
                    <a:lnL>
                      <a:noFill/>
                    </a:lnL>
                    <a:lnR w="6350" cap="flat" cmpd="sng" algn="ctr">
                      <a:solidFill>
                        <a:srgbClr val="A6A6A6"/>
                      </a:solidFill>
                      <a:prstDash val="solid"/>
                      <a:round/>
                      <a:headEnd type="none" w="med" len="med"/>
                      <a:tailEnd type="none" w="med" len="med"/>
                    </a:lnR>
                    <a:lnT>
                      <a:noFill/>
                    </a:lnT>
                    <a:lnB>
                      <a:noFill/>
                    </a:lnB>
                    <a:solidFill>
                      <a:schemeClr val="accent1">
                        <a:lumMod val="75000"/>
                      </a:schemeClr>
                    </a:solidFill>
                  </a:tcPr>
                </a:tc>
                <a:tc>
                  <a:txBody>
                    <a:bodyPr/>
                    <a:lstStyle/>
                    <a:p>
                      <a:pPr algn="ctr" rtl="0" fontAlgn="ctr"/>
                      <a:r>
                        <a:rPr lang="ru-RU" sz="1100" b="1" i="0" u="none" strike="noStrike" dirty="0" smtClean="0">
                          <a:solidFill>
                            <a:srgbClr val="FFFFFF"/>
                          </a:solidFill>
                          <a:effectLst/>
                          <a:latin typeface="Be Vietnam Pro"/>
                        </a:rPr>
                        <a:t>2026</a:t>
                      </a:r>
                    </a:p>
                    <a:p>
                      <a:pPr algn="ctr" rtl="0" fontAlgn="ctr"/>
                      <a:r>
                        <a:rPr lang="ru-RU" sz="1100" b="1" i="0" u="none" strike="noStrike" dirty="0" smtClean="0">
                          <a:solidFill>
                            <a:srgbClr val="FFFFFF"/>
                          </a:solidFill>
                          <a:effectLst/>
                          <a:latin typeface="Be Vietnam Pro"/>
                        </a:rPr>
                        <a:t>план</a:t>
                      </a:r>
                      <a:endParaRPr lang="ru-RU" sz="1100" b="1" i="0" u="none" strike="noStrike" dirty="0">
                        <a:solidFill>
                          <a:srgbClr val="FFFFFF"/>
                        </a:solidFill>
                        <a:effectLst/>
                        <a:latin typeface="Be Vietnam Pro"/>
                      </a:endParaRPr>
                    </a:p>
                  </a:txBody>
                  <a:tcPr marL="5552" marR="5552" marT="5552"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a:noFill/>
                    </a:lnT>
                    <a:lnB>
                      <a:noFill/>
                    </a:lnB>
                    <a:solidFill>
                      <a:schemeClr val="accent1">
                        <a:lumMod val="75000"/>
                      </a:schemeClr>
                    </a:solidFill>
                  </a:tcPr>
                </a:tc>
                <a:tc>
                  <a:txBody>
                    <a:bodyPr/>
                    <a:lstStyle/>
                    <a:p>
                      <a:pPr algn="ctr" rtl="0" fontAlgn="ctr"/>
                      <a:r>
                        <a:rPr lang="ru-RU" sz="1100" b="1" i="0" u="none" strike="noStrike" dirty="0" smtClean="0">
                          <a:solidFill>
                            <a:srgbClr val="FFFFFF"/>
                          </a:solidFill>
                          <a:effectLst/>
                          <a:latin typeface="Be Vietnam Pro"/>
                        </a:rPr>
                        <a:t>2027</a:t>
                      </a:r>
                    </a:p>
                    <a:p>
                      <a:pPr algn="ctr" rtl="0" fontAlgn="ctr"/>
                      <a:r>
                        <a:rPr lang="ru-RU" sz="1100" b="1" i="0" u="none" strike="noStrike" dirty="0" smtClean="0">
                          <a:solidFill>
                            <a:srgbClr val="FFFFFF"/>
                          </a:solidFill>
                          <a:effectLst/>
                          <a:latin typeface="Be Vietnam Pro"/>
                        </a:rPr>
                        <a:t>план</a:t>
                      </a:r>
                      <a:endParaRPr lang="ru-RU" sz="1100" b="1" i="0" u="none" strike="noStrike" dirty="0">
                        <a:solidFill>
                          <a:srgbClr val="FFFFFF"/>
                        </a:solidFill>
                        <a:effectLst/>
                        <a:latin typeface="Be Vietnam Pro"/>
                      </a:endParaRPr>
                    </a:p>
                  </a:txBody>
                  <a:tcPr marL="5552" marR="5552" marT="5552"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a:noFill/>
                    </a:lnB>
                    <a:solidFill>
                      <a:schemeClr val="accent1">
                        <a:lumMod val="75000"/>
                      </a:schemeClr>
                    </a:solidFill>
                  </a:tcPr>
                </a:tc>
                <a:tc>
                  <a:txBody>
                    <a:bodyPr/>
                    <a:lstStyle/>
                    <a:p>
                      <a:pPr algn="ctr" rtl="0" fontAlgn="ctr"/>
                      <a:r>
                        <a:rPr lang="ru-RU" sz="1100" b="1" i="0" u="none" strike="noStrike" dirty="0" smtClean="0">
                          <a:solidFill>
                            <a:srgbClr val="FFFFFF"/>
                          </a:solidFill>
                          <a:effectLst/>
                          <a:latin typeface="Be Vietnam Pro"/>
                        </a:rPr>
                        <a:t>2028</a:t>
                      </a:r>
                    </a:p>
                    <a:p>
                      <a:pPr algn="ctr" rtl="0" fontAlgn="ctr"/>
                      <a:r>
                        <a:rPr lang="ru-RU" sz="1100" b="1" i="0" u="none" strike="noStrike" dirty="0" smtClean="0">
                          <a:solidFill>
                            <a:srgbClr val="FFFFFF"/>
                          </a:solidFill>
                          <a:effectLst/>
                          <a:latin typeface="Be Vietnam Pro"/>
                        </a:rPr>
                        <a:t>план</a:t>
                      </a:r>
                      <a:endParaRPr lang="ru-RU" sz="1100" b="1" i="0" u="none" strike="noStrike" dirty="0">
                        <a:solidFill>
                          <a:srgbClr val="FFFFFF"/>
                        </a:solidFill>
                        <a:effectLst/>
                        <a:latin typeface="Be Vietnam Pro"/>
                      </a:endParaRPr>
                    </a:p>
                  </a:txBody>
                  <a:tcPr marL="5552" marR="5552" marT="5552" marB="0" anchor="ctr">
                    <a:lnL w="6350" cap="flat" cmpd="sng" algn="ctr">
                      <a:solidFill>
                        <a:srgbClr val="A6A6A6"/>
                      </a:solidFill>
                      <a:prstDash val="solid"/>
                      <a:round/>
                      <a:headEnd type="none" w="med" len="med"/>
                      <a:tailEnd type="none" w="med" len="med"/>
                    </a:lnL>
                    <a:lnR>
                      <a:noFill/>
                    </a:lnR>
                    <a:lnT w="6350" cap="flat" cmpd="sng" algn="ctr">
                      <a:solidFill>
                        <a:srgbClr val="A6A6A6"/>
                      </a:solidFill>
                      <a:prstDash val="solid"/>
                      <a:round/>
                      <a:headEnd type="none" w="med" len="med"/>
                      <a:tailEnd type="none" w="med" len="med"/>
                    </a:lnT>
                    <a:lnB>
                      <a:noFill/>
                    </a:lnB>
                    <a:solidFill>
                      <a:schemeClr val="accent1">
                        <a:lumMod val="75000"/>
                      </a:schemeClr>
                    </a:solidFill>
                  </a:tcPr>
                </a:tc>
              </a:tr>
              <a:tr h="680126">
                <a:tc>
                  <a:txBody>
                    <a:bodyPr/>
                    <a:lstStyle/>
                    <a:p>
                      <a:pPr algn="l" fontAlgn="t"/>
                      <a:r>
                        <a:rPr lang="ru-RU" sz="800" b="0" i="0" u="none" strike="noStrike" cap="none" dirty="0">
                          <a:solidFill>
                            <a:srgbClr val="000000"/>
                          </a:solidFill>
                          <a:effectLst/>
                          <a:latin typeface="Be Vietnam Pro"/>
                          <a:ea typeface="+mn-ea"/>
                          <a:cs typeface="+mn-cs"/>
                          <a:sym typeface="Arial"/>
                        </a:rPr>
                        <a:t>Субвенции бюджетам муниципальных округов на выполнение передаваемых полномочий субъектов Российской Федерации (Субвенции бюджетам муниципальных округов на осуществление отдельных государственных полномочий Удмуртской Республики по содержанию скотомогильников (биотермических ям) и мест захоронений животных, павших от сибирской язвы, находящихся в собственности Удмуртской Республики, а также по ликвидации неиспользуемых скотомогильников (биотермических ям)</a:t>
                      </a:r>
                    </a:p>
                  </a:txBody>
                  <a:tcPr marL="8709" marR="8709" marT="8709" marB="0" anchor="ctr">
                    <a:lnL>
                      <a:noFill/>
                    </a:lnL>
                    <a:lnR>
                      <a:noFill/>
                    </a:lnR>
                    <a:lnT w="6350" cap="flat" cmpd="sng" algn="ctr">
                      <a:no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smtClean="0">
                          <a:solidFill>
                            <a:srgbClr val="000000"/>
                          </a:solidFill>
                          <a:effectLst/>
                          <a:latin typeface="Be Vietnam Pro"/>
                          <a:ea typeface="+mn-ea"/>
                          <a:cs typeface="+mn-cs"/>
                          <a:sym typeface="Arial"/>
                        </a:rPr>
                        <a:t>164,46</a:t>
                      </a:r>
                      <a:endParaRPr lang="ru-RU" sz="1000" b="0" i="0" u="none" strike="noStrike" cap="none" dirty="0">
                        <a:solidFill>
                          <a:srgbClr val="000000"/>
                        </a:solidFill>
                        <a:effectLst/>
                        <a:latin typeface="Be Vietnam Pro"/>
                        <a:ea typeface="+mn-ea"/>
                        <a:cs typeface="+mn-cs"/>
                        <a:sym typeface="Arial"/>
                      </a:endParaRPr>
                    </a:p>
                  </a:txBody>
                  <a:tcPr marL="8709" marR="8709" marT="8709" marB="0" anchor="ctr">
                    <a:lnL>
                      <a:noFill/>
                    </a:lnL>
                    <a:lnR>
                      <a:noFill/>
                    </a:lnR>
                    <a:lnT w="6350" cap="flat" cmpd="sng" algn="ctr">
                      <a:no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a:solidFill>
                            <a:srgbClr val="000000"/>
                          </a:solidFill>
                          <a:effectLst/>
                          <a:latin typeface="Be Vietnam Pro"/>
                          <a:ea typeface="+mn-ea"/>
                          <a:cs typeface="+mn-cs"/>
                          <a:sym typeface="Arial"/>
                        </a:rPr>
                        <a:t>0,00</a:t>
                      </a:r>
                    </a:p>
                  </a:txBody>
                  <a:tcPr marL="8709" marR="8709" marT="8709" marB="0" anchor="ctr">
                    <a:lnL>
                      <a:noFill/>
                    </a:lnL>
                    <a:lnR>
                      <a:noFill/>
                    </a:lnR>
                    <a:lnT w="6350" cap="flat" cmpd="sng" algn="ctr">
                      <a:no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a:solidFill>
                            <a:srgbClr val="000000"/>
                          </a:solidFill>
                          <a:effectLst/>
                          <a:latin typeface="Be Vietnam Pro"/>
                          <a:ea typeface="+mn-ea"/>
                          <a:cs typeface="+mn-cs"/>
                          <a:sym typeface="Arial"/>
                        </a:rPr>
                        <a:t>0,00</a:t>
                      </a:r>
                    </a:p>
                  </a:txBody>
                  <a:tcPr marL="8709" marR="8709" marT="8709" marB="0" anchor="ctr">
                    <a:lnL>
                      <a:noFill/>
                    </a:lnL>
                    <a:lnR>
                      <a:noFill/>
                    </a:lnR>
                    <a:lnT w="6350" cap="flat" cmpd="sng" algn="ctr">
                      <a:noFill/>
                      <a:prstDash val="solid"/>
                      <a:round/>
                      <a:headEnd type="none" w="med" len="med"/>
                      <a:tailEnd type="none" w="med" len="med"/>
                    </a:lnT>
                    <a:lnB w="6350" cap="flat" cmpd="sng" algn="ctr">
                      <a:solidFill>
                        <a:srgbClr val="A6A6A6"/>
                      </a:solidFill>
                      <a:prstDash val="solid"/>
                      <a:round/>
                      <a:headEnd type="none" w="med" len="med"/>
                      <a:tailEnd type="none" w="med" len="med"/>
                    </a:lnB>
                  </a:tcPr>
                </a:tc>
              </a:tr>
              <a:tr h="518160">
                <a:tc>
                  <a:txBody>
                    <a:bodyPr/>
                    <a:lstStyle/>
                    <a:p>
                      <a:pPr algn="l" fontAlgn="t"/>
                      <a:r>
                        <a:rPr lang="ru-RU" sz="800" b="0" i="0" u="none" strike="noStrike" cap="none" dirty="0">
                          <a:solidFill>
                            <a:srgbClr val="000000"/>
                          </a:solidFill>
                          <a:effectLst/>
                          <a:latin typeface="Be Vietnam Pro"/>
                          <a:ea typeface="+mn-ea"/>
                          <a:cs typeface="+mn-cs"/>
                          <a:sym typeface="Arial"/>
                        </a:rPr>
                        <a:t>Субвенции бюджетам муниципальных округов на выполнение передаваемых полномочий субъектов Российской Федерации (Субвенции бюджетам муниципальных округов  на обеспечение государственных гарантий реализации прав на получение общедоступного и бесплатного дошкольного образования в муниципальных дошкольных образовательных организациях)</a:t>
                      </a:r>
                    </a:p>
                  </a:txBody>
                  <a:tcPr marL="8709" marR="8709" marT="87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smtClean="0">
                          <a:solidFill>
                            <a:srgbClr val="000000"/>
                          </a:solidFill>
                          <a:effectLst/>
                          <a:latin typeface="Be Vietnam Pro"/>
                          <a:ea typeface="+mn-ea"/>
                          <a:cs typeface="+mn-cs"/>
                          <a:sym typeface="Arial"/>
                        </a:rPr>
                        <a:t>325</a:t>
                      </a:r>
                      <a:r>
                        <a:rPr lang="ru-RU" sz="1000" b="0" i="0" u="none" strike="noStrike" cap="none" baseline="0" dirty="0" smtClean="0">
                          <a:solidFill>
                            <a:srgbClr val="000000"/>
                          </a:solidFill>
                          <a:effectLst/>
                          <a:latin typeface="Be Vietnam Pro"/>
                          <a:ea typeface="+mn-ea"/>
                          <a:cs typeface="+mn-cs"/>
                          <a:sym typeface="Arial"/>
                        </a:rPr>
                        <a:t> </a:t>
                      </a:r>
                      <a:r>
                        <a:rPr lang="ru-RU" sz="1000" b="0" i="0" u="none" strike="noStrike" cap="none" dirty="0" smtClean="0">
                          <a:solidFill>
                            <a:srgbClr val="000000"/>
                          </a:solidFill>
                          <a:effectLst/>
                          <a:latin typeface="Be Vietnam Pro"/>
                          <a:ea typeface="+mn-ea"/>
                          <a:cs typeface="+mn-cs"/>
                          <a:sym typeface="Arial"/>
                        </a:rPr>
                        <a:t>778,02</a:t>
                      </a:r>
                      <a:endParaRPr lang="ru-RU" sz="1000" b="0" i="0" u="none" strike="noStrike" cap="none" dirty="0">
                        <a:solidFill>
                          <a:srgbClr val="000000"/>
                        </a:solidFill>
                        <a:effectLst/>
                        <a:latin typeface="Be Vietnam Pro"/>
                        <a:ea typeface="+mn-ea"/>
                        <a:cs typeface="+mn-cs"/>
                        <a:sym typeface="Arial"/>
                      </a:endParaRPr>
                    </a:p>
                  </a:txBody>
                  <a:tcPr marL="8709" marR="8709" marT="87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a:solidFill>
                            <a:srgbClr val="000000"/>
                          </a:solidFill>
                          <a:effectLst/>
                          <a:latin typeface="Be Vietnam Pro"/>
                          <a:ea typeface="+mn-ea"/>
                          <a:cs typeface="+mn-cs"/>
                          <a:sym typeface="Arial"/>
                        </a:rPr>
                        <a:t>356 </a:t>
                      </a:r>
                      <a:r>
                        <a:rPr lang="ru-RU" sz="1000" b="0" i="0" u="none" strike="noStrike" cap="none" dirty="0" smtClean="0">
                          <a:solidFill>
                            <a:srgbClr val="000000"/>
                          </a:solidFill>
                          <a:effectLst/>
                          <a:latin typeface="Be Vietnam Pro"/>
                          <a:ea typeface="+mn-ea"/>
                          <a:cs typeface="+mn-cs"/>
                          <a:sym typeface="Arial"/>
                        </a:rPr>
                        <a:t>135,37</a:t>
                      </a:r>
                      <a:endParaRPr lang="ru-RU" sz="1000" b="0" i="0" u="none" strike="noStrike" cap="none" dirty="0">
                        <a:solidFill>
                          <a:srgbClr val="000000"/>
                        </a:solidFill>
                        <a:effectLst/>
                        <a:latin typeface="Be Vietnam Pro"/>
                        <a:ea typeface="+mn-ea"/>
                        <a:cs typeface="+mn-cs"/>
                        <a:sym typeface="Arial"/>
                      </a:endParaRPr>
                    </a:p>
                  </a:txBody>
                  <a:tcPr marL="8709" marR="8709" marT="87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a:solidFill>
                            <a:srgbClr val="000000"/>
                          </a:solidFill>
                          <a:effectLst/>
                          <a:latin typeface="Be Vietnam Pro"/>
                          <a:ea typeface="+mn-ea"/>
                          <a:cs typeface="+mn-cs"/>
                          <a:sym typeface="Arial"/>
                        </a:rPr>
                        <a:t>381 </a:t>
                      </a:r>
                      <a:r>
                        <a:rPr lang="ru-RU" sz="1000" b="0" i="0" u="none" strike="noStrike" cap="none" dirty="0" smtClean="0">
                          <a:solidFill>
                            <a:srgbClr val="000000"/>
                          </a:solidFill>
                          <a:effectLst/>
                          <a:latin typeface="Be Vietnam Pro"/>
                          <a:ea typeface="+mn-ea"/>
                          <a:cs typeface="+mn-cs"/>
                          <a:sym typeface="Arial"/>
                        </a:rPr>
                        <a:t>203,39</a:t>
                      </a:r>
                      <a:endParaRPr lang="ru-RU" sz="1000" b="0" i="0" u="none" strike="noStrike" cap="none" dirty="0">
                        <a:solidFill>
                          <a:srgbClr val="000000"/>
                        </a:solidFill>
                        <a:effectLst/>
                        <a:latin typeface="Be Vietnam Pro"/>
                        <a:ea typeface="+mn-ea"/>
                        <a:cs typeface="+mn-cs"/>
                        <a:sym typeface="Arial"/>
                      </a:endParaRPr>
                    </a:p>
                  </a:txBody>
                  <a:tcPr marL="8709" marR="8709" marT="87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r>
              <a:tr h="548640">
                <a:tc>
                  <a:txBody>
                    <a:bodyPr/>
                    <a:lstStyle/>
                    <a:p>
                      <a:pPr algn="l" fontAlgn="t"/>
                      <a:r>
                        <a:rPr lang="ru-RU" sz="800" b="0" i="0" u="none" strike="noStrike" cap="none" dirty="0">
                          <a:solidFill>
                            <a:srgbClr val="000000"/>
                          </a:solidFill>
                          <a:effectLst/>
                          <a:latin typeface="Be Vietnam Pro"/>
                          <a:ea typeface="+mn-ea"/>
                          <a:cs typeface="+mn-cs"/>
                          <a:sym typeface="Arial"/>
                        </a:rPr>
                        <a:t>Субвенции бюджетам муниципальных округов на выполнение передаваемых полномочий субъектов Российской Федерации (Субвенции бюджетам муниципальных округов на осуществление отдельных государственных полномочий по предоставлению мер социальной поддержки многодетным семьям (бесплатное питание для обучающихся общеобразовательных организаций )</a:t>
                      </a:r>
                    </a:p>
                  </a:txBody>
                  <a:tcPr marL="8709" marR="8709" marT="87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a:solidFill>
                            <a:srgbClr val="000000"/>
                          </a:solidFill>
                          <a:effectLst/>
                          <a:latin typeface="Be Vietnam Pro"/>
                          <a:ea typeface="+mn-ea"/>
                          <a:cs typeface="+mn-cs"/>
                          <a:sym typeface="Arial"/>
                        </a:rPr>
                        <a:t>17 </a:t>
                      </a:r>
                      <a:r>
                        <a:rPr lang="ru-RU" sz="1000" b="0" i="0" u="none" strike="noStrike" cap="none" dirty="0" smtClean="0">
                          <a:solidFill>
                            <a:srgbClr val="000000"/>
                          </a:solidFill>
                          <a:effectLst/>
                          <a:latin typeface="Be Vietnam Pro"/>
                          <a:ea typeface="+mn-ea"/>
                          <a:cs typeface="+mn-cs"/>
                          <a:sym typeface="Arial"/>
                        </a:rPr>
                        <a:t>324,39</a:t>
                      </a:r>
                      <a:endParaRPr lang="ru-RU" sz="1000" b="0" i="0" u="none" strike="noStrike" cap="none" dirty="0">
                        <a:solidFill>
                          <a:srgbClr val="000000"/>
                        </a:solidFill>
                        <a:effectLst/>
                        <a:latin typeface="Be Vietnam Pro"/>
                        <a:ea typeface="+mn-ea"/>
                        <a:cs typeface="+mn-cs"/>
                        <a:sym typeface="Arial"/>
                      </a:endParaRPr>
                    </a:p>
                  </a:txBody>
                  <a:tcPr marL="8709" marR="8709" marT="87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a:solidFill>
                            <a:srgbClr val="000000"/>
                          </a:solidFill>
                          <a:effectLst/>
                          <a:latin typeface="Be Vietnam Pro"/>
                          <a:ea typeface="+mn-ea"/>
                          <a:cs typeface="+mn-cs"/>
                          <a:sym typeface="Arial"/>
                        </a:rPr>
                        <a:t>17 </a:t>
                      </a:r>
                      <a:r>
                        <a:rPr lang="ru-RU" sz="1000" b="0" i="0" u="none" strike="noStrike" cap="none" dirty="0" smtClean="0">
                          <a:solidFill>
                            <a:srgbClr val="000000"/>
                          </a:solidFill>
                          <a:effectLst/>
                          <a:latin typeface="Be Vietnam Pro"/>
                          <a:ea typeface="+mn-ea"/>
                          <a:cs typeface="+mn-cs"/>
                          <a:sym typeface="Arial"/>
                        </a:rPr>
                        <a:t>324,39</a:t>
                      </a:r>
                      <a:endParaRPr lang="ru-RU" sz="1000" b="0" i="0" u="none" strike="noStrike" cap="none" dirty="0">
                        <a:solidFill>
                          <a:srgbClr val="000000"/>
                        </a:solidFill>
                        <a:effectLst/>
                        <a:latin typeface="Be Vietnam Pro"/>
                        <a:ea typeface="+mn-ea"/>
                        <a:cs typeface="+mn-cs"/>
                        <a:sym typeface="Arial"/>
                      </a:endParaRPr>
                    </a:p>
                  </a:txBody>
                  <a:tcPr marL="8709" marR="8709" marT="87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a:solidFill>
                            <a:srgbClr val="000000"/>
                          </a:solidFill>
                          <a:effectLst/>
                          <a:latin typeface="Be Vietnam Pro"/>
                          <a:ea typeface="+mn-ea"/>
                          <a:cs typeface="+mn-cs"/>
                          <a:sym typeface="Arial"/>
                        </a:rPr>
                        <a:t>17 </a:t>
                      </a:r>
                      <a:r>
                        <a:rPr lang="ru-RU" sz="1000" b="0" i="0" u="none" strike="noStrike" cap="none" dirty="0" smtClean="0">
                          <a:solidFill>
                            <a:srgbClr val="000000"/>
                          </a:solidFill>
                          <a:effectLst/>
                          <a:latin typeface="Be Vietnam Pro"/>
                          <a:ea typeface="+mn-ea"/>
                          <a:cs typeface="+mn-cs"/>
                          <a:sym typeface="Arial"/>
                        </a:rPr>
                        <a:t>324,39</a:t>
                      </a:r>
                      <a:endParaRPr lang="ru-RU" sz="1000" b="0" i="0" u="none" strike="noStrike" cap="none" dirty="0">
                        <a:solidFill>
                          <a:srgbClr val="000000"/>
                        </a:solidFill>
                        <a:effectLst/>
                        <a:latin typeface="Be Vietnam Pro"/>
                        <a:ea typeface="+mn-ea"/>
                        <a:cs typeface="+mn-cs"/>
                        <a:sym typeface="Arial"/>
                      </a:endParaRPr>
                    </a:p>
                  </a:txBody>
                  <a:tcPr marL="8709" marR="8709" marT="87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r>
              <a:tr h="472440">
                <a:tc>
                  <a:txBody>
                    <a:bodyPr/>
                    <a:lstStyle/>
                    <a:p>
                      <a:pPr algn="l" fontAlgn="t"/>
                      <a:r>
                        <a:rPr lang="ru-RU" sz="800" b="0" i="0" u="none" strike="noStrike" cap="none" dirty="0">
                          <a:solidFill>
                            <a:srgbClr val="000000"/>
                          </a:solidFill>
                          <a:effectLst/>
                          <a:latin typeface="Be Vietnam Pro"/>
                          <a:ea typeface="+mn-ea"/>
                          <a:cs typeface="+mn-cs"/>
                          <a:sym typeface="Arial"/>
                        </a:rPr>
                        <a:t>Субвенции бюджетам муниципальных округов на выполнение передаваемых полномочий субъектов Российской Федерации (Субвенции бюджетам муниципальных округов на осуществление отдельных государственных полномочий по созданию и организации деятельности комиссий по делам несовершеннолетних и защите их прав)</a:t>
                      </a:r>
                    </a:p>
                  </a:txBody>
                  <a:tcPr marL="8709" marR="8709" marT="87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a:solidFill>
                            <a:srgbClr val="000000"/>
                          </a:solidFill>
                          <a:effectLst/>
                          <a:latin typeface="Be Vietnam Pro"/>
                          <a:ea typeface="+mn-ea"/>
                          <a:cs typeface="+mn-cs"/>
                          <a:sym typeface="Arial"/>
                        </a:rPr>
                        <a:t>1 </a:t>
                      </a:r>
                      <a:r>
                        <a:rPr lang="ru-RU" sz="1000" b="0" i="0" u="none" strike="noStrike" cap="none" dirty="0" smtClean="0">
                          <a:solidFill>
                            <a:srgbClr val="000000"/>
                          </a:solidFill>
                          <a:effectLst/>
                          <a:latin typeface="Be Vietnam Pro"/>
                          <a:ea typeface="+mn-ea"/>
                          <a:cs typeface="+mn-cs"/>
                          <a:sym typeface="Arial"/>
                        </a:rPr>
                        <a:t>685,80</a:t>
                      </a:r>
                      <a:endParaRPr lang="ru-RU" sz="1000" b="0" i="0" u="none" strike="noStrike" cap="none" dirty="0">
                        <a:solidFill>
                          <a:srgbClr val="000000"/>
                        </a:solidFill>
                        <a:effectLst/>
                        <a:latin typeface="Be Vietnam Pro"/>
                        <a:ea typeface="+mn-ea"/>
                        <a:cs typeface="+mn-cs"/>
                        <a:sym typeface="Arial"/>
                      </a:endParaRPr>
                    </a:p>
                  </a:txBody>
                  <a:tcPr marL="8709" marR="8709" marT="87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a:solidFill>
                            <a:srgbClr val="000000"/>
                          </a:solidFill>
                          <a:effectLst/>
                          <a:latin typeface="Be Vietnam Pro"/>
                          <a:ea typeface="+mn-ea"/>
                          <a:cs typeface="+mn-cs"/>
                          <a:sym typeface="Arial"/>
                        </a:rPr>
                        <a:t>1 </a:t>
                      </a:r>
                      <a:r>
                        <a:rPr lang="ru-RU" sz="1000" b="0" i="0" u="none" strike="noStrike" cap="none" dirty="0" smtClean="0">
                          <a:solidFill>
                            <a:srgbClr val="000000"/>
                          </a:solidFill>
                          <a:effectLst/>
                          <a:latin typeface="Be Vietnam Pro"/>
                          <a:ea typeface="+mn-ea"/>
                          <a:cs typeface="+mn-cs"/>
                          <a:sym typeface="Arial"/>
                        </a:rPr>
                        <a:t>762,40</a:t>
                      </a:r>
                      <a:endParaRPr lang="ru-RU" sz="1000" b="0" i="0" u="none" strike="noStrike" cap="none" dirty="0">
                        <a:solidFill>
                          <a:srgbClr val="000000"/>
                        </a:solidFill>
                        <a:effectLst/>
                        <a:latin typeface="Be Vietnam Pro"/>
                        <a:ea typeface="+mn-ea"/>
                        <a:cs typeface="+mn-cs"/>
                        <a:sym typeface="Arial"/>
                      </a:endParaRPr>
                    </a:p>
                  </a:txBody>
                  <a:tcPr marL="8709" marR="8709" marT="87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a:solidFill>
                            <a:srgbClr val="000000"/>
                          </a:solidFill>
                          <a:effectLst/>
                          <a:latin typeface="Be Vietnam Pro"/>
                          <a:ea typeface="+mn-ea"/>
                          <a:cs typeface="+mn-cs"/>
                          <a:sym typeface="Arial"/>
                        </a:rPr>
                        <a:t>1 </a:t>
                      </a:r>
                      <a:r>
                        <a:rPr lang="ru-RU" sz="1000" b="0" i="0" u="none" strike="noStrike" cap="none" dirty="0" smtClean="0">
                          <a:solidFill>
                            <a:srgbClr val="000000"/>
                          </a:solidFill>
                          <a:effectLst/>
                          <a:latin typeface="Be Vietnam Pro"/>
                          <a:ea typeface="+mn-ea"/>
                          <a:cs typeface="+mn-cs"/>
                          <a:sym typeface="Arial"/>
                        </a:rPr>
                        <a:t>762,40</a:t>
                      </a:r>
                      <a:endParaRPr lang="ru-RU" sz="1000" b="0" i="0" u="none" strike="noStrike" cap="none" dirty="0">
                        <a:solidFill>
                          <a:srgbClr val="000000"/>
                        </a:solidFill>
                        <a:effectLst/>
                        <a:latin typeface="Be Vietnam Pro"/>
                        <a:ea typeface="+mn-ea"/>
                        <a:cs typeface="+mn-cs"/>
                        <a:sym typeface="Arial"/>
                      </a:endParaRPr>
                    </a:p>
                  </a:txBody>
                  <a:tcPr marL="8709" marR="8709" marT="87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r>
              <a:tr h="376648">
                <a:tc>
                  <a:txBody>
                    <a:bodyPr/>
                    <a:lstStyle/>
                    <a:p>
                      <a:pPr algn="l" fontAlgn="t"/>
                      <a:r>
                        <a:rPr lang="ru-RU" sz="800" b="0" i="0" u="none" strike="noStrike" cap="none" dirty="0">
                          <a:solidFill>
                            <a:srgbClr val="000000"/>
                          </a:solidFill>
                          <a:effectLst/>
                          <a:latin typeface="Be Vietnam Pro"/>
                          <a:ea typeface="+mn-ea"/>
                          <a:cs typeface="+mn-cs"/>
                          <a:sym typeface="Arial"/>
                        </a:rPr>
                        <a:t>Субвенции бюджетам муниципальных округов на выполнение передаваемых полномочий субъектов Российской Федерации (Субвенции бюджетам муниципальных округов  на осуществление отдельных государственных полномочий Удмуртской Республики в области архивного дела)</a:t>
                      </a:r>
                    </a:p>
                  </a:txBody>
                  <a:tcPr marL="8709" marR="8709" marT="87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a:solidFill>
                            <a:srgbClr val="000000"/>
                          </a:solidFill>
                          <a:effectLst/>
                          <a:latin typeface="Be Vietnam Pro"/>
                          <a:ea typeface="+mn-ea"/>
                          <a:cs typeface="+mn-cs"/>
                          <a:sym typeface="Arial"/>
                        </a:rPr>
                        <a:t>1 </a:t>
                      </a:r>
                      <a:r>
                        <a:rPr lang="ru-RU" sz="1000" b="0" i="0" u="none" strike="noStrike" cap="none" dirty="0" smtClean="0">
                          <a:solidFill>
                            <a:srgbClr val="000000"/>
                          </a:solidFill>
                          <a:effectLst/>
                          <a:latin typeface="Be Vietnam Pro"/>
                          <a:ea typeface="+mn-ea"/>
                          <a:cs typeface="+mn-cs"/>
                          <a:sym typeface="Arial"/>
                        </a:rPr>
                        <a:t>871,72</a:t>
                      </a:r>
                      <a:endParaRPr lang="ru-RU" sz="1000" b="0" i="0" u="none" strike="noStrike" cap="none" dirty="0">
                        <a:solidFill>
                          <a:srgbClr val="000000"/>
                        </a:solidFill>
                        <a:effectLst/>
                        <a:latin typeface="Be Vietnam Pro"/>
                        <a:ea typeface="+mn-ea"/>
                        <a:cs typeface="+mn-cs"/>
                        <a:sym typeface="Arial"/>
                      </a:endParaRPr>
                    </a:p>
                  </a:txBody>
                  <a:tcPr marL="8709" marR="8709" marT="87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a:solidFill>
                            <a:srgbClr val="000000"/>
                          </a:solidFill>
                          <a:effectLst/>
                          <a:latin typeface="Be Vietnam Pro"/>
                          <a:ea typeface="+mn-ea"/>
                          <a:cs typeface="+mn-cs"/>
                          <a:sym typeface="Arial"/>
                        </a:rPr>
                        <a:t>1 </a:t>
                      </a:r>
                      <a:r>
                        <a:rPr lang="ru-RU" sz="1000" b="0" i="0" u="none" strike="noStrike" cap="none" dirty="0" smtClean="0">
                          <a:solidFill>
                            <a:srgbClr val="000000"/>
                          </a:solidFill>
                          <a:effectLst/>
                          <a:latin typeface="Be Vietnam Pro"/>
                          <a:ea typeface="+mn-ea"/>
                          <a:cs typeface="+mn-cs"/>
                          <a:sym typeface="Arial"/>
                        </a:rPr>
                        <a:t>942,06</a:t>
                      </a:r>
                      <a:endParaRPr lang="ru-RU" sz="1000" b="0" i="0" u="none" strike="noStrike" cap="none" dirty="0">
                        <a:solidFill>
                          <a:srgbClr val="000000"/>
                        </a:solidFill>
                        <a:effectLst/>
                        <a:latin typeface="Be Vietnam Pro"/>
                        <a:ea typeface="+mn-ea"/>
                        <a:cs typeface="+mn-cs"/>
                        <a:sym typeface="Arial"/>
                      </a:endParaRPr>
                    </a:p>
                  </a:txBody>
                  <a:tcPr marL="8709" marR="8709" marT="87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a:solidFill>
                            <a:srgbClr val="000000"/>
                          </a:solidFill>
                          <a:effectLst/>
                          <a:latin typeface="Be Vietnam Pro"/>
                          <a:ea typeface="+mn-ea"/>
                          <a:cs typeface="+mn-cs"/>
                          <a:sym typeface="Arial"/>
                        </a:rPr>
                        <a:t>1 </a:t>
                      </a:r>
                      <a:r>
                        <a:rPr lang="ru-RU" sz="1000" b="0" i="0" u="none" strike="noStrike" cap="none" dirty="0" smtClean="0">
                          <a:solidFill>
                            <a:srgbClr val="000000"/>
                          </a:solidFill>
                          <a:effectLst/>
                          <a:latin typeface="Be Vietnam Pro"/>
                          <a:ea typeface="+mn-ea"/>
                          <a:cs typeface="+mn-cs"/>
                          <a:sym typeface="Arial"/>
                        </a:rPr>
                        <a:t>946,26</a:t>
                      </a:r>
                      <a:endParaRPr lang="ru-RU" sz="1000" b="0" i="0" u="none" strike="noStrike" cap="none" dirty="0">
                        <a:solidFill>
                          <a:srgbClr val="000000"/>
                        </a:solidFill>
                        <a:effectLst/>
                        <a:latin typeface="Be Vietnam Pro"/>
                        <a:ea typeface="+mn-ea"/>
                        <a:cs typeface="+mn-cs"/>
                        <a:sym typeface="Arial"/>
                      </a:endParaRPr>
                    </a:p>
                  </a:txBody>
                  <a:tcPr marL="8709" marR="8709" marT="87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r>
              <a:tr h="492032">
                <a:tc>
                  <a:txBody>
                    <a:bodyPr/>
                    <a:lstStyle/>
                    <a:p>
                      <a:pPr algn="l" fontAlgn="t"/>
                      <a:r>
                        <a:rPr lang="ru-RU" sz="800" b="0" i="0" u="none" strike="noStrike" cap="none" dirty="0">
                          <a:solidFill>
                            <a:srgbClr val="000000"/>
                          </a:solidFill>
                          <a:effectLst/>
                          <a:latin typeface="Be Vietnam Pro"/>
                          <a:ea typeface="+mn-ea"/>
                          <a:cs typeface="+mn-cs"/>
                          <a:sym typeface="Arial"/>
                        </a:rPr>
                        <a:t>Субвенции бюджетам муниципальных округов на выполнение передаваемых полномочий субъектов Российской Федерации (субвенции на осуществление отдельных государственных полномочий по созданию и организации деятельности административных комиссий)</a:t>
                      </a:r>
                    </a:p>
                  </a:txBody>
                  <a:tcPr marL="2271" marR="2271" marT="2271"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smtClean="0">
                          <a:solidFill>
                            <a:srgbClr val="000000"/>
                          </a:solidFill>
                          <a:effectLst/>
                          <a:latin typeface="Be Vietnam Pro"/>
                          <a:ea typeface="+mn-ea"/>
                          <a:cs typeface="+mn-cs"/>
                          <a:sym typeface="Arial"/>
                        </a:rPr>
                        <a:t>502,88</a:t>
                      </a:r>
                      <a:endParaRPr lang="ru-RU" sz="1000" b="0" i="0" u="none" strike="noStrike" cap="none" dirty="0">
                        <a:solidFill>
                          <a:srgbClr val="000000"/>
                        </a:solidFill>
                        <a:effectLst/>
                        <a:latin typeface="Be Vietnam Pro"/>
                        <a:ea typeface="+mn-ea"/>
                        <a:cs typeface="+mn-cs"/>
                        <a:sym typeface="Arial"/>
                      </a:endParaRPr>
                    </a:p>
                  </a:txBody>
                  <a:tcPr marL="2271" marR="2271" marT="2271"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smtClean="0">
                          <a:solidFill>
                            <a:srgbClr val="000000"/>
                          </a:solidFill>
                          <a:effectLst/>
                          <a:latin typeface="Be Vietnam Pro"/>
                          <a:ea typeface="+mn-ea"/>
                          <a:cs typeface="+mn-cs"/>
                          <a:sym typeface="Arial"/>
                        </a:rPr>
                        <a:t>533,93</a:t>
                      </a:r>
                      <a:endParaRPr lang="ru-RU" sz="1000" b="0" i="0" u="none" strike="noStrike" cap="none" dirty="0">
                        <a:solidFill>
                          <a:srgbClr val="000000"/>
                        </a:solidFill>
                        <a:effectLst/>
                        <a:latin typeface="Be Vietnam Pro"/>
                        <a:ea typeface="+mn-ea"/>
                        <a:cs typeface="+mn-cs"/>
                        <a:sym typeface="Arial"/>
                      </a:endParaRPr>
                    </a:p>
                  </a:txBody>
                  <a:tcPr marL="2271" marR="2271" marT="2271"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smtClean="0">
                          <a:solidFill>
                            <a:srgbClr val="000000"/>
                          </a:solidFill>
                          <a:effectLst/>
                          <a:latin typeface="Be Vietnam Pro"/>
                          <a:ea typeface="+mn-ea"/>
                          <a:cs typeface="+mn-cs"/>
                          <a:sym typeface="Arial"/>
                        </a:rPr>
                        <a:t>566,94</a:t>
                      </a:r>
                      <a:endParaRPr lang="ru-RU" sz="1000" b="0" i="0" u="none" strike="noStrike" cap="none" dirty="0">
                        <a:solidFill>
                          <a:srgbClr val="000000"/>
                        </a:solidFill>
                        <a:effectLst/>
                        <a:latin typeface="Be Vietnam Pro"/>
                        <a:ea typeface="+mn-ea"/>
                        <a:cs typeface="+mn-cs"/>
                        <a:sym typeface="Arial"/>
                      </a:endParaRPr>
                    </a:p>
                  </a:txBody>
                  <a:tcPr marL="2271" marR="2271" marT="2271"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r>
              <a:tr h="518160">
                <a:tc>
                  <a:txBody>
                    <a:bodyPr/>
                    <a:lstStyle/>
                    <a:p>
                      <a:pPr algn="l" fontAlgn="t"/>
                      <a:r>
                        <a:rPr lang="ru-RU" sz="800" b="0" i="0" u="none" strike="noStrike" cap="none" dirty="0">
                          <a:solidFill>
                            <a:srgbClr val="000000"/>
                          </a:solidFill>
                          <a:effectLst/>
                          <a:latin typeface="Be Vietnam Pro"/>
                          <a:ea typeface="+mn-ea"/>
                          <a:cs typeface="+mn-cs"/>
                          <a:sym typeface="Arial"/>
                        </a:rPr>
                        <a:t>Субвенции бюджетам муниципальных округов на выполнение передаваемых полномочий субъектов Российской Федерации (Субвенции бюджетам муниципальных округов на осуществление отдельных государственных полномочий Удмуртской Республики по государственному жилищному надзору и лицензионному контролю в соответствии с Законом Удмуртской Республики от 30 июня 2014 № 40-РЗ «О наделении органов местного самоуправления отдельными государственными полномочиями Удмуртской Республики по государственному жилищному контролю ( надзору)  и региональному государственному лицензионному контролю за </a:t>
                      </a:r>
                      <a:r>
                        <a:rPr lang="ru-RU" sz="800" b="0" i="0" u="none" strike="noStrike" cap="none" dirty="0" smtClean="0">
                          <a:solidFill>
                            <a:srgbClr val="000000"/>
                          </a:solidFill>
                          <a:effectLst/>
                          <a:latin typeface="Be Vietnam Pro"/>
                          <a:ea typeface="+mn-ea"/>
                          <a:cs typeface="+mn-cs"/>
                          <a:sym typeface="Arial"/>
                        </a:rPr>
                        <a:t>осуществлением </a:t>
                      </a:r>
                      <a:r>
                        <a:rPr lang="ru-RU" sz="800" b="0" i="0" u="none" strike="noStrike" cap="none" dirty="0">
                          <a:solidFill>
                            <a:srgbClr val="000000"/>
                          </a:solidFill>
                          <a:effectLst/>
                          <a:latin typeface="Be Vietnam Pro"/>
                          <a:ea typeface="+mn-ea"/>
                          <a:cs typeface="+mn-cs"/>
                          <a:sym typeface="Arial"/>
                        </a:rPr>
                        <a:t>предпринимательской деятельности по управлению многоквартирными домами и внесении изменения в статью 35 Закона Удмуртской Республики «Об установлении административной ответственности за отдельные виды правонарушений»)</a:t>
                      </a:r>
                    </a:p>
                  </a:txBody>
                  <a:tcPr marL="2271" marR="2271" marT="2271"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smtClean="0">
                          <a:solidFill>
                            <a:srgbClr val="000000"/>
                          </a:solidFill>
                          <a:effectLst/>
                          <a:latin typeface="Be Vietnam Pro"/>
                          <a:ea typeface="+mn-ea"/>
                          <a:cs typeface="+mn-cs"/>
                          <a:sym typeface="Arial"/>
                        </a:rPr>
                        <a:t>203,03</a:t>
                      </a:r>
                      <a:endParaRPr lang="ru-RU" sz="1000" b="0" i="0" u="none" strike="noStrike" cap="none" dirty="0">
                        <a:solidFill>
                          <a:srgbClr val="000000"/>
                        </a:solidFill>
                        <a:effectLst/>
                        <a:latin typeface="Be Vietnam Pro"/>
                        <a:ea typeface="+mn-ea"/>
                        <a:cs typeface="+mn-cs"/>
                        <a:sym typeface="Arial"/>
                      </a:endParaRPr>
                    </a:p>
                  </a:txBody>
                  <a:tcPr marL="2271" marR="2271" marT="2271"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smtClean="0">
                          <a:solidFill>
                            <a:srgbClr val="000000"/>
                          </a:solidFill>
                          <a:effectLst/>
                          <a:latin typeface="Be Vietnam Pro"/>
                          <a:ea typeface="+mn-ea"/>
                          <a:cs typeface="+mn-cs"/>
                          <a:sym typeface="Arial"/>
                        </a:rPr>
                        <a:t>203,03</a:t>
                      </a:r>
                      <a:endParaRPr lang="ru-RU" sz="1000" b="0" i="0" u="none" strike="noStrike" cap="none" dirty="0">
                        <a:solidFill>
                          <a:srgbClr val="000000"/>
                        </a:solidFill>
                        <a:effectLst/>
                        <a:latin typeface="Be Vietnam Pro"/>
                        <a:ea typeface="+mn-ea"/>
                        <a:cs typeface="+mn-cs"/>
                        <a:sym typeface="Arial"/>
                      </a:endParaRPr>
                    </a:p>
                  </a:txBody>
                  <a:tcPr marL="2271" marR="2271" marT="2271"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smtClean="0">
                          <a:solidFill>
                            <a:srgbClr val="000000"/>
                          </a:solidFill>
                          <a:effectLst/>
                          <a:latin typeface="Be Vietnam Pro"/>
                          <a:ea typeface="+mn-ea"/>
                          <a:cs typeface="+mn-cs"/>
                          <a:sym typeface="Arial"/>
                        </a:rPr>
                        <a:t>203,03</a:t>
                      </a:r>
                      <a:endParaRPr lang="ru-RU" sz="1000" b="0" i="0" u="none" strike="noStrike" cap="none" dirty="0">
                        <a:solidFill>
                          <a:srgbClr val="000000"/>
                        </a:solidFill>
                        <a:effectLst/>
                        <a:latin typeface="Be Vietnam Pro"/>
                        <a:ea typeface="+mn-ea"/>
                        <a:cs typeface="+mn-cs"/>
                        <a:sym typeface="Arial"/>
                      </a:endParaRPr>
                    </a:p>
                  </a:txBody>
                  <a:tcPr marL="2271" marR="2271" marT="2271"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1969467284"/>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572"/>
        <p:cNvGrpSpPr/>
        <p:nvPr/>
      </p:nvGrpSpPr>
      <p:grpSpPr>
        <a:xfrm>
          <a:off x="0" y="0"/>
          <a:ext cx="0" cy="0"/>
          <a:chOff x="0" y="0"/>
          <a:chExt cx="0" cy="0"/>
        </a:xfrm>
      </p:grpSpPr>
      <p:sp>
        <p:nvSpPr>
          <p:cNvPr id="8" name="Google Shape;1697;p29"/>
          <p:cNvSpPr txBox="1">
            <a:spLocks/>
          </p:cNvSpPr>
          <p:nvPr/>
        </p:nvSpPr>
        <p:spPr>
          <a:xfrm>
            <a:off x="850629" y="72021"/>
            <a:ext cx="6786303" cy="467343"/>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a:lnSpc>
                <a:spcPct val="90000"/>
              </a:lnSpc>
              <a:buClr>
                <a:srgbClr val="191919"/>
              </a:buClr>
              <a:buSzPts val="5200"/>
              <a:buFont typeface="Be Vietnam Pro"/>
              <a:buNone/>
              <a:defRPr sz="1600" b="1">
                <a:solidFill>
                  <a:schemeClr val="tx1">
                    <a:lumMod val="75000"/>
                  </a:schemeClr>
                </a:solidFill>
                <a:latin typeface="Be Vietnam Pro"/>
                <a:ea typeface="Be Vietnam Pro"/>
                <a:cs typeface="Be Vietnam Pro"/>
              </a:defRPr>
            </a:lvl1pPr>
            <a:lvl2pPr algn="ctr">
              <a:buClr>
                <a:srgbClr val="191919"/>
              </a:buClr>
              <a:buSzPts val="5200"/>
              <a:buFont typeface="Be Vietnam Pro"/>
              <a:buNone/>
              <a:defRPr sz="5200" b="1">
                <a:solidFill>
                  <a:srgbClr val="191919"/>
                </a:solidFill>
                <a:latin typeface="Be Vietnam Pro"/>
                <a:ea typeface="Be Vietnam Pro"/>
                <a:cs typeface="Be Vietnam Pro"/>
              </a:defRPr>
            </a:lvl2pPr>
            <a:lvl3pPr algn="ctr">
              <a:buClr>
                <a:srgbClr val="191919"/>
              </a:buClr>
              <a:buSzPts val="5200"/>
              <a:buFont typeface="Be Vietnam Pro"/>
              <a:buNone/>
              <a:defRPr sz="5200" b="1">
                <a:solidFill>
                  <a:srgbClr val="191919"/>
                </a:solidFill>
                <a:latin typeface="Be Vietnam Pro"/>
                <a:ea typeface="Be Vietnam Pro"/>
                <a:cs typeface="Be Vietnam Pro"/>
              </a:defRPr>
            </a:lvl3pPr>
            <a:lvl4pPr algn="ctr">
              <a:buClr>
                <a:srgbClr val="191919"/>
              </a:buClr>
              <a:buSzPts val="5200"/>
              <a:buFont typeface="Be Vietnam Pro"/>
              <a:buNone/>
              <a:defRPr sz="5200" b="1">
                <a:solidFill>
                  <a:srgbClr val="191919"/>
                </a:solidFill>
                <a:latin typeface="Be Vietnam Pro"/>
                <a:ea typeface="Be Vietnam Pro"/>
                <a:cs typeface="Be Vietnam Pro"/>
              </a:defRPr>
            </a:lvl4pPr>
            <a:lvl5pPr algn="ctr">
              <a:buClr>
                <a:srgbClr val="191919"/>
              </a:buClr>
              <a:buSzPts val="5200"/>
              <a:buFont typeface="Be Vietnam Pro"/>
              <a:buNone/>
              <a:defRPr sz="5200" b="1">
                <a:solidFill>
                  <a:srgbClr val="191919"/>
                </a:solidFill>
                <a:latin typeface="Be Vietnam Pro"/>
                <a:ea typeface="Be Vietnam Pro"/>
                <a:cs typeface="Be Vietnam Pro"/>
              </a:defRPr>
            </a:lvl5pPr>
            <a:lvl6pPr algn="ctr">
              <a:buClr>
                <a:srgbClr val="191919"/>
              </a:buClr>
              <a:buSzPts val="5200"/>
              <a:buFont typeface="Be Vietnam Pro"/>
              <a:buNone/>
              <a:defRPr sz="5200" b="1">
                <a:solidFill>
                  <a:srgbClr val="191919"/>
                </a:solidFill>
                <a:latin typeface="Be Vietnam Pro"/>
                <a:ea typeface="Be Vietnam Pro"/>
                <a:cs typeface="Be Vietnam Pro"/>
              </a:defRPr>
            </a:lvl6pPr>
            <a:lvl7pPr algn="ctr">
              <a:buClr>
                <a:srgbClr val="191919"/>
              </a:buClr>
              <a:buSzPts val="5200"/>
              <a:buFont typeface="Be Vietnam Pro"/>
              <a:buNone/>
              <a:defRPr sz="5200" b="1">
                <a:solidFill>
                  <a:srgbClr val="191919"/>
                </a:solidFill>
                <a:latin typeface="Be Vietnam Pro"/>
                <a:ea typeface="Be Vietnam Pro"/>
                <a:cs typeface="Be Vietnam Pro"/>
              </a:defRPr>
            </a:lvl7pPr>
            <a:lvl8pPr algn="ctr">
              <a:buClr>
                <a:srgbClr val="191919"/>
              </a:buClr>
              <a:buSzPts val="5200"/>
              <a:buFont typeface="Be Vietnam Pro"/>
              <a:buNone/>
              <a:defRPr sz="5200" b="1">
                <a:solidFill>
                  <a:srgbClr val="191919"/>
                </a:solidFill>
                <a:latin typeface="Be Vietnam Pro"/>
                <a:ea typeface="Be Vietnam Pro"/>
                <a:cs typeface="Be Vietnam Pro"/>
              </a:defRPr>
            </a:lvl8pPr>
            <a:lvl9pPr algn="ctr">
              <a:buClr>
                <a:srgbClr val="191919"/>
              </a:buClr>
              <a:buSzPts val="5200"/>
              <a:buFont typeface="Be Vietnam Pro"/>
              <a:buNone/>
              <a:defRPr sz="5200" b="1">
                <a:solidFill>
                  <a:srgbClr val="191919"/>
                </a:solidFill>
                <a:latin typeface="Be Vietnam Pro"/>
                <a:ea typeface="Be Vietnam Pro"/>
                <a:cs typeface="Be Vietnam Pro"/>
              </a:defRPr>
            </a:lvl9pPr>
          </a:lstStyle>
          <a:p>
            <a:r>
              <a:rPr lang="ru-RU" dirty="0"/>
              <a:t>Безвозмездные поступления из других бюджетов</a:t>
            </a:r>
            <a:r>
              <a:rPr lang="en-US" dirty="0"/>
              <a:t>, </a:t>
            </a:r>
            <a:r>
              <a:rPr lang="ru-RU" dirty="0"/>
              <a:t>тыс.₽</a:t>
            </a:r>
            <a:endParaRPr lang="en-US" dirty="0"/>
          </a:p>
        </p:txBody>
      </p:sp>
      <p:pic>
        <p:nvPicPr>
          <p:cNvPr id="2053" name="Picture 5" descr="Picture background"/>
          <p:cNvPicPr>
            <a:picLocks noChangeAspect="1" noChangeArrowheads="1"/>
          </p:cNvPicPr>
          <p:nvPr/>
        </p:nvPicPr>
        <p:blipFill>
          <a:blip r:embed="rId3">
            <a:duotone>
              <a:schemeClr val="accent3">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410236" y="121250"/>
            <a:ext cx="327166" cy="327166"/>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5" name="Таблица 4"/>
          <p:cNvGraphicFramePr>
            <a:graphicFrameLocks noGrp="1"/>
          </p:cNvGraphicFramePr>
          <p:nvPr>
            <p:extLst>
              <p:ext uri="{D42A27DB-BD31-4B8C-83A1-F6EECF244321}">
                <p14:modId xmlns:p14="http://schemas.microsoft.com/office/powerpoint/2010/main" val="3968720759"/>
              </p:ext>
            </p:extLst>
          </p:nvPr>
        </p:nvGraphicFramePr>
        <p:xfrm>
          <a:off x="193887" y="539364"/>
          <a:ext cx="8660553" cy="4247106"/>
        </p:xfrm>
        <a:graphic>
          <a:graphicData uri="http://schemas.openxmlformats.org/drawingml/2006/table">
            <a:tbl>
              <a:tblPr/>
              <a:tblGrid>
                <a:gridCol w="5833533"/>
                <a:gridCol w="952500"/>
                <a:gridCol w="937260"/>
                <a:gridCol w="937260"/>
              </a:tblGrid>
              <a:tr h="319750">
                <a:tc>
                  <a:txBody>
                    <a:bodyPr/>
                    <a:lstStyle/>
                    <a:p>
                      <a:pPr algn="ctr" rtl="0" fontAlgn="ctr"/>
                      <a:r>
                        <a:rPr lang="ru-RU" sz="1050" b="1" i="0" u="none" strike="noStrike" dirty="0">
                          <a:solidFill>
                            <a:srgbClr val="FFFFFF"/>
                          </a:solidFill>
                          <a:effectLst/>
                          <a:latin typeface="Be Vietnam Pro"/>
                        </a:rPr>
                        <a:t>Наименование показателя</a:t>
                      </a:r>
                    </a:p>
                  </a:txBody>
                  <a:tcPr marL="5552" marR="5552" marT="5552" marB="0" anchor="ctr">
                    <a:lnL>
                      <a:noFill/>
                    </a:lnL>
                    <a:lnR w="6350" cap="flat" cmpd="sng" algn="ctr">
                      <a:solidFill>
                        <a:srgbClr val="A6A6A6"/>
                      </a:solidFill>
                      <a:prstDash val="solid"/>
                      <a:round/>
                      <a:headEnd type="none" w="med" len="med"/>
                      <a:tailEnd type="none" w="med" len="med"/>
                    </a:lnR>
                    <a:lnT>
                      <a:noFill/>
                    </a:lnT>
                    <a:lnB>
                      <a:noFill/>
                    </a:lnB>
                    <a:solidFill>
                      <a:schemeClr val="accent1">
                        <a:lumMod val="75000"/>
                      </a:schemeClr>
                    </a:solidFill>
                  </a:tcPr>
                </a:tc>
                <a:tc>
                  <a:txBody>
                    <a:bodyPr/>
                    <a:lstStyle/>
                    <a:p>
                      <a:pPr algn="ctr" rtl="0" fontAlgn="ctr"/>
                      <a:r>
                        <a:rPr lang="ru-RU" sz="1100" b="1" i="0" u="none" strike="noStrike" dirty="0" smtClean="0">
                          <a:solidFill>
                            <a:srgbClr val="FFFFFF"/>
                          </a:solidFill>
                          <a:effectLst/>
                          <a:latin typeface="Be Vietnam Pro"/>
                        </a:rPr>
                        <a:t>2026</a:t>
                      </a:r>
                    </a:p>
                    <a:p>
                      <a:pPr algn="ctr" rtl="0" fontAlgn="ctr"/>
                      <a:r>
                        <a:rPr lang="ru-RU" sz="1100" b="1" i="0" u="none" strike="noStrike" dirty="0" smtClean="0">
                          <a:solidFill>
                            <a:srgbClr val="FFFFFF"/>
                          </a:solidFill>
                          <a:effectLst/>
                          <a:latin typeface="Be Vietnam Pro"/>
                        </a:rPr>
                        <a:t>план</a:t>
                      </a:r>
                      <a:endParaRPr lang="ru-RU" sz="1100" b="1" i="0" u="none" strike="noStrike" dirty="0">
                        <a:solidFill>
                          <a:srgbClr val="FFFFFF"/>
                        </a:solidFill>
                        <a:effectLst/>
                        <a:latin typeface="Be Vietnam Pro"/>
                      </a:endParaRPr>
                    </a:p>
                  </a:txBody>
                  <a:tcPr marL="5552" marR="5552" marT="5552"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a:noFill/>
                    </a:lnT>
                    <a:lnB>
                      <a:noFill/>
                    </a:lnB>
                    <a:solidFill>
                      <a:schemeClr val="accent1">
                        <a:lumMod val="75000"/>
                      </a:schemeClr>
                    </a:solidFill>
                  </a:tcPr>
                </a:tc>
                <a:tc>
                  <a:txBody>
                    <a:bodyPr/>
                    <a:lstStyle/>
                    <a:p>
                      <a:pPr algn="ctr" rtl="0" fontAlgn="ctr"/>
                      <a:r>
                        <a:rPr lang="ru-RU" sz="1100" b="1" i="0" u="none" strike="noStrike" dirty="0" smtClean="0">
                          <a:solidFill>
                            <a:srgbClr val="FFFFFF"/>
                          </a:solidFill>
                          <a:effectLst/>
                          <a:latin typeface="Be Vietnam Pro"/>
                        </a:rPr>
                        <a:t>2027</a:t>
                      </a:r>
                    </a:p>
                    <a:p>
                      <a:pPr algn="ctr" rtl="0" fontAlgn="ctr"/>
                      <a:r>
                        <a:rPr lang="ru-RU" sz="1100" b="1" i="0" u="none" strike="noStrike" dirty="0" smtClean="0">
                          <a:solidFill>
                            <a:srgbClr val="FFFFFF"/>
                          </a:solidFill>
                          <a:effectLst/>
                          <a:latin typeface="Be Vietnam Pro"/>
                        </a:rPr>
                        <a:t>план</a:t>
                      </a:r>
                      <a:endParaRPr lang="ru-RU" sz="1100" b="1" i="0" u="none" strike="noStrike" dirty="0">
                        <a:solidFill>
                          <a:srgbClr val="FFFFFF"/>
                        </a:solidFill>
                        <a:effectLst/>
                        <a:latin typeface="Be Vietnam Pro"/>
                      </a:endParaRPr>
                    </a:p>
                  </a:txBody>
                  <a:tcPr marL="5552" marR="5552" marT="5552"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a:noFill/>
                    </a:lnB>
                    <a:solidFill>
                      <a:schemeClr val="accent1">
                        <a:lumMod val="75000"/>
                      </a:schemeClr>
                    </a:solidFill>
                  </a:tcPr>
                </a:tc>
                <a:tc>
                  <a:txBody>
                    <a:bodyPr/>
                    <a:lstStyle/>
                    <a:p>
                      <a:pPr algn="ctr" rtl="0" fontAlgn="ctr"/>
                      <a:r>
                        <a:rPr lang="ru-RU" sz="1100" b="1" i="0" u="none" strike="noStrike" dirty="0" smtClean="0">
                          <a:solidFill>
                            <a:srgbClr val="FFFFFF"/>
                          </a:solidFill>
                          <a:effectLst/>
                          <a:latin typeface="Be Vietnam Pro"/>
                        </a:rPr>
                        <a:t>2028</a:t>
                      </a:r>
                    </a:p>
                    <a:p>
                      <a:pPr algn="ctr" rtl="0" fontAlgn="ctr"/>
                      <a:r>
                        <a:rPr lang="ru-RU" sz="1100" b="1" i="0" u="none" strike="noStrike" dirty="0" smtClean="0">
                          <a:solidFill>
                            <a:srgbClr val="FFFFFF"/>
                          </a:solidFill>
                          <a:effectLst/>
                          <a:latin typeface="Be Vietnam Pro"/>
                        </a:rPr>
                        <a:t>план</a:t>
                      </a:r>
                      <a:endParaRPr lang="ru-RU" sz="1100" b="1" i="0" u="none" strike="noStrike" dirty="0">
                        <a:solidFill>
                          <a:srgbClr val="FFFFFF"/>
                        </a:solidFill>
                        <a:effectLst/>
                        <a:latin typeface="Be Vietnam Pro"/>
                      </a:endParaRPr>
                    </a:p>
                  </a:txBody>
                  <a:tcPr marL="5552" marR="5552" marT="5552" marB="0" anchor="ctr">
                    <a:lnL w="6350" cap="flat" cmpd="sng" algn="ctr">
                      <a:solidFill>
                        <a:srgbClr val="A6A6A6"/>
                      </a:solidFill>
                      <a:prstDash val="solid"/>
                      <a:round/>
                      <a:headEnd type="none" w="med" len="med"/>
                      <a:tailEnd type="none" w="med" len="med"/>
                    </a:lnL>
                    <a:lnR>
                      <a:noFill/>
                    </a:lnR>
                    <a:lnT w="6350" cap="flat" cmpd="sng" algn="ctr">
                      <a:solidFill>
                        <a:srgbClr val="A6A6A6"/>
                      </a:solidFill>
                      <a:prstDash val="solid"/>
                      <a:round/>
                      <a:headEnd type="none" w="med" len="med"/>
                      <a:tailEnd type="none" w="med" len="med"/>
                    </a:lnT>
                    <a:lnB>
                      <a:noFill/>
                    </a:lnB>
                    <a:solidFill>
                      <a:schemeClr val="accent1">
                        <a:lumMod val="75000"/>
                      </a:schemeClr>
                    </a:solidFill>
                  </a:tcPr>
                </a:tc>
              </a:tr>
              <a:tr h="741086">
                <a:tc>
                  <a:txBody>
                    <a:bodyPr/>
                    <a:lstStyle/>
                    <a:p>
                      <a:pPr algn="l" fontAlgn="t"/>
                      <a:r>
                        <a:rPr lang="ru-RU" sz="800" b="0" i="0" u="none" strike="noStrike" cap="none" dirty="0">
                          <a:solidFill>
                            <a:srgbClr val="000000"/>
                          </a:solidFill>
                          <a:effectLst/>
                          <a:latin typeface="Be Vietnam Pro"/>
                          <a:ea typeface="+mn-ea"/>
                          <a:cs typeface="+mn-cs"/>
                          <a:sym typeface="Arial"/>
                        </a:rPr>
                        <a:t>Субвенции бюджетам муниципальных округов на обеспечение осуществления отдельных государственных полномочий, передаваемых в соответствии с Законом Удмуртской Республики от 14 марта 2013 года № 8-РЗ «Об обеспечении жилыми помещениями детей-сирот и детей, оставшихся без попечения родителей, а также лиц из числа детей-сирот и детей, оставшихся без попечения родителей» отдельных государственных полномочий, за исключением расходов на осуществление деятельности специалистов</a:t>
                      </a:r>
                    </a:p>
                  </a:txBody>
                  <a:tcPr marL="2271" marR="2271" marT="2271" marB="0" anchor="ctr">
                    <a:lnL>
                      <a:noFill/>
                    </a:lnL>
                    <a:lnR>
                      <a:noFill/>
                    </a:lnR>
                    <a:lnT w="6350" cap="flat" cmpd="sng" algn="ctr">
                      <a:no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smtClean="0">
                          <a:solidFill>
                            <a:srgbClr val="000000"/>
                          </a:solidFill>
                          <a:effectLst/>
                          <a:latin typeface="Be Vietnam Pro"/>
                          <a:ea typeface="+mn-ea"/>
                          <a:cs typeface="+mn-cs"/>
                          <a:sym typeface="Arial"/>
                        </a:rPr>
                        <a:t>843,70</a:t>
                      </a:r>
                      <a:endParaRPr lang="ru-RU" sz="1000" b="0" i="0" u="none" strike="noStrike" cap="none" dirty="0">
                        <a:solidFill>
                          <a:srgbClr val="000000"/>
                        </a:solidFill>
                        <a:effectLst/>
                        <a:latin typeface="Be Vietnam Pro"/>
                        <a:ea typeface="+mn-ea"/>
                        <a:cs typeface="+mn-cs"/>
                        <a:sym typeface="Arial"/>
                      </a:endParaRPr>
                    </a:p>
                  </a:txBody>
                  <a:tcPr marL="2271" marR="2271" marT="2271" marB="0" anchor="ctr">
                    <a:lnL>
                      <a:noFill/>
                    </a:lnL>
                    <a:lnR>
                      <a:noFill/>
                    </a:lnR>
                    <a:lnT w="6350" cap="flat" cmpd="sng" algn="ctr">
                      <a:no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smtClean="0">
                          <a:solidFill>
                            <a:srgbClr val="000000"/>
                          </a:solidFill>
                          <a:effectLst/>
                          <a:latin typeface="Be Vietnam Pro"/>
                          <a:ea typeface="+mn-ea"/>
                          <a:cs typeface="+mn-cs"/>
                          <a:sym typeface="Arial"/>
                        </a:rPr>
                        <a:t>843,70</a:t>
                      </a:r>
                      <a:endParaRPr lang="ru-RU" sz="1000" b="0" i="0" u="none" strike="noStrike" cap="none" dirty="0">
                        <a:solidFill>
                          <a:srgbClr val="000000"/>
                        </a:solidFill>
                        <a:effectLst/>
                        <a:latin typeface="Be Vietnam Pro"/>
                        <a:ea typeface="+mn-ea"/>
                        <a:cs typeface="+mn-cs"/>
                        <a:sym typeface="Arial"/>
                      </a:endParaRPr>
                    </a:p>
                  </a:txBody>
                  <a:tcPr marL="2271" marR="2271" marT="2271" marB="0" anchor="ctr">
                    <a:lnL>
                      <a:noFill/>
                    </a:lnL>
                    <a:lnR>
                      <a:noFill/>
                    </a:lnR>
                    <a:lnT w="6350" cap="flat" cmpd="sng" algn="ctr">
                      <a:no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smtClean="0">
                          <a:solidFill>
                            <a:srgbClr val="000000"/>
                          </a:solidFill>
                          <a:effectLst/>
                          <a:latin typeface="Be Vietnam Pro"/>
                          <a:ea typeface="+mn-ea"/>
                          <a:cs typeface="+mn-cs"/>
                          <a:sym typeface="Arial"/>
                        </a:rPr>
                        <a:t>843,70</a:t>
                      </a:r>
                      <a:endParaRPr lang="ru-RU" sz="1000" b="0" i="0" u="none" strike="noStrike" cap="none" dirty="0">
                        <a:solidFill>
                          <a:srgbClr val="000000"/>
                        </a:solidFill>
                        <a:effectLst/>
                        <a:latin typeface="Be Vietnam Pro"/>
                        <a:ea typeface="+mn-ea"/>
                        <a:cs typeface="+mn-cs"/>
                        <a:sym typeface="Arial"/>
                      </a:endParaRPr>
                    </a:p>
                  </a:txBody>
                  <a:tcPr marL="2271" marR="2271" marT="2271" marB="0" anchor="ctr">
                    <a:lnL>
                      <a:noFill/>
                    </a:lnL>
                    <a:lnR>
                      <a:noFill/>
                    </a:lnR>
                    <a:lnT w="6350" cap="flat" cmpd="sng" algn="ctr">
                      <a:noFill/>
                      <a:prstDash val="solid"/>
                      <a:round/>
                      <a:headEnd type="none" w="med" len="med"/>
                      <a:tailEnd type="none" w="med" len="med"/>
                    </a:lnT>
                    <a:lnB w="6350" cap="flat" cmpd="sng" algn="ctr">
                      <a:solidFill>
                        <a:srgbClr val="A6A6A6"/>
                      </a:solidFill>
                      <a:prstDash val="solid"/>
                      <a:round/>
                      <a:headEnd type="none" w="med" len="med"/>
                      <a:tailEnd type="none" w="med" len="med"/>
                    </a:lnB>
                  </a:tcPr>
                </a:tc>
              </a:tr>
              <a:tr h="914400">
                <a:tc>
                  <a:txBody>
                    <a:bodyPr/>
                    <a:lstStyle/>
                    <a:p>
                      <a:pPr algn="l" fontAlgn="t"/>
                      <a:r>
                        <a:rPr lang="ru-RU" sz="800" b="0" i="0" u="none" strike="noStrike" cap="none" dirty="0">
                          <a:solidFill>
                            <a:srgbClr val="000000"/>
                          </a:solidFill>
                          <a:effectLst/>
                          <a:latin typeface="Be Vietnam Pro"/>
                          <a:ea typeface="+mn-ea"/>
                          <a:cs typeface="+mn-cs"/>
                          <a:sym typeface="Arial"/>
                        </a:rPr>
                        <a:t>Субвенции бюджетам муниципальных округов на выполнение передаваемых полномочий субъектов Российской Федерации (Субвенции бюджетам муниципальных округов  на осуществление отдельных государственных полномочий Удмуртской Республики по предоставлению мер социальной поддержки по освобождению родителей (законных представителей), если один или оба из которых являются инвалидами первой или второй группы и не имеют других доходов, кроме пенсии, от платы за присмотр и уход за детьми в муниципальных образовательных организациях, находящихся на территории Удмуртской Республики, реализующих образовательную программу дошкольного образования)</a:t>
                      </a:r>
                    </a:p>
                  </a:txBody>
                  <a:tcPr marL="2271" marR="2271" marT="2271"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smtClean="0">
                          <a:solidFill>
                            <a:srgbClr val="000000"/>
                          </a:solidFill>
                          <a:effectLst/>
                          <a:latin typeface="Be Vietnam Pro"/>
                          <a:ea typeface="+mn-ea"/>
                          <a:cs typeface="+mn-cs"/>
                          <a:sym typeface="Arial"/>
                        </a:rPr>
                        <a:t>128,34</a:t>
                      </a:r>
                      <a:endParaRPr lang="ru-RU" sz="1000" b="0" i="0" u="none" strike="noStrike" cap="none" dirty="0">
                        <a:solidFill>
                          <a:srgbClr val="000000"/>
                        </a:solidFill>
                        <a:effectLst/>
                        <a:latin typeface="Be Vietnam Pro"/>
                        <a:ea typeface="+mn-ea"/>
                        <a:cs typeface="+mn-cs"/>
                        <a:sym typeface="Arial"/>
                      </a:endParaRPr>
                    </a:p>
                  </a:txBody>
                  <a:tcPr marL="2271" marR="2271" marT="2271"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smtClean="0">
                          <a:solidFill>
                            <a:srgbClr val="000000"/>
                          </a:solidFill>
                          <a:effectLst/>
                          <a:latin typeface="Be Vietnam Pro"/>
                          <a:ea typeface="+mn-ea"/>
                          <a:cs typeface="+mn-cs"/>
                          <a:sym typeface="Arial"/>
                        </a:rPr>
                        <a:t>128,34</a:t>
                      </a:r>
                      <a:endParaRPr lang="ru-RU" sz="1000" b="0" i="0" u="none" strike="noStrike" cap="none" dirty="0">
                        <a:solidFill>
                          <a:srgbClr val="000000"/>
                        </a:solidFill>
                        <a:effectLst/>
                        <a:latin typeface="Be Vietnam Pro"/>
                        <a:ea typeface="+mn-ea"/>
                        <a:cs typeface="+mn-cs"/>
                        <a:sym typeface="Arial"/>
                      </a:endParaRPr>
                    </a:p>
                  </a:txBody>
                  <a:tcPr marL="2271" marR="2271" marT="2271"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smtClean="0">
                          <a:solidFill>
                            <a:srgbClr val="000000"/>
                          </a:solidFill>
                          <a:effectLst/>
                          <a:latin typeface="Be Vietnam Pro"/>
                          <a:ea typeface="+mn-ea"/>
                          <a:cs typeface="+mn-cs"/>
                          <a:sym typeface="Arial"/>
                        </a:rPr>
                        <a:t>128,34</a:t>
                      </a:r>
                      <a:endParaRPr lang="ru-RU" sz="1000" b="0" i="0" u="none" strike="noStrike" cap="none" dirty="0">
                        <a:solidFill>
                          <a:srgbClr val="000000"/>
                        </a:solidFill>
                        <a:effectLst/>
                        <a:latin typeface="Be Vietnam Pro"/>
                        <a:ea typeface="+mn-ea"/>
                        <a:cs typeface="+mn-cs"/>
                        <a:sym typeface="Arial"/>
                      </a:endParaRPr>
                    </a:p>
                  </a:txBody>
                  <a:tcPr marL="2271" marR="2271" marT="2271"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r>
              <a:tr h="548640">
                <a:tc>
                  <a:txBody>
                    <a:bodyPr/>
                    <a:lstStyle/>
                    <a:p>
                      <a:pPr algn="l" fontAlgn="t"/>
                      <a:r>
                        <a:rPr lang="ru-RU" sz="800" b="0" i="0" u="none" strike="noStrike" cap="none" dirty="0">
                          <a:solidFill>
                            <a:srgbClr val="000000"/>
                          </a:solidFill>
                          <a:effectLst/>
                          <a:latin typeface="Be Vietnam Pro"/>
                          <a:ea typeface="+mn-ea"/>
                          <a:cs typeface="+mn-cs"/>
                          <a:sym typeface="Arial"/>
                        </a:rPr>
                        <a:t>Субвенции бюджетам муниципальных округов на выполнение передаваемых полномочий субъектов Российской Федерации (Субвенции бюджетам муниципальных округов на осуществление отдельных государственных полномочий Удмуртской Республики по организации мероприятий при осуществлении деятельности по обращению с животными без владельцев)</a:t>
                      </a:r>
                    </a:p>
                  </a:txBody>
                  <a:tcPr marL="2271" marR="2271" marT="2271"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smtClean="0">
                          <a:solidFill>
                            <a:srgbClr val="000000"/>
                          </a:solidFill>
                          <a:effectLst/>
                          <a:latin typeface="Be Vietnam Pro"/>
                          <a:ea typeface="+mn-ea"/>
                          <a:cs typeface="+mn-cs"/>
                          <a:sym typeface="Arial"/>
                        </a:rPr>
                        <a:t>770,70</a:t>
                      </a:r>
                      <a:endParaRPr lang="ru-RU" sz="1000" b="0" i="0" u="none" strike="noStrike" cap="none" dirty="0">
                        <a:solidFill>
                          <a:srgbClr val="000000"/>
                        </a:solidFill>
                        <a:effectLst/>
                        <a:latin typeface="Be Vietnam Pro"/>
                        <a:ea typeface="+mn-ea"/>
                        <a:cs typeface="+mn-cs"/>
                        <a:sym typeface="Arial"/>
                      </a:endParaRPr>
                    </a:p>
                  </a:txBody>
                  <a:tcPr marL="2271" marR="2271" marT="2271"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smtClean="0">
                          <a:solidFill>
                            <a:srgbClr val="000000"/>
                          </a:solidFill>
                          <a:effectLst/>
                          <a:latin typeface="Be Vietnam Pro"/>
                          <a:ea typeface="+mn-ea"/>
                          <a:cs typeface="+mn-cs"/>
                          <a:sym typeface="Arial"/>
                        </a:rPr>
                        <a:t>770,70</a:t>
                      </a:r>
                      <a:endParaRPr lang="ru-RU" sz="1000" b="0" i="0" u="none" strike="noStrike" cap="none" dirty="0">
                        <a:solidFill>
                          <a:srgbClr val="000000"/>
                        </a:solidFill>
                        <a:effectLst/>
                        <a:latin typeface="Be Vietnam Pro"/>
                        <a:ea typeface="+mn-ea"/>
                        <a:cs typeface="+mn-cs"/>
                        <a:sym typeface="Arial"/>
                      </a:endParaRPr>
                    </a:p>
                  </a:txBody>
                  <a:tcPr marL="2271" marR="2271" marT="2271"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smtClean="0">
                          <a:solidFill>
                            <a:srgbClr val="000000"/>
                          </a:solidFill>
                          <a:effectLst/>
                          <a:latin typeface="Be Vietnam Pro"/>
                          <a:ea typeface="+mn-ea"/>
                          <a:cs typeface="+mn-cs"/>
                          <a:sym typeface="Arial"/>
                        </a:rPr>
                        <a:t>770,70</a:t>
                      </a:r>
                      <a:endParaRPr lang="ru-RU" sz="1000" b="0" i="0" u="none" strike="noStrike" cap="none" dirty="0">
                        <a:solidFill>
                          <a:srgbClr val="000000"/>
                        </a:solidFill>
                        <a:effectLst/>
                        <a:latin typeface="Be Vietnam Pro"/>
                        <a:ea typeface="+mn-ea"/>
                        <a:cs typeface="+mn-cs"/>
                        <a:sym typeface="Arial"/>
                      </a:endParaRPr>
                    </a:p>
                  </a:txBody>
                  <a:tcPr marL="2271" marR="2271" marT="2271"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r>
              <a:tr h="769620">
                <a:tc>
                  <a:txBody>
                    <a:bodyPr/>
                    <a:lstStyle/>
                    <a:p>
                      <a:pPr algn="l" fontAlgn="t"/>
                      <a:r>
                        <a:rPr lang="ru-RU" sz="800" b="0" i="0" u="none" strike="noStrike" cap="none" dirty="0">
                          <a:solidFill>
                            <a:srgbClr val="000000"/>
                          </a:solidFill>
                          <a:effectLst/>
                          <a:latin typeface="Be Vietnam Pro"/>
                          <a:ea typeface="+mn-ea"/>
                          <a:cs typeface="+mn-cs"/>
                          <a:sym typeface="Arial"/>
                        </a:rPr>
                        <a:t>Субвенции бюджетам муниципальных округов на выполнение передаваемых полномочий субъектов Российской Федерации (Субвенции бюджета муниципальных округов на осуществление деятельности специалистов, осуществляющих государственные полномочия, передаваемые в соответствии с Законом Удмуртской Республики от 14 марта 2013 года № 8-РЗ «Об обеспечении жилыми помещениями детей-сирот и детей, оставшихся без попечения родителей, а также лиц из числа детей-сирот и детей, оставшихся без попечения родителей»)</a:t>
                      </a:r>
                    </a:p>
                  </a:txBody>
                  <a:tcPr marL="2271" marR="2271" marT="2271"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a:solidFill>
                            <a:srgbClr val="000000"/>
                          </a:solidFill>
                          <a:effectLst/>
                          <a:latin typeface="Be Vietnam Pro"/>
                          <a:ea typeface="+mn-ea"/>
                          <a:cs typeface="+mn-cs"/>
                          <a:sym typeface="Arial"/>
                        </a:rPr>
                        <a:t>1 </a:t>
                      </a:r>
                      <a:r>
                        <a:rPr lang="ru-RU" sz="1000" b="0" i="0" u="none" strike="noStrike" cap="none" dirty="0" smtClean="0">
                          <a:solidFill>
                            <a:srgbClr val="000000"/>
                          </a:solidFill>
                          <a:effectLst/>
                          <a:latin typeface="Be Vietnam Pro"/>
                          <a:ea typeface="+mn-ea"/>
                          <a:cs typeface="+mn-cs"/>
                          <a:sym typeface="Arial"/>
                        </a:rPr>
                        <a:t>714,90</a:t>
                      </a:r>
                      <a:endParaRPr lang="ru-RU" sz="1000" b="0" i="0" u="none" strike="noStrike" cap="none" dirty="0">
                        <a:solidFill>
                          <a:srgbClr val="000000"/>
                        </a:solidFill>
                        <a:effectLst/>
                        <a:latin typeface="Be Vietnam Pro"/>
                        <a:ea typeface="+mn-ea"/>
                        <a:cs typeface="+mn-cs"/>
                        <a:sym typeface="Arial"/>
                      </a:endParaRPr>
                    </a:p>
                  </a:txBody>
                  <a:tcPr marL="2271" marR="2271" marT="2271"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a:solidFill>
                            <a:srgbClr val="000000"/>
                          </a:solidFill>
                          <a:effectLst/>
                          <a:latin typeface="Be Vietnam Pro"/>
                          <a:ea typeface="+mn-ea"/>
                          <a:cs typeface="+mn-cs"/>
                          <a:sym typeface="Arial"/>
                        </a:rPr>
                        <a:t>1 </a:t>
                      </a:r>
                      <a:r>
                        <a:rPr lang="ru-RU" sz="1000" b="0" i="0" u="none" strike="noStrike" cap="none" dirty="0" smtClean="0">
                          <a:solidFill>
                            <a:srgbClr val="000000"/>
                          </a:solidFill>
                          <a:effectLst/>
                          <a:latin typeface="Be Vietnam Pro"/>
                          <a:ea typeface="+mn-ea"/>
                          <a:cs typeface="+mn-cs"/>
                          <a:sym typeface="Arial"/>
                        </a:rPr>
                        <a:t>714,90</a:t>
                      </a:r>
                      <a:endParaRPr lang="ru-RU" sz="1000" b="0" i="0" u="none" strike="noStrike" cap="none" dirty="0">
                        <a:solidFill>
                          <a:srgbClr val="000000"/>
                        </a:solidFill>
                        <a:effectLst/>
                        <a:latin typeface="Be Vietnam Pro"/>
                        <a:ea typeface="+mn-ea"/>
                        <a:cs typeface="+mn-cs"/>
                        <a:sym typeface="Arial"/>
                      </a:endParaRPr>
                    </a:p>
                  </a:txBody>
                  <a:tcPr marL="2271" marR="2271" marT="2271"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a:solidFill>
                            <a:srgbClr val="000000"/>
                          </a:solidFill>
                          <a:effectLst/>
                          <a:latin typeface="Be Vietnam Pro"/>
                          <a:ea typeface="+mn-ea"/>
                          <a:cs typeface="+mn-cs"/>
                          <a:sym typeface="Arial"/>
                        </a:rPr>
                        <a:t>1 </a:t>
                      </a:r>
                      <a:r>
                        <a:rPr lang="ru-RU" sz="1000" b="0" i="0" u="none" strike="noStrike" cap="none" dirty="0" smtClean="0">
                          <a:solidFill>
                            <a:srgbClr val="000000"/>
                          </a:solidFill>
                          <a:effectLst/>
                          <a:latin typeface="Be Vietnam Pro"/>
                          <a:ea typeface="+mn-ea"/>
                          <a:cs typeface="+mn-cs"/>
                          <a:sym typeface="Arial"/>
                        </a:rPr>
                        <a:t>714,90</a:t>
                      </a:r>
                      <a:endParaRPr lang="ru-RU" sz="1000" b="0" i="0" u="none" strike="noStrike" cap="none" dirty="0">
                        <a:solidFill>
                          <a:srgbClr val="000000"/>
                        </a:solidFill>
                        <a:effectLst/>
                        <a:latin typeface="Be Vietnam Pro"/>
                        <a:ea typeface="+mn-ea"/>
                        <a:cs typeface="+mn-cs"/>
                        <a:sym typeface="Arial"/>
                      </a:endParaRPr>
                    </a:p>
                  </a:txBody>
                  <a:tcPr marL="2271" marR="2271" marT="2271"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r>
              <a:tr h="300258">
                <a:tc>
                  <a:txBody>
                    <a:bodyPr/>
                    <a:lstStyle/>
                    <a:p>
                      <a:pPr algn="l" fontAlgn="t"/>
                      <a:r>
                        <a:rPr lang="ru-RU" sz="800" b="0" i="0" u="none" strike="noStrike" cap="none" dirty="0">
                          <a:solidFill>
                            <a:srgbClr val="000000"/>
                          </a:solidFill>
                          <a:effectLst/>
                          <a:latin typeface="Be Vietnam Pro"/>
                          <a:ea typeface="+mn-ea"/>
                          <a:cs typeface="+mn-cs"/>
                          <a:sym typeface="Arial"/>
                        </a:rPr>
                        <a:t>Субвенции бюджетам муниципальных округов на осуществление первичного воинского учета органами местного самоуправления поселений, муниципальных и городских округов</a:t>
                      </a:r>
                    </a:p>
                  </a:txBody>
                  <a:tcPr marL="2271" marR="2271" marT="2271"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a:solidFill>
                            <a:srgbClr val="000000"/>
                          </a:solidFill>
                          <a:effectLst/>
                          <a:latin typeface="Be Vietnam Pro"/>
                          <a:ea typeface="+mn-ea"/>
                          <a:cs typeface="+mn-cs"/>
                          <a:sym typeface="Arial"/>
                        </a:rPr>
                        <a:t>2 </a:t>
                      </a:r>
                      <a:r>
                        <a:rPr lang="ru-RU" sz="1000" b="0" i="0" u="none" strike="noStrike" cap="none" dirty="0" smtClean="0">
                          <a:solidFill>
                            <a:srgbClr val="000000"/>
                          </a:solidFill>
                          <a:effectLst/>
                          <a:latin typeface="Be Vietnam Pro"/>
                          <a:ea typeface="+mn-ea"/>
                          <a:cs typeface="+mn-cs"/>
                          <a:sym typeface="Arial"/>
                        </a:rPr>
                        <a:t>586,00</a:t>
                      </a:r>
                      <a:endParaRPr lang="ru-RU" sz="1000" b="0" i="0" u="none" strike="noStrike" cap="none" dirty="0">
                        <a:solidFill>
                          <a:srgbClr val="000000"/>
                        </a:solidFill>
                        <a:effectLst/>
                        <a:latin typeface="Be Vietnam Pro"/>
                        <a:ea typeface="+mn-ea"/>
                        <a:cs typeface="+mn-cs"/>
                        <a:sym typeface="Arial"/>
                      </a:endParaRPr>
                    </a:p>
                  </a:txBody>
                  <a:tcPr marL="2271" marR="2271" marT="2271"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a:solidFill>
                            <a:srgbClr val="000000"/>
                          </a:solidFill>
                          <a:effectLst/>
                          <a:latin typeface="Be Vietnam Pro"/>
                          <a:ea typeface="+mn-ea"/>
                          <a:cs typeface="+mn-cs"/>
                          <a:sym typeface="Arial"/>
                        </a:rPr>
                        <a:t>2 </a:t>
                      </a:r>
                      <a:r>
                        <a:rPr lang="ru-RU" sz="1000" b="0" i="0" u="none" strike="noStrike" cap="none" dirty="0" smtClean="0">
                          <a:solidFill>
                            <a:srgbClr val="000000"/>
                          </a:solidFill>
                          <a:effectLst/>
                          <a:latin typeface="Be Vietnam Pro"/>
                          <a:ea typeface="+mn-ea"/>
                          <a:cs typeface="+mn-cs"/>
                          <a:sym typeface="Arial"/>
                        </a:rPr>
                        <a:t>899,00</a:t>
                      </a:r>
                      <a:endParaRPr lang="ru-RU" sz="1000" b="0" i="0" u="none" strike="noStrike" cap="none" dirty="0">
                        <a:solidFill>
                          <a:srgbClr val="000000"/>
                        </a:solidFill>
                        <a:effectLst/>
                        <a:latin typeface="Be Vietnam Pro"/>
                        <a:ea typeface="+mn-ea"/>
                        <a:cs typeface="+mn-cs"/>
                        <a:sym typeface="Arial"/>
                      </a:endParaRPr>
                    </a:p>
                  </a:txBody>
                  <a:tcPr marL="2271" marR="2271" marT="2271"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a:solidFill>
                            <a:srgbClr val="000000"/>
                          </a:solidFill>
                          <a:effectLst/>
                          <a:latin typeface="Be Vietnam Pro"/>
                          <a:ea typeface="+mn-ea"/>
                          <a:cs typeface="+mn-cs"/>
                          <a:sym typeface="Arial"/>
                        </a:rPr>
                        <a:t>3 </a:t>
                      </a:r>
                      <a:r>
                        <a:rPr lang="ru-RU" sz="1000" b="0" i="0" u="none" strike="noStrike" cap="none" dirty="0" smtClean="0">
                          <a:solidFill>
                            <a:srgbClr val="000000"/>
                          </a:solidFill>
                          <a:effectLst/>
                          <a:latin typeface="Be Vietnam Pro"/>
                          <a:ea typeface="+mn-ea"/>
                          <a:cs typeface="+mn-cs"/>
                          <a:sym typeface="Arial"/>
                        </a:rPr>
                        <a:t>649,00</a:t>
                      </a:r>
                      <a:endParaRPr lang="ru-RU" sz="1000" b="0" i="0" u="none" strike="noStrike" cap="none" dirty="0">
                        <a:solidFill>
                          <a:srgbClr val="000000"/>
                        </a:solidFill>
                        <a:effectLst/>
                        <a:latin typeface="Be Vietnam Pro"/>
                        <a:ea typeface="+mn-ea"/>
                        <a:cs typeface="+mn-cs"/>
                        <a:sym typeface="Arial"/>
                      </a:endParaRPr>
                    </a:p>
                  </a:txBody>
                  <a:tcPr marL="2271" marR="2271" marT="2271"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r>
              <a:tr h="373190">
                <a:tc>
                  <a:txBody>
                    <a:bodyPr/>
                    <a:lstStyle/>
                    <a:p>
                      <a:pPr algn="l" fontAlgn="t"/>
                      <a:r>
                        <a:rPr lang="ru-RU" sz="800" b="0" i="0" u="none" strike="noStrike" cap="none" dirty="0">
                          <a:solidFill>
                            <a:srgbClr val="000000"/>
                          </a:solidFill>
                          <a:effectLst/>
                          <a:latin typeface="Be Vietnam Pro"/>
                          <a:ea typeface="+mn-ea"/>
                          <a:cs typeface="+mn-cs"/>
                          <a:sym typeface="Arial"/>
                        </a:rPr>
                        <a:t>Субвенции бюджетам муниципальных округов на осуществление полномочий по составлению (изменению) списков кандидатов в присяжные заседатели федеральных судов общей юрисдикции в Российской Федерации</a:t>
                      </a:r>
                    </a:p>
                  </a:txBody>
                  <a:tcPr marL="2271" marR="2271" marT="2271"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smtClean="0">
                          <a:solidFill>
                            <a:srgbClr val="000000"/>
                          </a:solidFill>
                          <a:effectLst/>
                          <a:latin typeface="Be Vietnam Pro"/>
                          <a:ea typeface="+mn-ea"/>
                          <a:cs typeface="+mn-cs"/>
                          <a:sym typeface="Arial"/>
                        </a:rPr>
                        <a:t>163,70</a:t>
                      </a:r>
                      <a:endParaRPr lang="ru-RU" sz="1000" b="0" i="0" u="none" strike="noStrike" cap="none" dirty="0">
                        <a:solidFill>
                          <a:srgbClr val="000000"/>
                        </a:solidFill>
                        <a:effectLst/>
                        <a:latin typeface="Be Vietnam Pro"/>
                        <a:ea typeface="+mn-ea"/>
                        <a:cs typeface="+mn-cs"/>
                        <a:sym typeface="Arial"/>
                      </a:endParaRPr>
                    </a:p>
                  </a:txBody>
                  <a:tcPr marL="2271" marR="2271" marT="2271"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smtClean="0">
                          <a:solidFill>
                            <a:srgbClr val="000000"/>
                          </a:solidFill>
                          <a:effectLst/>
                          <a:latin typeface="Be Vietnam Pro"/>
                          <a:ea typeface="+mn-ea"/>
                          <a:cs typeface="+mn-cs"/>
                          <a:sym typeface="Arial"/>
                        </a:rPr>
                        <a:t>26,80</a:t>
                      </a:r>
                      <a:endParaRPr lang="ru-RU" sz="1000" b="0" i="0" u="none" strike="noStrike" cap="none" dirty="0">
                        <a:solidFill>
                          <a:srgbClr val="000000"/>
                        </a:solidFill>
                        <a:effectLst/>
                        <a:latin typeface="Be Vietnam Pro"/>
                        <a:ea typeface="+mn-ea"/>
                        <a:cs typeface="+mn-cs"/>
                        <a:sym typeface="Arial"/>
                      </a:endParaRPr>
                    </a:p>
                  </a:txBody>
                  <a:tcPr marL="2271" marR="2271" marT="2271"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smtClean="0">
                          <a:solidFill>
                            <a:srgbClr val="000000"/>
                          </a:solidFill>
                          <a:effectLst/>
                          <a:latin typeface="Be Vietnam Pro"/>
                          <a:ea typeface="+mn-ea"/>
                          <a:cs typeface="+mn-cs"/>
                          <a:sym typeface="Arial"/>
                        </a:rPr>
                        <a:t>14,00</a:t>
                      </a:r>
                      <a:endParaRPr lang="ru-RU" sz="1000" b="0" i="0" u="none" strike="noStrike" cap="none" dirty="0">
                        <a:solidFill>
                          <a:srgbClr val="000000"/>
                        </a:solidFill>
                        <a:effectLst/>
                        <a:latin typeface="Be Vietnam Pro"/>
                        <a:ea typeface="+mn-ea"/>
                        <a:cs typeface="+mn-cs"/>
                        <a:sym typeface="Arial"/>
                      </a:endParaRPr>
                    </a:p>
                  </a:txBody>
                  <a:tcPr marL="2271" marR="2271" marT="2271"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r>
              <a:tr h="259080">
                <a:tc>
                  <a:txBody>
                    <a:bodyPr/>
                    <a:lstStyle/>
                    <a:p>
                      <a:pPr algn="l" fontAlgn="t"/>
                      <a:r>
                        <a:rPr lang="ru-RU" sz="800" b="0" i="0" u="none" strike="noStrike" cap="none" dirty="0">
                          <a:solidFill>
                            <a:srgbClr val="000000"/>
                          </a:solidFill>
                          <a:effectLst/>
                          <a:latin typeface="Be Vietnam Pro"/>
                          <a:ea typeface="+mn-ea"/>
                          <a:cs typeface="+mn-cs"/>
                          <a:sym typeface="Arial"/>
                        </a:rPr>
                        <a:t>Субвенции бюджетам муниципальных округов на государственную регистрацию актов гражданского состояния</a:t>
                      </a:r>
                    </a:p>
                  </a:txBody>
                  <a:tcPr marL="2271" marR="2271" marT="2271"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en-US" sz="1000" b="0" i="0" u="none" strike="noStrike" cap="none" dirty="0" smtClean="0">
                          <a:solidFill>
                            <a:srgbClr val="000000"/>
                          </a:solidFill>
                          <a:effectLst/>
                          <a:latin typeface="Be Vietnam Pro"/>
                          <a:ea typeface="+mn-ea"/>
                          <a:cs typeface="+mn-cs"/>
                          <a:sym typeface="Arial"/>
                        </a:rPr>
                        <a:t>3 150</a:t>
                      </a:r>
                      <a:r>
                        <a:rPr lang="ru-RU" sz="1000" b="0" i="0" u="none" strike="noStrike" cap="none" dirty="0" smtClean="0">
                          <a:solidFill>
                            <a:srgbClr val="000000"/>
                          </a:solidFill>
                          <a:effectLst/>
                          <a:latin typeface="Be Vietnam Pro"/>
                          <a:ea typeface="+mn-ea"/>
                          <a:cs typeface="+mn-cs"/>
                          <a:sym typeface="Arial"/>
                        </a:rPr>
                        <a:t>,</a:t>
                      </a:r>
                      <a:r>
                        <a:rPr lang="en-US" sz="1000" b="0" i="0" u="none" strike="noStrike" cap="none" dirty="0" smtClean="0">
                          <a:solidFill>
                            <a:srgbClr val="000000"/>
                          </a:solidFill>
                          <a:effectLst/>
                          <a:latin typeface="Be Vietnam Pro"/>
                          <a:ea typeface="+mn-ea"/>
                          <a:cs typeface="+mn-cs"/>
                          <a:sym typeface="Arial"/>
                        </a:rPr>
                        <a:t>00</a:t>
                      </a:r>
                      <a:endParaRPr lang="ru-RU" sz="1000" b="0" i="0" u="none" strike="noStrike" cap="none" dirty="0">
                        <a:solidFill>
                          <a:srgbClr val="000000"/>
                        </a:solidFill>
                        <a:effectLst/>
                        <a:latin typeface="Be Vietnam Pro"/>
                        <a:ea typeface="+mn-ea"/>
                        <a:cs typeface="+mn-cs"/>
                        <a:sym typeface="Arial"/>
                      </a:endParaRPr>
                    </a:p>
                  </a:txBody>
                  <a:tcPr marL="2271" marR="2271" marT="2271"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a:solidFill>
                            <a:srgbClr val="000000"/>
                          </a:solidFill>
                          <a:effectLst/>
                          <a:latin typeface="Be Vietnam Pro"/>
                          <a:ea typeface="+mn-ea"/>
                          <a:cs typeface="+mn-cs"/>
                          <a:sym typeface="Arial"/>
                        </a:rPr>
                        <a:t>4 </a:t>
                      </a:r>
                      <a:r>
                        <a:rPr lang="ru-RU" sz="1000" b="0" i="0" u="none" strike="noStrike" cap="none" dirty="0" smtClean="0">
                          <a:solidFill>
                            <a:srgbClr val="000000"/>
                          </a:solidFill>
                          <a:effectLst/>
                          <a:latin typeface="Be Vietnam Pro"/>
                          <a:ea typeface="+mn-ea"/>
                          <a:cs typeface="+mn-cs"/>
                          <a:sym typeface="Arial"/>
                        </a:rPr>
                        <a:t>423,02</a:t>
                      </a:r>
                      <a:endParaRPr lang="ru-RU" sz="1000" b="0" i="0" u="none" strike="noStrike" cap="none" dirty="0">
                        <a:solidFill>
                          <a:srgbClr val="000000"/>
                        </a:solidFill>
                        <a:effectLst/>
                        <a:latin typeface="Be Vietnam Pro"/>
                        <a:ea typeface="+mn-ea"/>
                        <a:cs typeface="+mn-cs"/>
                        <a:sym typeface="Arial"/>
                      </a:endParaRPr>
                    </a:p>
                  </a:txBody>
                  <a:tcPr marL="2271" marR="2271" marT="2271"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a:solidFill>
                            <a:srgbClr val="000000"/>
                          </a:solidFill>
                          <a:effectLst/>
                          <a:latin typeface="Be Vietnam Pro"/>
                          <a:ea typeface="+mn-ea"/>
                          <a:cs typeface="+mn-cs"/>
                          <a:sym typeface="Arial"/>
                        </a:rPr>
                        <a:t>4 </a:t>
                      </a:r>
                      <a:r>
                        <a:rPr lang="ru-RU" sz="1000" b="0" i="0" u="none" strike="noStrike" cap="none" dirty="0" smtClean="0">
                          <a:solidFill>
                            <a:srgbClr val="000000"/>
                          </a:solidFill>
                          <a:effectLst/>
                          <a:latin typeface="Be Vietnam Pro"/>
                          <a:ea typeface="+mn-ea"/>
                          <a:cs typeface="+mn-cs"/>
                          <a:sym typeface="Arial"/>
                        </a:rPr>
                        <a:t>613,21</a:t>
                      </a:r>
                      <a:endParaRPr lang="ru-RU" sz="1000" b="0" i="0" u="none" strike="noStrike" cap="none" dirty="0">
                        <a:solidFill>
                          <a:srgbClr val="000000"/>
                        </a:solidFill>
                        <a:effectLst/>
                        <a:latin typeface="Be Vietnam Pro"/>
                        <a:ea typeface="+mn-ea"/>
                        <a:cs typeface="+mn-cs"/>
                        <a:sym typeface="Arial"/>
                      </a:endParaRPr>
                    </a:p>
                  </a:txBody>
                  <a:tcPr marL="2271" marR="2271" marT="2271"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40350106"/>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572"/>
        <p:cNvGrpSpPr/>
        <p:nvPr/>
      </p:nvGrpSpPr>
      <p:grpSpPr>
        <a:xfrm>
          <a:off x="0" y="0"/>
          <a:ext cx="0" cy="0"/>
          <a:chOff x="0" y="0"/>
          <a:chExt cx="0" cy="0"/>
        </a:xfrm>
      </p:grpSpPr>
      <p:sp>
        <p:nvSpPr>
          <p:cNvPr id="8" name="Google Shape;1697;p29"/>
          <p:cNvSpPr txBox="1">
            <a:spLocks/>
          </p:cNvSpPr>
          <p:nvPr/>
        </p:nvSpPr>
        <p:spPr>
          <a:xfrm>
            <a:off x="850629" y="72021"/>
            <a:ext cx="6786303" cy="467343"/>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a:lnSpc>
                <a:spcPct val="90000"/>
              </a:lnSpc>
              <a:buClr>
                <a:srgbClr val="191919"/>
              </a:buClr>
              <a:buSzPts val="5200"/>
              <a:buFont typeface="Be Vietnam Pro"/>
              <a:buNone/>
              <a:defRPr sz="1600" b="1">
                <a:solidFill>
                  <a:schemeClr val="tx1">
                    <a:lumMod val="75000"/>
                  </a:schemeClr>
                </a:solidFill>
                <a:latin typeface="Be Vietnam Pro"/>
                <a:ea typeface="Be Vietnam Pro"/>
                <a:cs typeface="Be Vietnam Pro"/>
              </a:defRPr>
            </a:lvl1pPr>
            <a:lvl2pPr algn="ctr">
              <a:buClr>
                <a:srgbClr val="191919"/>
              </a:buClr>
              <a:buSzPts val="5200"/>
              <a:buFont typeface="Be Vietnam Pro"/>
              <a:buNone/>
              <a:defRPr sz="5200" b="1">
                <a:solidFill>
                  <a:srgbClr val="191919"/>
                </a:solidFill>
                <a:latin typeface="Be Vietnam Pro"/>
                <a:ea typeface="Be Vietnam Pro"/>
                <a:cs typeface="Be Vietnam Pro"/>
              </a:defRPr>
            </a:lvl2pPr>
            <a:lvl3pPr algn="ctr">
              <a:buClr>
                <a:srgbClr val="191919"/>
              </a:buClr>
              <a:buSzPts val="5200"/>
              <a:buFont typeface="Be Vietnam Pro"/>
              <a:buNone/>
              <a:defRPr sz="5200" b="1">
                <a:solidFill>
                  <a:srgbClr val="191919"/>
                </a:solidFill>
                <a:latin typeface="Be Vietnam Pro"/>
                <a:ea typeface="Be Vietnam Pro"/>
                <a:cs typeface="Be Vietnam Pro"/>
              </a:defRPr>
            </a:lvl3pPr>
            <a:lvl4pPr algn="ctr">
              <a:buClr>
                <a:srgbClr val="191919"/>
              </a:buClr>
              <a:buSzPts val="5200"/>
              <a:buFont typeface="Be Vietnam Pro"/>
              <a:buNone/>
              <a:defRPr sz="5200" b="1">
                <a:solidFill>
                  <a:srgbClr val="191919"/>
                </a:solidFill>
                <a:latin typeface="Be Vietnam Pro"/>
                <a:ea typeface="Be Vietnam Pro"/>
                <a:cs typeface="Be Vietnam Pro"/>
              </a:defRPr>
            </a:lvl4pPr>
            <a:lvl5pPr algn="ctr">
              <a:buClr>
                <a:srgbClr val="191919"/>
              </a:buClr>
              <a:buSzPts val="5200"/>
              <a:buFont typeface="Be Vietnam Pro"/>
              <a:buNone/>
              <a:defRPr sz="5200" b="1">
                <a:solidFill>
                  <a:srgbClr val="191919"/>
                </a:solidFill>
                <a:latin typeface="Be Vietnam Pro"/>
                <a:ea typeface="Be Vietnam Pro"/>
                <a:cs typeface="Be Vietnam Pro"/>
              </a:defRPr>
            </a:lvl5pPr>
            <a:lvl6pPr algn="ctr">
              <a:buClr>
                <a:srgbClr val="191919"/>
              </a:buClr>
              <a:buSzPts val="5200"/>
              <a:buFont typeface="Be Vietnam Pro"/>
              <a:buNone/>
              <a:defRPr sz="5200" b="1">
                <a:solidFill>
                  <a:srgbClr val="191919"/>
                </a:solidFill>
                <a:latin typeface="Be Vietnam Pro"/>
                <a:ea typeface="Be Vietnam Pro"/>
                <a:cs typeface="Be Vietnam Pro"/>
              </a:defRPr>
            </a:lvl6pPr>
            <a:lvl7pPr algn="ctr">
              <a:buClr>
                <a:srgbClr val="191919"/>
              </a:buClr>
              <a:buSzPts val="5200"/>
              <a:buFont typeface="Be Vietnam Pro"/>
              <a:buNone/>
              <a:defRPr sz="5200" b="1">
                <a:solidFill>
                  <a:srgbClr val="191919"/>
                </a:solidFill>
                <a:latin typeface="Be Vietnam Pro"/>
                <a:ea typeface="Be Vietnam Pro"/>
                <a:cs typeface="Be Vietnam Pro"/>
              </a:defRPr>
            </a:lvl7pPr>
            <a:lvl8pPr algn="ctr">
              <a:buClr>
                <a:srgbClr val="191919"/>
              </a:buClr>
              <a:buSzPts val="5200"/>
              <a:buFont typeface="Be Vietnam Pro"/>
              <a:buNone/>
              <a:defRPr sz="5200" b="1">
                <a:solidFill>
                  <a:srgbClr val="191919"/>
                </a:solidFill>
                <a:latin typeface="Be Vietnam Pro"/>
                <a:ea typeface="Be Vietnam Pro"/>
                <a:cs typeface="Be Vietnam Pro"/>
              </a:defRPr>
            </a:lvl8pPr>
            <a:lvl9pPr algn="ctr">
              <a:buClr>
                <a:srgbClr val="191919"/>
              </a:buClr>
              <a:buSzPts val="5200"/>
              <a:buFont typeface="Be Vietnam Pro"/>
              <a:buNone/>
              <a:defRPr sz="5200" b="1">
                <a:solidFill>
                  <a:srgbClr val="191919"/>
                </a:solidFill>
                <a:latin typeface="Be Vietnam Pro"/>
                <a:ea typeface="Be Vietnam Pro"/>
                <a:cs typeface="Be Vietnam Pro"/>
              </a:defRPr>
            </a:lvl9pPr>
          </a:lstStyle>
          <a:p>
            <a:r>
              <a:rPr lang="ru-RU" dirty="0"/>
              <a:t>Безвозмездные поступления из других бюджетов</a:t>
            </a:r>
            <a:r>
              <a:rPr lang="en-US" dirty="0"/>
              <a:t>, </a:t>
            </a:r>
            <a:r>
              <a:rPr lang="ru-RU" dirty="0"/>
              <a:t>тыс.₽</a:t>
            </a:r>
            <a:endParaRPr lang="en-US" dirty="0"/>
          </a:p>
        </p:txBody>
      </p:sp>
      <p:pic>
        <p:nvPicPr>
          <p:cNvPr id="2053" name="Picture 5" descr="Picture background"/>
          <p:cNvPicPr>
            <a:picLocks noChangeAspect="1" noChangeArrowheads="1"/>
          </p:cNvPicPr>
          <p:nvPr/>
        </p:nvPicPr>
        <p:blipFill>
          <a:blip r:embed="rId3">
            <a:duotone>
              <a:schemeClr val="accent3">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410236" y="121250"/>
            <a:ext cx="327166" cy="327166"/>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5" name="Таблица 4"/>
          <p:cNvGraphicFramePr>
            <a:graphicFrameLocks noGrp="1"/>
          </p:cNvGraphicFramePr>
          <p:nvPr>
            <p:extLst>
              <p:ext uri="{D42A27DB-BD31-4B8C-83A1-F6EECF244321}">
                <p14:modId xmlns:p14="http://schemas.microsoft.com/office/powerpoint/2010/main" val="282811984"/>
              </p:ext>
            </p:extLst>
          </p:nvPr>
        </p:nvGraphicFramePr>
        <p:xfrm>
          <a:off x="193887" y="539364"/>
          <a:ext cx="8660553" cy="3089056"/>
        </p:xfrm>
        <a:graphic>
          <a:graphicData uri="http://schemas.openxmlformats.org/drawingml/2006/table">
            <a:tbl>
              <a:tblPr/>
              <a:tblGrid>
                <a:gridCol w="5833533"/>
                <a:gridCol w="952500"/>
                <a:gridCol w="937260"/>
                <a:gridCol w="937260"/>
              </a:tblGrid>
              <a:tr h="319750">
                <a:tc>
                  <a:txBody>
                    <a:bodyPr/>
                    <a:lstStyle/>
                    <a:p>
                      <a:pPr algn="ctr" rtl="0" fontAlgn="ctr"/>
                      <a:r>
                        <a:rPr lang="ru-RU" sz="1050" b="1" i="0" u="none" strike="noStrike" dirty="0">
                          <a:solidFill>
                            <a:srgbClr val="FFFFFF"/>
                          </a:solidFill>
                          <a:effectLst/>
                          <a:latin typeface="Be Vietnam Pro"/>
                        </a:rPr>
                        <a:t>Наименование показателя</a:t>
                      </a:r>
                    </a:p>
                  </a:txBody>
                  <a:tcPr marL="5552" marR="5552" marT="5552" marB="0" anchor="ctr">
                    <a:lnL>
                      <a:noFill/>
                    </a:lnL>
                    <a:lnR w="6350" cap="flat" cmpd="sng" algn="ctr">
                      <a:solidFill>
                        <a:srgbClr val="A6A6A6"/>
                      </a:solidFill>
                      <a:prstDash val="solid"/>
                      <a:round/>
                      <a:headEnd type="none" w="med" len="med"/>
                      <a:tailEnd type="none" w="med" len="med"/>
                    </a:lnR>
                    <a:lnT>
                      <a:noFill/>
                    </a:lnT>
                    <a:lnB>
                      <a:noFill/>
                    </a:lnB>
                    <a:solidFill>
                      <a:schemeClr val="accent1">
                        <a:lumMod val="75000"/>
                      </a:schemeClr>
                    </a:solidFill>
                  </a:tcPr>
                </a:tc>
                <a:tc>
                  <a:txBody>
                    <a:bodyPr/>
                    <a:lstStyle/>
                    <a:p>
                      <a:pPr algn="ctr" rtl="0" fontAlgn="ctr"/>
                      <a:r>
                        <a:rPr lang="ru-RU" sz="1100" b="1" i="0" u="none" strike="noStrike" dirty="0" smtClean="0">
                          <a:solidFill>
                            <a:srgbClr val="FFFFFF"/>
                          </a:solidFill>
                          <a:effectLst/>
                          <a:latin typeface="Be Vietnam Pro"/>
                        </a:rPr>
                        <a:t>2026</a:t>
                      </a:r>
                    </a:p>
                    <a:p>
                      <a:pPr algn="ctr" rtl="0" fontAlgn="ctr"/>
                      <a:r>
                        <a:rPr lang="ru-RU" sz="1100" b="1" i="0" u="none" strike="noStrike" dirty="0" smtClean="0">
                          <a:solidFill>
                            <a:srgbClr val="FFFFFF"/>
                          </a:solidFill>
                          <a:effectLst/>
                          <a:latin typeface="Be Vietnam Pro"/>
                        </a:rPr>
                        <a:t>план</a:t>
                      </a:r>
                      <a:endParaRPr lang="ru-RU" sz="1100" b="1" i="0" u="none" strike="noStrike" dirty="0">
                        <a:solidFill>
                          <a:srgbClr val="FFFFFF"/>
                        </a:solidFill>
                        <a:effectLst/>
                        <a:latin typeface="Be Vietnam Pro"/>
                      </a:endParaRPr>
                    </a:p>
                  </a:txBody>
                  <a:tcPr marL="5552" marR="5552" marT="5552"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a:noFill/>
                    </a:lnT>
                    <a:lnB>
                      <a:noFill/>
                    </a:lnB>
                    <a:solidFill>
                      <a:schemeClr val="accent1">
                        <a:lumMod val="75000"/>
                      </a:schemeClr>
                    </a:solidFill>
                  </a:tcPr>
                </a:tc>
                <a:tc>
                  <a:txBody>
                    <a:bodyPr/>
                    <a:lstStyle/>
                    <a:p>
                      <a:pPr algn="ctr" rtl="0" fontAlgn="ctr"/>
                      <a:r>
                        <a:rPr lang="ru-RU" sz="1100" b="1" i="0" u="none" strike="noStrike" dirty="0" smtClean="0">
                          <a:solidFill>
                            <a:srgbClr val="FFFFFF"/>
                          </a:solidFill>
                          <a:effectLst/>
                          <a:latin typeface="Be Vietnam Pro"/>
                        </a:rPr>
                        <a:t>2027</a:t>
                      </a:r>
                    </a:p>
                    <a:p>
                      <a:pPr algn="ctr" rtl="0" fontAlgn="ctr"/>
                      <a:r>
                        <a:rPr lang="ru-RU" sz="1100" b="1" i="0" u="none" strike="noStrike" dirty="0" smtClean="0">
                          <a:solidFill>
                            <a:srgbClr val="FFFFFF"/>
                          </a:solidFill>
                          <a:effectLst/>
                          <a:latin typeface="Be Vietnam Pro"/>
                        </a:rPr>
                        <a:t>план</a:t>
                      </a:r>
                      <a:endParaRPr lang="ru-RU" sz="1100" b="1" i="0" u="none" strike="noStrike" dirty="0">
                        <a:solidFill>
                          <a:srgbClr val="FFFFFF"/>
                        </a:solidFill>
                        <a:effectLst/>
                        <a:latin typeface="Be Vietnam Pro"/>
                      </a:endParaRPr>
                    </a:p>
                  </a:txBody>
                  <a:tcPr marL="5552" marR="5552" marT="5552"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a:noFill/>
                    </a:lnB>
                    <a:solidFill>
                      <a:schemeClr val="accent1">
                        <a:lumMod val="75000"/>
                      </a:schemeClr>
                    </a:solidFill>
                  </a:tcPr>
                </a:tc>
                <a:tc>
                  <a:txBody>
                    <a:bodyPr/>
                    <a:lstStyle/>
                    <a:p>
                      <a:pPr algn="ctr" rtl="0" fontAlgn="ctr"/>
                      <a:r>
                        <a:rPr lang="ru-RU" sz="1100" b="1" i="0" u="none" strike="noStrike" dirty="0" smtClean="0">
                          <a:solidFill>
                            <a:srgbClr val="FFFFFF"/>
                          </a:solidFill>
                          <a:effectLst/>
                          <a:latin typeface="Be Vietnam Pro"/>
                        </a:rPr>
                        <a:t>2028</a:t>
                      </a:r>
                    </a:p>
                    <a:p>
                      <a:pPr algn="ctr" rtl="0" fontAlgn="ctr"/>
                      <a:r>
                        <a:rPr lang="ru-RU" sz="1100" b="1" i="0" u="none" strike="noStrike" dirty="0" smtClean="0">
                          <a:solidFill>
                            <a:srgbClr val="FFFFFF"/>
                          </a:solidFill>
                          <a:effectLst/>
                          <a:latin typeface="Be Vietnam Pro"/>
                        </a:rPr>
                        <a:t>план</a:t>
                      </a:r>
                      <a:endParaRPr lang="ru-RU" sz="1100" b="1" i="0" u="none" strike="noStrike" dirty="0">
                        <a:solidFill>
                          <a:srgbClr val="FFFFFF"/>
                        </a:solidFill>
                        <a:effectLst/>
                        <a:latin typeface="Be Vietnam Pro"/>
                      </a:endParaRPr>
                    </a:p>
                  </a:txBody>
                  <a:tcPr marL="5552" marR="5552" marT="5552" marB="0" anchor="ctr">
                    <a:lnL w="6350" cap="flat" cmpd="sng" algn="ctr">
                      <a:solidFill>
                        <a:srgbClr val="A6A6A6"/>
                      </a:solidFill>
                      <a:prstDash val="solid"/>
                      <a:round/>
                      <a:headEnd type="none" w="med" len="med"/>
                      <a:tailEnd type="none" w="med" len="med"/>
                    </a:lnL>
                    <a:lnR>
                      <a:noFill/>
                    </a:lnR>
                    <a:lnT w="6350" cap="flat" cmpd="sng" algn="ctr">
                      <a:solidFill>
                        <a:srgbClr val="A6A6A6"/>
                      </a:solidFill>
                      <a:prstDash val="solid"/>
                      <a:round/>
                      <a:headEnd type="none" w="med" len="med"/>
                      <a:tailEnd type="none" w="med" len="med"/>
                    </a:lnT>
                    <a:lnB>
                      <a:noFill/>
                    </a:lnB>
                    <a:solidFill>
                      <a:schemeClr val="accent1">
                        <a:lumMod val="75000"/>
                      </a:schemeClr>
                    </a:solidFill>
                  </a:tcPr>
                </a:tc>
              </a:tr>
              <a:tr h="741086">
                <a:tc>
                  <a:txBody>
                    <a:bodyPr/>
                    <a:lstStyle/>
                    <a:p>
                      <a:pPr algn="l" fontAlgn="t"/>
                      <a:r>
                        <a:rPr lang="ru-RU" sz="800" b="0" i="0" u="none" strike="noStrike" cap="none" dirty="0">
                          <a:solidFill>
                            <a:srgbClr val="000000"/>
                          </a:solidFill>
                          <a:effectLst/>
                          <a:latin typeface="Be Vietnam Pro"/>
                          <a:ea typeface="+mn-ea"/>
                          <a:cs typeface="+mn-cs"/>
                          <a:sym typeface="Arial"/>
                        </a:rPr>
                        <a:t>Межбюджетные трансферты, передаваемые бюджетам муниципальных округов на обеспечение выплат ежемесячного денежного вознаграждения советникам директоров по воспитанию и взаимодействию с детскими общественными объединениями государственных общеобразовательных организаций, профессиональных образовательных организаций субъектов Российской Федерации, г. Байконура и федеральной территории "Сириус", муниципальных общеобразовательных организаций и профессиональных образовательных организаций</a:t>
                      </a:r>
                    </a:p>
                  </a:txBody>
                  <a:tcPr marL="2271" marR="2271" marT="2271" marB="0" anchor="ctr">
                    <a:lnL>
                      <a:noFill/>
                    </a:lnL>
                    <a:lnR>
                      <a:noFill/>
                    </a:lnR>
                    <a:lnT w="6350" cap="flat" cmpd="sng" algn="ctr">
                      <a:no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a:solidFill>
                            <a:srgbClr val="000000"/>
                          </a:solidFill>
                          <a:effectLst/>
                          <a:latin typeface="Be Vietnam Pro"/>
                          <a:ea typeface="+mn-ea"/>
                          <a:cs typeface="+mn-cs"/>
                          <a:sym typeface="Arial"/>
                        </a:rPr>
                        <a:t>1 </a:t>
                      </a:r>
                      <a:r>
                        <a:rPr lang="ru-RU" sz="1000" b="0" i="0" u="none" strike="noStrike" cap="none" dirty="0" smtClean="0">
                          <a:solidFill>
                            <a:srgbClr val="000000"/>
                          </a:solidFill>
                          <a:effectLst/>
                          <a:latin typeface="Be Vietnam Pro"/>
                          <a:ea typeface="+mn-ea"/>
                          <a:cs typeface="+mn-cs"/>
                          <a:sym typeface="Arial"/>
                        </a:rPr>
                        <a:t>796,76</a:t>
                      </a:r>
                      <a:endParaRPr lang="ru-RU" sz="1000" b="0" i="0" u="none" strike="noStrike" cap="none" dirty="0">
                        <a:solidFill>
                          <a:srgbClr val="000000"/>
                        </a:solidFill>
                        <a:effectLst/>
                        <a:latin typeface="Be Vietnam Pro"/>
                        <a:ea typeface="+mn-ea"/>
                        <a:cs typeface="+mn-cs"/>
                        <a:sym typeface="Arial"/>
                      </a:endParaRPr>
                    </a:p>
                  </a:txBody>
                  <a:tcPr marL="2271" marR="2271" marT="2271" marB="0" anchor="ctr">
                    <a:lnL>
                      <a:noFill/>
                    </a:lnL>
                    <a:lnR>
                      <a:noFill/>
                    </a:lnR>
                    <a:lnT w="6350" cap="flat" cmpd="sng" algn="ctr">
                      <a:no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a:solidFill>
                            <a:srgbClr val="000000"/>
                          </a:solidFill>
                          <a:effectLst/>
                          <a:latin typeface="Be Vietnam Pro"/>
                          <a:ea typeface="+mn-ea"/>
                          <a:cs typeface="+mn-cs"/>
                          <a:sym typeface="Arial"/>
                        </a:rPr>
                        <a:t>1 </a:t>
                      </a:r>
                      <a:r>
                        <a:rPr lang="ru-RU" sz="1000" b="0" i="0" u="none" strike="noStrike" cap="none" dirty="0" smtClean="0">
                          <a:solidFill>
                            <a:srgbClr val="000000"/>
                          </a:solidFill>
                          <a:effectLst/>
                          <a:latin typeface="Be Vietnam Pro"/>
                          <a:ea typeface="+mn-ea"/>
                          <a:cs typeface="+mn-cs"/>
                          <a:sym typeface="Arial"/>
                        </a:rPr>
                        <a:t>796,76</a:t>
                      </a:r>
                      <a:endParaRPr lang="ru-RU" sz="1000" b="0" i="0" u="none" strike="noStrike" cap="none" dirty="0">
                        <a:solidFill>
                          <a:srgbClr val="000000"/>
                        </a:solidFill>
                        <a:effectLst/>
                        <a:latin typeface="Be Vietnam Pro"/>
                        <a:ea typeface="+mn-ea"/>
                        <a:cs typeface="+mn-cs"/>
                        <a:sym typeface="Arial"/>
                      </a:endParaRPr>
                    </a:p>
                  </a:txBody>
                  <a:tcPr marL="2271" marR="2271" marT="2271" marB="0" anchor="ctr">
                    <a:lnL>
                      <a:noFill/>
                    </a:lnL>
                    <a:lnR>
                      <a:noFill/>
                    </a:lnR>
                    <a:lnT w="6350" cap="flat" cmpd="sng" algn="ctr">
                      <a:no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a:solidFill>
                            <a:srgbClr val="000000"/>
                          </a:solidFill>
                          <a:effectLst/>
                          <a:latin typeface="Be Vietnam Pro"/>
                          <a:ea typeface="+mn-ea"/>
                          <a:cs typeface="+mn-cs"/>
                          <a:sym typeface="Arial"/>
                        </a:rPr>
                        <a:t>1 </a:t>
                      </a:r>
                      <a:r>
                        <a:rPr lang="ru-RU" sz="1000" b="0" i="0" u="none" strike="noStrike" cap="none" dirty="0" smtClean="0">
                          <a:solidFill>
                            <a:srgbClr val="000000"/>
                          </a:solidFill>
                          <a:effectLst/>
                          <a:latin typeface="Be Vietnam Pro"/>
                          <a:ea typeface="+mn-ea"/>
                          <a:cs typeface="+mn-cs"/>
                          <a:sym typeface="Arial"/>
                        </a:rPr>
                        <a:t>796,76</a:t>
                      </a:r>
                      <a:endParaRPr lang="ru-RU" sz="1000" b="0" i="0" u="none" strike="noStrike" cap="none" dirty="0">
                        <a:solidFill>
                          <a:srgbClr val="000000"/>
                        </a:solidFill>
                        <a:effectLst/>
                        <a:latin typeface="Be Vietnam Pro"/>
                        <a:ea typeface="+mn-ea"/>
                        <a:cs typeface="+mn-cs"/>
                        <a:sym typeface="Arial"/>
                      </a:endParaRPr>
                    </a:p>
                  </a:txBody>
                  <a:tcPr marL="2271" marR="2271" marT="2271" marB="0" anchor="ctr">
                    <a:lnL>
                      <a:noFill/>
                    </a:lnL>
                    <a:lnR>
                      <a:noFill/>
                    </a:lnR>
                    <a:lnT w="6350" cap="flat" cmpd="sng" algn="ctr">
                      <a:noFill/>
                      <a:prstDash val="solid"/>
                      <a:round/>
                      <a:headEnd type="none" w="med" len="med"/>
                      <a:tailEnd type="none" w="med" len="med"/>
                    </a:lnT>
                    <a:lnB w="6350" cap="flat" cmpd="sng" algn="ctr">
                      <a:solidFill>
                        <a:srgbClr val="A6A6A6"/>
                      </a:solidFill>
                      <a:prstDash val="solid"/>
                      <a:round/>
                      <a:headEnd type="none" w="med" len="med"/>
                      <a:tailEnd type="none" w="med" len="med"/>
                    </a:lnB>
                  </a:tcPr>
                </a:tc>
              </a:tr>
              <a:tr h="495300">
                <a:tc>
                  <a:txBody>
                    <a:bodyPr/>
                    <a:lstStyle/>
                    <a:p>
                      <a:pPr algn="l" fontAlgn="t"/>
                      <a:r>
                        <a:rPr lang="ru-RU" sz="800" b="0" i="0" u="none" strike="noStrike" cap="none" dirty="0">
                          <a:solidFill>
                            <a:srgbClr val="000000"/>
                          </a:solidFill>
                          <a:effectLst/>
                          <a:latin typeface="Be Vietnam Pro"/>
                          <a:ea typeface="+mn-ea"/>
                          <a:cs typeface="+mn-cs"/>
                          <a:sym typeface="Arial"/>
                        </a:rPr>
                        <a:t>Межбюджетные трансферты, передаваемые бюджетам муниципальных округов на проведение мероприятий по обеспечению деятельности советников директора по воспитанию и взаимодействию с детскими общественными объединениями в общеобразовательных организациях</a:t>
                      </a:r>
                    </a:p>
                  </a:txBody>
                  <a:tcPr marL="2271" marR="2271" marT="2271"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a:solidFill>
                            <a:srgbClr val="000000"/>
                          </a:solidFill>
                          <a:effectLst/>
                          <a:latin typeface="Be Vietnam Pro"/>
                          <a:ea typeface="+mn-ea"/>
                          <a:cs typeface="+mn-cs"/>
                          <a:sym typeface="Arial"/>
                        </a:rPr>
                        <a:t>4 </a:t>
                      </a:r>
                      <a:r>
                        <a:rPr lang="ru-RU" sz="1000" b="0" i="0" u="none" strike="noStrike" cap="none" dirty="0" smtClean="0">
                          <a:solidFill>
                            <a:srgbClr val="000000"/>
                          </a:solidFill>
                          <a:effectLst/>
                          <a:latin typeface="Be Vietnam Pro"/>
                          <a:ea typeface="+mn-ea"/>
                          <a:cs typeface="+mn-cs"/>
                          <a:sym typeface="Arial"/>
                        </a:rPr>
                        <a:t>148,24</a:t>
                      </a:r>
                      <a:endParaRPr lang="ru-RU" sz="1000" b="0" i="0" u="none" strike="noStrike" cap="none" dirty="0">
                        <a:solidFill>
                          <a:srgbClr val="000000"/>
                        </a:solidFill>
                        <a:effectLst/>
                        <a:latin typeface="Be Vietnam Pro"/>
                        <a:ea typeface="+mn-ea"/>
                        <a:cs typeface="+mn-cs"/>
                        <a:sym typeface="Arial"/>
                      </a:endParaRPr>
                    </a:p>
                  </a:txBody>
                  <a:tcPr marL="2271" marR="2271" marT="2271"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a:solidFill>
                            <a:srgbClr val="000000"/>
                          </a:solidFill>
                          <a:effectLst/>
                          <a:latin typeface="Be Vietnam Pro"/>
                          <a:ea typeface="+mn-ea"/>
                          <a:cs typeface="+mn-cs"/>
                          <a:sym typeface="Arial"/>
                        </a:rPr>
                        <a:t>4 </a:t>
                      </a:r>
                      <a:r>
                        <a:rPr lang="ru-RU" sz="1000" b="0" i="0" u="none" strike="noStrike" cap="none" dirty="0" smtClean="0">
                          <a:solidFill>
                            <a:srgbClr val="000000"/>
                          </a:solidFill>
                          <a:effectLst/>
                          <a:latin typeface="Be Vietnam Pro"/>
                          <a:ea typeface="+mn-ea"/>
                          <a:cs typeface="+mn-cs"/>
                          <a:sym typeface="Arial"/>
                        </a:rPr>
                        <a:t>244,61</a:t>
                      </a:r>
                      <a:endParaRPr lang="ru-RU" sz="1000" b="0" i="0" u="none" strike="noStrike" cap="none" dirty="0">
                        <a:solidFill>
                          <a:srgbClr val="000000"/>
                        </a:solidFill>
                        <a:effectLst/>
                        <a:latin typeface="Be Vietnam Pro"/>
                        <a:ea typeface="+mn-ea"/>
                        <a:cs typeface="+mn-cs"/>
                        <a:sym typeface="Arial"/>
                      </a:endParaRPr>
                    </a:p>
                  </a:txBody>
                  <a:tcPr marL="2271" marR="2271" marT="2271"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a:solidFill>
                            <a:srgbClr val="000000"/>
                          </a:solidFill>
                          <a:effectLst/>
                          <a:latin typeface="Be Vietnam Pro"/>
                          <a:ea typeface="+mn-ea"/>
                          <a:cs typeface="+mn-cs"/>
                          <a:sym typeface="Arial"/>
                        </a:rPr>
                        <a:t>4 </a:t>
                      </a:r>
                      <a:r>
                        <a:rPr lang="ru-RU" sz="1000" b="0" i="0" u="none" strike="noStrike" cap="none" dirty="0" smtClean="0">
                          <a:solidFill>
                            <a:srgbClr val="000000"/>
                          </a:solidFill>
                          <a:effectLst/>
                          <a:latin typeface="Be Vietnam Pro"/>
                          <a:ea typeface="+mn-ea"/>
                          <a:cs typeface="+mn-cs"/>
                          <a:sym typeface="Arial"/>
                        </a:rPr>
                        <a:t>297,22</a:t>
                      </a:r>
                      <a:endParaRPr lang="ru-RU" sz="1000" b="0" i="0" u="none" strike="noStrike" cap="none" dirty="0">
                        <a:solidFill>
                          <a:srgbClr val="000000"/>
                        </a:solidFill>
                        <a:effectLst/>
                        <a:latin typeface="Be Vietnam Pro"/>
                        <a:ea typeface="+mn-ea"/>
                        <a:cs typeface="+mn-cs"/>
                        <a:sym typeface="Arial"/>
                      </a:endParaRPr>
                    </a:p>
                  </a:txBody>
                  <a:tcPr marL="2271" marR="2271" marT="2271"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r>
              <a:tr h="739140">
                <a:tc>
                  <a:txBody>
                    <a:bodyPr/>
                    <a:lstStyle/>
                    <a:p>
                      <a:pPr algn="l" fontAlgn="t"/>
                      <a:r>
                        <a:rPr lang="ru-RU" sz="800" b="0" i="0" u="none" strike="noStrike" cap="none" dirty="0">
                          <a:solidFill>
                            <a:srgbClr val="000000"/>
                          </a:solidFill>
                          <a:effectLst/>
                          <a:latin typeface="Be Vietnam Pro"/>
                          <a:ea typeface="+mn-ea"/>
                          <a:cs typeface="+mn-cs"/>
                          <a:sym typeface="Arial"/>
                        </a:rPr>
                        <a:t>Межбюджетные трансферты, передаваемые бюджетам муниципальных округов на ежемесячное денежное вознаграждение за классное руководство педагогическим работникам государственных и муниципальных образовательных организаций, реализующих образовательные программы начального общего образования, образовательные программы основного общего образования, образовательные программы среднего общего образования</a:t>
                      </a:r>
                    </a:p>
                  </a:txBody>
                  <a:tcPr marL="2271" marR="2271" marT="2271"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a:solidFill>
                            <a:srgbClr val="000000"/>
                          </a:solidFill>
                          <a:effectLst/>
                          <a:latin typeface="Be Vietnam Pro"/>
                          <a:ea typeface="+mn-ea"/>
                          <a:cs typeface="+mn-cs"/>
                          <a:sym typeface="Arial"/>
                        </a:rPr>
                        <a:t>61 </a:t>
                      </a:r>
                      <a:r>
                        <a:rPr lang="ru-RU" sz="1000" b="0" i="0" u="none" strike="noStrike" cap="none" dirty="0" smtClean="0">
                          <a:solidFill>
                            <a:srgbClr val="000000"/>
                          </a:solidFill>
                          <a:effectLst/>
                          <a:latin typeface="Be Vietnam Pro"/>
                          <a:ea typeface="+mn-ea"/>
                          <a:cs typeface="+mn-cs"/>
                          <a:sym typeface="Arial"/>
                        </a:rPr>
                        <a:t>979,15</a:t>
                      </a:r>
                      <a:endParaRPr lang="ru-RU" sz="1000" b="0" i="0" u="none" strike="noStrike" cap="none" dirty="0">
                        <a:solidFill>
                          <a:srgbClr val="000000"/>
                        </a:solidFill>
                        <a:effectLst/>
                        <a:latin typeface="Be Vietnam Pro"/>
                        <a:ea typeface="+mn-ea"/>
                        <a:cs typeface="+mn-cs"/>
                        <a:sym typeface="Arial"/>
                      </a:endParaRPr>
                    </a:p>
                  </a:txBody>
                  <a:tcPr marL="2271" marR="2271" marT="2271"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a:solidFill>
                            <a:srgbClr val="000000"/>
                          </a:solidFill>
                          <a:effectLst/>
                          <a:latin typeface="Be Vietnam Pro"/>
                          <a:ea typeface="+mn-ea"/>
                          <a:cs typeface="+mn-cs"/>
                          <a:sym typeface="Arial"/>
                        </a:rPr>
                        <a:t>61 </a:t>
                      </a:r>
                      <a:r>
                        <a:rPr lang="ru-RU" sz="1000" b="0" i="0" u="none" strike="noStrike" cap="none" dirty="0" smtClean="0">
                          <a:solidFill>
                            <a:srgbClr val="000000"/>
                          </a:solidFill>
                          <a:effectLst/>
                          <a:latin typeface="Be Vietnam Pro"/>
                          <a:ea typeface="+mn-ea"/>
                          <a:cs typeface="+mn-cs"/>
                          <a:sym typeface="Arial"/>
                        </a:rPr>
                        <a:t>981,70</a:t>
                      </a:r>
                      <a:endParaRPr lang="ru-RU" sz="1000" b="0" i="0" u="none" strike="noStrike" cap="none" dirty="0">
                        <a:solidFill>
                          <a:srgbClr val="000000"/>
                        </a:solidFill>
                        <a:effectLst/>
                        <a:latin typeface="Be Vietnam Pro"/>
                        <a:ea typeface="+mn-ea"/>
                        <a:cs typeface="+mn-cs"/>
                        <a:sym typeface="Arial"/>
                      </a:endParaRPr>
                    </a:p>
                  </a:txBody>
                  <a:tcPr marL="2271" marR="2271" marT="2271"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000" b="0" i="0" u="none" strike="noStrike" cap="none" dirty="0">
                          <a:solidFill>
                            <a:srgbClr val="000000"/>
                          </a:solidFill>
                          <a:effectLst/>
                          <a:latin typeface="Be Vietnam Pro"/>
                          <a:ea typeface="+mn-ea"/>
                          <a:cs typeface="+mn-cs"/>
                          <a:sym typeface="Arial"/>
                        </a:rPr>
                        <a:t>61 </a:t>
                      </a:r>
                      <a:r>
                        <a:rPr lang="ru-RU" sz="1000" b="0" i="0" u="none" strike="noStrike" cap="none" dirty="0" smtClean="0">
                          <a:solidFill>
                            <a:srgbClr val="000000"/>
                          </a:solidFill>
                          <a:effectLst/>
                          <a:latin typeface="Be Vietnam Pro"/>
                          <a:ea typeface="+mn-ea"/>
                          <a:cs typeface="+mn-cs"/>
                          <a:sym typeface="Arial"/>
                        </a:rPr>
                        <a:t>986,90</a:t>
                      </a:r>
                      <a:endParaRPr lang="ru-RU" sz="1000" b="0" i="0" u="none" strike="noStrike" cap="none" dirty="0">
                        <a:solidFill>
                          <a:srgbClr val="000000"/>
                        </a:solidFill>
                        <a:effectLst/>
                        <a:latin typeface="Be Vietnam Pro"/>
                        <a:ea typeface="+mn-ea"/>
                        <a:cs typeface="+mn-cs"/>
                        <a:sym typeface="Arial"/>
                      </a:endParaRPr>
                    </a:p>
                  </a:txBody>
                  <a:tcPr marL="2271" marR="2271" marT="2271"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r>
              <a:tr h="472440">
                <a:tc>
                  <a:txBody>
                    <a:bodyPr/>
                    <a:lstStyle/>
                    <a:p>
                      <a:pPr algn="l" fontAlgn="t"/>
                      <a:r>
                        <a:rPr lang="ru-RU" sz="800" b="0" i="0" u="none" strike="noStrike" cap="none" dirty="0">
                          <a:solidFill>
                            <a:srgbClr val="000000"/>
                          </a:solidFill>
                          <a:effectLst/>
                          <a:latin typeface="Be Vietnam Pro"/>
                          <a:ea typeface="+mn-ea"/>
                          <a:cs typeface="+mn-cs"/>
                          <a:sym typeface="Arial"/>
                        </a:rPr>
                        <a:t>Межбюджетные трансферты, передаваемые бюджетам муниципальных округов на финансирование дорожной деятельности в отношении автомобильных дорог общего пользования регионального или межмуниципального, местного значения</a:t>
                      </a:r>
                    </a:p>
                  </a:txBody>
                  <a:tcPr marL="8709" marR="8709" marT="87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en-US" sz="1000" b="0" i="0" u="none" strike="noStrike" cap="none" dirty="0" smtClean="0">
                          <a:solidFill>
                            <a:srgbClr val="000000"/>
                          </a:solidFill>
                          <a:effectLst/>
                          <a:latin typeface="Be Vietnam Pro"/>
                          <a:ea typeface="+mn-ea"/>
                          <a:cs typeface="+mn-cs"/>
                          <a:sym typeface="Arial"/>
                        </a:rPr>
                        <a:t>858</a:t>
                      </a:r>
                      <a:r>
                        <a:rPr lang="ru-RU" sz="1000" b="0" i="0" u="none" strike="noStrike" cap="none" dirty="0" smtClean="0">
                          <a:solidFill>
                            <a:srgbClr val="000000"/>
                          </a:solidFill>
                          <a:effectLst/>
                          <a:latin typeface="Be Vietnam Pro"/>
                          <a:ea typeface="+mn-ea"/>
                          <a:cs typeface="+mn-cs"/>
                          <a:sym typeface="Arial"/>
                        </a:rPr>
                        <a:t>,</a:t>
                      </a:r>
                      <a:r>
                        <a:rPr lang="en-US" sz="1000" b="0" i="0" u="none" strike="noStrike" cap="none" dirty="0" smtClean="0">
                          <a:solidFill>
                            <a:srgbClr val="000000"/>
                          </a:solidFill>
                          <a:effectLst/>
                          <a:latin typeface="Be Vietnam Pro"/>
                          <a:ea typeface="+mn-ea"/>
                          <a:cs typeface="+mn-cs"/>
                          <a:sym typeface="Arial"/>
                        </a:rPr>
                        <a:t>60</a:t>
                      </a:r>
                      <a:endParaRPr lang="ru-RU" sz="1000" b="0" i="0" u="none" strike="noStrike" cap="none" dirty="0">
                        <a:solidFill>
                          <a:srgbClr val="000000"/>
                        </a:solidFill>
                        <a:effectLst/>
                        <a:latin typeface="Be Vietnam Pro"/>
                        <a:ea typeface="+mn-ea"/>
                        <a:cs typeface="+mn-cs"/>
                        <a:sym typeface="Arial"/>
                      </a:endParaRPr>
                    </a:p>
                  </a:txBody>
                  <a:tcPr marL="2271" marR="2271" marT="2271"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L="0" marR="0" lvl="0" indent="0" algn="r" defTabSz="914400" rtl="0" eaLnBrk="1" fontAlgn="b" latinLnBrk="0" hangingPunct="1">
                        <a:lnSpc>
                          <a:spcPct val="100000"/>
                        </a:lnSpc>
                        <a:spcBef>
                          <a:spcPts val="0"/>
                        </a:spcBef>
                        <a:spcAft>
                          <a:spcPts val="0"/>
                        </a:spcAft>
                        <a:buClr>
                          <a:srgbClr val="000000"/>
                        </a:buClr>
                        <a:buSzTx/>
                        <a:buFont typeface="Arial"/>
                        <a:buNone/>
                        <a:tabLst/>
                        <a:defRPr/>
                      </a:pPr>
                      <a:r>
                        <a:rPr lang="en-US" sz="1000" b="0" i="0" u="none" strike="noStrike" cap="none" noProof="0" dirty="0" smtClean="0">
                          <a:solidFill>
                            <a:srgbClr val="000000"/>
                          </a:solidFill>
                          <a:effectLst/>
                          <a:latin typeface="Be Vietnam Pro"/>
                          <a:ea typeface="+mn-ea"/>
                          <a:cs typeface="+mn-cs"/>
                          <a:sym typeface="Arial"/>
                        </a:rPr>
                        <a:t>858</a:t>
                      </a:r>
                      <a:r>
                        <a:rPr lang="ru-RU" sz="1000" b="0" i="0" u="none" strike="noStrike" cap="none" noProof="0" dirty="0" smtClean="0">
                          <a:solidFill>
                            <a:srgbClr val="000000"/>
                          </a:solidFill>
                          <a:effectLst/>
                          <a:latin typeface="Be Vietnam Pro"/>
                          <a:ea typeface="+mn-ea"/>
                          <a:cs typeface="+mn-cs"/>
                          <a:sym typeface="Arial"/>
                        </a:rPr>
                        <a:t>,</a:t>
                      </a:r>
                      <a:r>
                        <a:rPr lang="en-US" sz="1000" b="0" i="0" u="none" strike="noStrike" cap="none" noProof="0" dirty="0" smtClean="0">
                          <a:solidFill>
                            <a:srgbClr val="000000"/>
                          </a:solidFill>
                          <a:effectLst/>
                          <a:latin typeface="Be Vietnam Pro"/>
                          <a:ea typeface="+mn-ea"/>
                          <a:cs typeface="+mn-cs"/>
                          <a:sym typeface="Arial"/>
                        </a:rPr>
                        <a:t>60</a:t>
                      </a:r>
                      <a:endParaRPr lang="ru-RU" sz="1000" b="0" i="0" u="none" strike="noStrike" cap="none" noProof="0" dirty="0" smtClean="0">
                        <a:solidFill>
                          <a:srgbClr val="000000"/>
                        </a:solidFill>
                        <a:effectLst/>
                        <a:latin typeface="Be Vietnam Pro"/>
                        <a:ea typeface="+mn-ea"/>
                        <a:cs typeface="+mn-cs"/>
                        <a:sym typeface="Arial"/>
                      </a:endParaRPr>
                    </a:p>
                  </a:txBody>
                  <a:tcPr marL="2271" marR="2271" marT="2271"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L="0" marR="0" lvl="0" indent="0" algn="r" defTabSz="914400" rtl="0" eaLnBrk="1" fontAlgn="b" latinLnBrk="0" hangingPunct="1">
                        <a:lnSpc>
                          <a:spcPct val="100000"/>
                        </a:lnSpc>
                        <a:spcBef>
                          <a:spcPts val="0"/>
                        </a:spcBef>
                        <a:spcAft>
                          <a:spcPts val="0"/>
                        </a:spcAft>
                        <a:buClr>
                          <a:srgbClr val="000000"/>
                        </a:buClr>
                        <a:buSzTx/>
                        <a:buFont typeface="Arial"/>
                        <a:buNone/>
                        <a:tabLst/>
                        <a:defRPr/>
                      </a:pPr>
                      <a:r>
                        <a:rPr lang="en-US" sz="1000" b="0" i="0" u="none" strike="noStrike" cap="none" noProof="0" dirty="0" smtClean="0">
                          <a:solidFill>
                            <a:srgbClr val="000000"/>
                          </a:solidFill>
                          <a:effectLst/>
                          <a:latin typeface="Be Vietnam Pro"/>
                          <a:ea typeface="+mn-ea"/>
                          <a:cs typeface="+mn-cs"/>
                          <a:sym typeface="Arial"/>
                        </a:rPr>
                        <a:t>858</a:t>
                      </a:r>
                      <a:r>
                        <a:rPr lang="ru-RU" sz="1000" b="0" i="0" u="none" strike="noStrike" cap="none" noProof="0" dirty="0" smtClean="0">
                          <a:solidFill>
                            <a:srgbClr val="000000"/>
                          </a:solidFill>
                          <a:effectLst/>
                          <a:latin typeface="Be Vietnam Pro"/>
                          <a:ea typeface="+mn-ea"/>
                          <a:cs typeface="+mn-cs"/>
                          <a:sym typeface="Arial"/>
                        </a:rPr>
                        <a:t>,</a:t>
                      </a:r>
                      <a:r>
                        <a:rPr lang="en-US" sz="1000" b="0" i="0" u="none" strike="noStrike" cap="none" noProof="0" dirty="0" smtClean="0">
                          <a:solidFill>
                            <a:srgbClr val="000000"/>
                          </a:solidFill>
                          <a:effectLst/>
                          <a:latin typeface="Be Vietnam Pro"/>
                          <a:ea typeface="+mn-ea"/>
                          <a:cs typeface="+mn-cs"/>
                          <a:sym typeface="Arial"/>
                        </a:rPr>
                        <a:t>60</a:t>
                      </a:r>
                      <a:endParaRPr lang="ru-RU" sz="1000" b="0" i="0" u="none" strike="noStrike" cap="none" noProof="0" dirty="0" smtClean="0">
                        <a:solidFill>
                          <a:srgbClr val="000000"/>
                        </a:solidFill>
                        <a:effectLst/>
                        <a:latin typeface="Be Vietnam Pro"/>
                        <a:ea typeface="+mn-ea"/>
                        <a:cs typeface="+mn-cs"/>
                        <a:sym typeface="Arial"/>
                      </a:endParaRPr>
                    </a:p>
                  </a:txBody>
                  <a:tcPr marL="2271" marR="2271" marT="2271"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r>
              <a:tr h="300258">
                <a:tc>
                  <a:txBody>
                    <a:bodyPr/>
                    <a:lstStyle/>
                    <a:p>
                      <a:pPr algn="l" fontAlgn="t"/>
                      <a:r>
                        <a:rPr lang="ru-RU" sz="800" b="0" i="0" u="none" strike="noStrike" cap="none" dirty="0">
                          <a:solidFill>
                            <a:srgbClr val="000000"/>
                          </a:solidFill>
                          <a:effectLst/>
                          <a:latin typeface="Be Vietnam Pro"/>
                          <a:ea typeface="+mn-ea"/>
                          <a:cs typeface="+mn-cs"/>
                          <a:sym typeface="Arial"/>
                        </a:rPr>
                        <a:t>Прочие межбюджетные трансферты, передаваемые бюджетам муниципальных районов</a:t>
                      </a:r>
                    </a:p>
                  </a:txBody>
                  <a:tcPr marL="2271" marR="2271" marT="2271"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en-US" sz="1000" b="0" i="0" u="none" strike="noStrike" cap="none" dirty="0" smtClean="0">
                          <a:solidFill>
                            <a:srgbClr val="000000"/>
                          </a:solidFill>
                          <a:effectLst/>
                          <a:latin typeface="Be Vietnam Pro"/>
                          <a:ea typeface="+mn-ea"/>
                          <a:cs typeface="+mn-cs"/>
                          <a:sym typeface="Arial"/>
                        </a:rPr>
                        <a:t>37 248</a:t>
                      </a:r>
                      <a:r>
                        <a:rPr lang="ru-RU" sz="1000" b="0" i="0" u="none" strike="noStrike" cap="none" dirty="0" smtClean="0">
                          <a:solidFill>
                            <a:srgbClr val="000000"/>
                          </a:solidFill>
                          <a:effectLst/>
                          <a:latin typeface="Be Vietnam Pro"/>
                          <a:ea typeface="+mn-ea"/>
                          <a:cs typeface="+mn-cs"/>
                          <a:sym typeface="Arial"/>
                        </a:rPr>
                        <a:t>,</a:t>
                      </a:r>
                      <a:r>
                        <a:rPr lang="en-US" sz="1000" b="0" i="0" u="none" strike="noStrike" cap="none" dirty="0" smtClean="0">
                          <a:solidFill>
                            <a:srgbClr val="000000"/>
                          </a:solidFill>
                          <a:effectLst/>
                          <a:latin typeface="Be Vietnam Pro"/>
                          <a:ea typeface="+mn-ea"/>
                          <a:cs typeface="+mn-cs"/>
                          <a:sym typeface="Arial"/>
                        </a:rPr>
                        <a:t>3</a:t>
                      </a:r>
                      <a:r>
                        <a:rPr lang="ru-RU" sz="1000" b="0" i="0" u="none" strike="noStrike" cap="none" dirty="0" smtClean="0">
                          <a:solidFill>
                            <a:srgbClr val="000000"/>
                          </a:solidFill>
                          <a:effectLst/>
                          <a:latin typeface="Be Vietnam Pro"/>
                          <a:ea typeface="+mn-ea"/>
                          <a:cs typeface="+mn-cs"/>
                          <a:sym typeface="Arial"/>
                        </a:rPr>
                        <a:t>2</a:t>
                      </a:r>
                      <a:endParaRPr lang="ru-RU" sz="1000" b="0" i="0" u="none" strike="noStrike" cap="none" dirty="0">
                        <a:solidFill>
                          <a:srgbClr val="000000"/>
                        </a:solidFill>
                        <a:effectLst/>
                        <a:latin typeface="Be Vietnam Pro"/>
                        <a:ea typeface="+mn-ea"/>
                        <a:cs typeface="+mn-cs"/>
                        <a:sym typeface="Arial"/>
                      </a:endParaRPr>
                    </a:p>
                  </a:txBody>
                  <a:tcPr marL="2271" marR="2271" marT="2271"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b">
                        <a:lnSpc>
                          <a:spcPct val="100000"/>
                        </a:lnSpc>
                        <a:spcBef>
                          <a:spcPts val="0"/>
                        </a:spcBef>
                        <a:spcAft>
                          <a:spcPts val="0"/>
                        </a:spcAft>
                        <a:buClr>
                          <a:srgbClr val="000000"/>
                        </a:buClr>
                        <a:buFont typeface="Arial"/>
                      </a:pPr>
                      <a:r>
                        <a:rPr lang="en-US" sz="1000" b="0" i="0" u="none" strike="noStrike" cap="none" dirty="0" smtClean="0">
                          <a:solidFill>
                            <a:srgbClr val="000000"/>
                          </a:solidFill>
                          <a:effectLst/>
                          <a:latin typeface="Be Vietnam Pro"/>
                          <a:ea typeface="+mn-ea"/>
                          <a:cs typeface="+mn-cs"/>
                          <a:sym typeface="Arial"/>
                        </a:rPr>
                        <a:t>19 724</a:t>
                      </a:r>
                      <a:r>
                        <a:rPr lang="ru-RU" sz="1000" b="0" i="0" u="none" strike="noStrike" cap="none" dirty="0" smtClean="0">
                          <a:solidFill>
                            <a:srgbClr val="000000"/>
                          </a:solidFill>
                          <a:effectLst/>
                          <a:latin typeface="Be Vietnam Pro"/>
                          <a:ea typeface="+mn-ea"/>
                          <a:cs typeface="+mn-cs"/>
                          <a:sym typeface="Arial"/>
                        </a:rPr>
                        <a:t>,</a:t>
                      </a:r>
                      <a:r>
                        <a:rPr lang="en-US" sz="1000" b="0" i="0" u="none" strike="noStrike" cap="none" dirty="0" smtClean="0">
                          <a:solidFill>
                            <a:srgbClr val="000000"/>
                          </a:solidFill>
                          <a:effectLst/>
                          <a:latin typeface="Be Vietnam Pro"/>
                          <a:ea typeface="+mn-ea"/>
                          <a:cs typeface="+mn-cs"/>
                          <a:sym typeface="Arial"/>
                        </a:rPr>
                        <a:t>98</a:t>
                      </a:r>
                      <a:endParaRPr lang="ru-RU" sz="1000" b="0" i="0" u="none" strike="noStrike" cap="none" dirty="0">
                        <a:solidFill>
                          <a:srgbClr val="000000"/>
                        </a:solidFill>
                        <a:effectLst/>
                        <a:latin typeface="Be Vietnam Pro"/>
                        <a:ea typeface="+mn-ea"/>
                        <a:cs typeface="+mn-cs"/>
                        <a:sym typeface="Arial"/>
                      </a:endParaRPr>
                    </a:p>
                  </a:txBody>
                  <a:tcPr marL="2271" marR="2271" marT="2271"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en-US" sz="1000" b="0" i="0" u="none" strike="noStrike" cap="none" dirty="0" smtClean="0">
                          <a:solidFill>
                            <a:srgbClr val="000000"/>
                          </a:solidFill>
                          <a:effectLst/>
                          <a:latin typeface="Be Vietnam Pro"/>
                          <a:ea typeface="+mn-ea"/>
                          <a:cs typeface="+mn-cs"/>
                          <a:sym typeface="Arial"/>
                        </a:rPr>
                        <a:t>19 727</a:t>
                      </a:r>
                      <a:r>
                        <a:rPr lang="ru-RU" sz="1000" b="0" i="0" u="none" strike="noStrike" cap="none" dirty="0" smtClean="0">
                          <a:solidFill>
                            <a:srgbClr val="000000"/>
                          </a:solidFill>
                          <a:effectLst/>
                          <a:latin typeface="Be Vietnam Pro"/>
                          <a:ea typeface="+mn-ea"/>
                          <a:cs typeface="+mn-cs"/>
                          <a:sym typeface="Arial"/>
                        </a:rPr>
                        <a:t>,</a:t>
                      </a:r>
                      <a:r>
                        <a:rPr lang="en-US" sz="1000" b="0" i="0" u="none" strike="noStrike" cap="none" dirty="0" smtClean="0">
                          <a:solidFill>
                            <a:srgbClr val="000000"/>
                          </a:solidFill>
                          <a:effectLst/>
                          <a:latin typeface="Be Vietnam Pro"/>
                          <a:ea typeface="+mn-ea"/>
                          <a:cs typeface="+mn-cs"/>
                          <a:sym typeface="Arial"/>
                        </a:rPr>
                        <a:t>4</a:t>
                      </a:r>
                      <a:r>
                        <a:rPr lang="ru-RU" sz="1000" b="0" i="0" u="none" strike="noStrike" cap="none" dirty="0" smtClean="0">
                          <a:solidFill>
                            <a:srgbClr val="000000"/>
                          </a:solidFill>
                          <a:effectLst/>
                          <a:latin typeface="Be Vietnam Pro"/>
                          <a:ea typeface="+mn-ea"/>
                          <a:cs typeface="+mn-cs"/>
                          <a:sym typeface="Arial"/>
                        </a:rPr>
                        <a:t>6</a:t>
                      </a:r>
                      <a:endParaRPr lang="ru-RU" sz="1000" b="0" i="0" u="none" strike="noStrike" cap="none" dirty="0">
                        <a:solidFill>
                          <a:srgbClr val="000000"/>
                        </a:solidFill>
                        <a:effectLst/>
                        <a:latin typeface="Be Vietnam Pro"/>
                        <a:ea typeface="+mn-ea"/>
                        <a:cs typeface="+mn-cs"/>
                        <a:sym typeface="Arial"/>
                      </a:endParaRPr>
                    </a:p>
                  </a:txBody>
                  <a:tcPr marL="2271" marR="2271" marT="2271"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2692883210"/>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Скругленный прямоугольник 2"/>
          <p:cNvSpPr/>
          <p:nvPr/>
        </p:nvSpPr>
        <p:spPr>
          <a:xfrm>
            <a:off x="808269" y="243192"/>
            <a:ext cx="7345131" cy="509806"/>
          </a:xfrm>
          <a:prstGeom prst="roundRect">
            <a:avLst/>
          </a:prstGeom>
          <a:noFill/>
          <a:ln w="19050">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27" name="Соединительная линия уступом 26"/>
          <p:cNvCxnSpPr>
            <a:endCxn id="3" idx="1"/>
          </p:cNvCxnSpPr>
          <p:nvPr/>
        </p:nvCxnSpPr>
        <p:spPr>
          <a:xfrm rot="5400000" flipH="1" flipV="1">
            <a:off x="-1442713" y="2230702"/>
            <a:ext cx="3983589" cy="518376"/>
          </a:xfrm>
          <a:prstGeom prst="bentConnector2">
            <a:avLst/>
          </a:prstGeom>
          <a:ln w="19050">
            <a:solidFill>
              <a:schemeClr val="accent2">
                <a:lumMod val="50000"/>
              </a:schemeClr>
            </a:solidFill>
          </a:ln>
        </p:spPr>
        <p:style>
          <a:lnRef idx="1">
            <a:schemeClr val="accent1"/>
          </a:lnRef>
          <a:fillRef idx="0">
            <a:schemeClr val="accent1"/>
          </a:fillRef>
          <a:effectRef idx="0">
            <a:schemeClr val="accent1"/>
          </a:effectRef>
          <a:fontRef idx="minor">
            <a:schemeClr val="tx1"/>
          </a:fontRef>
        </p:style>
      </p:cxnSp>
      <p:sp>
        <p:nvSpPr>
          <p:cNvPr id="28" name="Google Shape;1697;p29"/>
          <p:cNvSpPr txBox="1">
            <a:spLocks/>
          </p:cNvSpPr>
          <p:nvPr/>
        </p:nvSpPr>
        <p:spPr>
          <a:xfrm>
            <a:off x="984935" y="224675"/>
            <a:ext cx="7333533" cy="528323"/>
          </a:xfrm>
          <a:prstGeom prst="rect">
            <a:avLst/>
          </a:prstGeom>
          <a:noFill/>
          <a:ln w="38100">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90000"/>
              </a:lnSpc>
              <a:spcBef>
                <a:spcPts val="0"/>
              </a:spcBef>
              <a:spcAft>
                <a:spcPts val="0"/>
              </a:spcAft>
              <a:buClr>
                <a:srgbClr val="191919"/>
              </a:buClr>
              <a:buSzPts val="5200"/>
              <a:buFont typeface="Be Vietnam Pro"/>
              <a:buNone/>
              <a:defRPr sz="5000" b="1" i="0" u="none" strike="noStrike" cap="none">
                <a:solidFill>
                  <a:schemeClr val="dk1"/>
                </a:solidFill>
                <a:latin typeface="Be Vietnam Pro"/>
                <a:ea typeface="Be Vietnam Pro"/>
                <a:cs typeface="Be Vietnam Pro"/>
                <a:sym typeface="Be Vietnam Pro"/>
              </a:defRPr>
            </a:lvl1pPr>
            <a:lvl2pPr marR="0" lvl="1"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2pPr>
            <a:lvl3pPr marR="0" lvl="2"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3pPr>
            <a:lvl4pPr marR="0" lvl="3"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4pPr>
            <a:lvl5pPr marR="0" lvl="4"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5pPr>
            <a:lvl6pPr marR="0" lvl="5"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6pPr>
            <a:lvl7pPr marR="0" lvl="6"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7pPr>
            <a:lvl8pPr marR="0" lvl="7"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8pPr>
            <a:lvl9pPr marR="0" lvl="8"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9pPr>
          </a:lstStyle>
          <a:p>
            <a:r>
              <a:rPr lang="ru-RU" sz="1800" dirty="0" smtClean="0">
                <a:solidFill>
                  <a:schemeClr val="tx1">
                    <a:lumMod val="75000"/>
                  </a:schemeClr>
                </a:solidFill>
              </a:rPr>
              <a:t>Распределение расходов бюджета Увинского района</a:t>
            </a:r>
            <a:endParaRPr lang="en-US" sz="800" b="0" dirty="0">
              <a:solidFill>
                <a:schemeClr val="tx1">
                  <a:lumMod val="75000"/>
                </a:schemeClr>
              </a:solidFill>
            </a:endParaRPr>
          </a:p>
        </p:txBody>
      </p:sp>
      <p:graphicFrame>
        <p:nvGraphicFramePr>
          <p:cNvPr id="39" name="Схема 38"/>
          <p:cNvGraphicFramePr/>
          <p:nvPr>
            <p:extLst>
              <p:ext uri="{D42A27DB-BD31-4B8C-83A1-F6EECF244321}">
                <p14:modId xmlns:p14="http://schemas.microsoft.com/office/powerpoint/2010/main" val="3643361775"/>
              </p:ext>
            </p:extLst>
          </p:nvPr>
        </p:nvGraphicFramePr>
        <p:xfrm>
          <a:off x="307856" y="752998"/>
          <a:ext cx="2599117" cy="424321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cxnSp>
        <p:nvCxnSpPr>
          <p:cNvPr id="2056" name="Прямая соединительная линия 2055"/>
          <p:cNvCxnSpPr/>
          <p:nvPr/>
        </p:nvCxnSpPr>
        <p:spPr>
          <a:xfrm>
            <a:off x="289893" y="1543792"/>
            <a:ext cx="165392" cy="0"/>
          </a:xfrm>
          <a:prstGeom prst="line">
            <a:avLst/>
          </a:prstGeom>
          <a:ln w="31750">
            <a:solidFill>
              <a:schemeClr val="accent2">
                <a:lumMod val="50000"/>
              </a:schemeClr>
            </a:solidFill>
          </a:ln>
        </p:spPr>
        <p:style>
          <a:lnRef idx="1">
            <a:schemeClr val="accent1"/>
          </a:lnRef>
          <a:fillRef idx="0">
            <a:schemeClr val="accent1"/>
          </a:fillRef>
          <a:effectRef idx="0">
            <a:schemeClr val="accent1"/>
          </a:effectRef>
          <a:fontRef idx="minor">
            <a:schemeClr val="tx1"/>
          </a:fontRef>
        </p:style>
      </p:cxnSp>
      <p:cxnSp>
        <p:nvCxnSpPr>
          <p:cNvPr id="54" name="Прямая соединительная линия 53"/>
          <p:cNvCxnSpPr/>
          <p:nvPr/>
        </p:nvCxnSpPr>
        <p:spPr>
          <a:xfrm>
            <a:off x="289893" y="3083922"/>
            <a:ext cx="165392" cy="0"/>
          </a:xfrm>
          <a:prstGeom prst="line">
            <a:avLst/>
          </a:prstGeom>
          <a:ln w="31750">
            <a:solidFill>
              <a:schemeClr val="accent2">
                <a:lumMod val="50000"/>
              </a:schemeClr>
            </a:solidFill>
          </a:ln>
        </p:spPr>
        <p:style>
          <a:lnRef idx="1">
            <a:schemeClr val="accent1"/>
          </a:lnRef>
          <a:fillRef idx="0">
            <a:schemeClr val="accent1"/>
          </a:fillRef>
          <a:effectRef idx="0">
            <a:schemeClr val="accent1"/>
          </a:effectRef>
          <a:fontRef idx="minor">
            <a:schemeClr val="tx1"/>
          </a:fontRef>
        </p:style>
      </p:cxnSp>
      <p:cxnSp>
        <p:nvCxnSpPr>
          <p:cNvPr id="55" name="Прямая соединительная линия 54"/>
          <p:cNvCxnSpPr/>
          <p:nvPr/>
        </p:nvCxnSpPr>
        <p:spPr>
          <a:xfrm>
            <a:off x="289893" y="4463144"/>
            <a:ext cx="165392" cy="0"/>
          </a:xfrm>
          <a:prstGeom prst="line">
            <a:avLst/>
          </a:prstGeom>
          <a:ln w="31750">
            <a:solidFill>
              <a:schemeClr val="accent2">
                <a:lumMod val="50000"/>
              </a:schemeClr>
            </a:solidFill>
          </a:ln>
        </p:spPr>
        <p:style>
          <a:lnRef idx="1">
            <a:schemeClr val="accent1"/>
          </a:lnRef>
          <a:fillRef idx="0">
            <a:schemeClr val="accent1"/>
          </a:fillRef>
          <a:effectRef idx="0">
            <a:schemeClr val="accent1"/>
          </a:effectRef>
          <a:fontRef idx="minor">
            <a:schemeClr val="tx1"/>
          </a:fontRef>
        </p:style>
      </p:cxnSp>
      <p:pic>
        <p:nvPicPr>
          <p:cNvPr id="3074" name="Picture 2"/>
          <p:cNvPicPr>
            <a:picLocks noChangeAspect="1" noChangeArrowheads="1"/>
          </p:cNvPicPr>
          <p:nvPr/>
        </p:nvPicPr>
        <p:blipFill>
          <a:blip r:embed="rId7">
            <a:duotone>
              <a:prstClr val="black"/>
              <a:schemeClr val="accent3">
                <a:tint val="45000"/>
                <a:satMod val="400000"/>
              </a:schemeClr>
            </a:duotone>
            <a:extLst>
              <a:ext uri="{28A0092B-C50C-407E-A947-70E740481C1C}">
                <a14:useLocalDpi xmlns:a14="http://schemas.microsoft.com/office/drawing/2010/main" val="0"/>
              </a:ext>
            </a:extLst>
          </a:blip>
          <a:srcRect/>
          <a:stretch>
            <a:fillRect/>
          </a:stretch>
        </p:blipFill>
        <p:spPr bwMode="auto">
          <a:xfrm>
            <a:off x="8318469" y="224675"/>
            <a:ext cx="439737" cy="347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0" name="Группа 9"/>
          <p:cNvGrpSpPr/>
          <p:nvPr/>
        </p:nvGrpSpPr>
        <p:grpSpPr>
          <a:xfrm>
            <a:off x="3196426" y="1421760"/>
            <a:ext cx="5665633" cy="2754000"/>
            <a:chOff x="76569" y="1092229"/>
            <a:chExt cx="2728013" cy="1278900"/>
          </a:xfrm>
        </p:grpSpPr>
        <p:sp>
          <p:nvSpPr>
            <p:cNvPr id="11" name="Прямоугольник 10"/>
            <p:cNvSpPr/>
            <p:nvPr/>
          </p:nvSpPr>
          <p:spPr>
            <a:xfrm>
              <a:off x="76569" y="1092229"/>
              <a:ext cx="2728013" cy="1278900"/>
            </a:xfrm>
            <a:prstGeom prst="rect">
              <a:avLst/>
            </a:prstGeom>
            <a:solidFill>
              <a:schemeClr val="accent3">
                <a:lumMod val="20000"/>
                <a:lumOff val="80000"/>
                <a:alpha val="90000"/>
              </a:schemeClr>
            </a:solidFill>
          </p:spPr>
          <p:style>
            <a:lnRef idx="2">
              <a:schemeClr val="accent1">
                <a:hueOff val="0"/>
                <a:satOff val="0"/>
                <a:lumOff val="0"/>
                <a:alphaOff val="0"/>
              </a:schemeClr>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sp>
        <p:sp>
          <p:nvSpPr>
            <p:cNvPr id="12" name="Прямоугольник 11"/>
            <p:cNvSpPr/>
            <p:nvPr/>
          </p:nvSpPr>
          <p:spPr>
            <a:xfrm>
              <a:off x="76569" y="1092229"/>
              <a:ext cx="2728013" cy="1278900"/>
            </a:xfrm>
            <a:prstGeom prst="rect">
              <a:avLst/>
            </a:prstGeom>
          </p:spPr>
          <p:style>
            <a:lnRef idx="0">
              <a:scrgbClr r="0" g="0" b="0"/>
            </a:lnRef>
            <a:fillRef idx="0">
              <a:scrgbClr r="0" g="0" b="0"/>
            </a:fillRef>
            <a:effectRef idx="0">
              <a:scrgbClr r="0" g="0" b="0"/>
            </a:effectRef>
            <a:fontRef idx="minor">
              <a:schemeClr val="dk1">
                <a:hueOff val="0"/>
                <a:satOff val="0"/>
                <a:lumOff val="0"/>
                <a:alphaOff val="0"/>
              </a:schemeClr>
            </a:fontRef>
          </p:style>
          <p:txBody>
            <a:bodyPr spcFirstLastPara="0" vert="horz" wrap="square" lIns="201720" tIns="145796" rIns="201720" bIns="64008" numCol="1" spcCol="1270" anchor="t" anchorCtr="0">
              <a:noAutofit/>
            </a:bodyPr>
            <a:lstStyle/>
            <a:p>
              <a:pPr lvl="1" algn="l" defTabSz="400050">
                <a:lnSpc>
                  <a:spcPct val="90000"/>
                </a:lnSpc>
                <a:spcBef>
                  <a:spcPct val="0"/>
                </a:spcBef>
                <a:spcAft>
                  <a:spcPct val="15000"/>
                </a:spcAft>
              </a:pPr>
              <a:endParaRPr lang="ru-RU" sz="1600" b="1" kern="1200" dirty="0" smtClean="0"/>
            </a:p>
            <a:p>
              <a:pPr lvl="1" algn="l" defTabSz="400050">
                <a:lnSpc>
                  <a:spcPct val="90000"/>
                </a:lnSpc>
                <a:spcBef>
                  <a:spcPct val="0"/>
                </a:spcBef>
                <a:spcAft>
                  <a:spcPct val="15000"/>
                </a:spcAft>
              </a:pPr>
              <a:r>
                <a:rPr lang="ru-RU" sz="1600" b="1" kern="1200" dirty="0" smtClean="0"/>
                <a:t>ГЛАВНЫЕ РАСПОРЯДИТЕЛИ БЮДЖЕТНЫХ СРЕДСТВ :</a:t>
              </a:r>
            </a:p>
            <a:p>
              <a:pPr marL="57150" lvl="1" indent="-57150" algn="l" defTabSz="400050">
                <a:lnSpc>
                  <a:spcPct val="90000"/>
                </a:lnSpc>
                <a:spcBef>
                  <a:spcPct val="0"/>
                </a:spcBef>
                <a:spcAft>
                  <a:spcPct val="15000"/>
                </a:spcAft>
                <a:buChar char="••"/>
              </a:pPr>
              <a:r>
                <a:rPr lang="ru-RU" sz="1600" kern="1200" dirty="0" smtClean="0"/>
                <a:t> Администрация </a:t>
              </a:r>
              <a:r>
                <a:rPr lang="ru-RU" sz="1600" kern="1200" dirty="0" err="1" smtClean="0"/>
                <a:t>Увинского</a:t>
              </a:r>
              <a:r>
                <a:rPr lang="ru-RU" sz="1600" kern="1200" dirty="0" smtClean="0"/>
                <a:t> района;</a:t>
              </a:r>
            </a:p>
            <a:p>
              <a:pPr marL="57150" lvl="1" indent="-57150" algn="l" defTabSz="400050">
                <a:lnSpc>
                  <a:spcPct val="90000"/>
                </a:lnSpc>
                <a:spcBef>
                  <a:spcPct val="0"/>
                </a:spcBef>
                <a:spcAft>
                  <a:spcPct val="15000"/>
                </a:spcAft>
                <a:buChar char="••"/>
              </a:pPr>
              <a:r>
                <a:rPr lang="ru-RU" sz="1600" kern="1200" dirty="0" smtClean="0"/>
                <a:t> Совет депутатов </a:t>
              </a:r>
              <a:r>
                <a:rPr lang="ru-RU" sz="1600" kern="1200" dirty="0" err="1" smtClean="0"/>
                <a:t>Увинского</a:t>
              </a:r>
              <a:r>
                <a:rPr lang="ru-RU" sz="1600" kern="1200" dirty="0" smtClean="0"/>
                <a:t> района;</a:t>
              </a:r>
              <a:endParaRPr lang="ru-RU" sz="1600" kern="1200" dirty="0"/>
            </a:p>
            <a:p>
              <a:pPr marL="57150" lvl="1" indent="-57150" algn="l" defTabSz="400050">
                <a:lnSpc>
                  <a:spcPct val="90000"/>
                </a:lnSpc>
                <a:spcBef>
                  <a:spcPct val="0"/>
                </a:spcBef>
                <a:spcAft>
                  <a:spcPct val="15000"/>
                </a:spcAft>
                <a:buChar char="••"/>
              </a:pPr>
              <a:r>
                <a:rPr lang="ru-RU" sz="1600" kern="1200" dirty="0" smtClean="0"/>
                <a:t> Контрольно-счетный орган </a:t>
              </a:r>
              <a:r>
                <a:rPr lang="ru-RU" sz="1600" kern="1200" dirty="0" err="1" smtClean="0"/>
                <a:t>Увинского</a:t>
              </a:r>
              <a:r>
                <a:rPr lang="ru-RU" sz="1600" kern="1200" dirty="0" smtClean="0"/>
                <a:t> района;</a:t>
              </a:r>
              <a:endParaRPr lang="ru-RU" sz="1600" kern="1200" dirty="0"/>
            </a:p>
            <a:p>
              <a:pPr marL="57150" lvl="1" indent="-57150" algn="l" defTabSz="400050">
                <a:lnSpc>
                  <a:spcPct val="90000"/>
                </a:lnSpc>
                <a:spcBef>
                  <a:spcPct val="0"/>
                </a:spcBef>
                <a:spcAft>
                  <a:spcPct val="15000"/>
                </a:spcAft>
                <a:buChar char="••"/>
              </a:pPr>
              <a:r>
                <a:rPr lang="ru-RU" sz="1600" kern="1200" dirty="0" smtClean="0"/>
                <a:t> Управление имущественных и земельных отношений </a:t>
              </a:r>
              <a:r>
                <a:rPr lang="ru-RU" sz="1600" kern="1200" dirty="0" err="1" smtClean="0"/>
                <a:t>Увинского</a:t>
              </a:r>
              <a:r>
                <a:rPr lang="ru-RU" sz="1600" kern="1200" dirty="0" smtClean="0"/>
                <a:t> района;</a:t>
              </a:r>
              <a:endParaRPr lang="ru-RU" sz="1600" kern="1200" dirty="0"/>
            </a:p>
            <a:p>
              <a:pPr marL="57150" lvl="1" indent="-57150" algn="l" defTabSz="400050">
                <a:lnSpc>
                  <a:spcPct val="90000"/>
                </a:lnSpc>
                <a:spcBef>
                  <a:spcPct val="0"/>
                </a:spcBef>
                <a:spcAft>
                  <a:spcPct val="15000"/>
                </a:spcAft>
                <a:buChar char="••"/>
              </a:pPr>
              <a:r>
                <a:rPr lang="ru-RU" sz="1600" kern="1200" dirty="0" smtClean="0"/>
                <a:t> Управление финансов </a:t>
              </a:r>
              <a:r>
                <a:rPr lang="ru-RU" sz="1600" kern="1200" dirty="0" err="1" smtClean="0"/>
                <a:t>Увинского</a:t>
              </a:r>
              <a:r>
                <a:rPr lang="ru-RU" sz="1600" kern="1200" dirty="0" smtClean="0"/>
                <a:t> района;</a:t>
              </a:r>
              <a:endParaRPr lang="ru-RU" sz="1600" kern="1200" dirty="0"/>
            </a:p>
            <a:p>
              <a:pPr marL="57150" lvl="1" indent="-57150" algn="l" defTabSz="400050">
                <a:lnSpc>
                  <a:spcPct val="90000"/>
                </a:lnSpc>
                <a:spcBef>
                  <a:spcPct val="0"/>
                </a:spcBef>
                <a:spcAft>
                  <a:spcPct val="15000"/>
                </a:spcAft>
                <a:buChar char="••"/>
              </a:pPr>
              <a:r>
                <a:rPr lang="ru-RU" sz="1600" kern="1200" dirty="0" smtClean="0"/>
                <a:t> Управление образования </a:t>
              </a:r>
              <a:r>
                <a:rPr lang="ru-RU" sz="1600" kern="1200" dirty="0" err="1" smtClean="0"/>
                <a:t>Увинского</a:t>
              </a:r>
              <a:r>
                <a:rPr lang="ru-RU" sz="1600" kern="1200" dirty="0" smtClean="0"/>
                <a:t> района;</a:t>
              </a:r>
              <a:endParaRPr lang="ru-RU" sz="1600" kern="1200" dirty="0"/>
            </a:p>
          </p:txBody>
        </p:sp>
      </p:grpSp>
    </p:spTree>
    <p:extLst>
      <p:ext uri="{BB962C8B-B14F-4D97-AF65-F5344CB8AC3E}">
        <p14:creationId xmlns:p14="http://schemas.microsoft.com/office/powerpoint/2010/main" val="2533960922"/>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Google Shape;1697;p29"/>
          <p:cNvSpPr txBox="1">
            <a:spLocks/>
          </p:cNvSpPr>
          <p:nvPr/>
        </p:nvSpPr>
        <p:spPr>
          <a:xfrm>
            <a:off x="850629" y="79339"/>
            <a:ext cx="8165779" cy="553122"/>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90000"/>
              </a:lnSpc>
              <a:spcBef>
                <a:spcPts val="0"/>
              </a:spcBef>
              <a:spcAft>
                <a:spcPts val="0"/>
              </a:spcAft>
              <a:buClr>
                <a:srgbClr val="191919"/>
              </a:buClr>
              <a:buSzPts val="5200"/>
              <a:buFont typeface="Be Vietnam Pro"/>
              <a:buNone/>
              <a:defRPr sz="5000" b="1" i="0" u="none" strike="noStrike" cap="none">
                <a:solidFill>
                  <a:schemeClr val="dk1"/>
                </a:solidFill>
                <a:latin typeface="Be Vietnam Pro"/>
                <a:ea typeface="Be Vietnam Pro"/>
                <a:cs typeface="Be Vietnam Pro"/>
                <a:sym typeface="Be Vietnam Pro"/>
              </a:defRPr>
            </a:lvl1pPr>
            <a:lvl2pPr marR="0" lvl="1"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2pPr>
            <a:lvl3pPr marR="0" lvl="2"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3pPr>
            <a:lvl4pPr marR="0" lvl="3"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4pPr>
            <a:lvl5pPr marR="0" lvl="4"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5pPr>
            <a:lvl6pPr marR="0" lvl="5"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6pPr>
            <a:lvl7pPr marR="0" lvl="6"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7pPr>
            <a:lvl8pPr marR="0" lvl="7"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8pPr>
            <a:lvl9pPr marR="0" lvl="8"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9pPr>
          </a:lstStyle>
          <a:p>
            <a:pPr>
              <a:lnSpc>
                <a:spcPct val="100000"/>
              </a:lnSpc>
            </a:pPr>
            <a:r>
              <a:rPr lang="ru-RU" sz="1800" dirty="0" smtClean="0">
                <a:solidFill>
                  <a:schemeClr val="tx1">
                    <a:lumMod val="75000"/>
                  </a:schemeClr>
                </a:solidFill>
              </a:rPr>
              <a:t>Расходы бюджета Увинского района, </a:t>
            </a:r>
            <a:r>
              <a:rPr lang="ru-RU" sz="1100" b="0" dirty="0" smtClean="0">
                <a:solidFill>
                  <a:schemeClr val="tx1">
                    <a:lumMod val="75000"/>
                  </a:schemeClr>
                </a:solidFill>
              </a:rPr>
              <a:t>тыс.₽</a:t>
            </a:r>
          </a:p>
          <a:p>
            <a:pPr>
              <a:lnSpc>
                <a:spcPct val="100000"/>
              </a:lnSpc>
            </a:pPr>
            <a:r>
              <a:rPr lang="ru-RU" sz="1050" b="0" dirty="0" smtClean="0">
                <a:solidFill>
                  <a:schemeClr val="tx1">
                    <a:lumMod val="75000"/>
                  </a:schemeClr>
                </a:solidFill>
              </a:rPr>
              <a:t>СТРУКТУРА РАСХОДОВ БЮДЖЕТА ПО РАЗДЕЛАМ И ПОДРАЗДЕЛАМ ФУНКЦИОНАЛЬНОЙ КЛАССИФИКАЦИИ</a:t>
            </a:r>
            <a:endParaRPr lang="en-US" sz="1050" b="0" dirty="0">
              <a:solidFill>
                <a:schemeClr val="tx1">
                  <a:lumMod val="75000"/>
                </a:schemeClr>
              </a:solidFill>
            </a:endParaRPr>
          </a:p>
        </p:txBody>
      </p:sp>
      <p:graphicFrame>
        <p:nvGraphicFramePr>
          <p:cNvPr id="2" name="Таблица 1"/>
          <p:cNvGraphicFramePr>
            <a:graphicFrameLocks noGrp="1"/>
          </p:cNvGraphicFramePr>
          <p:nvPr>
            <p:extLst>
              <p:ext uri="{D42A27DB-BD31-4B8C-83A1-F6EECF244321}">
                <p14:modId xmlns:p14="http://schemas.microsoft.com/office/powerpoint/2010/main" val="2757555544"/>
              </p:ext>
            </p:extLst>
          </p:nvPr>
        </p:nvGraphicFramePr>
        <p:xfrm>
          <a:off x="251228" y="736600"/>
          <a:ext cx="8647241" cy="4025264"/>
        </p:xfrm>
        <a:graphic>
          <a:graphicData uri="http://schemas.openxmlformats.org/drawingml/2006/table">
            <a:tbl>
              <a:tblPr/>
              <a:tblGrid>
                <a:gridCol w="396035"/>
                <a:gridCol w="3723846"/>
                <a:gridCol w="907473"/>
                <a:gridCol w="886691"/>
                <a:gridCol w="983672"/>
                <a:gridCol w="886691"/>
                <a:gridCol w="862833"/>
              </a:tblGrid>
              <a:tr h="355600">
                <a:tc>
                  <a:txBody>
                    <a:bodyPr/>
                    <a:lstStyle/>
                    <a:p>
                      <a:pPr marL="0" marR="0" indent="0" algn="ctr" defTabSz="914400" rtl="0" eaLnBrk="1" fontAlgn="b" latinLnBrk="0" hangingPunct="1">
                        <a:lnSpc>
                          <a:spcPct val="100000"/>
                        </a:lnSpc>
                        <a:spcBef>
                          <a:spcPts val="0"/>
                        </a:spcBef>
                        <a:spcAft>
                          <a:spcPts val="0"/>
                        </a:spcAft>
                        <a:buClr>
                          <a:srgbClr val="000000"/>
                        </a:buClr>
                        <a:buSzTx/>
                        <a:buFont typeface="Arial"/>
                        <a:buNone/>
                        <a:tabLst/>
                        <a:defRPr/>
                      </a:pPr>
                      <a:r>
                        <a:rPr lang="ru-RU" sz="1000" b="1" i="0" u="none" strike="noStrike" cap="none" dirty="0" smtClean="0">
                          <a:solidFill>
                            <a:srgbClr val="FFFFFF"/>
                          </a:solidFill>
                          <a:effectLst/>
                          <a:latin typeface="Be Vietnam Pro"/>
                          <a:ea typeface="+mn-ea"/>
                          <a:cs typeface="+mn-cs"/>
                          <a:sym typeface="Arial"/>
                        </a:rPr>
                        <a:t>код</a:t>
                      </a:r>
                    </a:p>
                  </a:txBody>
                  <a:tcPr marL="132911" marR="4923" marT="4923" marB="0" anchor="ctr">
                    <a:lnL>
                      <a:noFill/>
                    </a:lnL>
                    <a:lnR>
                      <a:noFill/>
                    </a:lnR>
                    <a:lnT w="6350" cap="flat" cmpd="sng" algn="ctr">
                      <a:noFill/>
                      <a:prstDash val="solid"/>
                      <a:round/>
                      <a:headEnd type="none" w="med" len="med"/>
                      <a:tailEnd type="none" w="med" len="med"/>
                    </a:lnT>
                    <a:lnB w="6350" cap="flat" cmpd="sng" algn="ctr">
                      <a:solidFill>
                        <a:srgbClr val="A6A6A6"/>
                      </a:solidFill>
                      <a:prstDash val="solid"/>
                      <a:round/>
                      <a:headEnd type="none" w="med" len="med"/>
                      <a:tailEnd type="none" w="med" len="med"/>
                    </a:lnB>
                    <a:solidFill>
                      <a:schemeClr val="accent1">
                        <a:lumMod val="75000"/>
                      </a:schemeClr>
                    </a:solidFill>
                  </a:tcPr>
                </a:tc>
                <a:tc>
                  <a:txBody>
                    <a:bodyPr/>
                    <a:lstStyle/>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Наименование раздела / подраздела</a:t>
                      </a:r>
                    </a:p>
                  </a:txBody>
                  <a:tcPr marL="132911" marR="4923" marT="4923" marB="0" anchor="ctr">
                    <a:lnL>
                      <a:noFill/>
                    </a:lnL>
                    <a:lnR>
                      <a:noFill/>
                    </a:lnR>
                    <a:lnT w="6350" cap="flat" cmpd="sng" algn="ctr">
                      <a:noFill/>
                      <a:prstDash val="solid"/>
                      <a:round/>
                      <a:headEnd type="none" w="med" len="med"/>
                      <a:tailEnd type="none" w="med" len="med"/>
                    </a:lnT>
                    <a:lnB w="6350" cap="flat" cmpd="sng" algn="ctr">
                      <a:solidFill>
                        <a:srgbClr val="A6A6A6"/>
                      </a:solidFill>
                      <a:prstDash val="solid"/>
                      <a:round/>
                      <a:headEnd type="none" w="med" len="med"/>
                      <a:tailEnd type="none" w="med" len="med"/>
                    </a:lnB>
                    <a:solidFill>
                      <a:schemeClr val="accent1">
                        <a:lumMod val="75000"/>
                      </a:schemeClr>
                    </a:solidFill>
                  </a:tcPr>
                </a:tc>
                <a:tc>
                  <a:txBody>
                    <a:bodyPr/>
                    <a:lstStyle/>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2024</a:t>
                      </a:r>
                    </a:p>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отчет</a:t>
                      </a:r>
                    </a:p>
                  </a:txBody>
                  <a:tcPr marL="132911" marR="4923" marT="4923" marB="0" anchor="ctr">
                    <a:lnL>
                      <a:noFill/>
                    </a:lnL>
                    <a:lnR>
                      <a:noFill/>
                    </a:lnR>
                    <a:lnT w="6350" cap="flat" cmpd="sng" algn="ctr">
                      <a:noFill/>
                      <a:prstDash val="solid"/>
                      <a:round/>
                      <a:headEnd type="none" w="med" len="med"/>
                      <a:tailEnd type="none" w="med" len="med"/>
                    </a:lnT>
                    <a:lnB w="6350" cap="flat" cmpd="sng" algn="ctr">
                      <a:solidFill>
                        <a:srgbClr val="A6A6A6"/>
                      </a:solidFill>
                      <a:prstDash val="solid"/>
                      <a:round/>
                      <a:headEnd type="none" w="med" len="med"/>
                      <a:tailEnd type="none" w="med" len="med"/>
                    </a:lnB>
                    <a:solidFill>
                      <a:schemeClr val="accent1">
                        <a:lumMod val="75000"/>
                      </a:schemeClr>
                    </a:solidFill>
                  </a:tcPr>
                </a:tc>
                <a:tc>
                  <a:txBody>
                    <a:bodyPr/>
                    <a:lstStyle/>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2025</a:t>
                      </a:r>
                    </a:p>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оценка</a:t>
                      </a:r>
                    </a:p>
                  </a:txBody>
                  <a:tcPr marL="132911" marR="4923" marT="4923" marB="0" anchor="ctr">
                    <a:lnL>
                      <a:noFill/>
                    </a:lnL>
                    <a:lnR>
                      <a:noFill/>
                    </a:lnR>
                    <a:lnT w="6350" cap="flat" cmpd="sng" algn="ctr">
                      <a:noFill/>
                      <a:prstDash val="solid"/>
                      <a:round/>
                      <a:headEnd type="none" w="med" len="med"/>
                      <a:tailEnd type="none" w="med" len="med"/>
                    </a:lnT>
                    <a:lnB w="6350" cap="flat" cmpd="sng" algn="ctr">
                      <a:solidFill>
                        <a:srgbClr val="A6A6A6"/>
                      </a:solidFill>
                      <a:prstDash val="solid"/>
                      <a:round/>
                      <a:headEnd type="none" w="med" len="med"/>
                      <a:tailEnd type="none" w="med" len="med"/>
                    </a:lnB>
                    <a:solidFill>
                      <a:schemeClr val="accent1">
                        <a:lumMod val="75000"/>
                      </a:schemeClr>
                    </a:solidFill>
                  </a:tcPr>
                </a:tc>
                <a:tc>
                  <a:txBody>
                    <a:bodyPr/>
                    <a:lstStyle/>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dirty="0" smtClean="0">
                          <a:solidFill>
                            <a:srgbClr val="FFFFFF"/>
                          </a:solidFill>
                          <a:effectLst/>
                          <a:latin typeface="Be Vietnam Pro"/>
                        </a:rPr>
                        <a:t>2026</a:t>
                      </a:r>
                    </a:p>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план</a:t>
                      </a:r>
                      <a:endParaRPr lang="ru-RU" sz="1100" b="1" i="0" u="none" strike="noStrike" cap="none" dirty="0">
                        <a:solidFill>
                          <a:srgbClr val="FFFFFF"/>
                        </a:solidFill>
                        <a:effectLst/>
                        <a:latin typeface="Be Vietnam Pro"/>
                        <a:ea typeface="+mn-ea"/>
                        <a:cs typeface="+mn-cs"/>
                        <a:sym typeface="Arial"/>
                      </a:endParaRPr>
                    </a:p>
                  </a:txBody>
                  <a:tcPr marL="5606" marR="5606" marT="5606" marB="0" anchor="ctr">
                    <a:lnL>
                      <a:noFill/>
                    </a:lnL>
                    <a:lnR>
                      <a:noFill/>
                    </a:lnR>
                    <a:lnT w="6350" cap="flat" cmpd="sng" algn="ctr">
                      <a:noFill/>
                      <a:prstDash val="solid"/>
                      <a:round/>
                      <a:headEnd type="none" w="med" len="med"/>
                      <a:tailEnd type="none" w="med" len="med"/>
                    </a:lnT>
                    <a:lnB w="6350" cap="flat" cmpd="sng" algn="ctr">
                      <a:solidFill>
                        <a:srgbClr val="A6A6A6"/>
                      </a:solidFill>
                      <a:prstDash val="solid"/>
                      <a:round/>
                      <a:headEnd type="none" w="med" len="med"/>
                      <a:tailEnd type="none" w="med" len="med"/>
                    </a:lnB>
                    <a:solidFill>
                      <a:schemeClr val="accent1">
                        <a:lumMod val="75000"/>
                      </a:schemeClr>
                    </a:solidFill>
                  </a:tcPr>
                </a:tc>
                <a:tc>
                  <a:txBody>
                    <a:bodyPr/>
                    <a:lstStyle/>
                    <a:p>
                      <a:pPr marR="0" algn="ctr" rtl="0" fontAlgn="ctr">
                        <a:lnSpc>
                          <a:spcPct val="100000"/>
                        </a:lnSpc>
                        <a:spcBef>
                          <a:spcPts val="0"/>
                        </a:spcBef>
                        <a:spcAft>
                          <a:spcPts val="0"/>
                        </a:spcAft>
                        <a:buClr>
                          <a:srgbClr val="000000"/>
                        </a:buClr>
                        <a:buFont typeface="Arial"/>
                      </a:pPr>
                      <a:r>
                        <a:rPr lang="ru-RU" sz="1000" b="1" i="0" u="none" strike="noStrike" cap="none" dirty="0" smtClean="0">
                          <a:solidFill>
                            <a:srgbClr val="FFFFFF"/>
                          </a:solidFill>
                          <a:effectLst/>
                          <a:latin typeface="Be Vietnam Pro"/>
                          <a:ea typeface="+mn-ea"/>
                          <a:cs typeface="+mn-cs"/>
                          <a:sym typeface="Arial"/>
                        </a:rPr>
                        <a:t>2027</a:t>
                      </a:r>
                    </a:p>
                    <a:p>
                      <a:pPr marR="0" algn="ctr" rtl="0" fontAlgn="ctr">
                        <a:lnSpc>
                          <a:spcPct val="100000"/>
                        </a:lnSpc>
                        <a:spcBef>
                          <a:spcPts val="0"/>
                        </a:spcBef>
                        <a:spcAft>
                          <a:spcPts val="0"/>
                        </a:spcAft>
                        <a:buClr>
                          <a:srgbClr val="000000"/>
                        </a:buClr>
                        <a:buFont typeface="Arial"/>
                      </a:pPr>
                      <a:r>
                        <a:rPr lang="ru-RU" sz="1000" b="1" i="0" u="none" strike="noStrike" cap="none" dirty="0" smtClean="0">
                          <a:solidFill>
                            <a:srgbClr val="FFFFFF"/>
                          </a:solidFill>
                          <a:effectLst/>
                          <a:latin typeface="Be Vietnam Pro"/>
                          <a:ea typeface="+mn-ea"/>
                          <a:cs typeface="+mn-cs"/>
                          <a:sym typeface="Arial"/>
                        </a:rPr>
                        <a:t>план</a:t>
                      </a:r>
                      <a:endParaRPr lang="ru-RU" sz="1000" b="1" i="0" u="none" strike="noStrike" cap="none" dirty="0">
                        <a:solidFill>
                          <a:srgbClr val="FFFFFF"/>
                        </a:solidFill>
                        <a:effectLst/>
                        <a:latin typeface="Be Vietnam Pro"/>
                        <a:ea typeface="+mn-ea"/>
                        <a:cs typeface="+mn-cs"/>
                        <a:sym typeface="Arial"/>
                      </a:endParaRPr>
                    </a:p>
                  </a:txBody>
                  <a:tcPr marL="4923" marR="4923" marT="4923" marB="0" anchor="ctr">
                    <a:lnL>
                      <a:noFill/>
                    </a:lnL>
                    <a:lnR>
                      <a:noFill/>
                    </a:lnR>
                    <a:lnT w="6350" cap="flat" cmpd="sng" algn="ctr">
                      <a:noFill/>
                      <a:prstDash val="solid"/>
                      <a:round/>
                      <a:headEnd type="none" w="med" len="med"/>
                      <a:tailEnd type="none" w="med" len="med"/>
                    </a:lnT>
                    <a:lnB w="6350" cap="flat" cmpd="sng" algn="ctr">
                      <a:solidFill>
                        <a:srgbClr val="A6A6A6"/>
                      </a:solidFill>
                      <a:prstDash val="solid"/>
                      <a:round/>
                      <a:headEnd type="none" w="med" len="med"/>
                      <a:tailEnd type="none" w="med" len="med"/>
                    </a:lnB>
                    <a:solidFill>
                      <a:schemeClr val="accent1">
                        <a:lumMod val="75000"/>
                      </a:schemeClr>
                    </a:solidFill>
                  </a:tcPr>
                </a:tc>
                <a:tc>
                  <a:txBody>
                    <a:bodyPr/>
                    <a:lstStyle/>
                    <a:p>
                      <a:pPr marR="0" algn="ctr" rtl="0" fontAlgn="ctr">
                        <a:lnSpc>
                          <a:spcPct val="100000"/>
                        </a:lnSpc>
                        <a:spcBef>
                          <a:spcPts val="0"/>
                        </a:spcBef>
                        <a:spcAft>
                          <a:spcPts val="0"/>
                        </a:spcAft>
                        <a:buClr>
                          <a:srgbClr val="000000"/>
                        </a:buClr>
                        <a:buFont typeface="Arial"/>
                      </a:pPr>
                      <a:r>
                        <a:rPr lang="ru-RU" sz="1000" b="1" i="0" u="none" strike="noStrike" cap="none" dirty="0" smtClean="0">
                          <a:solidFill>
                            <a:srgbClr val="FFFFFF"/>
                          </a:solidFill>
                          <a:effectLst/>
                          <a:latin typeface="Be Vietnam Pro"/>
                          <a:ea typeface="+mn-ea"/>
                          <a:cs typeface="+mn-cs"/>
                          <a:sym typeface="Arial"/>
                        </a:rPr>
                        <a:t>2028</a:t>
                      </a:r>
                    </a:p>
                    <a:p>
                      <a:pPr marR="0" algn="ctr" rtl="0" fontAlgn="ctr">
                        <a:lnSpc>
                          <a:spcPct val="100000"/>
                        </a:lnSpc>
                        <a:spcBef>
                          <a:spcPts val="0"/>
                        </a:spcBef>
                        <a:spcAft>
                          <a:spcPts val="0"/>
                        </a:spcAft>
                        <a:buClr>
                          <a:srgbClr val="000000"/>
                        </a:buClr>
                        <a:buFont typeface="Arial"/>
                      </a:pPr>
                      <a:r>
                        <a:rPr lang="ru-RU" sz="1000" b="1" i="0" u="none" strike="noStrike" cap="none" dirty="0" smtClean="0">
                          <a:solidFill>
                            <a:srgbClr val="FFFFFF"/>
                          </a:solidFill>
                          <a:effectLst/>
                          <a:latin typeface="Be Vietnam Pro"/>
                          <a:ea typeface="+mn-ea"/>
                          <a:cs typeface="+mn-cs"/>
                          <a:sym typeface="Arial"/>
                        </a:rPr>
                        <a:t>план</a:t>
                      </a:r>
                      <a:endParaRPr lang="ru-RU" sz="1000" b="1" i="0" u="none" strike="noStrike" cap="none" dirty="0">
                        <a:solidFill>
                          <a:srgbClr val="FFFFFF"/>
                        </a:solidFill>
                        <a:effectLst/>
                        <a:latin typeface="Be Vietnam Pro"/>
                        <a:ea typeface="+mn-ea"/>
                        <a:cs typeface="+mn-cs"/>
                        <a:sym typeface="Arial"/>
                      </a:endParaRPr>
                    </a:p>
                  </a:txBody>
                  <a:tcPr marL="4923" marR="4923" marT="4923" marB="0" anchor="ctr">
                    <a:lnL>
                      <a:noFill/>
                    </a:lnL>
                    <a:lnR>
                      <a:noFill/>
                    </a:lnR>
                    <a:lnT w="6350" cap="flat" cmpd="sng" algn="ctr">
                      <a:noFill/>
                      <a:prstDash val="solid"/>
                      <a:round/>
                      <a:headEnd type="none" w="med" len="med"/>
                      <a:tailEnd type="none" w="med" len="med"/>
                    </a:lnT>
                    <a:lnB w="6350" cap="flat" cmpd="sng" algn="ctr">
                      <a:solidFill>
                        <a:srgbClr val="A6A6A6"/>
                      </a:solidFill>
                      <a:prstDash val="solid"/>
                      <a:round/>
                      <a:headEnd type="none" w="med" len="med"/>
                      <a:tailEnd type="none" w="med" len="med"/>
                    </a:lnB>
                    <a:solidFill>
                      <a:schemeClr val="accent1">
                        <a:lumMod val="75000"/>
                      </a:schemeClr>
                    </a:solidFill>
                  </a:tcPr>
                </a:tc>
              </a:tr>
              <a:tr h="239527">
                <a:tc>
                  <a:txBody>
                    <a:bodyPr/>
                    <a:lstStyle/>
                    <a:p>
                      <a:pPr marR="0" algn="l" rtl="0" fontAlgn="b">
                        <a:lnSpc>
                          <a:spcPct val="100000"/>
                        </a:lnSpc>
                        <a:spcBef>
                          <a:spcPts val="0"/>
                        </a:spcBef>
                        <a:spcAft>
                          <a:spcPts val="0"/>
                        </a:spcAft>
                        <a:buClr>
                          <a:srgbClr val="000000"/>
                        </a:buClr>
                        <a:buFont typeface="Arial"/>
                      </a:pPr>
                      <a:r>
                        <a:rPr lang="ru-RU" sz="900" b="1" i="0" u="none" strike="noStrike" cap="none" dirty="0" smtClean="0">
                          <a:solidFill>
                            <a:srgbClr val="000000"/>
                          </a:solidFill>
                          <a:effectLst/>
                          <a:latin typeface="Be Vietnam Pro"/>
                          <a:ea typeface="+mn-ea"/>
                          <a:cs typeface="+mn-cs"/>
                          <a:sym typeface="Arial"/>
                        </a:rPr>
                        <a:t>0100</a:t>
                      </a:r>
                      <a:endParaRPr lang="ru-RU" sz="900" b="1" i="0" u="none" strike="noStrike" cap="none" dirty="0">
                        <a:solidFill>
                          <a:srgbClr val="000000"/>
                        </a:solidFill>
                        <a:effectLst/>
                        <a:latin typeface="Be Vietnam Pro"/>
                        <a:ea typeface="+mn-ea"/>
                        <a:cs typeface="+mn-cs"/>
                        <a:sym typeface="Arial"/>
                      </a:endParaRPr>
                    </a:p>
                  </a:txBody>
                  <a:tcPr marL="132911" marR="4923" marT="492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l" rtl="0" fontAlgn="b">
                        <a:lnSpc>
                          <a:spcPct val="100000"/>
                        </a:lnSpc>
                        <a:spcBef>
                          <a:spcPts val="0"/>
                        </a:spcBef>
                        <a:spcAft>
                          <a:spcPts val="0"/>
                        </a:spcAft>
                        <a:buClr>
                          <a:srgbClr val="000000"/>
                        </a:buClr>
                        <a:buFont typeface="Arial"/>
                      </a:pPr>
                      <a:r>
                        <a:rPr lang="ru-RU" sz="1050" b="1" i="0" u="none" strike="noStrike" cap="none" dirty="0" smtClean="0">
                          <a:solidFill>
                            <a:srgbClr val="000000"/>
                          </a:solidFill>
                          <a:effectLst/>
                          <a:latin typeface="Be Vietnam Pro"/>
                          <a:ea typeface="+mn-ea"/>
                          <a:cs typeface="+mn-cs"/>
                          <a:sym typeface="Arial"/>
                        </a:rPr>
                        <a:t>Общегосударственные </a:t>
                      </a:r>
                      <a:r>
                        <a:rPr lang="ru-RU" sz="1050" b="1" i="0" u="none" strike="noStrike" cap="none" dirty="0">
                          <a:solidFill>
                            <a:srgbClr val="000000"/>
                          </a:solidFill>
                          <a:effectLst/>
                          <a:latin typeface="Be Vietnam Pro"/>
                          <a:ea typeface="+mn-ea"/>
                          <a:cs typeface="+mn-cs"/>
                          <a:sym typeface="Arial"/>
                        </a:rPr>
                        <a:t>вопросы</a:t>
                      </a:r>
                    </a:p>
                  </a:txBody>
                  <a:tcPr marL="132911" marR="4923" marT="492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000" b="1" i="0" u="none" strike="noStrike" cap="none" dirty="0">
                          <a:solidFill>
                            <a:schemeClr val="bg1">
                              <a:lumMod val="10000"/>
                            </a:schemeClr>
                          </a:solidFill>
                          <a:effectLst/>
                          <a:latin typeface="Be Vietnam Pro"/>
                          <a:ea typeface="+mn-ea"/>
                          <a:cs typeface="+mn-cs"/>
                          <a:sym typeface="Arial"/>
                        </a:rPr>
                        <a:t>241 470,94</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000" b="1" i="0" u="none" strike="noStrike" cap="none" dirty="0">
                          <a:solidFill>
                            <a:schemeClr val="bg1">
                              <a:lumMod val="10000"/>
                            </a:schemeClr>
                          </a:solidFill>
                          <a:effectLst/>
                          <a:latin typeface="Be Vietnam Pro"/>
                          <a:ea typeface="+mn-ea"/>
                          <a:cs typeface="+mn-cs"/>
                          <a:sym typeface="Arial"/>
                        </a:rPr>
                        <a:t>312 307,73</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00000"/>
                        </a:lnSpc>
                        <a:spcBef>
                          <a:spcPts val="0"/>
                        </a:spcBef>
                        <a:spcAft>
                          <a:spcPts val="0"/>
                        </a:spcAft>
                        <a:buClr>
                          <a:srgbClr val="000000"/>
                        </a:buClr>
                        <a:buFont typeface="Arial"/>
                      </a:pPr>
                      <a:r>
                        <a:rPr lang="ru-RU" sz="1000" b="1" i="0" u="none" strike="noStrike" cap="none" dirty="0" smtClean="0">
                          <a:solidFill>
                            <a:schemeClr val="bg1">
                              <a:lumMod val="10000"/>
                            </a:schemeClr>
                          </a:solidFill>
                          <a:effectLst/>
                          <a:latin typeface="Be Vietnam Pro"/>
                          <a:ea typeface="+mn-ea"/>
                          <a:cs typeface="+mn-cs"/>
                          <a:sym typeface="Arial"/>
                        </a:rPr>
                        <a:t>447 826,58</a:t>
                      </a:r>
                      <a:endParaRPr lang="ru-RU" sz="1000" b="1" i="0" u="none" strike="noStrike" cap="none" dirty="0">
                        <a:solidFill>
                          <a:schemeClr val="bg1">
                            <a:lumMod val="10000"/>
                          </a:schemeClr>
                        </a:solidFill>
                        <a:effectLst/>
                        <a:latin typeface="Be Vietnam Pro"/>
                        <a:ea typeface="+mn-ea"/>
                        <a:cs typeface="+mn-cs"/>
                        <a:sym typeface="Arial"/>
                      </a:endParaRP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b">
                        <a:lnSpc>
                          <a:spcPct val="100000"/>
                        </a:lnSpc>
                        <a:spcBef>
                          <a:spcPts val="0"/>
                        </a:spcBef>
                        <a:spcAft>
                          <a:spcPts val="0"/>
                        </a:spcAft>
                        <a:buClr>
                          <a:srgbClr val="000000"/>
                        </a:buClr>
                        <a:buFont typeface="Arial"/>
                      </a:pPr>
                      <a:r>
                        <a:rPr lang="ru-RU" sz="1000" b="1" i="0" u="none" strike="noStrike" cap="none" dirty="0">
                          <a:solidFill>
                            <a:schemeClr val="bg1">
                              <a:lumMod val="10000"/>
                            </a:schemeClr>
                          </a:solidFill>
                          <a:effectLst/>
                          <a:latin typeface="Be Vietnam Pro"/>
                          <a:ea typeface="+mn-ea"/>
                          <a:cs typeface="+mn-cs"/>
                          <a:sym typeface="Arial"/>
                        </a:rPr>
                        <a:t>459 </a:t>
                      </a:r>
                      <a:r>
                        <a:rPr lang="ru-RU" sz="1000" b="1" i="0" u="none" strike="noStrike" cap="none" dirty="0" smtClean="0">
                          <a:solidFill>
                            <a:schemeClr val="bg1">
                              <a:lumMod val="10000"/>
                            </a:schemeClr>
                          </a:solidFill>
                          <a:effectLst/>
                          <a:latin typeface="Be Vietnam Pro"/>
                          <a:ea typeface="+mn-ea"/>
                          <a:cs typeface="+mn-cs"/>
                          <a:sym typeface="Arial"/>
                        </a:rPr>
                        <a:t>141,24</a:t>
                      </a:r>
                      <a:endParaRPr lang="ru-RU" sz="1000" b="1" i="0" u="none" strike="noStrike" cap="none" dirty="0">
                        <a:solidFill>
                          <a:schemeClr val="bg1">
                            <a:lumMod val="10000"/>
                          </a:schemeClr>
                        </a:solidFill>
                        <a:effectLst/>
                        <a:latin typeface="Be Vietnam Pro"/>
                        <a:ea typeface="+mn-ea"/>
                        <a:cs typeface="+mn-cs"/>
                        <a:sym typeface="Arial"/>
                      </a:endParaRP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b">
                        <a:lnSpc>
                          <a:spcPct val="100000"/>
                        </a:lnSpc>
                        <a:spcBef>
                          <a:spcPts val="0"/>
                        </a:spcBef>
                        <a:spcAft>
                          <a:spcPts val="0"/>
                        </a:spcAft>
                        <a:buClr>
                          <a:srgbClr val="000000"/>
                        </a:buClr>
                        <a:buFont typeface="Arial"/>
                      </a:pPr>
                      <a:r>
                        <a:rPr lang="ru-RU" sz="1000" b="1" i="0" u="none" strike="noStrike" cap="none" dirty="0" smtClean="0">
                          <a:solidFill>
                            <a:schemeClr val="bg1">
                              <a:lumMod val="10000"/>
                            </a:schemeClr>
                          </a:solidFill>
                          <a:effectLst/>
                          <a:latin typeface="Be Vietnam Pro"/>
                          <a:ea typeface="+mn-ea"/>
                          <a:cs typeface="+mn-cs"/>
                          <a:sym typeface="Arial"/>
                        </a:rPr>
                        <a:t>458 690,69</a:t>
                      </a:r>
                      <a:endParaRPr lang="ru-RU" sz="1000" b="1" i="0" u="none" strike="noStrike" cap="none" dirty="0">
                        <a:solidFill>
                          <a:schemeClr val="bg1">
                            <a:lumMod val="10000"/>
                          </a:schemeClr>
                        </a:solidFill>
                        <a:effectLst/>
                        <a:latin typeface="Be Vietnam Pro"/>
                        <a:ea typeface="+mn-ea"/>
                        <a:cs typeface="+mn-cs"/>
                        <a:sym typeface="Arial"/>
                      </a:endParaRP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r>
              <a:tr h="442291">
                <a:tc>
                  <a:txBody>
                    <a:bodyPr/>
                    <a:lstStyle/>
                    <a:p>
                      <a:pPr marR="0" algn="ctr" rtl="0" fontAlgn="b">
                        <a:lnSpc>
                          <a:spcPct val="100000"/>
                        </a:lnSpc>
                        <a:spcBef>
                          <a:spcPts val="0"/>
                        </a:spcBef>
                        <a:spcAft>
                          <a:spcPts val="0"/>
                        </a:spcAft>
                        <a:buClr>
                          <a:srgbClr val="000000"/>
                        </a:buClr>
                        <a:buFont typeface="Arial"/>
                      </a:pPr>
                      <a:r>
                        <a:rPr lang="ru-RU" sz="900" b="0" i="0" u="none" strike="noStrike" cap="none" dirty="0" smtClean="0">
                          <a:solidFill>
                            <a:srgbClr val="000000"/>
                          </a:solidFill>
                          <a:effectLst/>
                          <a:latin typeface="Be Vietnam Pro"/>
                          <a:ea typeface="+mn-ea"/>
                          <a:cs typeface="+mn-cs"/>
                          <a:sym typeface="Arial"/>
                        </a:rPr>
                        <a:t>0102</a:t>
                      </a:r>
                      <a:endParaRPr lang="ru-RU" sz="900" b="0" i="0" u="none" strike="noStrike" cap="none" dirty="0">
                        <a:solidFill>
                          <a:srgbClr val="000000"/>
                        </a:solidFill>
                        <a:effectLst/>
                        <a:latin typeface="Be Vietnam Pro"/>
                        <a:ea typeface="+mn-ea"/>
                        <a:cs typeface="+mn-cs"/>
                        <a:sym typeface="Arial"/>
                      </a:endParaRPr>
                    </a:p>
                  </a:txBody>
                  <a:tcPr marL="132911" marR="4923" marT="492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L="0" marR="0" algn="l" rtl="0" fontAlgn="b">
                        <a:lnSpc>
                          <a:spcPct val="100000"/>
                        </a:lnSpc>
                        <a:spcBef>
                          <a:spcPts val="0"/>
                        </a:spcBef>
                        <a:spcAft>
                          <a:spcPts val="0"/>
                        </a:spcAft>
                        <a:buClr>
                          <a:srgbClr val="000000"/>
                        </a:buClr>
                        <a:buFont typeface="Arial"/>
                      </a:pPr>
                      <a:r>
                        <a:rPr lang="ru-RU" sz="1000" b="0" i="0" u="none" strike="noStrike" cap="none" dirty="0" smtClean="0">
                          <a:solidFill>
                            <a:srgbClr val="000000"/>
                          </a:solidFill>
                          <a:effectLst/>
                          <a:latin typeface="Be Vietnam Pro"/>
                          <a:ea typeface="+mn-ea"/>
                          <a:cs typeface="+mn-cs"/>
                          <a:sym typeface="Arial"/>
                        </a:rPr>
                        <a:t>Функционирование </a:t>
                      </a:r>
                      <a:r>
                        <a:rPr lang="ru-RU" sz="1000" b="0" i="0" u="none" strike="noStrike" cap="none" dirty="0">
                          <a:solidFill>
                            <a:srgbClr val="000000"/>
                          </a:solidFill>
                          <a:effectLst/>
                          <a:latin typeface="Be Vietnam Pro"/>
                          <a:ea typeface="+mn-ea"/>
                          <a:cs typeface="+mn-cs"/>
                          <a:sym typeface="Arial"/>
                        </a:rPr>
                        <a:t>высшего должностного лица субъекта Российской Федерации и муниципального образования</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3 554,68</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3 636,19</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3 618,63</a:t>
                      </a: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3 846,60</a:t>
                      </a: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4 088,94</a:t>
                      </a: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r>
              <a:tr h="520449">
                <a:tc>
                  <a:txBody>
                    <a:bodyPr/>
                    <a:lstStyle/>
                    <a:p>
                      <a:pPr marR="0" algn="ctr" rtl="0" fontAlgn="b">
                        <a:lnSpc>
                          <a:spcPct val="100000"/>
                        </a:lnSpc>
                        <a:spcBef>
                          <a:spcPts val="0"/>
                        </a:spcBef>
                        <a:spcAft>
                          <a:spcPts val="0"/>
                        </a:spcAft>
                        <a:buClr>
                          <a:srgbClr val="000000"/>
                        </a:buClr>
                        <a:buFont typeface="Arial"/>
                      </a:pPr>
                      <a:r>
                        <a:rPr lang="ru-RU" sz="900" b="0" i="0" u="none" strike="noStrike" cap="none" dirty="0" smtClean="0">
                          <a:solidFill>
                            <a:srgbClr val="000000"/>
                          </a:solidFill>
                          <a:effectLst/>
                          <a:latin typeface="Be Vietnam Pro"/>
                          <a:ea typeface="+mn-ea"/>
                          <a:cs typeface="+mn-cs"/>
                          <a:sym typeface="Arial"/>
                        </a:rPr>
                        <a:t>0103 </a:t>
                      </a:r>
                      <a:endParaRPr lang="ru-RU" sz="900" b="0" i="0" u="none" strike="noStrike" cap="none" dirty="0">
                        <a:solidFill>
                          <a:srgbClr val="000000"/>
                        </a:solidFill>
                        <a:effectLst/>
                        <a:latin typeface="Be Vietnam Pro"/>
                        <a:ea typeface="+mn-ea"/>
                        <a:cs typeface="+mn-cs"/>
                        <a:sym typeface="Arial"/>
                      </a:endParaRPr>
                    </a:p>
                  </a:txBody>
                  <a:tcPr marL="132911" marR="4923" marT="492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L="0" marR="0" algn="l" rtl="0" fontAlgn="b">
                        <a:lnSpc>
                          <a:spcPct val="100000"/>
                        </a:lnSpc>
                        <a:spcBef>
                          <a:spcPts val="0"/>
                        </a:spcBef>
                        <a:spcAft>
                          <a:spcPts val="0"/>
                        </a:spcAft>
                        <a:buClr>
                          <a:srgbClr val="000000"/>
                        </a:buClr>
                        <a:buFont typeface="Arial"/>
                      </a:pPr>
                      <a:r>
                        <a:rPr lang="ru-RU" sz="1000" b="0" i="0" u="none" strike="noStrike" cap="none" dirty="0">
                          <a:solidFill>
                            <a:srgbClr val="000000"/>
                          </a:solidFill>
                          <a:effectLst/>
                          <a:latin typeface="Be Vietnam Pro"/>
                          <a:ea typeface="+mn-ea"/>
                          <a:cs typeface="+mn-cs"/>
                          <a:sym typeface="Arial"/>
                        </a:rPr>
                        <a:t>Функционирование законодательных (представительных) органов государственной власти и представительных органов муниципальных образований</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a:solidFill>
                            <a:schemeClr val="bg1">
                              <a:lumMod val="10000"/>
                            </a:schemeClr>
                          </a:solidFill>
                          <a:effectLst/>
                          <a:latin typeface="Be Vietnam Pro"/>
                          <a:ea typeface="+mn-ea"/>
                          <a:cs typeface="+mn-cs"/>
                          <a:sym typeface="Arial"/>
                        </a:rPr>
                        <a:t>3 832,00</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a:solidFill>
                            <a:schemeClr val="bg1">
                              <a:lumMod val="10000"/>
                            </a:schemeClr>
                          </a:solidFill>
                          <a:effectLst/>
                          <a:latin typeface="Be Vietnam Pro"/>
                          <a:ea typeface="+mn-ea"/>
                          <a:cs typeface="+mn-cs"/>
                          <a:sym typeface="Arial"/>
                        </a:rPr>
                        <a:t>3 871,97</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4 013,00</a:t>
                      </a: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4 192,00</a:t>
                      </a: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4 192,00</a:t>
                      </a: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r>
              <a:tr h="591799">
                <a:tc>
                  <a:txBody>
                    <a:bodyPr/>
                    <a:lstStyle/>
                    <a:p>
                      <a:pPr marR="0" algn="ctr" rtl="0" fontAlgn="b">
                        <a:lnSpc>
                          <a:spcPct val="100000"/>
                        </a:lnSpc>
                        <a:spcBef>
                          <a:spcPts val="0"/>
                        </a:spcBef>
                        <a:spcAft>
                          <a:spcPts val="0"/>
                        </a:spcAft>
                        <a:buClr>
                          <a:srgbClr val="000000"/>
                        </a:buClr>
                        <a:buFont typeface="Arial"/>
                      </a:pPr>
                      <a:r>
                        <a:rPr lang="ru-RU" sz="900" b="0" i="0" u="none" strike="noStrike" cap="none" dirty="0" smtClean="0">
                          <a:solidFill>
                            <a:srgbClr val="000000"/>
                          </a:solidFill>
                          <a:effectLst/>
                          <a:latin typeface="Be Vietnam Pro"/>
                          <a:ea typeface="+mn-ea"/>
                          <a:cs typeface="+mn-cs"/>
                          <a:sym typeface="Arial"/>
                        </a:rPr>
                        <a:t>0104</a:t>
                      </a:r>
                      <a:endParaRPr lang="ru-RU" sz="900" b="0" i="0" u="none" strike="noStrike" cap="none" dirty="0">
                        <a:solidFill>
                          <a:srgbClr val="000000"/>
                        </a:solidFill>
                        <a:effectLst/>
                        <a:latin typeface="Be Vietnam Pro"/>
                        <a:ea typeface="+mn-ea"/>
                        <a:cs typeface="+mn-cs"/>
                        <a:sym typeface="Arial"/>
                      </a:endParaRPr>
                    </a:p>
                  </a:txBody>
                  <a:tcPr marL="132911" marR="4923" marT="492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L="0" marR="0" algn="l" rtl="0" fontAlgn="b">
                        <a:lnSpc>
                          <a:spcPct val="100000"/>
                        </a:lnSpc>
                        <a:spcBef>
                          <a:spcPts val="0"/>
                        </a:spcBef>
                        <a:spcAft>
                          <a:spcPts val="0"/>
                        </a:spcAft>
                        <a:buClr>
                          <a:srgbClr val="000000"/>
                        </a:buClr>
                        <a:buFont typeface="Arial"/>
                      </a:pPr>
                      <a:r>
                        <a:rPr lang="ru-RU" sz="1000" b="0" i="0" u="none" strike="noStrike" cap="none" dirty="0">
                          <a:solidFill>
                            <a:srgbClr val="000000"/>
                          </a:solidFill>
                          <a:effectLst/>
                          <a:latin typeface="Be Vietnam Pro"/>
                          <a:ea typeface="+mn-ea"/>
                          <a:cs typeface="+mn-cs"/>
                          <a:sym typeface="Arial"/>
                        </a:rPr>
                        <a:t>Функционирование Правительства Российской Федерации, высших исполнительных органов государственной власти субъектов Российской Федерации, местных администраций</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a:solidFill>
                            <a:schemeClr val="bg1">
                              <a:lumMod val="10000"/>
                            </a:schemeClr>
                          </a:solidFill>
                          <a:effectLst/>
                          <a:latin typeface="Be Vietnam Pro"/>
                          <a:ea typeface="+mn-ea"/>
                          <a:cs typeface="+mn-cs"/>
                          <a:sym typeface="Arial"/>
                        </a:rPr>
                        <a:t>81 436,70</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100 361,73</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107 330,60</a:t>
                      </a: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111 173,26</a:t>
                      </a: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111 204,24</a:t>
                      </a: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r>
              <a:tr h="316564">
                <a:tc>
                  <a:txBody>
                    <a:bodyPr/>
                    <a:lstStyle/>
                    <a:p>
                      <a:pPr marR="0" algn="ctr" rtl="0" fontAlgn="b">
                        <a:lnSpc>
                          <a:spcPct val="100000"/>
                        </a:lnSpc>
                        <a:spcBef>
                          <a:spcPts val="0"/>
                        </a:spcBef>
                        <a:spcAft>
                          <a:spcPts val="0"/>
                        </a:spcAft>
                        <a:buClr>
                          <a:srgbClr val="000000"/>
                        </a:buClr>
                        <a:buFont typeface="Arial"/>
                      </a:pPr>
                      <a:r>
                        <a:rPr lang="ru-RU" sz="900" b="0" i="0" u="none" strike="noStrike" cap="none" dirty="0" smtClean="0">
                          <a:solidFill>
                            <a:srgbClr val="000000"/>
                          </a:solidFill>
                          <a:effectLst/>
                          <a:latin typeface="Be Vietnam Pro"/>
                          <a:ea typeface="+mn-ea"/>
                          <a:cs typeface="+mn-cs"/>
                          <a:sym typeface="Arial"/>
                        </a:rPr>
                        <a:t>0105</a:t>
                      </a:r>
                      <a:endParaRPr lang="ru-RU" sz="900" b="0" i="0" u="none" strike="noStrike" cap="none" dirty="0">
                        <a:solidFill>
                          <a:srgbClr val="000000"/>
                        </a:solidFill>
                        <a:effectLst/>
                        <a:latin typeface="Be Vietnam Pro"/>
                        <a:ea typeface="+mn-ea"/>
                        <a:cs typeface="+mn-cs"/>
                        <a:sym typeface="Arial"/>
                      </a:endParaRPr>
                    </a:p>
                  </a:txBody>
                  <a:tcPr marL="132911" marR="4923" marT="492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L="0" marR="0" algn="l" rtl="0" fontAlgn="b">
                        <a:lnSpc>
                          <a:spcPct val="100000"/>
                        </a:lnSpc>
                        <a:spcBef>
                          <a:spcPts val="0"/>
                        </a:spcBef>
                        <a:spcAft>
                          <a:spcPts val="0"/>
                        </a:spcAft>
                        <a:buClr>
                          <a:srgbClr val="000000"/>
                        </a:buClr>
                        <a:buFont typeface="Arial"/>
                      </a:pPr>
                      <a:r>
                        <a:rPr lang="ru-RU" sz="1000" b="0" i="0" u="none" strike="noStrike" cap="none" dirty="0">
                          <a:solidFill>
                            <a:srgbClr val="000000"/>
                          </a:solidFill>
                          <a:effectLst/>
                          <a:latin typeface="Be Vietnam Pro"/>
                          <a:ea typeface="+mn-ea"/>
                          <a:cs typeface="+mn-cs"/>
                          <a:sym typeface="Arial"/>
                        </a:rPr>
                        <a:t>Судебная система</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a:solidFill>
                            <a:schemeClr val="bg1">
                              <a:lumMod val="10000"/>
                            </a:schemeClr>
                          </a:solidFill>
                          <a:effectLst/>
                          <a:latin typeface="Be Vietnam Pro"/>
                          <a:ea typeface="+mn-ea"/>
                          <a:cs typeface="+mn-cs"/>
                          <a:sym typeface="Arial"/>
                        </a:rPr>
                        <a:t>1,36</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9,40</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a:solidFill>
                            <a:schemeClr val="bg1">
                              <a:lumMod val="10000"/>
                            </a:schemeClr>
                          </a:solidFill>
                          <a:effectLst/>
                          <a:latin typeface="Be Vietnam Pro"/>
                          <a:ea typeface="+mn-ea"/>
                          <a:cs typeface="+mn-cs"/>
                          <a:sym typeface="Arial"/>
                        </a:rPr>
                        <a:t>163,70</a:t>
                      </a: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26,80</a:t>
                      </a: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14,00</a:t>
                      </a: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r>
              <a:tr h="470449">
                <a:tc>
                  <a:txBody>
                    <a:bodyPr/>
                    <a:lstStyle/>
                    <a:p>
                      <a:pPr marR="0" algn="ctr" rtl="0" fontAlgn="b">
                        <a:lnSpc>
                          <a:spcPct val="100000"/>
                        </a:lnSpc>
                        <a:spcBef>
                          <a:spcPts val="0"/>
                        </a:spcBef>
                        <a:spcAft>
                          <a:spcPts val="0"/>
                        </a:spcAft>
                        <a:buClr>
                          <a:srgbClr val="000000"/>
                        </a:buClr>
                        <a:buFont typeface="Arial"/>
                      </a:pPr>
                      <a:r>
                        <a:rPr lang="ru-RU" sz="900" b="0" i="0" u="none" strike="noStrike" cap="none" dirty="0" smtClean="0">
                          <a:solidFill>
                            <a:srgbClr val="000000"/>
                          </a:solidFill>
                          <a:effectLst/>
                          <a:latin typeface="Be Vietnam Pro"/>
                          <a:ea typeface="+mn-ea"/>
                          <a:cs typeface="+mn-cs"/>
                          <a:sym typeface="Arial"/>
                        </a:rPr>
                        <a:t>0106</a:t>
                      </a:r>
                      <a:endParaRPr lang="ru-RU" sz="900" b="0" i="0" u="none" strike="noStrike" cap="none" dirty="0">
                        <a:solidFill>
                          <a:srgbClr val="000000"/>
                        </a:solidFill>
                        <a:effectLst/>
                        <a:latin typeface="Be Vietnam Pro"/>
                        <a:ea typeface="+mn-ea"/>
                        <a:cs typeface="+mn-cs"/>
                        <a:sym typeface="Arial"/>
                      </a:endParaRPr>
                    </a:p>
                  </a:txBody>
                  <a:tcPr marL="132911" marR="4923" marT="492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L="0" marR="0" algn="l" rtl="0" fontAlgn="b">
                        <a:lnSpc>
                          <a:spcPct val="100000"/>
                        </a:lnSpc>
                        <a:spcBef>
                          <a:spcPts val="0"/>
                        </a:spcBef>
                        <a:spcAft>
                          <a:spcPts val="0"/>
                        </a:spcAft>
                        <a:buClr>
                          <a:srgbClr val="000000"/>
                        </a:buClr>
                        <a:buFont typeface="Arial"/>
                      </a:pPr>
                      <a:r>
                        <a:rPr lang="ru-RU" sz="1000" b="0" i="0" u="none" strike="noStrike" cap="none" dirty="0">
                          <a:solidFill>
                            <a:srgbClr val="000000"/>
                          </a:solidFill>
                          <a:effectLst/>
                          <a:latin typeface="Be Vietnam Pro"/>
                          <a:ea typeface="+mn-ea"/>
                          <a:cs typeface="+mn-cs"/>
                          <a:sym typeface="Arial"/>
                        </a:rPr>
                        <a:t>Обеспечение деятельности финансовых, налоговых и таможенных органов и органов финансового (финансово-бюджетного) надзора</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a:solidFill>
                            <a:schemeClr val="bg1">
                              <a:lumMod val="10000"/>
                            </a:schemeClr>
                          </a:solidFill>
                          <a:effectLst/>
                          <a:latin typeface="Be Vietnam Pro"/>
                          <a:ea typeface="+mn-ea"/>
                          <a:cs typeface="+mn-cs"/>
                          <a:sym typeface="Arial"/>
                        </a:rPr>
                        <a:t>12 162,03</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12 918,24</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a:solidFill>
                            <a:schemeClr val="bg1">
                              <a:lumMod val="10000"/>
                            </a:schemeClr>
                          </a:solidFill>
                          <a:effectLst/>
                          <a:latin typeface="Be Vietnam Pro"/>
                          <a:ea typeface="+mn-ea"/>
                          <a:cs typeface="+mn-cs"/>
                          <a:sym typeface="Arial"/>
                        </a:rPr>
                        <a:t>13 412,00</a:t>
                      </a: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14 029,00</a:t>
                      </a: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14 037,00</a:t>
                      </a: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r>
              <a:tr h="308996">
                <a:tc>
                  <a:txBody>
                    <a:bodyPr/>
                    <a:lstStyle/>
                    <a:p>
                      <a:pPr marR="0" algn="ctr" rtl="0" fontAlgn="b">
                        <a:lnSpc>
                          <a:spcPct val="100000"/>
                        </a:lnSpc>
                        <a:spcBef>
                          <a:spcPts val="0"/>
                        </a:spcBef>
                        <a:spcAft>
                          <a:spcPts val="0"/>
                        </a:spcAft>
                        <a:buClr>
                          <a:srgbClr val="000000"/>
                        </a:buClr>
                        <a:buFont typeface="Arial"/>
                      </a:pPr>
                      <a:r>
                        <a:rPr lang="ru-RU" sz="900" b="0" i="0" u="none" strike="noStrike" cap="none" dirty="0" smtClean="0">
                          <a:solidFill>
                            <a:srgbClr val="000000"/>
                          </a:solidFill>
                          <a:effectLst/>
                          <a:latin typeface="Be Vietnam Pro"/>
                          <a:ea typeface="+mn-ea"/>
                          <a:cs typeface="+mn-cs"/>
                          <a:sym typeface="Arial"/>
                        </a:rPr>
                        <a:t>0111</a:t>
                      </a:r>
                      <a:endParaRPr lang="ru-RU" sz="900" b="0" i="0" u="none" strike="noStrike" cap="none" dirty="0">
                        <a:solidFill>
                          <a:srgbClr val="000000"/>
                        </a:solidFill>
                        <a:effectLst/>
                        <a:latin typeface="Be Vietnam Pro"/>
                        <a:ea typeface="+mn-ea"/>
                        <a:cs typeface="+mn-cs"/>
                        <a:sym typeface="Arial"/>
                      </a:endParaRPr>
                    </a:p>
                  </a:txBody>
                  <a:tcPr marL="132911" marR="4923" marT="492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L="0" marR="0" algn="l" rtl="0" fontAlgn="b">
                        <a:lnSpc>
                          <a:spcPct val="100000"/>
                        </a:lnSpc>
                        <a:spcBef>
                          <a:spcPts val="0"/>
                        </a:spcBef>
                        <a:spcAft>
                          <a:spcPts val="0"/>
                        </a:spcAft>
                        <a:buClr>
                          <a:srgbClr val="000000"/>
                        </a:buClr>
                        <a:buFont typeface="Arial"/>
                      </a:pPr>
                      <a:r>
                        <a:rPr lang="ru-RU" sz="1000" b="0" i="0" u="none" strike="noStrike" cap="none" dirty="0">
                          <a:solidFill>
                            <a:srgbClr val="000000"/>
                          </a:solidFill>
                          <a:effectLst/>
                          <a:latin typeface="Be Vietnam Pro"/>
                          <a:ea typeface="+mn-ea"/>
                          <a:cs typeface="+mn-cs"/>
                          <a:sym typeface="Arial"/>
                        </a:rPr>
                        <a:t>Резервные фонды</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a:solidFill>
                            <a:schemeClr val="bg1">
                              <a:lumMod val="10000"/>
                            </a:schemeClr>
                          </a:solidFill>
                          <a:effectLst/>
                          <a:latin typeface="Be Vietnam Pro"/>
                          <a:ea typeface="+mn-ea"/>
                          <a:cs typeface="+mn-cs"/>
                          <a:sym typeface="Arial"/>
                        </a:rPr>
                        <a:t>0,00</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985,00</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a:solidFill>
                            <a:schemeClr val="bg1">
                              <a:lumMod val="10000"/>
                            </a:schemeClr>
                          </a:solidFill>
                          <a:effectLst/>
                          <a:latin typeface="Be Vietnam Pro"/>
                          <a:ea typeface="+mn-ea"/>
                          <a:cs typeface="+mn-cs"/>
                          <a:sym typeface="Arial"/>
                        </a:rPr>
                        <a:t>1 000,00</a:t>
                      </a: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1 000,00</a:t>
                      </a: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1 000,00</a:t>
                      </a: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r>
              <a:tr h="239527">
                <a:tc>
                  <a:txBody>
                    <a:bodyPr/>
                    <a:lstStyle/>
                    <a:p>
                      <a:pPr marR="0" algn="ctr" rtl="0" fontAlgn="b">
                        <a:lnSpc>
                          <a:spcPct val="100000"/>
                        </a:lnSpc>
                        <a:spcBef>
                          <a:spcPts val="0"/>
                        </a:spcBef>
                        <a:spcAft>
                          <a:spcPts val="0"/>
                        </a:spcAft>
                        <a:buClr>
                          <a:srgbClr val="000000"/>
                        </a:buClr>
                        <a:buFont typeface="Arial"/>
                      </a:pPr>
                      <a:r>
                        <a:rPr lang="ru-RU" sz="900" b="0" i="0" u="none" strike="noStrike" cap="none" dirty="0" smtClean="0">
                          <a:solidFill>
                            <a:srgbClr val="000000"/>
                          </a:solidFill>
                          <a:effectLst/>
                          <a:latin typeface="Be Vietnam Pro"/>
                          <a:ea typeface="+mn-ea"/>
                          <a:cs typeface="+mn-cs"/>
                          <a:sym typeface="Arial"/>
                        </a:rPr>
                        <a:t>0113</a:t>
                      </a:r>
                      <a:endParaRPr lang="ru-RU" sz="900" b="0" i="0" u="none" strike="noStrike" cap="none" dirty="0">
                        <a:solidFill>
                          <a:srgbClr val="000000"/>
                        </a:solidFill>
                        <a:effectLst/>
                        <a:latin typeface="Be Vietnam Pro"/>
                        <a:ea typeface="+mn-ea"/>
                        <a:cs typeface="+mn-cs"/>
                        <a:sym typeface="Arial"/>
                      </a:endParaRPr>
                    </a:p>
                  </a:txBody>
                  <a:tcPr marL="132911" marR="4923" marT="492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L="0" marR="0" algn="l" rtl="0" fontAlgn="b">
                        <a:lnSpc>
                          <a:spcPct val="100000"/>
                        </a:lnSpc>
                        <a:spcBef>
                          <a:spcPts val="0"/>
                        </a:spcBef>
                        <a:spcAft>
                          <a:spcPts val="0"/>
                        </a:spcAft>
                        <a:buClr>
                          <a:srgbClr val="000000"/>
                        </a:buClr>
                        <a:buFont typeface="Arial"/>
                      </a:pPr>
                      <a:r>
                        <a:rPr lang="ru-RU" sz="1000" b="0" i="0" u="none" strike="noStrike" cap="none" dirty="0">
                          <a:solidFill>
                            <a:srgbClr val="000000"/>
                          </a:solidFill>
                          <a:effectLst/>
                          <a:latin typeface="Be Vietnam Pro"/>
                          <a:ea typeface="+mn-ea"/>
                          <a:cs typeface="+mn-cs"/>
                          <a:sym typeface="Arial"/>
                        </a:rPr>
                        <a:t>Другие общегосударственные вопросы</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a:solidFill>
                            <a:schemeClr val="bg1">
                              <a:lumMod val="10000"/>
                            </a:schemeClr>
                          </a:solidFill>
                          <a:effectLst/>
                          <a:latin typeface="Be Vietnam Pro"/>
                          <a:ea typeface="+mn-ea"/>
                          <a:cs typeface="+mn-cs"/>
                          <a:sym typeface="Arial"/>
                        </a:rPr>
                        <a:t>140 484,18</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190 525,20</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smtClean="0">
                          <a:solidFill>
                            <a:schemeClr val="bg1">
                              <a:lumMod val="10000"/>
                            </a:schemeClr>
                          </a:solidFill>
                          <a:effectLst/>
                          <a:latin typeface="Be Vietnam Pro"/>
                          <a:ea typeface="+mn-ea"/>
                          <a:cs typeface="+mn-cs"/>
                          <a:sym typeface="Arial"/>
                        </a:rPr>
                        <a:t>318 288,65</a:t>
                      </a:r>
                      <a:endParaRPr lang="ru-RU" sz="1000" b="0" i="0" u="none" strike="noStrike" cap="none" dirty="0">
                        <a:solidFill>
                          <a:schemeClr val="bg1">
                            <a:lumMod val="10000"/>
                          </a:schemeClr>
                        </a:solidFill>
                        <a:effectLst/>
                        <a:latin typeface="Be Vietnam Pro"/>
                        <a:ea typeface="+mn-ea"/>
                        <a:cs typeface="+mn-cs"/>
                        <a:sym typeface="Arial"/>
                      </a:endParaRP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smtClean="0">
                          <a:solidFill>
                            <a:schemeClr val="bg1">
                              <a:lumMod val="10000"/>
                            </a:schemeClr>
                          </a:solidFill>
                          <a:effectLst/>
                          <a:latin typeface="Be Vietnam Pro"/>
                          <a:ea typeface="+mn-ea"/>
                          <a:cs typeface="+mn-cs"/>
                          <a:sym typeface="Arial"/>
                        </a:rPr>
                        <a:t>324 873,58</a:t>
                      </a:r>
                      <a:endParaRPr lang="ru-RU" sz="1000" b="0" i="0" u="none" strike="noStrike" cap="none" dirty="0">
                        <a:solidFill>
                          <a:schemeClr val="bg1">
                            <a:lumMod val="10000"/>
                          </a:schemeClr>
                        </a:solidFill>
                        <a:effectLst/>
                        <a:latin typeface="Be Vietnam Pro"/>
                        <a:ea typeface="+mn-ea"/>
                        <a:cs typeface="+mn-cs"/>
                        <a:sym typeface="Arial"/>
                      </a:endParaRP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smtClean="0">
                          <a:solidFill>
                            <a:schemeClr val="bg1">
                              <a:lumMod val="10000"/>
                            </a:schemeClr>
                          </a:solidFill>
                          <a:effectLst/>
                          <a:latin typeface="Be Vietnam Pro"/>
                          <a:ea typeface="+mn-ea"/>
                          <a:cs typeface="+mn-cs"/>
                          <a:sym typeface="Arial"/>
                        </a:rPr>
                        <a:t>324 154,51</a:t>
                      </a:r>
                      <a:endParaRPr lang="ru-RU" sz="1000" b="0" i="0" u="none" strike="noStrike" cap="none" dirty="0">
                        <a:solidFill>
                          <a:schemeClr val="bg1">
                            <a:lumMod val="10000"/>
                          </a:schemeClr>
                        </a:solidFill>
                        <a:effectLst/>
                        <a:latin typeface="Be Vietnam Pro"/>
                        <a:ea typeface="+mn-ea"/>
                        <a:cs typeface="+mn-cs"/>
                        <a:sym typeface="Arial"/>
                      </a:endParaRP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r>
              <a:tr h="260819">
                <a:tc>
                  <a:txBody>
                    <a:bodyPr/>
                    <a:lstStyle/>
                    <a:p>
                      <a:pPr marR="0" algn="l" rtl="0" fontAlgn="b">
                        <a:lnSpc>
                          <a:spcPct val="100000"/>
                        </a:lnSpc>
                        <a:spcBef>
                          <a:spcPts val="0"/>
                        </a:spcBef>
                        <a:spcAft>
                          <a:spcPts val="0"/>
                        </a:spcAft>
                        <a:buClr>
                          <a:srgbClr val="000000"/>
                        </a:buClr>
                        <a:buFont typeface="Arial"/>
                      </a:pPr>
                      <a:r>
                        <a:rPr lang="ru-RU" sz="900" b="1" i="0" u="none" strike="noStrike" cap="none" dirty="0" smtClean="0">
                          <a:solidFill>
                            <a:srgbClr val="000000"/>
                          </a:solidFill>
                          <a:effectLst/>
                          <a:latin typeface="Be Vietnam Pro"/>
                          <a:ea typeface="+mn-ea"/>
                          <a:cs typeface="+mn-cs"/>
                          <a:sym typeface="Arial"/>
                        </a:rPr>
                        <a:t>0200</a:t>
                      </a:r>
                      <a:endParaRPr lang="ru-RU" sz="900" b="1" i="0" u="none" strike="noStrike" cap="none" dirty="0">
                        <a:solidFill>
                          <a:srgbClr val="000000"/>
                        </a:solidFill>
                        <a:effectLst/>
                        <a:latin typeface="Be Vietnam Pro"/>
                        <a:ea typeface="+mn-ea"/>
                        <a:cs typeface="+mn-cs"/>
                        <a:sym typeface="Arial"/>
                      </a:endParaRPr>
                    </a:p>
                  </a:txBody>
                  <a:tcPr marL="132911" marR="4923" marT="492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l" rtl="0" fontAlgn="b">
                        <a:lnSpc>
                          <a:spcPct val="100000"/>
                        </a:lnSpc>
                        <a:spcBef>
                          <a:spcPts val="0"/>
                        </a:spcBef>
                        <a:spcAft>
                          <a:spcPts val="0"/>
                        </a:spcAft>
                        <a:buClr>
                          <a:srgbClr val="000000"/>
                        </a:buClr>
                        <a:buFont typeface="Arial"/>
                      </a:pPr>
                      <a:r>
                        <a:rPr lang="ru-RU" sz="1050" b="1" i="0" u="none" strike="noStrike" cap="none" dirty="0" smtClean="0">
                          <a:solidFill>
                            <a:srgbClr val="000000"/>
                          </a:solidFill>
                          <a:effectLst/>
                          <a:latin typeface="Be Vietnam Pro"/>
                          <a:ea typeface="+mn-ea"/>
                          <a:cs typeface="+mn-cs"/>
                          <a:sym typeface="Arial"/>
                        </a:rPr>
                        <a:t>Национальная оборона</a:t>
                      </a:r>
                      <a:endParaRPr lang="ru-RU" sz="1050" b="1" i="0" u="none" strike="noStrike" cap="none" dirty="0">
                        <a:solidFill>
                          <a:srgbClr val="000000"/>
                        </a:solidFill>
                        <a:effectLst/>
                        <a:latin typeface="Be Vietnam Pro"/>
                        <a:ea typeface="+mn-ea"/>
                        <a:cs typeface="+mn-cs"/>
                        <a:sym typeface="Arial"/>
                      </a:endParaRPr>
                    </a:p>
                  </a:txBody>
                  <a:tcPr marL="132911" marR="4923" marT="492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t">
                        <a:lnSpc>
                          <a:spcPct val="100000"/>
                        </a:lnSpc>
                        <a:spcBef>
                          <a:spcPts val="0"/>
                        </a:spcBef>
                        <a:spcAft>
                          <a:spcPts val="0"/>
                        </a:spcAft>
                        <a:buClr>
                          <a:srgbClr val="000000"/>
                        </a:buClr>
                        <a:buFont typeface="Arial"/>
                      </a:pPr>
                      <a:r>
                        <a:rPr lang="ru-RU" sz="1000" b="1" i="0" u="none" strike="noStrike" cap="none" dirty="0">
                          <a:solidFill>
                            <a:schemeClr val="bg1">
                              <a:lumMod val="10000"/>
                            </a:schemeClr>
                          </a:solidFill>
                          <a:effectLst/>
                          <a:latin typeface="Be Vietnam Pro"/>
                          <a:ea typeface="+mn-ea"/>
                          <a:cs typeface="+mn-cs"/>
                          <a:sym typeface="Arial"/>
                        </a:rPr>
                        <a:t>1 202,32</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t">
                        <a:lnSpc>
                          <a:spcPct val="100000"/>
                        </a:lnSpc>
                        <a:spcBef>
                          <a:spcPts val="0"/>
                        </a:spcBef>
                        <a:spcAft>
                          <a:spcPts val="0"/>
                        </a:spcAft>
                        <a:buClr>
                          <a:srgbClr val="000000"/>
                        </a:buClr>
                        <a:buFont typeface="Arial"/>
                      </a:pPr>
                      <a:r>
                        <a:rPr lang="ru-RU" sz="1000" b="1" i="0" u="none" strike="noStrike" cap="none" dirty="0">
                          <a:solidFill>
                            <a:schemeClr val="bg1">
                              <a:lumMod val="10000"/>
                            </a:schemeClr>
                          </a:solidFill>
                          <a:effectLst/>
                          <a:latin typeface="Be Vietnam Pro"/>
                          <a:ea typeface="+mn-ea"/>
                          <a:cs typeface="+mn-cs"/>
                          <a:sym typeface="Arial"/>
                        </a:rPr>
                        <a:t>1 652,99</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t">
                        <a:lnSpc>
                          <a:spcPct val="100000"/>
                        </a:lnSpc>
                        <a:spcBef>
                          <a:spcPts val="0"/>
                        </a:spcBef>
                        <a:spcAft>
                          <a:spcPts val="0"/>
                        </a:spcAft>
                        <a:buClr>
                          <a:srgbClr val="000000"/>
                        </a:buClr>
                        <a:buFont typeface="Arial"/>
                      </a:pPr>
                      <a:r>
                        <a:rPr lang="ru-RU" sz="1000" b="1" i="0" u="none" strike="noStrike" cap="none" dirty="0">
                          <a:solidFill>
                            <a:schemeClr val="bg1">
                              <a:lumMod val="10000"/>
                            </a:schemeClr>
                          </a:solidFill>
                          <a:effectLst/>
                          <a:latin typeface="Be Vietnam Pro"/>
                          <a:ea typeface="+mn-ea"/>
                          <a:cs typeface="+mn-cs"/>
                          <a:sym typeface="Arial"/>
                        </a:rPr>
                        <a:t>2 586,00</a:t>
                      </a: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1" i="0" u="none" strike="noStrike" cap="none" dirty="0">
                          <a:solidFill>
                            <a:schemeClr val="bg1">
                              <a:lumMod val="10000"/>
                            </a:schemeClr>
                          </a:solidFill>
                          <a:effectLst/>
                          <a:latin typeface="Be Vietnam Pro"/>
                          <a:ea typeface="+mn-ea"/>
                          <a:cs typeface="+mn-cs"/>
                          <a:sym typeface="Arial"/>
                        </a:rPr>
                        <a:t>2 899,00</a:t>
                      </a: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1" i="0" u="none" strike="noStrike" cap="none" dirty="0">
                          <a:solidFill>
                            <a:schemeClr val="bg1">
                              <a:lumMod val="10000"/>
                            </a:schemeClr>
                          </a:solidFill>
                          <a:effectLst/>
                          <a:latin typeface="Be Vietnam Pro"/>
                          <a:ea typeface="+mn-ea"/>
                          <a:cs typeface="+mn-cs"/>
                          <a:sym typeface="Arial"/>
                        </a:rPr>
                        <a:t>3 649,00</a:t>
                      </a: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r>
              <a:tr h="225645">
                <a:tc>
                  <a:txBody>
                    <a:bodyPr/>
                    <a:lstStyle/>
                    <a:p>
                      <a:pPr marL="0" marR="0" indent="0" algn="l" rtl="0" fontAlgn="b">
                        <a:lnSpc>
                          <a:spcPct val="100000"/>
                        </a:lnSpc>
                        <a:spcBef>
                          <a:spcPts val="0"/>
                        </a:spcBef>
                        <a:spcAft>
                          <a:spcPts val="0"/>
                        </a:spcAft>
                        <a:buClr>
                          <a:srgbClr val="000000"/>
                        </a:buClr>
                        <a:buFont typeface="Arial"/>
                      </a:pPr>
                      <a:r>
                        <a:rPr lang="ru-RU" sz="900" b="0" i="0" u="none" strike="noStrike" cap="none" dirty="0" smtClean="0">
                          <a:solidFill>
                            <a:srgbClr val="000000"/>
                          </a:solidFill>
                          <a:effectLst/>
                          <a:latin typeface="Be Vietnam Pro"/>
                          <a:ea typeface="+mn-ea"/>
                          <a:cs typeface="+mn-cs"/>
                          <a:sym typeface="Arial"/>
                        </a:rPr>
                        <a:t>  0203</a:t>
                      </a:r>
                      <a:endParaRPr lang="ru-RU" sz="900" b="0" i="0" u="none" strike="noStrike" cap="none" dirty="0">
                        <a:solidFill>
                          <a:srgbClr val="000000"/>
                        </a:solidFill>
                        <a:effectLst/>
                        <a:latin typeface="Be Vietnam Pro"/>
                        <a:ea typeface="+mn-ea"/>
                        <a:cs typeface="+mn-cs"/>
                        <a:sym typeface="Arial"/>
                      </a:endParaRPr>
                    </a:p>
                  </a:txBody>
                  <a:tcPr marL="132911" marR="4923" marT="492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l" rtl="0" fontAlgn="b">
                        <a:lnSpc>
                          <a:spcPct val="100000"/>
                        </a:lnSpc>
                        <a:spcBef>
                          <a:spcPts val="0"/>
                        </a:spcBef>
                        <a:spcAft>
                          <a:spcPts val="0"/>
                        </a:spcAft>
                        <a:buClr>
                          <a:srgbClr val="000000"/>
                        </a:buClr>
                        <a:buFont typeface="Arial"/>
                      </a:pPr>
                      <a:r>
                        <a:rPr lang="ru-RU" sz="1000" b="0" i="0" u="none" strike="noStrike" cap="none" dirty="0" smtClean="0">
                          <a:solidFill>
                            <a:srgbClr val="000000"/>
                          </a:solidFill>
                          <a:effectLst/>
                          <a:latin typeface="Be Vietnam Pro"/>
                          <a:ea typeface="+mn-ea"/>
                          <a:cs typeface="+mn-cs"/>
                          <a:sym typeface="Arial"/>
                        </a:rPr>
                        <a:t>Мобилизационная и вневойсковая подготовка</a:t>
                      </a:r>
                      <a:endParaRPr lang="ru-RU" sz="1000" b="0" i="0" u="none" strike="noStrike" cap="none" dirty="0">
                        <a:solidFill>
                          <a:srgbClr val="000000"/>
                        </a:solidFill>
                        <a:effectLst/>
                        <a:latin typeface="Be Vietnam Pro"/>
                        <a:ea typeface="+mn-ea"/>
                        <a:cs typeface="+mn-cs"/>
                        <a:sym typeface="Arial"/>
                      </a:endParaRPr>
                    </a:p>
                  </a:txBody>
                  <a:tcPr marL="132911" marR="4923" marT="492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a:solidFill>
                            <a:schemeClr val="bg1">
                              <a:lumMod val="10000"/>
                            </a:schemeClr>
                          </a:solidFill>
                          <a:effectLst/>
                          <a:latin typeface="Be Vietnam Pro"/>
                          <a:ea typeface="+mn-ea"/>
                          <a:cs typeface="+mn-cs"/>
                          <a:sym typeface="Arial"/>
                        </a:rPr>
                        <a:t>1 202,32</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1 652,99</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a:solidFill>
                            <a:schemeClr val="bg1">
                              <a:lumMod val="10000"/>
                            </a:schemeClr>
                          </a:solidFill>
                          <a:effectLst/>
                          <a:latin typeface="Be Vietnam Pro"/>
                          <a:ea typeface="+mn-ea"/>
                          <a:cs typeface="+mn-cs"/>
                          <a:sym typeface="Arial"/>
                        </a:rPr>
                        <a:t>2 586,00</a:t>
                      </a: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2 899,00</a:t>
                      </a: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3 649,00</a:t>
                      </a: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r>
            </a:tbl>
          </a:graphicData>
        </a:graphic>
      </p:graphicFrame>
      <p:pic>
        <p:nvPicPr>
          <p:cNvPr id="28" name="Picture 5" descr="Picture background"/>
          <p:cNvPicPr>
            <a:picLocks noChangeAspect="1" noChangeArrowheads="1"/>
          </p:cNvPicPr>
          <p:nvPr/>
        </p:nvPicPr>
        <p:blipFill>
          <a:blip r:embed="rId2">
            <a:duotone>
              <a:schemeClr val="accent3">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393650" y="232904"/>
            <a:ext cx="309979" cy="30214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17433936"/>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Таблица 1"/>
          <p:cNvGraphicFramePr>
            <a:graphicFrameLocks noGrp="1"/>
          </p:cNvGraphicFramePr>
          <p:nvPr>
            <p:extLst>
              <p:ext uri="{D42A27DB-BD31-4B8C-83A1-F6EECF244321}">
                <p14:modId xmlns:p14="http://schemas.microsoft.com/office/powerpoint/2010/main" val="4182464463"/>
              </p:ext>
            </p:extLst>
          </p:nvPr>
        </p:nvGraphicFramePr>
        <p:xfrm>
          <a:off x="215668" y="183021"/>
          <a:ext cx="8682796" cy="4666150"/>
        </p:xfrm>
        <a:graphic>
          <a:graphicData uri="http://schemas.openxmlformats.org/drawingml/2006/table">
            <a:tbl>
              <a:tblPr/>
              <a:tblGrid>
                <a:gridCol w="483987"/>
                <a:gridCol w="3851563"/>
                <a:gridCol w="886691"/>
                <a:gridCol w="900546"/>
                <a:gridCol w="886690"/>
                <a:gridCol w="858982"/>
                <a:gridCol w="814337"/>
              </a:tblGrid>
              <a:tr h="367312">
                <a:tc>
                  <a:txBody>
                    <a:bodyPr/>
                    <a:lstStyle/>
                    <a:p>
                      <a:pPr marL="0" marR="0" indent="0" algn="ctr" defTabSz="914400" rtl="0" eaLnBrk="1" fontAlgn="b" latinLnBrk="0" hangingPunct="1">
                        <a:lnSpc>
                          <a:spcPct val="100000"/>
                        </a:lnSpc>
                        <a:spcBef>
                          <a:spcPts val="0"/>
                        </a:spcBef>
                        <a:spcAft>
                          <a:spcPts val="0"/>
                        </a:spcAft>
                        <a:buClr>
                          <a:srgbClr val="000000"/>
                        </a:buClr>
                        <a:buSzTx/>
                        <a:buFont typeface="Arial"/>
                        <a:buNone/>
                        <a:tabLst/>
                        <a:defRPr/>
                      </a:pPr>
                      <a:r>
                        <a:rPr lang="ru-RU" sz="1000" b="1" i="0" u="none" strike="noStrike" cap="none" dirty="0" smtClean="0">
                          <a:solidFill>
                            <a:srgbClr val="FFFFFF"/>
                          </a:solidFill>
                          <a:effectLst/>
                          <a:latin typeface="Be Vietnam Pro"/>
                          <a:ea typeface="+mn-ea"/>
                          <a:cs typeface="+mn-cs"/>
                          <a:sym typeface="Arial"/>
                        </a:rPr>
                        <a:t>код</a:t>
                      </a:r>
                    </a:p>
                  </a:txBody>
                  <a:tcPr marL="132911" marR="4923" marT="4923" marB="0" anchor="ctr">
                    <a:lnL>
                      <a:noFill/>
                    </a:lnL>
                    <a:lnR>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solidFill>
                      <a:schemeClr val="accent1">
                        <a:lumMod val="75000"/>
                      </a:schemeClr>
                    </a:solidFill>
                  </a:tcPr>
                </a:tc>
                <a:tc>
                  <a:txBody>
                    <a:bodyPr/>
                    <a:lstStyle/>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Наименование раздела / подраздела</a:t>
                      </a:r>
                    </a:p>
                  </a:txBody>
                  <a:tcPr marL="132911" marR="4923" marT="4923" marB="0" anchor="ctr">
                    <a:lnL>
                      <a:noFill/>
                    </a:lnL>
                    <a:lnR>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solidFill>
                      <a:schemeClr val="accent1">
                        <a:lumMod val="75000"/>
                      </a:schemeClr>
                    </a:solidFill>
                  </a:tcPr>
                </a:tc>
                <a:tc>
                  <a:txBody>
                    <a:bodyPr/>
                    <a:lstStyle/>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2024</a:t>
                      </a:r>
                    </a:p>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отчет</a:t>
                      </a:r>
                    </a:p>
                  </a:txBody>
                  <a:tcPr marL="132911" marR="4923" marT="4923" marB="0" anchor="ctr">
                    <a:lnL>
                      <a:noFill/>
                    </a:lnL>
                    <a:lnR>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solidFill>
                      <a:schemeClr val="accent1">
                        <a:lumMod val="75000"/>
                      </a:schemeClr>
                    </a:solidFill>
                  </a:tcPr>
                </a:tc>
                <a:tc>
                  <a:txBody>
                    <a:bodyPr/>
                    <a:lstStyle/>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2025</a:t>
                      </a:r>
                    </a:p>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оценка</a:t>
                      </a:r>
                    </a:p>
                  </a:txBody>
                  <a:tcPr marL="132911" marR="4923" marT="4923" marB="0" anchor="ctr">
                    <a:lnL>
                      <a:noFill/>
                    </a:lnL>
                    <a:lnR>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solidFill>
                      <a:schemeClr val="accent1">
                        <a:lumMod val="75000"/>
                      </a:schemeClr>
                    </a:solidFill>
                  </a:tcPr>
                </a:tc>
                <a:tc>
                  <a:txBody>
                    <a:bodyPr/>
                    <a:lstStyle/>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dirty="0" smtClean="0">
                          <a:solidFill>
                            <a:srgbClr val="FFFFFF"/>
                          </a:solidFill>
                          <a:effectLst/>
                          <a:latin typeface="Be Vietnam Pro"/>
                        </a:rPr>
                        <a:t>2026</a:t>
                      </a:r>
                    </a:p>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план</a:t>
                      </a:r>
                      <a:endParaRPr lang="ru-RU" sz="1100" b="1" i="0" u="none" strike="noStrike" cap="none" dirty="0">
                        <a:solidFill>
                          <a:srgbClr val="FFFFFF"/>
                        </a:solidFill>
                        <a:effectLst/>
                        <a:latin typeface="Be Vietnam Pro"/>
                        <a:ea typeface="+mn-ea"/>
                        <a:cs typeface="+mn-cs"/>
                        <a:sym typeface="Arial"/>
                      </a:endParaRPr>
                    </a:p>
                  </a:txBody>
                  <a:tcPr marL="5606" marR="5606" marT="5606" marB="0" anchor="ctr">
                    <a:lnL>
                      <a:noFill/>
                    </a:lnL>
                    <a:lnR>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solidFill>
                      <a:schemeClr val="accent1">
                        <a:lumMod val="75000"/>
                      </a:schemeClr>
                    </a:solidFill>
                  </a:tcPr>
                </a:tc>
                <a:tc>
                  <a:txBody>
                    <a:bodyPr/>
                    <a:lstStyle/>
                    <a:p>
                      <a:pPr marR="0" algn="ctr" rtl="0" fontAlgn="ctr">
                        <a:lnSpc>
                          <a:spcPct val="100000"/>
                        </a:lnSpc>
                        <a:spcBef>
                          <a:spcPts val="0"/>
                        </a:spcBef>
                        <a:spcAft>
                          <a:spcPts val="0"/>
                        </a:spcAft>
                        <a:buClr>
                          <a:srgbClr val="000000"/>
                        </a:buClr>
                        <a:buFont typeface="Arial"/>
                      </a:pPr>
                      <a:r>
                        <a:rPr lang="ru-RU" sz="1000" b="1" i="0" u="none" strike="noStrike" cap="none" dirty="0" smtClean="0">
                          <a:solidFill>
                            <a:srgbClr val="FFFFFF"/>
                          </a:solidFill>
                          <a:effectLst/>
                          <a:latin typeface="Be Vietnam Pro"/>
                          <a:ea typeface="+mn-ea"/>
                          <a:cs typeface="+mn-cs"/>
                          <a:sym typeface="Arial"/>
                        </a:rPr>
                        <a:t>2027</a:t>
                      </a:r>
                    </a:p>
                    <a:p>
                      <a:pPr marR="0" algn="ctr" rtl="0" fontAlgn="ctr">
                        <a:lnSpc>
                          <a:spcPct val="100000"/>
                        </a:lnSpc>
                        <a:spcBef>
                          <a:spcPts val="0"/>
                        </a:spcBef>
                        <a:spcAft>
                          <a:spcPts val="0"/>
                        </a:spcAft>
                        <a:buClr>
                          <a:srgbClr val="000000"/>
                        </a:buClr>
                        <a:buFont typeface="Arial"/>
                      </a:pPr>
                      <a:r>
                        <a:rPr lang="ru-RU" sz="1000" b="1" i="0" u="none" strike="noStrike" cap="none" dirty="0" smtClean="0">
                          <a:solidFill>
                            <a:srgbClr val="FFFFFF"/>
                          </a:solidFill>
                          <a:effectLst/>
                          <a:latin typeface="Be Vietnam Pro"/>
                          <a:ea typeface="+mn-ea"/>
                          <a:cs typeface="+mn-cs"/>
                          <a:sym typeface="Arial"/>
                        </a:rPr>
                        <a:t>план</a:t>
                      </a:r>
                      <a:endParaRPr lang="ru-RU" sz="1000" b="1" i="0" u="none" strike="noStrike" cap="none" dirty="0">
                        <a:solidFill>
                          <a:srgbClr val="FFFFFF"/>
                        </a:solidFill>
                        <a:effectLst/>
                        <a:latin typeface="Be Vietnam Pro"/>
                        <a:ea typeface="+mn-ea"/>
                        <a:cs typeface="+mn-cs"/>
                        <a:sym typeface="Arial"/>
                      </a:endParaRPr>
                    </a:p>
                  </a:txBody>
                  <a:tcPr marL="4923" marR="4923" marT="4923" marB="0" anchor="ctr">
                    <a:lnL>
                      <a:noFill/>
                    </a:lnL>
                    <a:lnR>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solidFill>
                      <a:schemeClr val="accent1">
                        <a:lumMod val="75000"/>
                      </a:schemeClr>
                    </a:solidFill>
                  </a:tcPr>
                </a:tc>
                <a:tc>
                  <a:txBody>
                    <a:bodyPr/>
                    <a:lstStyle/>
                    <a:p>
                      <a:pPr marR="0" algn="ctr" rtl="0" fontAlgn="ctr">
                        <a:lnSpc>
                          <a:spcPct val="100000"/>
                        </a:lnSpc>
                        <a:spcBef>
                          <a:spcPts val="0"/>
                        </a:spcBef>
                        <a:spcAft>
                          <a:spcPts val="0"/>
                        </a:spcAft>
                        <a:buClr>
                          <a:srgbClr val="000000"/>
                        </a:buClr>
                        <a:buFont typeface="Arial"/>
                      </a:pPr>
                      <a:r>
                        <a:rPr lang="ru-RU" sz="1000" b="1" i="0" u="none" strike="noStrike" cap="none" dirty="0" smtClean="0">
                          <a:solidFill>
                            <a:srgbClr val="FFFFFF"/>
                          </a:solidFill>
                          <a:effectLst/>
                          <a:latin typeface="Be Vietnam Pro"/>
                          <a:ea typeface="+mn-ea"/>
                          <a:cs typeface="+mn-cs"/>
                          <a:sym typeface="Arial"/>
                        </a:rPr>
                        <a:t>2028</a:t>
                      </a:r>
                    </a:p>
                    <a:p>
                      <a:pPr marR="0" algn="ctr" rtl="0" fontAlgn="ctr">
                        <a:lnSpc>
                          <a:spcPct val="100000"/>
                        </a:lnSpc>
                        <a:spcBef>
                          <a:spcPts val="0"/>
                        </a:spcBef>
                        <a:spcAft>
                          <a:spcPts val="0"/>
                        </a:spcAft>
                        <a:buClr>
                          <a:srgbClr val="000000"/>
                        </a:buClr>
                        <a:buFont typeface="Arial"/>
                      </a:pPr>
                      <a:r>
                        <a:rPr lang="ru-RU" sz="1000" b="1" i="0" u="none" strike="noStrike" cap="none" dirty="0" smtClean="0">
                          <a:solidFill>
                            <a:srgbClr val="FFFFFF"/>
                          </a:solidFill>
                          <a:effectLst/>
                          <a:latin typeface="Be Vietnam Pro"/>
                          <a:ea typeface="+mn-ea"/>
                          <a:cs typeface="+mn-cs"/>
                          <a:sym typeface="Arial"/>
                        </a:rPr>
                        <a:t>план</a:t>
                      </a:r>
                      <a:endParaRPr lang="ru-RU" sz="1000" b="1" i="0" u="none" strike="noStrike" cap="none" dirty="0">
                        <a:solidFill>
                          <a:srgbClr val="FFFFFF"/>
                        </a:solidFill>
                        <a:effectLst/>
                        <a:latin typeface="Be Vietnam Pro"/>
                        <a:ea typeface="+mn-ea"/>
                        <a:cs typeface="+mn-cs"/>
                        <a:sym typeface="Arial"/>
                      </a:endParaRPr>
                    </a:p>
                  </a:txBody>
                  <a:tcPr marL="4923" marR="4923" marT="4923" marB="0" anchor="ctr">
                    <a:lnL>
                      <a:noFill/>
                    </a:lnL>
                    <a:lnR>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solidFill>
                      <a:schemeClr val="accent1">
                        <a:lumMod val="75000"/>
                      </a:schemeClr>
                    </a:solidFill>
                  </a:tcPr>
                </a:tc>
              </a:tr>
              <a:tr h="230626">
                <a:tc>
                  <a:txBody>
                    <a:bodyPr/>
                    <a:lstStyle/>
                    <a:p>
                      <a:pPr marR="0" algn="l" rtl="0" fontAlgn="b">
                        <a:lnSpc>
                          <a:spcPct val="100000"/>
                        </a:lnSpc>
                        <a:spcBef>
                          <a:spcPts val="0"/>
                        </a:spcBef>
                        <a:spcAft>
                          <a:spcPts val="0"/>
                        </a:spcAft>
                        <a:buClr>
                          <a:srgbClr val="000000"/>
                        </a:buClr>
                        <a:buFont typeface="Arial"/>
                      </a:pPr>
                      <a:r>
                        <a:rPr lang="ru-RU" sz="1000" b="1" i="0" u="none" strike="noStrike" cap="none" dirty="0" smtClean="0">
                          <a:solidFill>
                            <a:srgbClr val="000000"/>
                          </a:solidFill>
                          <a:effectLst/>
                          <a:latin typeface="Be Vietnam Pro"/>
                          <a:ea typeface="+mn-ea"/>
                          <a:cs typeface="+mn-cs"/>
                          <a:sym typeface="Arial"/>
                        </a:rPr>
                        <a:t>0300</a:t>
                      </a:r>
                      <a:endParaRPr lang="ru-RU" sz="1000" b="1" i="0" u="none" strike="noStrike" cap="none" dirty="0">
                        <a:solidFill>
                          <a:srgbClr val="000000"/>
                        </a:solidFill>
                        <a:effectLst/>
                        <a:latin typeface="Be Vietnam Pro"/>
                        <a:ea typeface="+mn-ea"/>
                        <a:cs typeface="+mn-cs"/>
                        <a:sym typeface="Arial"/>
                      </a:endParaRPr>
                    </a:p>
                  </a:txBody>
                  <a:tcPr marL="132911" marR="4923" marT="4923" marB="0" anchor="ctr">
                    <a:lnL>
                      <a:noFill/>
                    </a:lnL>
                    <a:lnR>
                      <a:noFill/>
                    </a:lnR>
                    <a:lnT w="6350" cap="flat" cmpd="sng" algn="ctr">
                      <a:no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l" rtl="0" fontAlgn="b">
                        <a:lnSpc>
                          <a:spcPct val="100000"/>
                        </a:lnSpc>
                        <a:spcBef>
                          <a:spcPts val="0"/>
                        </a:spcBef>
                        <a:spcAft>
                          <a:spcPts val="0"/>
                        </a:spcAft>
                        <a:buClr>
                          <a:srgbClr val="000000"/>
                        </a:buClr>
                        <a:buFont typeface="Arial"/>
                      </a:pPr>
                      <a:r>
                        <a:rPr lang="ru-RU" sz="1000" b="1" i="0" u="none" strike="noStrike" cap="none" dirty="0">
                          <a:solidFill>
                            <a:srgbClr val="000000"/>
                          </a:solidFill>
                          <a:effectLst/>
                          <a:latin typeface="Be Vietnam Pro"/>
                          <a:ea typeface="+mn-ea"/>
                          <a:cs typeface="+mn-cs"/>
                          <a:sym typeface="Arial"/>
                        </a:rPr>
                        <a:t>Национальная </a:t>
                      </a:r>
                      <a:r>
                        <a:rPr lang="ru-RU" sz="1000" b="1" i="0" u="none" strike="noStrike" cap="none" dirty="0" smtClean="0">
                          <a:solidFill>
                            <a:srgbClr val="000000"/>
                          </a:solidFill>
                          <a:effectLst/>
                          <a:latin typeface="Be Vietnam Pro"/>
                          <a:ea typeface="+mn-ea"/>
                          <a:cs typeface="+mn-cs"/>
                          <a:sym typeface="Arial"/>
                        </a:rPr>
                        <a:t>безопасность и правоохранительная деятельность</a:t>
                      </a:r>
                      <a:endParaRPr lang="ru-RU" sz="1000" b="1" i="0" u="none" strike="noStrike" cap="none" dirty="0">
                        <a:solidFill>
                          <a:srgbClr val="000000"/>
                        </a:solidFill>
                        <a:effectLst/>
                        <a:latin typeface="Be Vietnam Pro"/>
                        <a:ea typeface="+mn-ea"/>
                        <a:cs typeface="+mn-cs"/>
                        <a:sym typeface="Arial"/>
                      </a:endParaRPr>
                    </a:p>
                  </a:txBody>
                  <a:tcPr marL="132911" marR="4923" marT="4923" marB="0" anchor="ctr">
                    <a:lnL>
                      <a:noFill/>
                    </a:lnL>
                    <a:lnR>
                      <a:noFill/>
                    </a:lnR>
                    <a:lnT w="6350" cap="flat" cmpd="sng" algn="ctr">
                      <a:no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1" i="0" u="none" strike="noStrike" dirty="0">
                          <a:solidFill>
                            <a:srgbClr val="000000"/>
                          </a:solidFill>
                          <a:effectLst/>
                          <a:latin typeface="Be Vietnam Pro"/>
                        </a:rPr>
                        <a:t>17 159,41</a:t>
                      </a:r>
                    </a:p>
                  </a:txBody>
                  <a:tcPr marL="7620" marR="7620" marT="7620" marB="0" anchor="ctr">
                    <a:lnL>
                      <a:noFill/>
                    </a:lnL>
                    <a:lnR>
                      <a:noFill/>
                    </a:lnR>
                    <a:lnT w="6350" cap="flat" cmpd="sng" algn="ctr">
                      <a:no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1" i="0" u="none" strike="noStrike">
                          <a:solidFill>
                            <a:srgbClr val="000000"/>
                          </a:solidFill>
                          <a:effectLst/>
                          <a:latin typeface="Be Vietnam Pro"/>
                        </a:rPr>
                        <a:t>20 019,89</a:t>
                      </a:r>
                    </a:p>
                  </a:txBody>
                  <a:tcPr marL="7620" marR="7620" marT="7620" marB="0" anchor="ctr">
                    <a:lnL>
                      <a:noFill/>
                    </a:lnL>
                    <a:lnR>
                      <a:noFill/>
                    </a:lnR>
                    <a:lnT w="6350" cap="flat" cmpd="sng" algn="ctr">
                      <a:no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t">
                        <a:lnSpc>
                          <a:spcPct val="100000"/>
                        </a:lnSpc>
                        <a:spcBef>
                          <a:spcPts val="0"/>
                        </a:spcBef>
                        <a:spcAft>
                          <a:spcPts val="0"/>
                        </a:spcAft>
                        <a:buClr>
                          <a:srgbClr val="000000"/>
                        </a:buClr>
                        <a:buFont typeface="Arial"/>
                      </a:pPr>
                      <a:r>
                        <a:rPr lang="ru-RU" sz="1000" b="1" i="0" u="none" strike="noStrike" cap="none" dirty="0" smtClean="0">
                          <a:solidFill>
                            <a:schemeClr val="bg1">
                              <a:lumMod val="10000"/>
                            </a:schemeClr>
                          </a:solidFill>
                          <a:effectLst/>
                          <a:latin typeface="Be Vietnam Pro"/>
                          <a:ea typeface="+mn-ea"/>
                          <a:cs typeface="+mn-cs"/>
                          <a:sym typeface="Arial"/>
                        </a:rPr>
                        <a:t>17 849,80</a:t>
                      </a:r>
                      <a:endParaRPr lang="ru-RU" sz="1000" b="1" i="0" u="none" strike="noStrike" cap="none" dirty="0">
                        <a:solidFill>
                          <a:schemeClr val="bg1">
                            <a:lumMod val="10000"/>
                          </a:schemeClr>
                        </a:solidFill>
                        <a:effectLst/>
                        <a:latin typeface="Be Vietnam Pro"/>
                        <a:ea typeface="+mn-ea"/>
                        <a:cs typeface="+mn-cs"/>
                        <a:sym typeface="Arial"/>
                      </a:endParaRPr>
                    </a:p>
                  </a:txBody>
                  <a:tcPr marL="4309" marR="4309" marT="4309" marB="0" anchor="ctr">
                    <a:lnL>
                      <a:noFill/>
                    </a:lnL>
                    <a:lnR>
                      <a:noFill/>
                    </a:lnR>
                    <a:lnT w="6350" cap="flat" cmpd="sng" algn="ctr">
                      <a:no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1" i="0" u="none" strike="noStrike" cap="none" dirty="0">
                          <a:solidFill>
                            <a:schemeClr val="bg1">
                              <a:lumMod val="10000"/>
                            </a:schemeClr>
                          </a:solidFill>
                          <a:effectLst/>
                          <a:latin typeface="Be Vietnam Pro"/>
                          <a:ea typeface="+mn-ea"/>
                          <a:cs typeface="+mn-cs"/>
                          <a:sym typeface="Arial"/>
                        </a:rPr>
                        <a:t>11 110,00</a:t>
                      </a:r>
                    </a:p>
                  </a:txBody>
                  <a:tcPr marL="4309" marR="4309" marT="4309" marB="0" anchor="ctr">
                    <a:lnL>
                      <a:noFill/>
                    </a:lnL>
                    <a:lnR>
                      <a:noFill/>
                    </a:lnR>
                    <a:lnT w="6350" cap="flat" cmpd="sng" algn="ctr">
                      <a:no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1" i="0" u="none" strike="noStrike" cap="none" dirty="0">
                          <a:solidFill>
                            <a:schemeClr val="bg1">
                              <a:lumMod val="10000"/>
                            </a:schemeClr>
                          </a:solidFill>
                          <a:effectLst/>
                          <a:latin typeface="Be Vietnam Pro"/>
                          <a:ea typeface="+mn-ea"/>
                          <a:cs typeface="+mn-cs"/>
                          <a:sym typeface="Arial"/>
                        </a:rPr>
                        <a:t>11 283,00</a:t>
                      </a:r>
                    </a:p>
                  </a:txBody>
                  <a:tcPr marL="4309" marR="4309" marT="4309" marB="0" anchor="ctr">
                    <a:lnL>
                      <a:noFill/>
                    </a:lnL>
                    <a:lnR>
                      <a:noFill/>
                    </a:lnR>
                    <a:lnT w="6350" cap="flat" cmpd="sng" algn="ctr">
                      <a:no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r>
              <a:tr h="230626">
                <a:tc>
                  <a:txBody>
                    <a:bodyPr/>
                    <a:lstStyle/>
                    <a:p>
                      <a:pPr marL="0" marR="0" algn="l" rtl="0" fontAlgn="b">
                        <a:lnSpc>
                          <a:spcPct val="100000"/>
                        </a:lnSpc>
                        <a:spcBef>
                          <a:spcPts val="0"/>
                        </a:spcBef>
                        <a:spcAft>
                          <a:spcPts val="0"/>
                        </a:spcAft>
                        <a:buClr>
                          <a:srgbClr val="000000"/>
                        </a:buClr>
                        <a:buFont typeface="Arial"/>
                      </a:pPr>
                      <a:r>
                        <a:rPr lang="ru-RU" sz="1000" b="0" i="0" u="none" strike="noStrike" cap="none" dirty="0" smtClean="0">
                          <a:solidFill>
                            <a:srgbClr val="000000"/>
                          </a:solidFill>
                          <a:effectLst/>
                          <a:latin typeface="Be Vietnam Pro"/>
                          <a:ea typeface="+mn-ea"/>
                          <a:cs typeface="+mn-cs"/>
                          <a:sym typeface="Arial"/>
                        </a:rPr>
                        <a:t> 0309</a:t>
                      </a:r>
                      <a:endParaRPr lang="ru-RU" sz="1000" b="0" i="0" u="none" strike="noStrike" cap="none" dirty="0">
                        <a:solidFill>
                          <a:srgbClr val="000000"/>
                        </a:solidFill>
                        <a:effectLst/>
                        <a:latin typeface="Be Vietnam Pro"/>
                        <a:ea typeface="+mn-ea"/>
                        <a:cs typeface="+mn-cs"/>
                        <a:sym typeface="Arial"/>
                      </a:endParaRPr>
                    </a:p>
                  </a:txBody>
                  <a:tcPr marL="132911" marR="4923" marT="492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l" rtl="0" fontAlgn="b">
                        <a:lnSpc>
                          <a:spcPct val="100000"/>
                        </a:lnSpc>
                        <a:spcBef>
                          <a:spcPts val="0"/>
                        </a:spcBef>
                        <a:spcAft>
                          <a:spcPts val="0"/>
                        </a:spcAft>
                        <a:buClr>
                          <a:srgbClr val="000000"/>
                        </a:buClr>
                        <a:buFont typeface="Arial"/>
                      </a:pPr>
                      <a:r>
                        <a:rPr lang="ru-RU" sz="900" b="0" i="0" u="none" strike="noStrike" cap="none" dirty="0">
                          <a:solidFill>
                            <a:srgbClr val="000000"/>
                          </a:solidFill>
                          <a:effectLst/>
                          <a:latin typeface="Be Vietnam Pro"/>
                          <a:ea typeface="+mn-ea"/>
                          <a:cs typeface="+mn-cs"/>
                          <a:sym typeface="Arial"/>
                        </a:rPr>
                        <a:t>Гражданская оборона</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0" i="0" u="none" strike="noStrike">
                          <a:solidFill>
                            <a:srgbClr val="000000"/>
                          </a:solidFill>
                          <a:effectLst/>
                          <a:latin typeface="Be Vietnam Pro"/>
                        </a:rPr>
                        <a:t>277,05</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0" i="0" u="none" strike="noStrike" dirty="0">
                          <a:solidFill>
                            <a:srgbClr val="000000"/>
                          </a:solidFill>
                          <a:effectLst/>
                          <a:latin typeface="Be Vietnam Pro"/>
                        </a:rPr>
                        <a:t>667,00</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558,00</a:t>
                      </a: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559,00</a:t>
                      </a: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560,00</a:t>
                      </a: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r>
              <a:tr h="392345">
                <a:tc>
                  <a:txBody>
                    <a:bodyPr/>
                    <a:lstStyle/>
                    <a:p>
                      <a:pPr marL="0" marR="0" algn="l" rtl="0" fontAlgn="b">
                        <a:lnSpc>
                          <a:spcPct val="100000"/>
                        </a:lnSpc>
                        <a:spcBef>
                          <a:spcPts val="0"/>
                        </a:spcBef>
                        <a:spcAft>
                          <a:spcPts val="0"/>
                        </a:spcAft>
                        <a:buClr>
                          <a:srgbClr val="000000"/>
                        </a:buClr>
                        <a:buFont typeface="Arial"/>
                      </a:pPr>
                      <a:r>
                        <a:rPr lang="ru-RU" sz="1000" b="0" i="0" u="none" strike="noStrike" cap="none" dirty="0" smtClean="0">
                          <a:solidFill>
                            <a:srgbClr val="000000"/>
                          </a:solidFill>
                          <a:effectLst/>
                          <a:latin typeface="Be Vietnam Pro"/>
                          <a:ea typeface="+mn-ea"/>
                          <a:cs typeface="+mn-cs"/>
                          <a:sym typeface="Arial"/>
                        </a:rPr>
                        <a:t> 0310</a:t>
                      </a:r>
                      <a:endParaRPr lang="ru-RU" sz="1000" b="0" i="0" u="none" strike="noStrike" cap="none" dirty="0">
                        <a:solidFill>
                          <a:srgbClr val="000000"/>
                        </a:solidFill>
                        <a:effectLst/>
                        <a:latin typeface="Be Vietnam Pro"/>
                        <a:ea typeface="+mn-ea"/>
                        <a:cs typeface="+mn-cs"/>
                        <a:sym typeface="Arial"/>
                      </a:endParaRPr>
                    </a:p>
                  </a:txBody>
                  <a:tcPr marL="132911" marR="4923" marT="492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l" rtl="0" fontAlgn="b">
                        <a:lnSpc>
                          <a:spcPct val="100000"/>
                        </a:lnSpc>
                        <a:spcBef>
                          <a:spcPts val="0"/>
                        </a:spcBef>
                        <a:spcAft>
                          <a:spcPts val="0"/>
                        </a:spcAft>
                        <a:buClr>
                          <a:srgbClr val="000000"/>
                        </a:buClr>
                        <a:buFont typeface="Arial"/>
                      </a:pPr>
                      <a:r>
                        <a:rPr lang="ru-RU" sz="900" b="0" i="0" u="none" strike="noStrike" cap="none" dirty="0">
                          <a:solidFill>
                            <a:srgbClr val="000000"/>
                          </a:solidFill>
                          <a:effectLst/>
                          <a:latin typeface="Be Vietnam Pro"/>
                          <a:ea typeface="+mn-ea"/>
                          <a:cs typeface="+mn-cs"/>
                          <a:sym typeface="Arial"/>
                        </a:rPr>
                        <a:t>Защита населения и территории от чрезвычайных ситуаций природного и техногенного характера, пожарная безопасность</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0" i="0" u="none" strike="noStrike">
                          <a:solidFill>
                            <a:srgbClr val="000000"/>
                          </a:solidFill>
                          <a:effectLst/>
                          <a:latin typeface="Be Vietnam Pro"/>
                        </a:rPr>
                        <a:t>14 318,70</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0" i="0" u="none" strike="noStrike" dirty="0">
                          <a:solidFill>
                            <a:srgbClr val="000000"/>
                          </a:solidFill>
                          <a:effectLst/>
                          <a:latin typeface="Be Vietnam Pro"/>
                        </a:rPr>
                        <a:t>17 247,85</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smtClean="0">
                          <a:solidFill>
                            <a:schemeClr val="bg1">
                              <a:lumMod val="10000"/>
                            </a:schemeClr>
                          </a:solidFill>
                          <a:effectLst/>
                          <a:latin typeface="Be Vietnam Pro"/>
                          <a:ea typeface="+mn-ea"/>
                          <a:cs typeface="+mn-cs"/>
                          <a:sym typeface="Arial"/>
                        </a:rPr>
                        <a:t> 16 630,80</a:t>
                      </a:r>
                      <a:endParaRPr lang="ru-RU" sz="1000" b="0" i="0" u="none" strike="noStrike" cap="none" dirty="0">
                        <a:solidFill>
                          <a:schemeClr val="bg1">
                            <a:lumMod val="10000"/>
                          </a:schemeClr>
                        </a:solidFill>
                        <a:effectLst/>
                        <a:latin typeface="Be Vietnam Pro"/>
                        <a:ea typeface="+mn-ea"/>
                        <a:cs typeface="+mn-cs"/>
                        <a:sym typeface="Arial"/>
                      </a:endParaRP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9 890,00</a:t>
                      </a: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10 062,00</a:t>
                      </a: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r>
              <a:tr h="330200">
                <a:tc>
                  <a:txBody>
                    <a:bodyPr/>
                    <a:lstStyle/>
                    <a:p>
                      <a:pPr marL="0" marR="0" algn="l" rtl="0" fontAlgn="b">
                        <a:lnSpc>
                          <a:spcPct val="100000"/>
                        </a:lnSpc>
                        <a:spcBef>
                          <a:spcPts val="0"/>
                        </a:spcBef>
                        <a:spcAft>
                          <a:spcPts val="0"/>
                        </a:spcAft>
                        <a:buClr>
                          <a:srgbClr val="000000"/>
                        </a:buClr>
                        <a:buFont typeface="Arial"/>
                      </a:pPr>
                      <a:r>
                        <a:rPr lang="ru-RU" sz="1000" b="0" i="0" u="none" strike="noStrike" cap="none" dirty="0" smtClean="0">
                          <a:solidFill>
                            <a:srgbClr val="000000"/>
                          </a:solidFill>
                          <a:effectLst/>
                          <a:latin typeface="Be Vietnam Pro"/>
                          <a:ea typeface="+mn-ea"/>
                          <a:cs typeface="+mn-cs"/>
                          <a:sym typeface="Arial"/>
                        </a:rPr>
                        <a:t> 0314</a:t>
                      </a:r>
                      <a:endParaRPr lang="ru-RU" sz="1000" b="0" i="0" u="none" strike="noStrike" cap="none" dirty="0">
                        <a:solidFill>
                          <a:srgbClr val="000000"/>
                        </a:solidFill>
                        <a:effectLst/>
                        <a:latin typeface="Be Vietnam Pro"/>
                        <a:ea typeface="+mn-ea"/>
                        <a:cs typeface="+mn-cs"/>
                        <a:sym typeface="Arial"/>
                      </a:endParaRPr>
                    </a:p>
                  </a:txBody>
                  <a:tcPr marL="132911" marR="4923" marT="492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l" rtl="0" fontAlgn="b">
                        <a:lnSpc>
                          <a:spcPct val="100000"/>
                        </a:lnSpc>
                        <a:spcBef>
                          <a:spcPts val="0"/>
                        </a:spcBef>
                        <a:spcAft>
                          <a:spcPts val="0"/>
                        </a:spcAft>
                        <a:buClr>
                          <a:srgbClr val="000000"/>
                        </a:buClr>
                        <a:buFont typeface="Arial"/>
                      </a:pPr>
                      <a:r>
                        <a:rPr lang="ru-RU" sz="900" b="0" i="0" u="none" strike="noStrike" cap="none" dirty="0">
                          <a:solidFill>
                            <a:srgbClr val="000000"/>
                          </a:solidFill>
                          <a:effectLst/>
                          <a:latin typeface="Be Vietnam Pro"/>
                          <a:ea typeface="+mn-ea"/>
                          <a:cs typeface="+mn-cs"/>
                          <a:sym typeface="Arial"/>
                        </a:rPr>
                        <a:t>Другие вопросы в области национальной безопасности и правоохранительной деятельности</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0" i="0" u="none" strike="noStrike">
                          <a:solidFill>
                            <a:srgbClr val="000000"/>
                          </a:solidFill>
                          <a:effectLst/>
                          <a:latin typeface="Be Vietnam Pro"/>
                        </a:rPr>
                        <a:t>2 563,65</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0" i="0" u="none" strike="noStrike" dirty="0">
                          <a:solidFill>
                            <a:srgbClr val="000000"/>
                          </a:solidFill>
                          <a:effectLst/>
                          <a:latin typeface="Be Vietnam Pro"/>
                        </a:rPr>
                        <a:t>2 105,04</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661,00</a:t>
                      </a: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661,00</a:t>
                      </a: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661,00</a:t>
                      </a: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r>
              <a:tr h="230626">
                <a:tc>
                  <a:txBody>
                    <a:bodyPr/>
                    <a:lstStyle/>
                    <a:p>
                      <a:pPr marR="0" algn="l" rtl="0" fontAlgn="b">
                        <a:lnSpc>
                          <a:spcPct val="100000"/>
                        </a:lnSpc>
                        <a:spcBef>
                          <a:spcPts val="0"/>
                        </a:spcBef>
                        <a:spcAft>
                          <a:spcPts val="0"/>
                        </a:spcAft>
                        <a:buClr>
                          <a:srgbClr val="000000"/>
                        </a:buClr>
                        <a:buFont typeface="Arial"/>
                      </a:pPr>
                      <a:r>
                        <a:rPr lang="ru-RU" sz="1000" b="1" i="0" u="none" strike="noStrike" cap="none" dirty="0" smtClean="0">
                          <a:solidFill>
                            <a:srgbClr val="000000"/>
                          </a:solidFill>
                          <a:effectLst/>
                          <a:latin typeface="Be Vietnam Pro"/>
                          <a:ea typeface="+mn-ea"/>
                          <a:cs typeface="+mn-cs"/>
                          <a:sym typeface="Arial"/>
                        </a:rPr>
                        <a:t>0400</a:t>
                      </a:r>
                      <a:endParaRPr lang="ru-RU" sz="1000" b="1" i="0" u="none" strike="noStrike" cap="none" dirty="0">
                        <a:solidFill>
                          <a:srgbClr val="000000"/>
                        </a:solidFill>
                        <a:effectLst/>
                        <a:latin typeface="Be Vietnam Pro"/>
                        <a:ea typeface="+mn-ea"/>
                        <a:cs typeface="+mn-cs"/>
                        <a:sym typeface="Arial"/>
                      </a:endParaRPr>
                    </a:p>
                  </a:txBody>
                  <a:tcPr marL="132911" marR="4923" marT="492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l" rtl="0" fontAlgn="b">
                        <a:lnSpc>
                          <a:spcPct val="100000"/>
                        </a:lnSpc>
                        <a:spcBef>
                          <a:spcPts val="0"/>
                        </a:spcBef>
                        <a:spcAft>
                          <a:spcPts val="0"/>
                        </a:spcAft>
                        <a:buClr>
                          <a:srgbClr val="000000"/>
                        </a:buClr>
                        <a:buFont typeface="Arial"/>
                      </a:pPr>
                      <a:r>
                        <a:rPr lang="ru-RU" sz="1000" b="1" i="0" u="none" strike="noStrike" cap="none" dirty="0">
                          <a:solidFill>
                            <a:srgbClr val="000000"/>
                          </a:solidFill>
                          <a:effectLst/>
                          <a:latin typeface="Be Vietnam Pro"/>
                          <a:ea typeface="+mn-ea"/>
                          <a:cs typeface="+mn-cs"/>
                          <a:sym typeface="Arial"/>
                        </a:rPr>
                        <a:t>Национальная экономика</a:t>
                      </a:r>
                    </a:p>
                  </a:txBody>
                  <a:tcPr marL="132911" marR="4923" marT="492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1" i="0" u="none" strike="noStrike">
                          <a:solidFill>
                            <a:srgbClr val="000000"/>
                          </a:solidFill>
                          <a:effectLst/>
                          <a:latin typeface="Be Vietnam Pro"/>
                        </a:rPr>
                        <a:t>199 893,31</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1" i="0" u="none" strike="noStrike" dirty="0">
                          <a:solidFill>
                            <a:srgbClr val="000000"/>
                          </a:solidFill>
                          <a:effectLst/>
                          <a:latin typeface="Be Vietnam Pro"/>
                        </a:rPr>
                        <a:t>526 475,97</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t">
                        <a:lnSpc>
                          <a:spcPct val="100000"/>
                        </a:lnSpc>
                        <a:spcBef>
                          <a:spcPts val="0"/>
                        </a:spcBef>
                        <a:spcAft>
                          <a:spcPts val="0"/>
                        </a:spcAft>
                        <a:buClr>
                          <a:srgbClr val="000000"/>
                        </a:buClr>
                        <a:buFont typeface="Arial"/>
                      </a:pPr>
                      <a:r>
                        <a:rPr lang="ru-RU" sz="1000" b="1" i="0" u="none" strike="noStrike" cap="none" dirty="0" smtClean="0">
                          <a:solidFill>
                            <a:schemeClr val="bg1">
                              <a:lumMod val="10000"/>
                            </a:schemeClr>
                          </a:solidFill>
                          <a:effectLst/>
                          <a:latin typeface="Be Vietnam Pro"/>
                          <a:ea typeface="+mn-ea"/>
                          <a:cs typeface="+mn-cs"/>
                          <a:sym typeface="Arial"/>
                        </a:rPr>
                        <a:t>287 284,74</a:t>
                      </a:r>
                      <a:endParaRPr lang="ru-RU" sz="1000" b="1" i="0" u="none" strike="noStrike" cap="none" dirty="0">
                        <a:solidFill>
                          <a:schemeClr val="bg1">
                            <a:lumMod val="10000"/>
                          </a:schemeClr>
                        </a:solidFill>
                        <a:effectLst/>
                        <a:latin typeface="Be Vietnam Pro"/>
                        <a:ea typeface="+mn-ea"/>
                        <a:cs typeface="+mn-cs"/>
                        <a:sym typeface="Arial"/>
                      </a:endParaRP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1" i="0" u="none" strike="noStrike" cap="none" dirty="0" smtClean="0">
                          <a:solidFill>
                            <a:schemeClr val="bg1">
                              <a:lumMod val="10000"/>
                            </a:schemeClr>
                          </a:solidFill>
                          <a:effectLst/>
                          <a:latin typeface="Be Vietnam Pro"/>
                          <a:ea typeface="+mn-ea"/>
                          <a:cs typeface="+mn-cs"/>
                          <a:sym typeface="Arial"/>
                        </a:rPr>
                        <a:t>425 500,98</a:t>
                      </a:r>
                      <a:endParaRPr lang="ru-RU" sz="1000" b="1" i="0" u="none" strike="noStrike" cap="none" dirty="0">
                        <a:solidFill>
                          <a:schemeClr val="bg1">
                            <a:lumMod val="10000"/>
                          </a:schemeClr>
                        </a:solidFill>
                        <a:effectLst/>
                        <a:latin typeface="Be Vietnam Pro"/>
                        <a:ea typeface="+mn-ea"/>
                        <a:cs typeface="+mn-cs"/>
                        <a:sym typeface="Arial"/>
                      </a:endParaRP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1" i="0" u="none" strike="noStrike" cap="none" dirty="0" smtClean="0">
                          <a:solidFill>
                            <a:schemeClr val="bg1">
                              <a:lumMod val="10000"/>
                            </a:schemeClr>
                          </a:solidFill>
                          <a:effectLst/>
                          <a:latin typeface="Be Vietnam Pro"/>
                          <a:ea typeface="+mn-ea"/>
                          <a:cs typeface="+mn-cs"/>
                          <a:sym typeface="Arial"/>
                        </a:rPr>
                        <a:t>371 184,41</a:t>
                      </a:r>
                      <a:endParaRPr lang="ru-RU" sz="1000" b="1" i="0" u="none" strike="noStrike" cap="none" dirty="0">
                        <a:solidFill>
                          <a:schemeClr val="bg1">
                            <a:lumMod val="10000"/>
                          </a:schemeClr>
                        </a:solidFill>
                        <a:effectLst/>
                        <a:latin typeface="Be Vietnam Pro"/>
                        <a:ea typeface="+mn-ea"/>
                        <a:cs typeface="+mn-cs"/>
                        <a:sym typeface="Arial"/>
                      </a:endParaRP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r>
              <a:tr h="230626">
                <a:tc>
                  <a:txBody>
                    <a:bodyPr/>
                    <a:lstStyle/>
                    <a:p>
                      <a:pPr marL="0" marR="0" indent="0" algn="ctr" rtl="0" fontAlgn="b">
                        <a:lnSpc>
                          <a:spcPct val="100000"/>
                        </a:lnSpc>
                        <a:spcBef>
                          <a:spcPts val="0"/>
                        </a:spcBef>
                        <a:spcAft>
                          <a:spcPts val="0"/>
                        </a:spcAft>
                        <a:buClr>
                          <a:srgbClr val="000000"/>
                        </a:buClr>
                        <a:buFont typeface="Arial"/>
                      </a:pPr>
                      <a:r>
                        <a:rPr lang="ru-RU" sz="1000" b="0" i="0" u="none" strike="noStrike" cap="none" dirty="0" smtClean="0">
                          <a:solidFill>
                            <a:srgbClr val="000000"/>
                          </a:solidFill>
                          <a:effectLst/>
                          <a:latin typeface="Be Vietnam Pro"/>
                          <a:ea typeface="+mn-ea"/>
                          <a:cs typeface="+mn-cs"/>
                          <a:sym typeface="Arial"/>
                        </a:rPr>
                        <a:t>    0405</a:t>
                      </a:r>
                      <a:endParaRPr lang="ru-RU" sz="1000" b="0" i="0" u="none" strike="noStrike" cap="none" dirty="0">
                        <a:solidFill>
                          <a:srgbClr val="000000"/>
                        </a:solidFill>
                        <a:effectLst/>
                        <a:latin typeface="Be Vietnam Pro"/>
                        <a:ea typeface="+mn-ea"/>
                        <a:cs typeface="+mn-cs"/>
                        <a:sym typeface="Arial"/>
                      </a:endParaRP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l" fontAlgn="b"/>
                      <a:r>
                        <a:rPr lang="ru-RU" sz="900" b="0" i="0" u="none" strike="noStrike" cap="none" dirty="0">
                          <a:solidFill>
                            <a:srgbClr val="000000"/>
                          </a:solidFill>
                          <a:effectLst/>
                          <a:latin typeface="Be Vietnam Pro"/>
                          <a:ea typeface="+mn-ea"/>
                          <a:cs typeface="+mn-cs"/>
                          <a:sym typeface="Arial"/>
                        </a:rPr>
                        <a:t>Сельское хозяйство и рыболовство</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0" i="0" u="none" strike="noStrike">
                          <a:solidFill>
                            <a:srgbClr val="000000"/>
                          </a:solidFill>
                          <a:effectLst/>
                          <a:latin typeface="Be Vietnam Pro"/>
                        </a:rPr>
                        <a:t>3 601,71</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0" i="0" u="none" strike="noStrike" dirty="0">
                          <a:solidFill>
                            <a:srgbClr val="000000"/>
                          </a:solidFill>
                          <a:effectLst/>
                          <a:latin typeface="Be Vietnam Pro"/>
                        </a:rPr>
                        <a:t>4 239,80</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smtClean="0">
                          <a:solidFill>
                            <a:schemeClr val="bg1">
                              <a:lumMod val="10000"/>
                            </a:schemeClr>
                          </a:solidFill>
                          <a:effectLst/>
                          <a:latin typeface="Be Vietnam Pro"/>
                          <a:ea typeface="+mn-ea"/>
                          <a:cs typeface="+mn-cs"/>
                          <a:sym typeface="Arial"/>
                        </a:rPr>
                        <a:t>4 250,64</a:t>
                      </a:r>
                      <a:endParaRPr lang="ru-RU" sz="1000" b="0" i="0" u="none" strike="noStrike" cap="none" dirty="0">
                        <a:solidFill>
                          <a:schemeClr val="bg1">
                            <a:lumMod val="10000"/>
                          </a:schemeClr>
                        </a:solidFill>
                        <a:effectLst/>
                        <a:latin typeface="Be Vietnam Pro"/>
                        <a:ea typeface="+mn-ea"/>
                        <a:cs typeface="+mn-cs"/>
                        <a:sym typeface="Arial"/>
                      </a:endParaRP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3 108,45</a:t>
                      </a: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3 277,25</a:t>
                      </a: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r>
              <a:tr h="230626">
                <a:tc>
                  <a:txBody>
                    <a:bodyPr/>
                    <a:lstStyle/>
                    <a:p>
                      <a:pPr marL="0" marR="0" indent="0" algn="ctr" rtl="0" fontAlgn="b">
                        <a:lnSpc>
                          <a:spcPct val="100000"/>
                        </a:lnSpc>
                        <a:spcBef>
                          <a:spcPts val="0"/>
                        </a:spcBef>
                        <a:spcAft>
                          <a:spcPts val="0"/>
                        </a:spcAft>
                        <a:buClr>
                          <a:srgbClr val="000000"/>
                        </a:buClr>
                        <a:buFont typeface="Arial"/>
                      </a:pPr>
                      <a:r>
                        <a:rPr lang="ru-RU" sz="1000" b="0" i="0" u="none" strike="noStrike" cap="none" dirty="0" smtClean="0">
                          <a:solidFill>
                            <a:srgbClr val="000000"/>
                          </a:solidFill>
                          <a:effectLst/>
                          <a:latin typeface="Be Vietnam Pro"/>
                          <a:ea typeface="+mn-ea"/>
                          <a:cs typeface="+mn-cs"/>
                          <a:sym typeface="Arial"/>
                        </a:rPr>
                        <a:t>    0408</a:t>
                      </a:r>
                      <a:endParaRPr lang="ru-RU" sz="1000" b="0" i="0" u="none" strike="noStrike" cap="none" dirty="0">
                        <a:solidFill>
                          <a:srgbClr val="000000"/>
                        </a:solidFill>
                        <a:effectLst/>
                        <a:latin typeface="Be Vietnam Pro"/>
                        <a:ea typeface="+mn-ea"/>
                        <a:cs typeface="+mn-cs"/>
                        <a:sym typeface="Arial"/>
                      </a:endParaRP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l" fontAlgn="b"/>
                      <a:r>
                        <a:rPr lang="ru-RU" sz="900" b="0" i="0" u="none" strike="noStrike" cap="none" dirty="0">
                          <a:solidFill>
                            <a:srgbClr val="000000"/>
                          </a:solidFill>
                          <a:effectLst/>
                          <a:latin typeface="Be Vietnam Pro"/>
                          <a:ea typeface="+mn-ea"/>
                          <a:cs typeface="+mn-cs"/>
                          <a:sym typeface="Arial"/>
                        </a:rPr>
                        <a:t>Транспорт</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0" i="0" u="none" strike="noStrike">
                          <a:solidFill>
                            <a:srgbClr val="000000"/>
                          </a:solidFill>
                          <a:effectLst/>
                          <a:latin typeface="Be Vietnam Pro"/>
                        </a:rPr>
                        <a:t>4 066,79</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0" i="0" u="none" strike="noStrike" dirty="0">
                          <a:solidFill>
                            <a:srgbClr val="000000"/>
                          </a:solidFill>
                          <a:effectLst/>
                          <a:latin typeface="Be Vietnam Pro"/>
                        </a:rPr>
                        <a:t>11 720,60</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20 081,71</a:t>
                      </a: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12 104,00</a:t>
                      </a: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12 104,00</a:t>
                      </a: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r>
              <a:tr h="230626">
                <a:tc>
                  <a:txBody>
                    <a:bodyPr/>
                    <a:lstStyle/>
                    <a:p>
                      <a:pPr marL="0" marR="0" indent="0" algn="ctr" rtl="0" fontAlgn="b">
                        <a:lnSpc>
                          <a:spcPct val="100000"/>
                        </a:lnSpc>
                        <a:spcBef>
                          <a:spcPts val="0"/>
                        </a:spcBef>
                        <a:spcAft>
                          <a:spcPts val="0"/>
                        </a:spcAft>
                        <a:buClr>
                          <a:srgbClr val="000000"/>
                        </a:buClr>
                        <a:buFont typeface="Arial"/>
                      </a:pPr>
                      <a:r>
                        <a:rPr lang="ru-RU" sz="1000" b="0" i="0" u="none" strike="noStrike" cap="none" dirty="0" smtClean="0">
                          <a:solidFill>
                            <a:srgbClr val="000000"/>
                          </a:solidFill>
                          <a:effectLst/>
                          <a:latin typeface="Be Vietnam Pro"/>
                          <a:ea typeface="+mn-ea"/>
                          <a:cs typeface="+mn-cs"/>
                          <a:sym typeface="Arial"/>
                        </a:rPr>
                        <a:t>    0409</a:t>
                      </a:r>
                      <a:endParaRPr lang="ru-RU" sz="1000" b="0" i="0" u="none" strike="noStrike" cap="none" dirty="0">
                        <a:solidFill>
                          <a:srgbClr val="000000"/>
                        </a:solidFill>
                        <a:effectLst/>
                        <a:latin typeface="Be Vietnam Pro"/>
                        <a:ea typeface="+mn-ea"/>
                        <a:cs typeface="+mn-cs"/>
                        <a:sym typeface="Arial"/>
                      </a:endParaRP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l" fontAlgn="b"/>
                      <a:r>
                        <a:rPr lang="ru-RU" sz="900" b="0" i="0" u="none" strike="noStrike" cap="none" dirty="0">
                          <a:solidFill>
                            <a:srgbClr val="000000"/>
                          </a:solidFill>
                          <a:effectLst/>
                          <a:latin typeface="Be Vietnam Pro"/>
                          <a:ea typeface="+mn-ea"/>
                          <a:cs typeface="+mn-cs"/>
                          <a:sym typeface="Arial"/>
                        </a:rPr>
                        <a:t>Дорожное хозяйство (дорожные фонды)</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0" i="0" u="none" strike="noStrike">
                          <a:solidFill>
                            <a:srgbClr val="000000"/>
                          </a:solidFill>
                          <a:effectLst/>
                          <a:latin typeface="Be Vietnam Pro"/>
                        </a:rPr>
                        <a:t>188 976,00</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0" i="0" u="none" strike="noStrike" dirty="0">
                          <a:solidFill>
                            <a:srgbClr val="000000"/>
                          </a:solidFill>
                          <a:effectLst/>
                          <a:latin typeface="Be Vietnam Pro"/>
                        </a:rPr>
                        <a:t>499 805,65</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smtClean="0">
                          <a:solidFill>
                            <a:schemeClr val="bg1">
                              <a:lumMod val="10000"/>
                            </a:schemeClr>
                          </a:solidFill>
                          <a:effectLst/>
                          <a:latin typeface="Be Vietnam Pro"/>
                          <a:ea typeface="+mn-ea"/>
                          <a:cs typeface="+mn-cs"/>
                          <a:sym typeface="Arial"/>
                        </a:rPr>
                        <a:t>250 345,91</a:t>
                      </a:r>
                      <a:endParaRPr lang="ru-RU" sz="1000" b="0" i="0" u="none" strike="noStrike" cap="none" dirty="0">
                        <a:solidFill>
                          <a:schemeClr val="bg1">
                            <a:lumMod val="10000"/>
                          </a:schemeClr>
                        </a:solidFill>
                        <a:effectLst/>
                        <a:latin typeface="Be Vietnam Pro"/>
                        <a:ea typeface="+mn-ea"/>
                        <a:cs typeface="+mn-cs"/>
                        <a:sym typeface="Arial"/>
                      </a:endParaRP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smtClean="0">
                          <a:solidFill>
                            <a:schemeClr val="bg1">
                              <a:lumMod val="10000"/>
                            </a:schemeClr>
                          </a:solidFill>
                          <a:effectLst/>
                          <a:latin typeface="Be Vietnam Pro"/>
                          <a:ea typeface="+mn-ea"/>
                          <a:cs typeface="+mn-cs"/>
                          <a:sym typeface="Arial"/>
                        </a:rPr>
                        <a:t>409 268,53</a:t>
                      </a:r>
                      <a:endParaRPr lang="ru-RU" sz="1000" b="0" i="0" u="none" strike="noStrike" cap="none" dirty="0">
                        <a:solidFill>
                          <a:schemeClr val="bg1">
                            <a:lumMod val="10000"/>
                          </a:schemeClr>
                        </a:solidFill>
                        <a:effectLst/>
                        <a:latin typeface="Be Vietnam Pro"/>
                        <a:ea typeface="+mn-ea"/>
                        <a:cs typeface="+mn-cs"/>
                        <a:sym typeface="Arial"/>
                      </a:endParaRP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smtClean="0">
                          <a:solidFill>
                            <a:schemeClr val="bg1">
                              <a:lumMod val="10000"/>
                            </a:schemeClr>
                          </a:solidFill>
                          <a:effectLst/>
                          <a:latin typeface="Be Vietnam Pro"/>
                          <a:ea typeface="+mn-ea"/>
                          <a:cs typeface="+mn-cs"/>
                          <a:sym typeface="Arial"/>
                        </a:rPr>
                        <a:t>354 783,16</a:t>
                      </a:r>
                      <a:endParaRPr lang="ru-RU" sz="1000" b="0" i="0" u="none" strike="noStrike" cap="none" dirty="0">
                        <a:solidFill>
                          <a:schemeClr val="bg1">
                            <a:lumMod val="10000"/>
                          </a:schemeClr>
                        </a:solidFill>
                        <a:effectLst/>
                        <a:latin typeface="Be Vietnam Pro"/>
                        <a:ea typeface="+mn-ea"/>
                        <a:cs typeface="+mn-cs"/>
                        <a:sym typeface="Arial"/>
                      </a:endParaRP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r>
              <a:tr h="230626">
                <a:tc>
                  <a:txBody>
                    <a:bodyPr/>
                    <a:lstStyle/>
                    <a:p>
                      <a:pPr marL="0" marR="0" algn="ctr" rtl="0" fontAlgn="b">
                        <a:lnSpc>
                          <a:spcPct val="100000"/>
                        </a:lnSpc>
                        <a:spcBef>
                          <a:spcPts val="0"/>
                        </a:spcBef>
                        <a:spcAft>
                          <a:spcPts val="0"/>
                        </a:spcAft>
                        <a:buClr>
                          <a:srgbClr val="000000"/>
                        </a:buClr>
                        <a:buFont typeface="Arial"/>
                      </a:pPr>
                      <a:r>
                        <a:rPr lang="ru-RU" sz="1000" b="0" i="0" u="none" strike="noStrike" cap="none" dirty="0" smtClean="0">
                          <a:solidFill>
                            <a:srgbClr val="000000"/>
                          </a:solidFill>
                          <a:effectLst/>
                          <a:latin typeface="Be Vietnam Pro"/>
                          <a:ea typeface="+mn-ea"/>
                          <a:cs typeface="+mn-cs"/>
                          <a:sym typeface="Arial"/>
                        </a:rPr>
                        <a:t>    0410</a:t>
                      </a:r>
                      <a:endParaRPr lang="ru-RU" sz="1000" b="0" i="0" u="none" strike="noStrike" cap="none" dirty="0">
                        <a:solidFill>
                          <a:srgbClr val="000000"/>
                        </a:solidFill>
                        <a:effectLst/>
                        <a:latin typeface="Be Vietnam Pro"/>
                        <a:ea typeface="+mn-ea"/>
                        <a:cs typeface="+mn-cs"/>
                        <a:sym typeface="Arial"/>
                      </a:endParaRP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l" fontAlgn="b"/>
                      <a:r>
                        <a:rPr lang="ru-RU" sz="900" b="0" i="0" u="none" strike="noStrike" cap="none" dirty="0">
                          <a:solidFill>
                            <a:srgbClr val="000000"/>
                          </a:solidFill>
                          <a:effectLst/>
                          <a:latin typeface="Be Vietnam Pro"/>
                          <a:ea typeface="+mn-ea"/>
                          <a:cs typeface="+mn-cs"/>
                          <a:sym typeface="Arial"/>
                        </a:rPr>
                        <a:t>Связь и информатика</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0" i="0" u="none" strike="noStrike">
                          <a:solidFill>
                            <a:srgbClr val="000000"/>
                          </a:solidFill>
                          <a:effectLst/>
                          <a:latin typeface="Be Vietnam Pro"/>
                        </a:rPr>
                        <a:t>0,00</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0" i="0" u="none" strike="noStrike" dirty="0">
                          <a:solidFill>
                            <a:srgbClr val="000000"/>
                          </a:solidFill>
                          <a:effectLst/>
                          <a:latin typeface="Be Vietnam Pro"/>
                        </a:rPr>
                        <a:t>8 046,52</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0,00</a:t>
                      </a: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0,00</a:t>
                      </a: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0,00</a:t>
                      </a: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r>
              <a:tr h="230626">
                <a:tc>
                  <a:txBody>
                    <a:bodyPr/>
                    <a:lstStyle/>
                    <a:p>
                      <a:pPr marL="0" marR="0" algn="ctr" rtl="0" fontAlgn="b">
                        <a:lnSpc>
                          <a:spcPct val="100000"/>
                        </a:lnSpc>
                        <a:spcBef>
                          <a:spcPts val="0"/>
                        </a:spcBef>
                        <a:spcAft>
                          <a:spcPts val="0"/>
                        </a:spcAft>
                        <a:buClr>
                          <a:srgbClr val="000000"/>
                        </a:buClr>
                        <a:buFont typeface="Arial"/>
                      </a:pPr>
                      <a:r>
                        <a:rPr lang="ru-RU" sz="1000" b="0" i="0" u="none" strike="noStrike" cap="none" dirty="0" smtClean="0">
                          <a:solidFill>
                            <a:srgbClr val="000000"/>
                          </a:solidFill>
                          <a:effectLst/>
                          <a:latin typeface="Be Vietnam Pro"/>
                          <a:ea typeface="+mn-ea"/>
                          <a:cs typeface="+mn-cs"/>
                          <a:sym typeface="Arial"/>
                        </a:rPr>
                        <a:t>    0412</a:t>
                      </a:r>
                      <a:endParaRPr lang="ru-RU" sz="1000" b="0" i="0" u="none" strike="noStrike" cap="none" dirty="0">
                        <a:solidFill>
                          <a:srgbClr val="000000"/>
                        </a:solidFill>
                        <a:effectLst/>
                        <a:latin typeface="Be Vietnam Pro"/>
                        <a:ea typeface="+mn-ea"/>
                        <a:cs typeface="+mn-cs"/>
                        <a:sym typeface="Arial"/>
                      </a:endParaRP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l" fontAlgn="b"/>
                      <a:r>
                        <a:rPr lang="ru-RU" sz="900" b="0" i="0" u="none" strike="noStrike" cap="none" dirty="0">
                          <a:solidFill>
                            <a:srgbClr val="000000"/>
                          </a:solidFill>
                          <a:effectLst/>
                          <a:latin typeface="Be Vietnam Pro"/>
                          <a:ea typeface="+mn-ea"/>
                          <a:cs typeface="+mn-cs"/>
                          <a:sym typeface="Arial"/>
                        </a:rPr>
                        <a:t>Другие вопросы в области национальной экономики</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0" i="0" u="none" strike="noStrike">
                          <a:solidFill>
                            <a:srgbClr val="000000"/>
                          </a:solidFill>
                          <a:effectLst/>
                          <a:latin typeface="Be Vietnam Pro"/>
                        </a:rPr>
                        <a:t>3 248,81</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0" i="0" u="none" strike="noStrike" dirty="0">
                          <a:solidFill>
                            <a:srgbClr val="000000"/>
                          </a:solidFill>
                          <a:effectLst/>
                          <a:latin typeface="Be Vietnam Pro"/>
                        </a:rPr>
                        <a:t>2 663,40</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12 606,48</a:t>
                      </a: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1 020,00</a:t>
                      </a: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1 020,00</a:t>
                      </a: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r>
              <a:tr h="230626">
                <a:tc>
                  <a:txBody>
                    <a:bodyPr/>
                    <a:lstStyle/>
                    <a:p>
                      <a:pPr marR="0" algn="l" rtl="0" fontAlgn="b">
                        <a:lnSpc>
                          <a:spcPct val="100000"/>
                        </a:lnSpc>
                        <a:spcBef>
                          <a:spcPts val="0"/>
                        </a:spcBef>
                        <a:spcAft>
                          <a:spcPts val="0"/>
                        </a:spcAft>
                        <a:buClr>
                          <a:srgbClr val="000000"/>
                        </a:buClr>
                        <a:buFont typeface="Arial"/>
                      </a:pPr>
                      <a:r>
                        <a:rPr lang="ru-RU" sz="1000" b="1" i="0" u="none" strike="noStrike" cap="none" dirty="0" smtClean="0">
                          <a:solidFill>
                            <a:srgbClr val="000000"/>
                          </a:solidFill>
                          <a:effectLst/>
                          <a:latin typeface="Be Vietnam Pro"/>
                          <a:ea typeface="+mn-ea"/>
                          <a:cs typeface="+mn-cs"/>
                          <a:sym typeface="Arial"/>
                        </a:rPr>
                        <a:t>0500</a:t>
                      </a:r>
                      <a:endParaRPr lang="ru-RU" sz="1000" b="1" i="0" u="none" strike="noStrike" cap="none" dirty="0">
                        <a:solidFill>
                          <a:srgbClr val="000000"/>
                        </a:solidFill>
                        <a:effectLst/>
                        <a:latin typeface="Be Vietnam Pro"/>
                        <a:ea typeface="+mn-ea"/>
                        <a:cs typeface="+mn-cs"/>
                        <a:sym typeface="Arial"/>
                      </a:endParaRPr>
                    </a:p>
                  </a:txBody>
                  <a:tcPr marL="132911" marR="4923" marT="492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l" rtl="0" fontAlgn="b">
                        <a:lnSpc>
                          <a:spcPct val="100000"/>
                        </a:lnSpc>
                        <a:spcBef>
                          <a:spcPts val="0"/>
                        </a:spcBef>
                        <a:spcAft>
                          <a:spcPts val="0"/>
                        </a:spcAft>
                        <a:buClr>
                          <a:srgbClr val="000000"/>
                        </a:buClr>
                        <a:buFont typeface="Arial"/>
                      </a:pPr>
                      <a:r>
                        <a:rPr lang="ru-RU" sz="1000" b="1" i="0" u="none" strike="noStrike" cap="none" dirty="0">
                          <a:solidFill>
                            <a:srgbClr val="000000"/>
                          </a:solidFill>
                          <a:effectLst/>
                          <a:latin typeface="Be Vietnam Pro"/>
                          <a:ea typeface="+mn-ea"/>
                          <a:cs typeface="+mn-cs"/>
                          <a:sym typeface="Arial"/>
                        </a:rPr>
                        <a:t>Жилищно-коммунальное хозяйство</a:t>
                      </a:r>
                    </a:p>
                  </a:txBody>
                  <a:tcPr marL="132911" marR="4923" marT="492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1" i="0" u="none" strike="noStrike">
                          <a:solidFill>
                            <a:srgbClr val="000000"/>
                          </a:solidFill>
                          <a:effectLst/>
                          <a:latin typeface="Be Vietnam Pro"/>
                        </a:rPr>
                        <a:t>120 309,07</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1" i="0" u="none" strike="noStrike" dirty="0">
                          <a:solidFill>
                            <a:srgbClr val="000000"/>
                          </a:solidFill>
                          <a:effectLst/>
                          <a:latin typeface="Be Vietnam Pro"/>
                        </a:rPr>
                        <a:t>621 999,95</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t">
                        <a:lnSpc>
                          <a:spcPct val="100000"/>
                        </a:lnSpc>
                        <a:spcBef>
                          <a:spcPts val="0"/>
                        </a:spcBef>
                        <a:spcAft>
                          <a:spcPts val="0"/>
                        </a:spcAft>
                        <a:buClr>
                          <a:srgbClr val="000000"/>
                        </a:buClr>
                        <a:buFont typeface="Arial"/>
                      </a:pPr>
                      <a:r>
                        <a:rPr lang="ru-RU" sz="1000" b="1" i="0" u="none" strike="noStrike" cap="none" dirty="0" smtClean="0">
                          <a:solidFill>
                            <a:schemeClr val="bg1">
                              <a:lumMod val="10000"/>
                            </a:schemeClr>
                          </a:solidFill>
                          <a:effectLst/>
                          <a:latin typeface="Be Vietnam Pro"/>
                          <a:ea typeface="+mn-ea"/>
                          <a:cs typeface="+mn-cs"/>
                          <a:sym typeface="Arial"/>
                        </a:rPr>
                        <a:t>634 795,07</a:t>
                      </a:r>
                      <a:endParaRPr lang="ru-RU" sz="1000" b="1" i="0" u="none" strike="noStrike" cap="none" dirty="0">
                        <a:solidFill>
                          <a:schemeClr val="bg1">
                            <a:lumMod val="10000"/>
                          </a:schemeClr>
                        </a:solidFill>
                        <a:effectLst/>
                        <a:latin typeface="Be Vietnam Pro"/>
                        <a:ea typeface="+mn-ea"/>
                        <a:cs typeface="+mn-cs"/>
                        <a:sym typeface="Arial"/>
                      </a:endParaRP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1" i="0" u="none" strike="noStrike" cap="none" dirty="0" smtClean="0">
                          <a:solidFill>
                            <a:schemeClr val="bg1">
                              <a:lumMod val="10000"/>
                            </a:schemeClr>
                          </a:solidFill>
                          <a:effectLst/>
                          <a:latin typeface="Be Vietnam Pro"/>
                          <a:ea typeface="+mn-ea"/>
                          <a:cs typeface="+mn-cs"/>
                          <a:sym typeface="Arial"/>
                        </a:rPr>
                        <a:t>347 614,85</a:t>
                      </a:r>
                      <a:endParaRPr lang="ru-RU" sz="1000" b="1" i="0" u="none" strike="noStrike" cap="none" dirty="0">
                        <a:solidFill>
                          <a:schemeClr val="bg1">
                            <a:lumMod val="10000"/>
                          </a:schemeClr>
                        </a:solidFill>
                        <a:effectLst/>
                        <a:latin typeface="Be Vietnam Pro"/>
                        <a:ea typeface="+mn-ea"/>
                        <a:cs typeface="+mn-cs"/>
                        <a:sym typeface="Arial"/>
                      </a:endParaRP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1" i="0" u="none" strike="noStrike" cap="none" dirty="0" smtClean="0">
                          <a:solidFill>
                            <a:schemeClr val="bg1">
                              <a:lumMod val="10000"/>
                            </a:schemeClr>
                          </a:solidFill>
                          <a:effectLst/>
                          <a:latin typeface="Be Vietnam Pro"/>
                          <a:ea typeface="+mn-ea"/>
                          <a:cs typeface="+mn-cs"/>
                          <a:sym typeface="Arial"/>
                        </a:rPr>
                        <a:t>92 895,64</a:t>
                      </a:r>
                      <a:endParaRPr lang="ru-RU" sz="1000" b="1" i="0" u="none" strike="noStrike" cap="none" dirty="0">
                        <a:solidFill>
                          <a:schemeClr val="bg1">
                            <a:lumMod val="10000"/>
                          </a:schemeClr>
                        </a:solidFill>
                        <a:effectLst/>
                        <a:latin typeface="Be Vietnam Pro"/>
                        <a:ea typeface="+mn-ea"/>
                        <a:cs typeface="+mn-cs"/>
                        <a:sym typeface="Arial"/>
                      </a:endParaRP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r>
              <a:tr h="229317">
                <a:tc>
                  <a:txBody>
                    <a:bodyPr/>
                    <a:lstStyle/>
                    <a:p>
                      <a:pPr marR="0" algn="ctr" rtl="0" fontAlgn="b">
                        <a:lnSpc>
                          <a:spcPct val="100000"/>
                        </a:lnSpc>
                        <a:spcBef>
                          <a:spcPts val="0"/>
                        </a:spcBef>
                        <a:spcAft>
                          <a:spcPts val="0"/>
                        </a:spcAft>
                        <a:buClr>
                          <a:srgbClr val="000000"/>
                        </a:buClr>
                        <a:buFont typeface="Arial"/>
                      </a:pPr>
                      <a:r>
                        <a:rPr lang="ru-RU" sz="1000" b="0" i="0" u="none" strike="noStrike" cap="none" dirty="0" smtClean="0">
                          <a:solidFill>
                            <a:srgbClr val="000000"/>
                          </a:solidFill>
                          <a:effectLst/>
                          <a:latin typeface="Be Vietnam Pro"/>
                          <a:ea typeface="+mn-ea"/>
                          <a:cs typeface="+mn-cs"/>
                          <a:sym typeface="Arial"/>
                        </a:rPr>
                        <a:t>0501</a:t>
                      </a:r>
                      <a:endParaRPr lang="ru-RU" sz="1000" b="0" i="0" u="none" strike="noStrike" cap="none" dirty="0">
                        <a:solidFill>
                          <a:srgbClr val="000000"/>
                        </a:solidFill>
                        <a:effectLst/>
                        <a:latin typeface="Be Vietnam Pro"/>
                        <a:ea typeface="+mn-ea"/>
                        <a:cs typeface="+mn-cs"/>
                        <a:sym typeface="Arial"/>
                      </a:endParaRPr>
                    </a:p>
                  </a:txBody>
                  <a:tcPr marL="132911" marR="4923" marT="492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l" fontAlgn="b"/>
                      <a:r>
                        <a:rPr lang="ru-RU" sz="900" b="0" i="0" u="none" strike="noStrike" cap="none" dirty="0">
                          <a:solidFill>
                            <a:srgbClr val="000000"/>
                          </a:solidFill>
                          <a:effectLst/>
                          <a:latin typeface="Be Vietnam Pro"/>
                          <a:ea typeface="+mn-ea"/>
                          <a:cs typeface="+mn-cs"/>
                          <a:sym typeface="Arial"/>
                        </a:rPr>
                        <a:t>Жилищное хозяйство</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0" i="0" u="none" strike="noStrike">
                          <a:solidFill>
                            <a:srgbClr val="000000"/>
                          </a:solidFill>
                          <a:effectLst/>
                          <a:latin typeface="Be Vietnam Pro"/>
                        </a:rPr>
                        <a:t>35 574,94</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0" i="0" u="none" strike="noStrike" dirty="0">
                          <a:solidFill>
                            <a:srgbClr val="000000"/>
                          </a:solidFill>
                          <a:effectLst/>
                          <a:latin typeface="Be Vietnam Pro"/>
                        </a:rPr>
                        <a:t>2 386,99</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108 303,76</a:t>
                      </a: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39 662,05</a:t>
                      </a: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smtClean="0">
                          <a:solidFill>
                            <a:schemeClr val="bg1">
                              <a:lumMod val="10000"/>
                            </a:schemeClr>
                          </a:solidFill>
                          <a:effectLst/>
                          <a:latin typeface="Be Vietnam Pro"/>
                          <a:ea typeface="+mn-ea"/>
                          <a:cs typeface="+mn-cs"/>
                          <a:sym typeface="Arial"/>
                        </a:rPr>
                        <a:t>24 182,96</a:t>
                      </a:r>
                      <a:endParaRPr lang="ru-RU" sz="1000" b="0" i="0" u="none" strike="noStrike" cap="none" dirty="0">
                        <a:solidFill>
                          <a:schemeClr val="bg1">
                            <a:lumMod val="10000"/>
                          </a:schemeClr>
                        </a:solidFill>
                        <a:effectLst/>
                        <a:latin typeface="Be Vietnam Pro"/>
                        <a:ea typeface="+mn-ea"/>
                        <a:cs typeface="+mn-cs"/>
                        <a:sym typeface="Arial"/>
                      </a:endParaRP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r>
              <a:tr h="238449">
                <a:tc>
                  <a:txBody>
                    <a:bodyPr/>
                    <a:lstStyle/>
                    <a:p>
                      <a:pPr marR="0" algn="ctr" rtl="0" fontAlgn="b">
                        <a:lnSpc>
                          <a:spcPct val="100000"/>
                        </a:lnSpc>
                        <a:spcBef>
                          <a:spcPts val="0"/>
                        </a:spcBef>
                        <a:spcAft>
                          <a:spcPts val="0"/>
                        </a:spcAft>
                        <a:buClr>
                          <a:srgbClr val="000000"/>
                        </a:buClr>
                        <a:buFont typeface="Arial"/>
                      </a:pPr>
                      <a:r>
                        <a:rPr lang="ru-RU" sz="1000" b="0" i="0" u="none" strike="noStrike" cap="none" dirty="0" smtClean="0">
                          <a:solidFill>
                            <a:srgbClr val="000000"/>
                          </a:solidFill>
                          <a:effectLst/>
                          <a:latin typeface="Be Vietnam Pro"/>
                          <a:ea typeface="+mn-ea"/>
                          <a:cs typeface="+mn-cs"/>
                          <a:sym typeface="Arial"/>
                        </a:rPr>
                        <a:t>0502</a:t>
                      </a:r>
                      <a:endParaRPr lang="ru-RU" sz="1000" b="0" i="0" u="none" strike="noStrike" cap="none" dirty="0">
                        <a:solidFill>
                          <a:srgbClr val="000000"/>
                        </a:solidFill>
                        <a:effectLst/>
                        <a:latin typeface="Be Vietnam Pro"/>
                        <a:ea typeface="+mn-ea"/>
                        <a:cs typeface="+mn-cs"/>
                        <a:sym typeface="Arial"/>
                      </a:endParaRPr>
                    </a:p>
                  </a:txBody>
                  <a:tcPr marL="132911" marR="4923" marT="492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l" fontAlgn="b"/>
                      <a:r>
                        <a:rPr lang="ru-RU" sz="900" b="0" i="0" u="none" strike="noStrike" cap="none" dirty="0">
                          <a:solidFill>
                            <a:srgbClr val="000000"/>
                          </a:solidFill>
                          <a:effectLst/>
                          <a:latin typeface="Be Vietnam Pro"/>
                          <a:ea typeface="+mn-ea"/>
                          <a:cs typeface="+mn-cs"/>
                          <a:sym typeface="Arial"/>
                        </a:rPr>
                        <a:t>Коммунальное хозяйство</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0" i="0" u="none" strike="noStrike">
                          <a:solidFill>
                            <a:srgbClr val="000000"/>
                          </a:solidFill>
                          <a:effectLst/>
                          <a:latin typeface="Be Vietnam Pro"/>
                        </a:rPr>
                        <a:t>36 601,76</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0" i="0" u="none" strike="noStrike" dirty="0">
                          <a:solidFill>
                            <a:srgbClr val="000000"/>
                          </a:solidFill>
                          <a:effectLst/>
                          <a:latin typeface="Be Vietnam Pro"/>
                        </a:rPr>
                        <a:t>544 446,03</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smtClean="0">
                          <a:solidFill>
                            <a:schemeClr val="bg1">
                              <a:lumMod val="10000"/>
                            </a:schemeClr>
                          </a:solidFill>
                          <a:effectLst/>
                          <a:latin typeface="Be Vietnam Pro"/>
                          <a:ea typeface="+mn-ea"/>
                          <a:cs typeface="+mn-cs"/>
                          <a:sym typeface="Arial"/>
                        </a:rPr>
                        <a:t>485 396,53</a:t>
                      </a:r>
                      <a:endParaRPr lang="ru-RU" sz="1000" b="0" i="0" u="none" strike="noStrike" cap="none" dirty="0">
                        <a:solidFill>
                          <a:schemeClr val="bg1">
                            <a:lumMod val="10000"/>
                          </a:schemeClr>
                        </a:solidFill>
                        <a:effectLst/>
                        <a:latin typeface="Be Vietnam Pro"/>
                        <a:ea typeface="+mn-ea"/>
                        <a:cs typeface="+mn-cs"/>
                        <a:sym typeface="Arial"/>
                      </a:endParaRP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smtClean="0">
                          <a:solidFill>
                            <a:schemeClr val="bg1">
                              <a:lumMod val="10000"/>
                            </a:schemeClr>
                          </a:solidFill>
                          <a:effectLst/>
                          <a:latin typeface="Be Vietnam Pro"/>
                          <a:ea typeface="+mn-ea"/>
                          <a:cs typeface="+mn-cs"/>
                          <a:sym typeface="Arial"/>
                        </a:rPr>
                        <a:t>266 781,93</a:t>
                      </a:r>
                      <a:endParaRPr lang="ru-RU" sz="1000" b="0" i="0" u="none" strike="noStrike" cap="none" dirty="0">
                        <a:solidFill>
                          <a:schemeClr val="bg1">
                            <a:lumMod val="10000"/>
                          </a:schemeClr>
                        </a:solidFill>
                        <a:effectLst/>
                        <a:latin typeface="Be Vietnam Pro"/>
                        <a:ea typeface="+mn-ea"/>
                        <a:cs typeface="+mn-cs"/>
                        <a:sym typeface="Arial"/>
                      </a:endParaRP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27 146,00</a:t>
                      </a: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r>
              <a:tr h="238449">
                <a:tc>
                  <a:txBody>
                    <a:bodyPr/>
                    <a:lstStyle/>
                    <a:p>
                      <a:pPr marR="0" algn="ctr" rtl="0" fontAlgn="b">
                        <a:lnSpc>
                          <a:spcPct val="100000"/>
                        </a:lnSpc>
                        <a:spcBef>
                          <a:spcPts val="0"/>
                        </a:spcBef>
                        <a:spcAft>
                          <a:spcPts val="0"/>
                        </a:spcAft>
                        <a:buClr>
                          <a:srgbClr val="000000"/>
                        </a:buClr>
                        <a:buFont typeface="Arial"/>
                      </a:pPr>
                      <a:r>
                        <a:rPr lang="ru-RU" sz="1000" b="0" i="0" u="none" strike="noStrike" cap="none" dirty="0" smtClean="0">
                          <a:solidFill>
                            <a:srgbClr val="000000"/>
                          </a:solidFill>
                          <a:effectLst/>
                          <a:latin typeface="Be Vietnam Pro"/>
                          <a:ea typeface="+mn-ea"/>
                          <a:cs typeface="+mn-cs"/>
                          <a:sym typeface="Arial"/>
                        </a:rPr>
                        <a:t>0503</a:t>
                      </a:r>
                      <a:endParaRPr lang="ru-RU" sz="1000" b="0" i="0" u="none" strike="noStrike" cap="none" dirty="0">
                        <a:solidFill>
                          <a:srgbClr val="000000"/>
                        </a:solidFill>
                        <a:effectLst/>
                        <a:latin typeface="Be Vietnam Pro"/>
                        <a:ea typeface="+mn-ea"/>
                        <a:cs typeface="+mn-cs"/>
                        <a:sym typeface="Arial"/>
                      </a:endParaRPr>
                    </a:p>
                  </a:txBody>
                  <a:tcPr marL="132911" marR="4923" marT="492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l" fontAlgn="b"/>
                      <a:r>
                        <a:rPr lang="ru-RU" sz="900" b="0" i="0" u="none" strike="noStrike" cap="none" dirty="0">
                          <a:solidFill>
                            <a:srgbClr val="000000"/>
                          </a:solidFill>
                          <a:effectLst/>
                          <a:latin typeface="Be Vietnam Pro"/>
                          <a:ea typeface="+mn-ea"/>
                          <a:cs typeface="+mn-cs"/>
                          <a:sym typeface="Arial"/>
                        </a:rPr>
                        <a:t>Благоустройство</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0" i="0" u="none" strike="noStrike">
                          <a:solidFill>
                            <a:srgbClr val="000000"/>
                          </a:solidFill>
                          <a:effectLst/>
                          <a:latin typeface="Be Vietnam Pro"/>
                        </a:rPr>
                        <a:t>47 961,38</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0" i="0" u="none" strike="noStrike" dirty="0">
                          <a:solidFill>
                            <a:srgbClr val="000000"/>
                          </a:solidFill>
                          <a:effectLst/>
                          <a:latin typeface="Be Vietnam Pro"/>
                        </a:rPr>
                        <a:t>74 964,11</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40 891,75</a:t>
                      </a: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40 967,84</a:t>
                      </a: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41 </a:t>
                      </a:r>
                      <a:r>
                        <a:rPr lang="ru-RU" sz="1000" b="0" i="0" u="none" strike="noStrike" cap="none" dirty="0" smtClean="0">
                          <a:solidFill>
                            <a:schemeClr val="bg1">
                              <a:lumMod val="10000"/>
                            </a:schemeClr>
                          </a:solidFill>
                          <a:effectLst/>
                          <a:latin typeface="Be Vietnam Pro"/>
                          <a:ea typeface="+mn-ea"/>
                          <a:cs typeface="+mn-cs"/>
                          <a:sym typeface="Arial"/>
                        </a:rPr>
                        <a:t>363,65</a:t>
                      </a:r>
                      <a:endParaRPr lang="ru-RU" sz="1000" b="0" i="0" u="none" strike="noStrike" cap="none" dirty="0">
                        <a:solidFill>
                          <a:schemeClr val="bg1">
                            <a:lumMod val="10000"/>
                          </a:schemeClr>
                        </a:solidFill>
                        <a:effectLst/>
                        <a:latin typeface="Be Vietnam Pro"/>
                        <a:ea typeface="+mn-ea"/>
                        <a:cs typeface="+mn-cs"/>
                        <a:sym typeface="Arial"/>
                      </a:endParaRP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r>
              <a:tr h="238449">
                <a:tc>
                  <a:txBody>
                    <a:bodyPr/>
                    <a:lstStyle/>
                    <a:p>
                      <a:pPr marR="0" algn="ctr" rtl="0" fontAlgn="b">
                        <a:lnSpc>
                          <a:spcPct val="100000"/>
                        </a:lnSpc>
                        <a:spcBef>
                          <a:spcPts val="0"/>
                        </a:spcBef>
                        <a:spcAft>
                          <a:spcPts val="0"/>
                        </a:spcAft>
                        <a:buClr>
                          <a:srgbClr val="000000"/>
                        </a:buClr>
                        <a:buFont typeface="Arial"/>
                      </a:pPr>
                      <a:r>
                        <a:rPr lang="ru-RU" sz="1000" b="0" i="0" u="none" strike="noStrike" cap="none" dirty="0" smtClean="0">
                          <a:solidFill>
                            <a:srgbClr val="000000"/>
                          </a:solidFill>
                          <a:effectLst/>
                          <a:latin typeface="Be Vietnam Pro"/>
                          <a:ea typeface="+mn-ea"/>
                          <a:cs typeface="+mn-cs"/>
                          <a:sym typeface="Arial"/>
                        </a:rPr>
                        <a:t>0505</a:t>
                      </a:r>
                      <a:endParaRPr lang="ru-RU" sz="1000" b="0" i="0" u="none" strike="noStrike" cap="none" dirty="0">
                        <a:solidFill>
                          <a:srgbClr val="000000"/>
                        </a:solidFill>
                        <a:effectLst/>
                        <a:latin typeface="Be Vietnam Pro"/>
                        <a:ea typeface="+mn-ea"/>
                        <a:cs typeface="+mn-cs"/>
                        <a:sym typeface="Arial"/>
                      </a:endParaRPr>
                    </a:p>
                  </a:txBody>
                  <a:tcPr marL="132911" marR="4923" marT="492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l" fontAlgn="b"/>
                      <a:r>
                        <a:rPr lang="ru-RU" sz="900" b="0" i="0" u="none" strike="noStrike" cap="none" dirty="0">
                          <a:solidFill>
                            <a:srgbClr val="000000"/>
                          </a:solidFill>
                          <a:effectLst/>
                          <a:latin typeface="Be Vietnam Pro"/>
                          <a:ea typeface="+mn-ea"/>
                          <a:cs typeface="+mn-cs"/>
                          <a:sym typeface="Arial"/>
                        </a:rPr>
                        <a:t>Другие вопросы в области жилищно-коммунального хозяйства</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0" i="0" u="none" strike="noStrike">
                          <a:solidFill>
                            <a:srgbClr val="000000"/>
                          </a:solidFill>
                          <a:effectLst/>
                          <a:latin typeface="Be Vietnam Pro"/>
                        </a:rPr>
                        <a:t>170,99</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0" i="0" u="none" strike="noStrike" dirty="0">
                          <a:solidFill>
                            <a:srgbClr val="000000"/>
                          </a:solidFill>
                          <a:effectLst/>
                          <a:latin typeface="Be Vietnam Pro"/>
                        </a:rPr>
                        <a:t>202,81</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smtClean="0">
                          <a:solidFill>
                            <a:schemeClr val="bg1">
                              <a:lumMod val="10000"/>
                            </a:schemeClr>
                          </a:solidFill>
                          <a:effectLst/>
                          <a:latin typeface="Be Vietnam Pro"/>
                          <a:ea typeface="+mn-ea"/>
                          <a:cs typeface="+mn-cs"/>
                          <a:sym typeface="Arial"/>
                        </a:rPr>
                        <a:t>203,03</a:t>
                      </a:r>
                      <a:endParaRPr lang="ru-RU" sz="1000" b="0" i="0" u="none" strike="noStrike" cap="none" dirty="0">
                        <a:solidFill>
                          <a:schemeClr val="bg1">
                            <a:lumMod val="10000"/>
                          </a:schemeClr>
                        </a:solidFill>
                        <a:effectLst/>
                        <a:latin typeface="Be Vietnam Pro"/>
                        <a:ea typeface="+mn-ea"/>
                        <a:cs typeface="+mn-cs"/>
                        <a:sym typeface="Arial"/>
                      </a:endParaRP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203,03</a:t>
                      </a: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203,03</a:t>
                      </a: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r>
              <a:tr h="238449">
                <a:tc>
                  <a:txBody>
                    <a:bodyPr/>
                    <a:lstStyle/>
                    <a:p>
                      <a:pPr marR="0" algn="l" rtl="0" fontAlgn="b">
                        <a:lnSpc>
                          <a:spcPct val="100000"/>
                        </a:lnSpc>
                        <a:spcBef>
                          <a:spcPts val="0"/>
                        </a:spcBef>
                        <a:spcAft>
                          <a:spcPts val="0"/>
                        </a:spcAft>
                        <a:buClr>
                          <a:srgbClr val="000000"/>
                        </a:buClr>
                        <a:buFont typeface="Arial"/>
                      </a:pPr>
                      <a:r>
                        <a:rPr lang="ru-RU" sz="1000" b="1" i="0" u="none" strike="noStrike" cap="none" dirty="0" smtClean="0">
                          <a:solidFill>
                            <a:srgbClr val="000000"/>
                          </a:solidFill>
                          <a:effectLst/>
                          <a:latin typeface="Be Vietnam Pro"/>
                          <a:ea typeface="+mn-ea"/>
                          <a:cs typeface="+mn-cs"/>
                          <a:sym typeface="Arial"/>
                        </a:rPr>
                        <a:t>0600</a:t>
                      </a:r>
                      <a:endParaRPr lang="ru-RU" sz="1000" b="1" i="0" u="none" strike="noStrike" cap="none" dirty="0">
                        <a:solidFill>
                          <a:srgbClr val="000000"/>
                        </a:solidFill>
                        <a:effectLst/>
                        <a:latin typeface="Be Vietnam Pro"/>
                        <a:ea typeface="+mn-ea"/>
                        <a:cs typeface="+mn-cs"/>
                        <a:sym typeface="Arial"/>
                      </a:endParaRPr>
                    </a:p>
                  </a:txBody>
                  <a:tcPr marL="132911" marR="4923" marT="492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l" rtl="0" fontAlgn="b">
                        <a:lnSpc>
                          <a:spcPct val="100000"/>
                        </a:lnSpc>
                        <a:spcBef>
                          <a:spcPts val="0"/>
                        </a:spcBef>
                        <a:spcAft>
                          <a:spcPts val="0"/>
                        </a:spcAft>
                        <a:buClr>
                          <a:srgbClr val="000000"/>
                        </a:buClr>
                        <a:buFont typeface="Arial"/>
                      </a:pPr>
                      <a:r>
                        <a:rPr lang="ru-RU" sz="1000" b="1" i="0" u="none" strike="noStrike" cap="none" dirty="0">
                          <a:solidFill>
                            <a:srgbClr val="000000"/>
                          </a:solidFill>
                          <a:effectLst/>
                          <a:latin typeface="Be Vietnam Pro"/>
                          <a:ea typeface="+mn-ea"/>
                          <a:cs typeface="+mn-cs"/>
                          <a:sym typeface="Arial"/>
                        </a:rPr>
                        <a:t>Охрана окружающей среды</a:t>
                      </a:r>
                    </a:p>
                  </a:txBody>
                  <a:tcPr marL="132911" marR="4923" marT="492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1" i="0" u="none" strike="noStrike">
                          <a:solidFill>
                            <a:srgbClr val="000000"/>
                          </a:solidFill>
                          <a:effectLst/>
                          <a:latin typeface="Be Vietnam Pro"/>
                        </a:rPr>
                        <a:t>1 015,59</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1" i="0" u="none" strike="noStrike" dirty="0">
                          <a:solidFill>
                            <a:srgbClr val="000000"/>
                          </a:solidFill>
                          <a:effectLst/>
                          <a:latin typeface="Be Vietnam Pro"/>
                        </a:rPr>
                        <a:t>19 961,01</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t">
                        <a:lnSpc>
                          <a:spcPct val="100000"/>
                        </a:lnSpc>
                        <a:spcBef>
                          <a:spcPts val="0"/>
                        </a:spcBef>
                        <a:spcAft>
                          <a:spcPts val="0"/>
                        </a:spcAft>
                        <a:buClr>
                          <a:srgbClr val="000000"/>
                        </a:buClr>
                        <a:buFont typeface="Arial"/>
                      </a:pPr>
                      <a:r>
                        <a:rPr lang="ru-RU" sz="1000" b="1" i="0" u="none" strike="noStrike" cap="none" dirty="0">
                          <a:solidFill>
                            <a:schemeClr val="bg1">
                              <a:lumMod val="10000"/>
                            </a:schemeClr>
                          </a:solidFill>
                          <a:effectLst/>
                          <a:latin typeface="Be Vietnam Pro"/>
                          <a:ea typeface="+mn-ea"/>
                          <a:cs typeface="+mn-cs"/>
                          <a:sym typeface="Arial"/>
                        </a:rPr>
                        <a:t>11 004,00</a:t>
                      </a: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1" i="0" u="none" strike="noStrike" cap="none" dirty="0">
                          <a:solidFill>
                            <a:schemeClr val="bg1">
                              <a:lumMod val="10000"/>
                            </a:schemeClr>
                          </a:solidFill>
                          <a:effectLst/>
                          <a:latin typeface="Be Vietnam Pro"/>
                          <a:ea typeface="+mn-ea"/>
                          <a:cs typeface="+mn-cs"/>
                          <a:sym typeface="Arial"/>
                        </a:rPr>
                        <a:t>12 214,00</a:t>
                      </a: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1" i="0" u="none" strike="noStrike" cap="none" dirty="0">
                          <a:solidFill>
                            <a:schemeClr val="bg1">
                              <a:lumMod val="10000"/>
                            </a:schemeClr>
                          </a:solidFill>
                          <a:effectLst/>
                          <a:latin typeface="Be Vietnam Pro"/>
                          <a:ea typeface="+mn-ea"/>
                          <a:cs typeface="+mn-cs"/>
                          <a:sym typeface="Arial"/>
                        </a:rPr>
                        <a:t>10 693,00</a:t>
                      </a: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r>
              <a:tr h="238449">
                <a:tc>
                  <a:txBody>
                    <a:bodyPr/>
                    <a:lstStyle/>
                    <a:p>
                      <a:pPr marL="0" marR="0" algn="ctr" rtl="0" fontAlgn="b">
                        <a:lnSpc>
                          <a:spcPct val="100000"/>
                        </a:lnSpc>
                        <a:spcBef>
                          <a:spcPts val="0"/>
                        </a:spcBef>
                        <a:spcAft>
                          <a:spcPts val="0"/>
                        </a:spcAft>
                        <a:buClr>
                          <a:srgbClr val="000000"/>
                        </a:buClr>
                        <a:buFont typeface="Arial"/>
                      </a:pPr>
                      <a:r>
                        <a:rPr lang="ru-RU" sz="1000" b="0" i="0" u="none" strike="noStrike" cap="none" dirty="0" smtClean="0">
                          <a:solidFill>
                            <a:srgbClr val="000000"/>
                          </a:solidFill>
                          <a:effectLst/>
                          <a:latin typeface="Be Vietnam Pro"/>
                          <a:ea typeface="+mn-ea"/>
                          <a:cs typeface="+mn-cs"/>
                          <a:sym typeface="Arial"/>
                        </a:rPr>
                        <a:t>0605</a:t>
                      </a:r>
                      <a:endParaRPr lang="ru-RU" sz="1000" b="0" i="0" u="none" strike="noStrike" cap="none" dirty="0">
                        <a:solidFill>
                          <a:srgbClr val="000000"/>
                        </a:solidFill>
                        <a:effectLst/>
                        <a:latin typeface="Be Vietnam Pro"/>
                        <a:ea typeface="+mn-ea"/>
                        <a:cs typeface="+mn-cs"/>
                        <a:sym typeface="Arial"/>
                      </a:endParaRPr>
                    </a:p>
                  </a:txBody>
                  <a:tcPr marL="132911" marR="4923" marT="492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l" fontAlgn="b"/>
                      <a:r>
                        <a:rPr lang="ru-RU" sz="900" b="0" i="0" u="none" strike="noStrike" cap="none" dirty="0">
                          <a:solidFill>
                            <a:srgbClr val="000000"/>
                          </a:solidFill>
                          <a:effectLst/>
                          <a:latin typeface="Be Vietnam Pro"/>
                          <a:ea typeface="+mn-ea"/>
                          <a:cs typeface="+mn-cs"/>
                          <a:sym typeface="Arial"/>
                        </a:rPr>
                        <a:t>Другие вопросы в области охраны окружающей среды</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0" i="0" u="none" strike="noStrike">
                          <a:solidFill>
                            <a:srgbClr val="000000"/>
                          </a:solidFill>
                          <a:effectLst/>
                          <a:latin typeface="Be Vietnam Pro"/>
                        </a:rPr>
                        <a:t>1 015,59</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0" i="0" u="none" strike="noStrike" dirty="0">
                          <a:solidFill>
                            <a:srgbClr val="000000"/>
                          </a:solidFill>
                          <a:effectLst/>
                          <a:latin typeface="Be Vietnam Pro"/>
                        </a:rPr>
                        <a:t>19 961,01</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11 004,00</a:t>
                      </a: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a:solidFill>
                            <a:schemeClr val="bg1">
                              <a:lumMod val="10000"/>
                            </a:schemeClr>
                          </a:solidFill>
                          <a:effectLst/>
                          <a:latin typeface="Be Vietnam Pro"/>
                          <a:ea typeface="+mn-ea"/>
                          <a:cs typeface="+mn-cs"/>
                          <a:sym typeface="Arial"/>
                        </a:rPr>
                        <a:t>12 214,00</a:t>
                      </a: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10 693,00</a:t>
                      </a:r>
                    </a:p>
                  </a:txBody>
                  <a:tcPr marL="4309" marR="4309" marT="4309"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r>
            </a:tbl>
          </a:graphicData>
        </a:graphic>
      </p:graphicFrame>
    </p:spTree>
    <p:extLst>
      <p:ext uri="{BB962C8B-B14F-4D97-AF65-F5344CB8AC3E}">
        <p14:creationId xmlns:p14="http://schemas.microsoft.com/office/powerpoint/2010/main" val="4060402497"/>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Таблица 1"/>
          <p:cNvGraphicFramePr>
            <a:graphicFrameLocks noGrp="1"/>
          </p:cNvGraphicFramePr>
          <p:nvPr>
            <p:extLst>
              <p:ext uri="{D42A27DB-BD31-4B8C-83A1-F6EECF244321}">
                <p14:modId xmlns:p14="http://schemas.microsoft.com/office/powerpoint/2010/main" val="1606917424"/>
              </p:ext>
            </p:extLst>
          </p:nvPr>
        </p:nvGraphicFramePr>
        <p:xfrm>
          <a:off x="215668" y="133167"/>
          <a:ext cx="8615068" cy="4652007"/>
        </p:xfrm>
        <a:graphic>
          <a:graphicData uri="http://schemas.openxmlformats.org/drawingml/2006/table">
            <a:tbl>
              <a:tblPr/>
              <a:tblGrid>
                <a:gridCol w="463205"/>
                <a:gridCol w="3553691"/>
                <a:gridCol w="990600"/>
                <a:gridCol w="962891"/>
                <a:gridCol w="879763"/>
                <a:gridCol w="921327"/>
                <a:gridCol w="843591"/>
              </a:tblGrid>
              <a:tr h="391766">
                <a:tc>
                  <a:txBody>
                    <a:bodyPr/>
                    <a:lstStyle/>
                    <a:p>
                      <a:pPr marL="0" marR="0" indent="0" algn="ctr" defTabSz="914400" rtl="0" eaLnBrk="1" fontAlgn="b" latinLnBrk="0" hangingPunct="1">
                        <a:lnSpc>
                          <a:spcPct val="100000"/>
                        </a:lnSpc>
                        <a:spcBef>
                          <a:spcPts val="0"/>
                        </a:spcBef>
                        <a:spcAft>
                          <a:spcPts val="0"/>
                        </a:spcAft>
                        <a:buClr>
                          <a:srgbClr val="000000"/>
                        </a:buClr>
                        <a:buSzTx/>
                        <a:buFont typeface="Arial"/>
                        <a:buNone/>
                        <a:tabLst/>
                        <a:defRPr/>
                      </a:pPr>
                      <a:r>
                        <a:rPr lang="ru-RU" sz="1000" b="1" i="0" u="none" strike="noStrike" cap="none" dirty="0" smtClean="0">
                          <a:solidFill>
                            <a:srgbClr val="FFFFFF"/>
                          </a:solidFill>
                          <a:effectLst/>
                          <a:latin typeface="Be Vietnam Pro"/>
                          <a:ea typeface="+mn-ea"/>
                          <a:cs typeface="+mn-cs"/>
                          <a:sym typeface="Arial"/>
                        </a:rPr>
                        <a:t>код</a:t>
                      </a:r>
                    </a:p>
                  </a:txBody>
                  <a:tcPr marL="132911" marR="4923" marT="4923" marB="0" anchor="ctr">
                    <a:lnL>
                      <a:noFill/>
                    </a:lnL>
                    <a:lnR>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solidFill>
                      <a:schemeClr val="accent1">
                        <a:lumMod val="75000"/>
                      </a:schemeClr>
                    </a:solidFill>
                  </a:tcPr>
                </a:tc>
                <a:tc>
                  <a:txBody>
                    <a:bodyPr/>
                    <a:lstStyle/>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Наименование раздела / подраздела</a:t>
                      </a:r>
                    </a:p>
                  </a:txBody>
                  <a:tcPr marL="132911" marR="4923" marT="4923" marB="0" anchor="ctr">
                    <a:lnL>
                      <a:noFill/>
                    </a:lnL>
                    <a:lnR>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solidFill>
                      <a:schemeClr val="accent1">
                        <a:lumMod val="75000"/>
                      </a:schemeClr>
                    </a:solidFill>
                  </a:tcPr>
                </a:tc>
                <a:tc>
                  <a:txBody>
                    <a:bodyPr/>
                    <a:lstStyle/>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2024</a:t>
                      </a:r>
                    </a:p>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отчет</a:t>
                      </a:r>
                    </a:p>
                  </a:txBody>
                  <a:tcPr marL="132911" marR="4923" marT="4923" marB="0" anchor="ctr">
                    <a:lnL>
                      <a:noFill/>
                    </a:lnL>
                    <a:lnR>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solidFill>
                      <a:schemeClr val="accent1">
                        <a:lumMod val="75000"/>
                      </a:schemeClr>
                    </a:solidFill>
                  </a:tcPr>
                </a:tc>
                <a:tc>
                  <a:txBody>
                    <a:bodyPr/>
                    <a:lstStyle/>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2025</a:t>
                      </a:r>
                    </a:p>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оценка</a:t>
                      </a:r>
                    </a:p>
                  </a:txBody>
                  <a:tcPr marL="132911" marR="4923" marT="4923" marB="0" anchor="ctr">
                    <a:lnL>
                      <a:noFill/>
                    </a:lnL>
                    <a:lnR>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solidFill>
                      <a:schemeClr val="accent1">
                        <a:lumMod val="75000"/>
                      </a:schemeClr>
                    </a:solidFill>
                  </a:tcPr>
                </a:tc>
                <a:tc>
                  <a:txBody>
                    <a:bodyPr/>
                    <a:lstStyle/>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dirty="0" smtClean="0">
                          <a:solidFill>
                            <a:srgbClr val="FFFFFF"/>
                          </a:solidFill>
                          <a:effectLst/>
                          <a:latin typeface="Be Vietnam Pro"/>
                        </a:rPr>
                        <a:t>2026</a:t>
                      </a:r>
                    </a:p>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план</a:t>
                      </a:r>
                      <a:endParaRPr lang="ru-RU" sz="1100" b="1" i="0" u="none" strike="noStrike" cap="none" dirty="0">
                        <a:solidFill>
                          <a:srgbClr val="FFFFFF"/>
                        </a:solidFill>
                        <a:effectLst/>
                        <a:latin typeface="Be Vietnam Pro"/>
                        <a:ea typeface="+mn-ea"/>
                        <a:cs typeface="+mn-cs"/>
                        <a:sym typeface="Arial"/>
                      </a:endParaRPr>
                    </a:p>
                  </a:txBody>
                  <a:tcPr marL="5606" marR="5606" marT="5606" marB="0" anchor="ctr">
                    <a:lnL>
                      <a:noFill/>
                    </a:lnL>
                    <a:lnR>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solidFill>
                      <a:schemeClr val="accent1">
                        <a:lumMod val="75000"/>
                      </a:schemeClr>
                    </a:solidFill>
                  </a:tcPr>
                </a:tc>
                <a:tc>
                  <a:txBody>
                    <a:bodyPr/>
                    <a:lstStyle/>
                    <a:p>
                      <a:pPr marR="0" algn="ctr" rtl="0" fontAlgn="ctr">
                        <a:lnSpc>
                          <a:spcPct val="100000"/>
                        </a:lnSpc>
                        <a:spcBef>
                          <a:spcPts val="0"/>
                        </a:spcBef>
                        <a:spcAft>
                          <a:spcPts val="0"/>
                        </a:spcAft>
                        <a:buClr>
                          <a:srgbClr val="000000"/>
                        </a:buClr>
                        <a:buFont typeface="Arial"/>
                      </a:pPr>
                      <a:r>
                        <a:rPr lang="ru-RU" sz="1000" b="1" i="0" u="none" strike="noStrike" cap="none" dirty="0" smtClean="0">
                          <a:solidFill>
                            <a:srgbClr val="FFFFFF"/>
                          </a:solidFill>
                          <a:effectLst/>
                          <a:latin typeface="Be Vietnam Pro"/>
                          <a:ea typeface="+mn-ea"/>
                          <a:cs typeface="+mn-cs"/>
                          <a:sym typeface="Arial"/>
                        </a:rPr>
                        <a:t>2027</a:t>
                      </a:r>
                    </a:p>
                    <a:p>
                      <a:pPr marR="0" algn="ctr" rtl="0" fontAlgn="ctr">
                        <a:lnSpc>
                          <a:spcPct val="100000"/>
                        </a:lnSpc>
                        <a:spcBef>
                          <a:spcPts val="0"/>
                        </a:spcBef>
                        <a:spcAft>
                          <a:spcPts val="0"/>
                        </a:spcAft>
                        <a:buClr>
                          <a:srgbClr val="000000"/>
                        </a:buClr>
                        <a:buFont typeface="Arial"/>
                      </a:pPr>
                      <a:r>
                        <a:rPr lang="ru-RU" sz="1000" b="1" i="0" u="none" strike="noStrike" cap="none" dirty="0" smtClean="0">
                          <a:solidFill>
                            <a:srgbClr val="FFFFFF"/>
                          </a:solidFill>
                          <a:effectLst/>
                          <a:latin typeface="Be Vietnam Pro"/>
                          <a:ea typeface="+mn-ea"/>
                          <a:cs typeface="+mn-cs"/>
                          <a:sym typeface="Arial"/>
                        </a:rPr>
                        <a:t>план</a:t>
                      </a:r>
                      <a:endParaRPr lang="ru-RU" sz="1000" b="1" i="0" u="none" strike="noStrike" cap="none" dirty="0">
                        <a:solidFill>
                          <a:srgbClr val="FFFFFF"/>
                        </a:solidFill>
                        <a:effectLst/>
                        <a:latin typeface="Be Vietnam Pro"/>
                        <a:ea typeface="+mn-ea"/>
                        <a:cs typeface="+mn-cs"/>
                        <a:sym typeface="Arial"/>
                      </a:endParaRPr>
                    </a:p>
                  </a:txBody>
                  <a:tcPr marL="4923" marR="4923" marT="4923" marB="0" anchor="ctr">
                    <a:lnL>
                      <a:noFill/>
                    </a:lnL>
                    <a:lnR>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solidFill>
                      <a:schemeClr val="accent1">
                        <a:lumMod val="75000"/>
                      </a:schemeClr>
                    </a:solidFill>
                  </a:tcPr>
                </a:tc>
                <a:tc>
                  <a:txBody>
                    <a:bodyPr/>
                    <a:lstStyle/>
                    <a:p>
                      <a:pPr marR="0" algn="ctr" rtl="0" fontAlgn="ctr">
                        <a:lnSpc>
                          <a:spcPct val="100000"/>
                        </a:lnSpc>
                        <a:spcBef>
                          <a:spcPts val="0"/>
                        </a:spcBef>
                        <a:spcAft>
                          <a:spcPts val="0"/>
                        </a:spcAft>
                        <a:buClr>
                          <a:srgbClr val="000000"/>
                        </a:buClr>
                        <a:buFont typeface="Arial"/>
                      </a:pPr>
                      <a:r>
                        <a:rPr lang="ru-RU" sz="1000" b="1" i="0" u="none" strike="noStrike" cap="none" dirty="0" smtClean="0">
                          <a:solidFill>
                            <a:srgbClr val="FFFFFF"/>
                          </a:solidFill>
                          <a:effectLst/>
                          <a:latin typeface="Be Vietnam Pro"/>
                          <a:ea typeface="+mn-ea"/>
                          <a:cs typeface="+mn-cs"/>
                          <a:sym typeface="Arial"/>
                        </a:rPr>
                        <a:t>2028</a:t>
                      </a:r>
                    </a:p>
                    <a:p>
                      <a:pPr marR="0" algn="ctr" rtl="0" fontAlgn="ctr">
                        <a:lnSpc>
                          <a:spcPct val="100000"/>
                        </a:lnSpc>
                        <a:spcBef>
                          <a:spcPts val="0"/>
                        </a:spcBef>
                        <a:spcAft>
                          <a:spcPts val="0"/>
                        </a:spcAft>
                        <a:buClr>
                          <a:srgbClr val="000000"/>
                        </a:buClr>
                        <a:buFont typeface="Arial"/>
                      </a:pPr>
                      <a:r>
                        <a:rPr lang="ru-RU" sz="1000" b="1" i="0" u="none" strike="noStrike" cap="none" dirty="0" smtClean="0">
                          <a:solidFill>
                            <a:srgbClr val="FFFFFF"/>
                          </a:solidFill>
                          <a:effectLst/>
                          <a:latin typeface="Be Vietnam Pro"/>
                          <a:ea typeface="+mn-ea"/>
                          <a:cs typeface="+mn-cs"/>
                          <a:sym typeface="Arial"/>
                        </a:rPr>
                        <a:t>план</a:t>
                      </a:r>
                      <a:endParaRPr lang="ru-RU" sz="1000" b="1" i="0" u="none" strike="noStrike" cap="none" dirty="0">
                        <a:solidFill>
                          <a:srgbClr val="FFFFFF"/>
                        </a:solidFill>
                        <a:effectLst/>
                        <a:latin typeface="Be Vietnam Pro"/>
                        <a:ea typeface="+mn-ea"/>
                        <a:cs typeface="+mn-cs"/>
                        <a:sym typeface="Arial"/>
                      </a:endParaRPr>
                    </a:p>
                  </a:txBody>
                  <a:tcPr marL="4923" marR="4923" marT="4923" marB="0" anchor="ctr">
                    <a:lnL>
                      <a:noFill/>
                    </a:lnL>
                    <a:lnR>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solidFill>
                      <a:schemeClr val="accent1">
                        <a:lumMod val="75000"/>
                      </a:schemeClr>
                    </a:solidFill>
                  </a:tcPr>
                </a:tc>
              </a:tr>
              <a:tr h="199887">
                <a:tc>
                  <a:txBody>
                    <a:bodyPr/>
                    <a:lstStyle/>
                    <a:p>
                      <a:pPr marR="0" algn="l" rtl="0" fontAlgn="b">
                        <a:lnSpc>
                          <a:spcPct val="100000"/>
                        </a:lnSpc>
                        <a:spcBef>
                          <a:spcPts val="0"/>
                        </a:spcBef>
                        <a:spcAft>
                          <a:spcPts val="0"/>
                        </a:spcAft>
                        <a:buClr>
                          <a:srgbClr val="000000"/>
                        </a:buClr>
                        <a:buFont typeface="Arial"/>
                      </a:pPr>
                      <a:r>
                        <a:rPr lang="ru-RU" sz="1000" b="1" i="0" u="none" strike="noStrike" cap="none" dirty="0" smtClean="0">
                          <a:solidFill>
                            <a:srgbClr val="000000"/>
                          </a:solidFill>
                          <a:effectLst/>
                          <a:latin typeface="Be Vietnam Pro"/>
                          <a:ea typeface="+mn-ea"/>
                          <a:cs typeface="+mn-cs"/>
                          <a:sym typeface="Arial"/>
                        </a:rPr>
                        <a:t>0700</a:t>
                      </a:r>
                      <a:endParaRPr lang="ru-RU" sz="1000" b="1" i="0" u="none" strike="noStrike" cap="none" dirty="0">
                        <a:solidFill>
                          <a:srgbClr val="000000"/>
                        </a:solidFill>
                        <a:effectLst/>
                        <a:latin typeface="Be Vietnam Pro"/>
                        <a:ea typeface="+mn-ea"/>
                        <a:cs typeface="+mn-cs"/>
                        <a:sym typeface="Arial"/>
                      </a:endParaRPr>
                    </a:p>
                  </a:txBody>
                  <a:tcPr marL="132911" marR="4923" marT="4923" marB="0" anchor="ctr">
                    <a:lnL>
                      <a:noFill/>
                    </a:lnL>
                    <a:lnR>
                      <a:noFill/>
                    </a:lnR>
                    <a:lnT w="6350" cap="flat" cmpd="sng" algn="ctr">
                      <a:no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l" rtl="0" fontAlgn="b">
                        <a:lnSpc>
                          <a:spcPct val="100000"/>
                        </a:lnSpc>
                        <a:spcBef>
                          <a:spcPts val="0"/>
                        </a:spcBef>
                        <a:spcAft>
                          <a:spcPts val="0"/>
                        </a:spcAft>
                        <a:buClr>
                          <a:srgbClr val="000000"/>
                        </a:buClr>
                        <a:buFont typeface="Arial"/>
                      </a:pPr>
                      <a:r>
                        <a:rPr lang="ru-RU" sz="1000" b="1" i="0" u="none" strike="noStrike" cap="none" dirty="0">
                          <a:solidFill>
                            <a:srgbClr val="000000"/>
                          </a:solidFill>
                          <a:effectLst/>
                          <a:latin typeface="Be Vietnam Pro"/>
                          <a:ea typeface="+mn-ea"/>
                          <a:cs typeface="+mn-cs"/>
                          <a:sym typeface="Arial"/>
                        </a:rPr>
                        <a:t>Образование</a:t>
                      </a:r>
                      <a:endParaRPr lang="ru-RU" sz="900" b="1" i="0" u="none" strike="noStrike" cap="none" dirty="0">
                        <a:solidFill>
                          <a:srgbClr val="000000"/>
                        </a:solidFill>
                        <a:effectLst/>
                        <a:latin typeface="Be Vietnam Pro"/>
                        <a:ea typeface="+mn-ea"/>
                        <a:cs typeface="+mn-cs"/>
                        <a:sym typeface="Arial"/>
                      </a:endParaRPr>
                    </a:p>
                  </a:txBody>
                  <a:tcPr marL="132911" marR="4923" marT="4923" marB="0" anchor="ctr">
                    <a:lnL>
                      <a:noFill/>
                    </a:lnL>
                    <a:lnR>
                      <a:noFill/>
                    </a:lnR>
                    <a:lnT w="6350" cap="flat" cmpd="sng" algn="ctr">
                      <a:no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1" i="0" u="none" strike="noStrike" dirty="0">
                          <a:solidFill>
                            <a:srgbClr val="000000"/>
                          </a:solidFill>
                          <a:effectLst/>
                          <a:latin typeface="Be Vietnam Pro"/>
                        </a:rPr>
                        <a:t>1 826 758,36</a:t>
                      </a:r>
                    </a:p>
                  </a:txBody>
                  <a:tcPr marL="7620" marR="7620" marT="7620" marB="0" anchor="ctr">
                    <a:lnL>
                      <a:noFill/>
                    </a:lnL>
                    <a:lnR>
                      <a:noFill/>
                    </a:lnR>
                    <a:lnT w="6350" cap="flat" cmpd="sng" algn="ctr">
                      <a:no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1" i="0" u="none" strike="noStrike">
                          <a:solidFill>
                            <a:srgbClr val="000000"/>
                          </a:solidFill>
                          <a:effectLst/>
                          <a:latin typeface="Be Vietnam Pro"/>
                        </a:rPr>
                        <a:t>1 911 766,16</a:t>
                      </a:r>
                    </a:p>
                  </a:txBody>
                  <a:tcPr marL="7620" marR="7620" marT="7620" marB="0" anchor="ctr">
                    <a:lnL>
                      <a:noFill/>
                    </a:lnL>
                    <a:lnR>
                      <a:noFill/>
                    </a:lnR>
                    <a:lnT w="6350" cap="flat" cmpd="sng" algn="ctr">
                      <a:no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t">
                        <a:lnSpc>
                          <a:spcPct val="100000"/>
                        </a:lnSpc>
                        <a:spcBef>
                          <a:spcPts val="0"/>
                        </a:spcBef>
                        <a:spcAft>
                          <a:spcPts val="0"/>
                        </a:spcAft>
                        <a:buClr>
                          <a:srgbClr val="000000"/>
                        </a:buClr>
                        <a:buFont typeface="Arial"/>
                      </a:pPr>
                      <a:r>
                        <a:rPr lang="ru-RU" sz="1000" b="1" i="0" u="none" strike="noStrike" cap="none" dirty="0" smtClean="0">
                          <a:solidFill>
                            <a:schemeClr val="bg1">
                              <a:lumMod val="10000"/>
                            </a:schemeClr>
                          </a:solidFill>
                          <a:effectLst/>
                          <a:latin typeface="Be Vietnam Pro"/>
                          <a:ea typeface="+mn-ea"/>
                          <a:cs typeface="+mn-cs"/>
                          <a:sym typeface="Arial"/>
                        </a:rPr>
                        <a:t>2 343 270,58</a:t>
                      </a:r>
                      <a:endParaRPr lang="ru-RU" sz="1000" b="1" i="0" u="none" strike="noStrike" cap="none" dirty="0">
                        <a:solidFill>
                          <a:schemeClr val="bg1">
                            <a:lumMod val="10000"/>
                          </a:schemeClr>
                        </a:solidFill>
                        <a:effectLst/>
                        <a:latin typeface="Be Vietnam Pro"/>
                        <a:ea typeface="+mn-ea"/>
                        <a:cs typeface="+mn-cs"/>
                        <a:sym typeface="Arial"/>
                      </a:endParaRPr>
                    </a:p>
                  </a:txBody>
                  <a:tcPr marL="5606" marR="5606" marT="5606" marB="0" anchor="ctr">
                    <a:lnL>
                      <a:noFill/>
                    </a:lnL>
                    <a:lnR>
                      <a:noFill/>
                    </a:lnR>
                    <a:lnT w="6350" cap="flat" cmpd="sng" algn="ctr">
                      <a:no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1" i="0" u="none" strike="noStrike" cap="none" dirty="0" smtClean="0">
                          <a:solidFill>
                            <a:schemeClr val="bg1">
                              <a:lumMod val="10000"/>
                            </a:schemeClr>
                          </a:solidFill>
                          <a:effectLst/>
                          <a:latin typeface="Be Vietnam Pro"/>
                          <a:ea typeface="+mn-ea"/>
                          <a:cs typeface="+mn-cs"/>
                          <a:sym typeface="Arial"/>
                        </a:rPr>
                        <a:t>2 227 519,23</a:t>
                      </a:r>
                      <a:endParaRPr lang="ru-RU" sz="1000" b="1" i="0" u="none" strike="noStrike" cap="none" dirty="0">
                        <a:solidFill>
                          <a:schemeClr val="bg1">
                            <a:lumMod val="10000"/>
                          </a:schemeClr>
                        </a:solidFill>
                        <a:effectLst/>
                        <a:latin typeface="Be Vietnam Pro"/>
                        <a:ea typeface="+mn-ea"/>
                        <a:cs typeface="+mn-cs"/>
                        <a:sym typeface="Arial"/>
                      </a:endParaRPr>
                    </a:p>
                  </a:txBody>
                  <a:tcPr marL="5606" marR="5606" marT="5606" marB="0" anchor="ctr">
                    <a:lnL>
                      <a:noFill/>
                    </a:lnL>
                    <a:lnR>
                      <a:noFill/>
                    </a:lnR>
                    <a:lnT w="6350" cap="flat" cmpd="sng" algn="ctr">
                      <a:no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1" i="0" u="none" strike="noStrike" cap="none" dirty="0" smtClean="0">
                          <a:solidFill>
                            <a:schemeClr val="bg1">
                              <a:lumMod val="10000"/>
                            </a:schemeClr>
                          </a:solidFill>
                          <a:effectLst/>
                          <a:latin typeface="Be Vietnam Pro"/>
                          <a:ea typeface="+mn-ea"/>
                          <a:cs typeface="+mn-cs"/>
                          <a:sym typeface="Arial"/>
                        </a:rPr>
                        <a:t>2 139 839,55</a:t>
                      </a:r>
                      <a:endParaRPr lang="ru-RU" sz="1000" b="1" i="0" u="none" strike="noStrike" cap="none" dirty="0">
                        <a:solidFill>
                          <a:schemeClr val="bg1">
                            <a:lumMod val="10000"/>
                          </a:schemeClr>
                        </a:solidFill>
                        <a:effectLst/>
                        <a:latin typeface="Be Vietnam Pro"/>
                        <a:ea typeface="+mn-ea"/>
                        <a:cs typeface="+mn-cs"/>
                        <a:sym typeface="Arial"/>
                      </a:endParaRPr>
                    </a:p>
                  </a:txBody>
                  <a:tcPr marL="5606" marR="5606" marT="5606" marB="0" anchor="ctr">
                    <a:lnL>
                      <a:noFill/>
                    </a:lnL>
                    <a:lnR>
                      <a:noFill/>
                    </a:lnR>
                    <a:lnT w="6350" cap="flat" cmpd="sng" algn="ctr">
                      <a:no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r>
              <a:tr h="190500">
                <a:tc>
                  <a:txBody>
                    <a:bodyPr/>
                    <a:lstStyle/>
                    <a:p>
                      <a:pPr marL="0" marR="0" algn="ctr" rtl="0" fontAlgn="b">
                        <a:lnSpc>
                          <a:spcPct val="100000"/>
                        </a:lnSpc>
                        <a:spcBef>
                          <a:spcPts val="0"/>
                        </a:spcBef>
                        <a:spcAft>
                          <a:spcPts val="0"/>
                        </a:spcAft>
                        <a:buClr>
                          <a:srgbClr val="000000"/>
                        </a:buClr>
                        <a:buFont typeface="Arial"/>
                      </a:pPr>
                      <a:r>
                        <a:rPr lang="ru-RU" sz="1000" b="0" i="0" u="none" strike="noStrike" cap="none" dirty="0" smtClean="0">
                          <a:solidFill>
                            <a:srgbClr val="000000"/>
                          </a:solidFill>
                          <a:effectLst/>
                          <a:latin typeface="Be Vietnam Pro"/>
                          <a:ea typeface="+mn-ea"/>
                          <a:cs typeface="+mn-cs"/>
                          <a:sym typeface="Arial"/>
                        </a:rPr>
                        <a:t>0701</a:t>
                      </a:r>
                      <a:endParaRPr lang="ru-RU" sz="1000" b="0" i="0" u="none" strike="noStrike" cap="none" dirty="0">
                        <a:solidFill>
                          <a:srgbClr val="000000"/>
                        </a:solidFill>
                        <a:effectLst/>
                        <a:latin typeface="Be Vietnam Pro"/>
                        <a:ea typeface="+mn-ea"/>
                        <a:cs typeface="+mn-cs"/>
                        <a:sym typeface="Arial"/>
                      </a:endParaRPr>
                    </a:p>
                  </a:txBody>
                  <a:tcPr marL="132911" marR="4923" marT="492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L="0" algn="l" fontAlgn="b"/>
                      <a:r>
                        <a:rPr lang="ru-RU" sz="900" b="0" i="0" u="none" strike="noStrike" cap="none" dirty="0">
                          <a:solidFill>
                            <a:srgbClr val="000000"/>
                          </a:solidFill>
                          <a:effectLst/>
                          <a:latin typeface="Be Vietnam Pro"/>
                          <a:ea typeface="+mn-ea"/>
                          <a:cs typeface="+mn-cs"/>
                          <a:sym typeface="Arial"/>
                        </a:rPr>
                        <a:t>Дошкольное образование</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0" i="0" u="none" strike="noStrike" dirty="0">
                          <a:solidFill>
                            <a:srgbClr val="000000"/>
                          </a:solidFill>
                          <a:effectLst/>
                          <a:latin typeface="Be Vietnam Pro"/>
                        </a:rPr>
                        <a:t>505 989,09</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0" i="0" u="none" strike="noStrike">
                          <a:solidFill>
                            <a:srgbClr val="000000"/>
                          </a:solidFill>
                          <a:effectLst/>
                          <a:latin typeface="Be Vietnam Pro"/>
                        </a:rPr>
                        <a:t>593 472,83</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745 537,56</a:t>
                      </a:r>
                    </a:p>
                  </a:txBody>
                  <a:tcPr marL="5606" marR="5606" marT="5606"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623 054,71</a:t>
                      </a:r>
                    </a:p>
                  </a:txBody>
                  <a:tcPr marL="5606" marR="5606" marT="5606"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a:solidFill>
                            <a:schemeClr val="bg1">
                              <a:lumMod val="10000"/>
                            </a:schemeClr>
                          </a:solidFill>
                          <a:effectLst/>
                          <a:latin typeface="Be Vietnam Pro"/>
                          <a:ea typeface="+mn-ea"/>
                          <a:cs typeface="+mn-cs"/>
                          <a:sym typeface="Arial"/>
                        </a:rPr>
                        <a:t>650 085,25</a:t>
                      </a:r>
                    </a:p>
                  </a:txBody>
                  <a:tcPr marL="5606" marR="5606" marT="5606"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r>
              <a:tr h="190500">
                <a:tc>
                  <a:txBody>
                    <a:bodyPr/>
                    <a:lstStyle/>
                    <a:p>
                      <a:pPr marL="0" marR="0" algn="ctr" rtl="0" fontAlgn="b">
                        <a:lnSpc>
                          <a:spcPct val="100000"/>
                        </a:lnSpc>
                        <a:spcBef>
                          <a:spcPts val="0"/>
                        </a:spcBef>
                        <a:spcAft>
                          <a:spcPts val="0"/>
                        </a:spcAft>
                        <a:buClr>
                          <a:srgbClr val="000000"/>
                        </a:buClr>
                        <a:buFont typeface="Arial"/>
                      </a:pPr>
                      <a:r>
                        <a:rPr lang="ru-RU" sz="1000" b="0" i="0" u="none" strike="noStrike" cap="none" dirty="0" smtClean="0">
                          <a:solidFill>
                            <a:srgbClr val="000000"/>
                          </a:solidFill>
                          <a:effectLst/>
                          <a:latin typeface="Be Vietnam Pro"/>
                          <a:ea typeface="+mn-ea"/>
                          <a:cs typeface="+mn-cs"/>
                          <a:sym typeface="Arial"/>
                        </a:rPr>
                        <a:t>0702</a:t>
                      </a:r>
                      <a:endParaRPr lang="ru-RU" sz="1000" b="0" i="0" u="none" strike="noStrike" cap="none" dirty="0">
                        <a:solidFill>
                          <a:srgbClr val="000000"/>
                        </a:solidFill>
                        <a:effectLst/>
                        <a:latin typeface="Be Vietnam Pro"/>
                        <a:ea typeface="+mn-ea"/>
                        <a:cs typeface="+mn-cs"/>
                        <a:sym typeface="Arial"/>
                      </a:endParaRPr>
                    </a:p>
                  </a:txBody>
                  <a:tcPr marL="132911" marR="4923" marT="492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L="0" algn="l" fontAlgn="b"/>
                      <a:r>
                        <a:rPr lang="ru-RU" sz="900" b="0" i="0" u="none" strike="noStrike" cap="none" dirty="0">
                          <a:solidFill>
                            <a:srgbClr val="000000"/>
                          </a:solidFill>
                          <a:effectLst/>
                          <a:latin typeface="Be Vietnam Pro"/>
                          <a:ea typeface="+mn-ea"/>
                          <a:cs typeface="+mn-cs"/>
                          <a:sym typeface="Arial"/>
                        </a:rPr>
                        <a:t>Общее образование</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0" i="0" u="none" strike="noStrike" dirty="0">
                          <a:solidFill>
                            <a:srgbClr val="000000"/>
                          </a:solidFill>
                          <a:effectLst/>
                          <a:latin typeface="Be Vietnam Pro"/>
                        </a:rPr>
                        <a:t>1 148 433,69</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0" i="0" u="none" strike="noStrike">
                          <a:solidFill>
                            <a:srgbClr val="000000"/>
                          </a:solidFill>
                          <a:effectLst/>
                          <a:latin typeface="Be Vietnam Pro"/>
                        </a:rPr>
                        <a:t>961 532,39</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1 155 </a:t>
                      </a:r>
                      <a:r>
                        <a:rPr lang="ru-RU" sz="1000" b="0" i="0" u="none" strike="noStrike" cap="none" dirty="0" smtClean="0">
                          <a:solidFill>
                            <a:schemeClr val="bg1">
                              <a:lumMod val="10000"/>
                            </a:schemeClr>
                          </a:solidFill>
                          <a:effectLst/>
                          <a:latin typeface="Be Vietnam Pro"/>
                          <a:ea typeface="+mn-ea"/>
                          <a:cs typeface="+mn-cs"/>
                          <a:sym typeface="Arial"/>
                        </a:rPr>
                        <a:t>374,24</a:t>
                      </a:r>
                      <a:endParaRPr lang="ru-RU" sz="1000" b="0" i="0" u="none" strike="noStrike" cap="none" dirty="0">
                        <a:solidFill>
                          <a:schemeClr val="bg1">
                            <a:lumMod val="10000"/>
                          </a:schemeClr>
                        </a:solidFill>
                        <a:effectLst/>
                        <a:latin typeface="Be Vietnam Pro"/>
                        <a:ea typeface="+mn-ea"/>
                        <a:cs typeface="+mn-cs"/>
                        <a:sym typeface="Arial"/>
                      </a:endParaRPr>
                    </a:p>
                  </a:txBody>
                  <a:tcPr marL="5606" marR="5606" marT="5606"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smtClean="0">
                          <a:solidFill>
                            <a:schemeClr val="bg1">
                              <a:lumMod val="10000"/>
                            </a:schemeClr>
                          </a:solidFill>
                          <a:effectLst/>
                          <a:latin typeface="Be Vietnam Pro"/>
                          <a:ea typeface="+mn-ea"/>
                          <a:cs typeface="+mn-cs"/>
                          <a:sym typeface="Arial"/>
                        </a:rPr>
                        <a:t>1 234 418,95</a:t>
                      </a:r>
                      <a:endParaRPr lang="ru-RU" sz="1000" b="0" i="0" u="none" strike="noStrike" cap="none" dirty="0">
                        <a:solidFill>
                          <a:schemeClr val="bg1">
                            <a:lumMod val="10000"/>
                          </a:schemeClr>
                        </a:solidFill>
                        <a:effectLst/>
                        <a:latin typeface="Be Vietnam Pro"/>
                        <a:ea typeface="+mn-ea"/>
                        <a:cs typeface="+mn-cs"/>
                        <a:sym typeface="Arial"/>
                      </a:endParaRPr>
                    </a:p>
                  </a:txBody>
                  <a:tcPr marL="5606" marR="5606" marT="5606"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smtClean="0">
                          <a:solidFill>
                            <a:schemeClr val="bg1">
                              <a:lumMod val="10000"/>
                            </a:schemeClr>
                          </a:solidFill>
                          <a:effectLst/>
                          <a:latin typeface="Be Vietnam Pro"/>
                          <a:ea typeface="+mn-ea"/>
                          <a:cs typeface="+mn-cs"/>
                          <a:sym typeface="Arial"/>
                        </a:rPr>
                        <a:t>1 143 053,48</a:t>
                      </a:r>
                      <a:endParaRPr lang="ru-RU" sz="1000" b="0" i="0" u="none" strike="noStrike" cap="none" dirty="0">
                        <a:solidFill>
                          <a:schemeClr val="bg1">
                            <a:lumMod val="10000"/>
                          </a:schemeClr>
                        </a:solidFill>
                        <a:effectLst/>
                        <a:latin typeface="Be Vietnam Pro"/>
                        <a:ea typeface="+mn-ea"/>
                        <a:cs typeface="+mn-cs"/>
                        <a:sym typeface="Arial"/>
                      </a:endParaRPr>
                    </a:p>
                  </a:txBody>
                  <a:tcPr marL="5606" marR="5606" marT="5606"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r>
              <a:tr h="190500">
                <a:tc>
                  <a:txBody>
                    <a:bodyPr/>
                    <a:lstStyle/>
                    <a:p>
                      <a:pPr marL="0" marR="0" algn="ctr" rtl="0" fontAlgn="b">
                        <a:lnSpc>
                          <a:spcPct val="100000"/>
                        </a:lnSpc>
                        <a:spcBef>
                          <a:spcPts val="0"/>
                        </a:spcBef>
                        <a:spcAft>
                          <a:spcPts val="0"/>
                        </a:spcAft>
                        <a:buClr>
                          <a:srgbClr val="000000"/>
                        </a:buClr>
                        <a:buFont typeface="Arial"/>
                      </a:pPr>
                      <a:r>
                        <a:rPr lang="ru-RU" sz="1000" b="0" i="0" u="none" strike="noStrike" cap="none" dirty="0" smtClean="0">
                          <a:solidFill>
                            <a:srgbClr val="000000"/>
                          </a:solidFill>
                          <a:effectLst/>
                          <a:latin typeface="Be Vietnam Pro"/>
                          <a:ea typeface="+mn-ea"/>
                          <a:cs typeface="+mn-cs"/>
                          <a:sym typeface="Arial"/>
                        </a:rPr>
                        <a:t>0703</a:t>
                      </a:r>
                      <a:endParaRPr lang="ru-RU" sz="1000" b="0" i="0" u="none" strike="noStrike" cap="none" dirty="0">
                        <a:solidFill>
                          <a:srgbClr val="000000"/>
                        </a:solidFill>
                        <a:effectLst/>
                        <a:latin typeface="Be Vietnam Pro"/>
                        <a:ea typeface="+mn-ea"/>
                        <a:cs typeface="+mn-cs"/>
                        <a:sym typeface="Arial"/>
                      </a:endParaRPr>
                    </a:p>
                  </a:txBody>
                  <a:tcPr marL="132911" marR="4923" marT="492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L="0" algn="l" fontAlgn="b"/>
                      <a:r>
                        <a:rPr lang="ru-RU" sz="900" b="0" i="0" u="none" strike="noStrike" cap="none" dirty="0">
                          <a:solidFill>
                            <a:srgbClr val="000000"/>
                          </a:solidFill>
                          <a:effectLst/>
                          <a:latin typeface="Be Vietnam Pro"/>
                          <a:ea typeface="+mn-ea"/>
                          <a:cs typeface="+mn-cs"/>
                          <a:sym typeface="Arial"/>
                        </a:rPr>
                        <a:t>Дополнительное образование детей</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0" i="0" u="none" strike="noStrike" dirty="0">
                          <a:solidFill>
                            <a:srgbClr val="000000"/>
                          </a:solidFill>
                          <a:effectLst/>
                          <a:latin typeface="Be Vietnam Pro"/>
                        </a:rPr>
                        <a:t>123 770,78</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0" i="0" u="none" strike="noStrike">
                          <a:solidFill>
                            <a:srgbClr val="000000"/>
                          </a:solidFill>
                          <a:effectLst/>
                          <a:latin typeface="Be Vietnam Pro"/>
                        </a:rPr>
                        <a:t>288 094,52</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smtClean="0">
                          <a:solidFill>
                            <a:schemeClr val="bg1">
                              <a:lumMod val="10000"/>
                            </a:schemeClr>
                          </a:solidFill>
                          <a:effectLst/>
                          <a:latin typeface="Be Vietnam Pro"/>
                          <a:ea typeface="+mn-ea"/>
                          <a:cs typeface="+mn-cs"/>
                          <a:sym typeface="Arial"/>
                        </a:rPr>
                        <a:t>366 367,9</a:t>
                      </a:r>
                      <a:endParaRPr lang="ru-RU" sz="1000" b="0" i="0" u="none" strike="noStrike" cap="none" dirty="0">
                        <a:solidFill>
                          <a:schemeClr val="bg1">
                            <a:lumMod val="10000"/>
                          </a:schemeClr>
                        </a:solidFill>
                        <a:effectLst/>
                        <a:latin typeface="Be Vietnam Pro"/>
                        <a:ea typeface="+mn-ea"/>
                        <a:cs typeface="+mn-cs"/>
                        <a:sym typeface="Arial"/>
                      </a:endParaRPr>
                    </a:p>
                  </a:txBody>
                  <a:tcPr marL="5606" marR="5606" marT="5606"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smtClean="0">
                          <a:solidFill>
                            <a:schemeClr val="bg1">
                              <a:lumMod val="10000"/>
                            </a:schemeClr>
                          </a:solidFill>
                          <a:effectLst/>
                          <a:latin typeface="Be Vietnam Pro"/>
                          <a:ea typeface="+mn-ea"/>
                          <a:cs typeface="+mn-cs"/>
                          <a:sym typeface="Arial"/>
                        </a:rPr>
                        <a:t>292 341,52</a:t>
                      </a:r>
                      <a:endParaRPr lang="ru-RU" sz="1000" b="0" i="0" u="none" strike="noStrike" cap="none" dirty="0">
                        <a:solidFill>
                          <a:schemeClr val="bg1">
                            <a:lumMod val="10000"/>
                          </a:schemeClr>
                        </a:solidFill>
                        <a:effectLst/>
                        <a:latin typeface="Be Vietnam Pro"/>
                        <a:ea typeface="+mn-ea"/>
                        <a:cs typeface="+mn-cs"/>
                        <a:sym typeface="Arial"/>
                      </a:endParaRPr>
                    </a:p>
                  </a:txBody>
                  <a:tcPr marL="5606" marR="5606" marT="5606"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smtClean="0">
                          <a:solidFill>
                            <a:schemeClr val="bg1">
                              <a:lumMod val="10000"/>
                            </a:schemeClr>
                          </a:solidFill>
                          <a:effectLst/>
                          <a:latin typeface="Be Vietnam Pro"/>
                          <a:ea typeface="+mn-ea"/>
                          <a:cs typeface="+mn-cs"/>
                          <a:sym typeface="Arial"/>
                        </a:rPr>
                        <a:t>268 964,3</a:t>
                      </a:r>
                      <a:endParaRPr lang="ru-RU" sz="1000" b="0" i="0" u="none" strike="noStrike" cap="none" dirty="0">
                        <a:solidFill>
                          <a:schemeClr val="bg1">
                            <a:lumMod val="10000"/>
                          </a:schemeClr>
                        </a:solidFill>
                        <a:effectLst/>
                        <a:latin typeface="Be Vietnam Pro"/>
                        <a:ea typeface="+mn-ea"/>
                        <a:cs typeface="+mn-cs"/>
                        <a:sym typeface="Arial"/>
                      </a:endParaRPr>
                    </a:p>
                  </a:txBody>
                  <a:tcPr marL="5606" marR="5606" marT="5606"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r>
              <a:tr h="129540">
                <a:tc>
                  <a:txBody>
                    <a:bodyPr/>
                    <a:lstStyle/>
                    <a:p>
                      <a:pPr marL="0" marR="0" algn="ctr" rtl="0" fontAlgn="b">
                        <a:lnSpc>
                          <a:spcPct val="100000"/>
                        </a:lnSpc>
                        <a:spcBef>
                          <a:spcPts val="0"/>
                        </a:spcBef>
                        <a:spcAft>
                          <a:spcPts val="0"/>
                        </a:spcAft>
                        <a:buClr>
                          <a:srgbClr val="000000"/>
                        </a:buClr>
                        <a:buFont typeface="Arial"/>
                      </a:pPr>
                      <a:r>
                        <a:rPr lang="ru-RU" sz="1000" b="0" i="0" u="none" strike="noStrike" cap="none" dirty="0" smtClean="0">
                          <a:solidFill>
                            <a:srgbClr val="000000"/>
                          </a:solidFill>
                          <a:effectLst/>
                          <a:latin typeface="Be Vietnam Pro"/>
                          <a:ea typeface="+mn-ea"/>
                          <a:cs typeface="+mn-cs"/>
                          <a:sym typeface="Arial"/>
                        </a:rPr>
                        <a:t>0707</a:t>
                      </a:r>
                      <a:endParaRPr lang="ru-RU" sz="1000" b="0" i="0" u="none" strike="noStrike" cap="none" dirty="0">
                        <a:solidFill>
                          <a:srgbClr val="000000"/>
                        </a:solidFill>
                        <a:effectLst/>
                        <a:latin typeface="Be Vietnam Pro"/>
                        <a:ea typeface="+mn-ea"/>
                        <a:cs typeface="+mn-cs"/>
                        <a:sym typeface="Arial"/>
                      </a:endParaRPr>
                    </a:p>
                  </a:txBody>
                  <a:tcPr marL="132911" marR="4923" marT="492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L="0" algn="l" fontAlgn="b"/>
                      <a:r>
                        <a:rPr lang="ru-RU" sz="900" b="0" i="0" u="none" strike="noStrike" cap="none" dirty="0">
                          <a:solidFill>
                            <a:srgbClr val="000000"/>
                          </a:solidFill>
                          <a:effectLst/>
                          <a:latin typeface="Be Vietnam Pro"/>
                          <a:ea typeface="+mn-ea"/>
                          <a:cs typeface="+mn-cs"/>
                          <a:sym typeface="Arial"/>
                        </a:rPr>
                        <a:t>Молодежная политика</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0" i="0" u="none" strike="noStrike">
                          <a:solidFill>
                            <a:srgbClr val="000000"/>
                          </a:solidFill>
                          <a:effectLst/>
                          <a:latin typeface="Be Vietnam Pro"/>
                        </a:rPr>
                        <a:t>3 485,92</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0" i="0" u="none" strike="noStrike" dirty="0">
                          <a:solidFill>
                            <a:srgbClr val="000000"/>
                          </a:solidFill>
                          <a:effectLst/>
                          <a:latin typeface="Be Vietnam Pro"/>
                        </a:rPr>
                        <a:t>28 237,42</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15 544,00</a:t>
                      </a:r>
                    </a:p>
                  </a:txBody>
                  <a:tcPr marL="5606" marR="5606" marT="5606"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16 059,00</a:t>
                      </a:r>
                    </a:p>
                  </a:txBody>
                  <a:tcPr marL="5606" marR="5606" marT="5606"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16 089,00</a:t>
                      </a:r>
                    </a:p>
                  </a:txBody>
                  <a:tcPr marL="5606" marR="5606" marT="5606"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r>
              <a:tr h="173355">
                <a:tc>
                  <a:txBody>
                    <a:bodyPr/>
                    <a:lstStyle/>
                    <a:p>
                      <a:pPr marL="0" marR="0" algn="ctr" rtl="0" fontAlgn="b">
                        <a:lnSpc>
                          <a:spcPct val="100000"/>
                        </a:lnSpc>
                        <a:spcBef>
                          <a:spcPts val="0"/>
                        </a:spcBef>
                        <a:spcAft>
                          <a:spcPts val="0"/>
                        </a:spcAft>
                        <a:buClr>
                          <a:srgbClr val="000000"/>
                        </a:buClr>
                        <a:buFont typeface="Arial"/>
                      </a:pPr>
                      <a:r>
                        <a:rPr lang="ru-RU" sz="1000" b="0" i="0" u="none" strike="noStrike" cap="none" dirty="0" smtClean="0">
                          <a:solidFill>
                            <a:srgbClr val="000000"/>
                          </a:solidFill>
                          <a:effectLst/>
                          <a:latin typeface="Be Vietnam Pro"/>
                          <a:ea typeface="+mn-ea"/>
                          <a:cs typeface="+mn-cs"/>
                          <a:sym typeface="Arial"/>
                        </a:rPr>
                        <a:t>0709</a:t>
                      </a:r>
                      <a:endParaRPr lang="ru-RU" sz="1000" b="0" i="0" u="none" strike="noStrike" cap="none" dirty="0">
                        <a:solidFill>
                          <a:srgbClr val="000000"/>
                        </a:solidFill>
                        <a:effectLst/>
                        <a:latin typeface="Be Vietnam Pro"/>
                        <a:ea typeface="+mn-ea"/>
                        <a:cs typeface="+mn-cs"/>
                        <a:sym typeface="Arial"/>
                      </a:endParaRPr>
                    </a:p>
                  </a:txBody>
                  <a:tcPr marL="132911" marR="4923" marT="492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L="0" algn="l" fontAlgn="b"/>
                      <a:r>
                        <a:rPr lang="ru-RU" sz="900" b="0" i="0" u="none" strike="noStrike" cap="none" dirty="0">
                          <a:solidFill>
                            <a:srgbClr val="000000"/>
                          </a:solidFill>
                          <a:effectLst/>
                          <a:latin typeface="Be Vietnam Pro"/>
                          <a:ea typeface="+mn-ea"/>
                          <a:cs typeface="+mn-cs"/>
                          <a:sym typeface="Arial"/>
                        </a:rPr>
                        <a:t>Другие вопросы в области образования</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0" i="0" u="none" strike="noStrike" dirty="0">
                          <a:solidFill>
                            <a:srgbClr val="000000"/>
                          </a:solidFill>
                          <a:effectLst/>
                          <a:latin typeface="Be Vietnam Pro"/>
                        </a:rPr>
                        <a:t>45 078,89</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0" i="0" u="none" strike="noStrike" dirty="0">
                          <a:solidFill>
                            <a:srgbClr val="000000"/>
                          </a:solidFill>
                          <a:effectLst/>
                          <a:latin typeface="Be Vietnam Pro"/>
                        </a:rPr>
                        <a:t>40 429,01</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smtClean="0">
                          <a:solidFill>
                            <a:schemeClr val="bg1">
                              <a:lumMod val="10000"/>
                            </a:schemeClr>
                          </a:solidFill>
                          <a:effectLst/>
                          <a:latin typeface="Be Vietnam Pro"/>
                          <a:ea typeface="+mn-ea"/>
                          <a:cs typeface="+mn-cs"/>
                          <a:sym typeface="Arial"/>
                        </a:rPr>
                        <a:t>60 446,88</a:t>
                      </a:r>
                      <a:endParaRPr lang="ru-RU" sz="1000" b="0" i="0" u="none" strike="noStrike" cap="none" dirty="0">
                        <a:solidFill>
                          <a:schemeClr val="bg1">
                            <a:lumMod val="10000"/>
                          </a:schemeClr>
                        </a:solidFill>
                        <a:effectLst/>
                        <a:latin typeface="Be Vietnam Pro"/>
                        <a:ea typeface="+mn-ea"/>
                        <a:cs typeface="+mn-cs"/>
                        <a:sym typeface="Arial"/>
                      </a:endParaRPr>
                    </a:p>
                  </a:txBody>
                  <a:tcPr marL="5606" marR="5606" marT="5606"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61 645,05</a:t>
                      </a:r>
                    </a:p>
                  </a:txBody>
                  <a:tcPr marL="5606" marR="5606" marT="5606"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61 647,52</a:t>
                      </a:r>
                    </a:p>
                  </a:txBody>
                  <a:tcPr marL="5606" marR="5606" marT="5606"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r>
              <a:tr h="209550">
                <a:tc>
                  <a:txBody>
                    <a:bodyPr/>
                    <a:lstStyle/>
                    <a:p>
                      <a:pPr marR="0" algn="l" rtl="0" fontAlgn="b">
                        <a:lnSpc>
                          <a:spcPct val="100000"/>
                        </a:lnSpc>
                        <a:spcBef>
                          <a:spcPts val="0"/>
                        </a:spcBef>
                        <a:spcAft>
                          <a:spcPts val="0"/>
                        </a:spcAft>
                        <a:buClr>
                          <a:srgbClr val="000000"/>
                        </a:buClr>
                        <a:buFont typeface="Arial"/>
                      </a:pPr>
                      <a:r>
                        <a:rPr lang="ru-RU" sz="1000" b="1" i="0" u="none" strike="noStrike" cap="none" dirty="0" smtClean="0">
                          <a:solidFill>
                            <a:srgbClr val="000000"/>
                          </a:solidFill>
                          <a:effectLst/>
                          <a:latin typeface="Be Vietnam Pro"/>
                          <a:ea typeface="+mn-ea"/>
                          <a:cs typeface="+mn-cs"/>
                          <a:sym typeface="Arial"/>
                        </a:rPr>
                        <a:t>0800</a:t>
                      </a:r>
                      <a:endParaRPr lang="ru-RU" sz="1000" b="1" i="0" u="none" strike="noStrike" cap="none" dirty="0">
                        <a:solidFill>
                          <a:srgbClr val="000000"/>
                        </a:solidFill>
                        <a:effectLst/>
                        <a:latin typeface="Be Vietnam Pro"/>
                        <a:ea typeface="+mn-ea"/>
                        <a:cs typeface="+mn-cs"/>
                        <a:sym typeface="Arial"/>
                      </a:endParaRPr>
                    </a:p>
                  </a:txBody>
                  <a:tcPr marL="132911" marR="4923" marT="492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l" rtl="0" fontAlgn="b">
                        <a:lnSpc>
                          <a:spcPct val="100000"/>
                        </a:lnSpc>
                        <a:spcBef>
                          <a:spcPts val="0"/>
                        </a:spcBef>
                        <a:spcAft>
                          <a:spcPts val="0"/>
                        </a:spcAft>
                        <a:buClr>
                          <a:srgbClr val="000000"/>
                        </a:buClr>
                        <a:buFont typeface="Arial"/>
                      </a:pPr>
                      <a:r>
                        <a:rPr lang="ru-RU" sz="1000" b="1" i="0" u="none" strike="noStrike" cap="none" dirty="0">
                          <a:solidFill>
                            <a:srgbClr val="000000"/>
                          </a:solidFill>
                          <a:effectLst/>
                          <a:latin typeface="Be Vietnam Pro"/>
                          <a:ea typeface="+mn-ea"/>
                          <a:cs typeface="+mn-cs"/>
                          <a:sym typeface="Arial"/>
                        </a:rPr>
                        <a:t>Культура, кинематография</a:t>
                      </a:r>
                    </a:p>
                  </a:txBody>
                  <a:tcPr marL="132911" marR="4923" marT="492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1" i="0" u="none" strike="noStrike">
                          <a:solidFill>
                            <a:srgbClr val="000000"/>
                          </a:solidFill>
                          <a:effectLst/>
                          <a:latin typeface="Be Vietnam Pro"/>
                        </a:rPr>
                        <a:t>208 202,34</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1" i="0" u="none" strike="noStrike" dirty="0">
                          <a:solidFill>
                            <a:srgbClr val="000000"/>
                          </a:solidFill>
                          <a:effectLst/>
                          <a:latin typeface="Be Vietnam Pro"/>
                        </a:rPr>
                        <a:t>223 121,37</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t">
                        <a:lnSpc>
                          <a:spcPct val="100000"/>
                        </a:lnSpc>
                        <a:spcBef>
                          <a:spcPts val="0"/>
                        </a:spcBef>
                        <a:spcAft>
                          <a:spcPts val="0"/>
                        </a:spcAft>
                        <a:buClr>
                          <a:srgbClr val="000000"/>
                        </a:buClr>
                        <a:buFont typeface="Arial"/>
                      </a:pPr>
                      <a:r>
                        <a:rPr lang="ru-RU" sz="1000" b="1" i="0" u="none" strike="noStrike" cap="none" dirty="0" smtClean="0">
                          <a:solidFill>
                            <a:schemeClr val="bg1">
                              <a:lumMod val="10000"/>
                            </a:schemeClr>
                          </a:solidFill>
                          <a:effectLst/>
                          <a:latin typeface="Be Vietnam Pro"/>
                          <a:ea typeface="+mn-ea"/>
                          <a:cs typeface="+mn-cs"/>
                          <a:sym typeface="Arial"/>
                        </a:rPr>
                        <a:t>230 484,04</a:t>
                      </a:r>
                      <a:endParaRPr lang="ru-RU" sz="1000" b="1" i="0" u="none" strike="noStrike" cap="none" dirty="0">
                        <a:solidFill>
                          <a:schemeClr val="bg1">
                            <a:lumMod val="10000"/>
                          </a:schemeClr>
                        </a:solidFill>
                        <a:effectLst/>
                        <a:latin typeface="Be Vietnam Pro"/>
                        <a:ea typeface="+mn-ea"/>
                        <a:cs typeface="+mn-cs"/>
                        <a:sym typeface="Arial"/>
                      </a:endParaRPr>
                    </a:p>
                  </a:txBody>
                  <a:tcPr marL="5606" marR="5606" marT="5606"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1" i="0" u="none" strike="noStrike" cap="none" dirty="0">
                          <a:solidFill>
                            <a:schemeClr val="bg1">
                              <a:lumMod val="10000"/>
                            </a:schemeClr>
                          </a:solidFill>
                          <a:effectLst/>
                          <a:latin typeface="Be Vietnam Pro"/>
                          <a:ea typeface="+mn-ea"/>
                          <a:cs typeface="+mn-cs"/>
                          <a:sym typeface="Arial"/>
                        </a:rPr>
                        <a:t>250 715,70</a:t>
                      </a:r>
                    </a:p>
                  </a:txBody>
                  <a:tcPr marL="5606" marR="5606" marT="5606"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1" i="0" u="none" strike="noStrike" cap="none" dirty="0">
                          <a:solidFill>
                            <a:schemeClr val="bg1">
                              <a:lumMod val="10000"/>
                            </a:schemeClr>
                          </a:solidFill>
                          <a:effectLst/>
                          <a:latin typeface="Be Vietnam Pro"/>
                          <a:ea typeface="+mn-ea"/>
                          <a:cs typeface="+mn-cs"/>
                          <a:sym typeface="Arial"/>
                        </a:rPr>
                        <a:t>242 413,47</a:t>
                      </a:r>
                    </a:p>
                  </a:txBody>
                  <a:tcPr marL="5606" marR="5606" marT="5606"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r>
              <a:tr h="175260">
                <a:tc>
                  <a:txBody>
                    <a:bodyPr/>
                    <a:lstStyle/>
                    <a:p>
                      <a:pPr marL="0" marR="0" indent="0" algn="ctr" rtl="0" fontAlgn="b">
                        <a:lnSpc>
                          <a:spcPct val="100000"/>
                        </a:lnSpc>
                        <a:spcBef>
                          <a:spcPts val="0"/>
                        </a:spcBef>
                        <a:spcAft>
                          <a:spcPts val="0"/>
                        </a:spcAft>
                        <a:buClr>
                          <a:srgbClr val="000000"/>
                        </a:buClr>
                        <a:buFont typeface="Arial"/>
                      </a:pPr>
                      <a:r>
                        <a:rPr lang="ru-RU" sz="1000" b="0" i="0" u="none" strike="noStrike" cap="none" dirty="0" smtClean="0">
                          <a:solidFill>
                            <a:srgbClr val="000000"/>
                          </a:solidFill>
                          <a:effectLst/>
                          <a:latin typeface="Be Vietnam Pro"/>
                          <a:ea typeface="+mn-ea"/>
                          <a:cs typeface="+mn-cs"/>
                          <a:sym typeface="Arial"/>
                        </a:rPr>
                        <a:t>    0801</a:t>
                      </a:r>
                      <a:endParaRPr lang="ru-RU" sz="1000" b="0" i="0" u="none" strike="noStrike" cap="none" dirty="0">
                        <a:solidFill>
                          <a:srgbClr val="000000"/>
                        </a:solidFill>
                        <a:effectLst/>
                        <a:latin typeface="Be Vietnam Pro"/>
                        <a:ea typeface="+mn-ea"/>
                        <a:cs typeface="+mn-cs"/>
                        <a:sym typeface="Arial"/>
                      </a:endParaRP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l" fontAlgn="b"/>
                      <a:r>
                        <a:rPr lang="ru-RU" sz="900" b="0" i="0" u="none" strike="noStrike" cap="none" dirty="0">
                          <a:solidFill>
                            <a:srgbClr val="000000"/>
                          </a:solidFill>
                          <a:effectLst/>
                          <a:latin typeface="Be Vietnam Pro"/>
                          <a:ea typeface="+mn-ea"/>
                          <a:cs typeface="+mn-cs"/>
                          <a:sym typeface="Arial"/>
                        </a:rPr>
                        <a:t>Культура</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0" i="0" u="none" strike="noStrike">
                          <a:solidFill>
                            <a:srgbClr val="000000"/>
                          </a:solidFill>
                          <a:effectLst/>
                          <a:latin typeface="Be Vietnam Pro"/>
                        </a:rPr>
                        <a:t>186 294,78</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0" i="0" u="none" strike="noStrike" dirty="0">
                          <a:solidFill>
                            <a:srgbClr val="000000"/>
                          </a:solidFill>
                          <a:effectLst/>
                          <a:latin typeface="Be Vietnam Pro"/>
                        </a:rPr>
                        <a:t>220 539,44</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smtClean="0">
                          <a:solidFill>
                            <a:schemeClr val="bg1">
                              <a:lumMod val="10000"/>
                            </a:schemeClr>
                          </a:solidFill>
                          <a:effectLst/>
                          <a:latin typeface="Be Vietnam Pro"/>
                          <a:ea typeface="+mn-ea"/>
                          <a:cs typeface="+mn-cs"/>
                          <a:sym typeface="Arial"/>
                        </a:rPr>
                        <a:t>226 759,49</a:t>
                      </a:r>
                      <a:endParaRPr lang="ru-RU" sz="1000" b="0" i="0" u="none" strike="noStrike" cap="none" dirty="0">
                        <a:solidFill>
                          <a:schemeClr val="bg1">
                            <a:lumMod val="10000"/>
                          </a:schemeClr>
                        </a:solidFill>
                        <a:effectLst/>
                        <a:latin typeface="Be Vietnam Pro"/>
                        <a:ea typeface="+mn-ea"/>
                        <a:cs typeface="+mn-cs"/>
                        <a:sym typeface="Arial"/>
                      </a:endParaRPr>
                    </a:p>
                  </a:txBody>
                  <a:tcPr marL="5606" marR="5606" marT="5606"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a:solidFill>
                            <a:schemeClr val="bg1">
                              <a:lumMod val="10000"/>
                            </a:schemeClr>
                          </a:solidFill>
                          <a:effectLst/>
                          <a:latin typeface="Be Vietnam Pro"/>
                          <a:ea typeface="+mn-ea"/>
                          <a:cs typeface="+mn-cs"/>
                          <a:sym typeface="Arial"/>
                        </a:rPr>
                        <a:t>246 759,64</a:t>
                      </a:r>
                    </a:p>
                  </a:txBody>
                  <a:tcPr marL="5606" marR="5606" marT="5606"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238 211,33</a:t>
                      </a:r>
                    </a:p>
                  </a:txBody>
                  <a:tcPr marL="5606" marR="5606" marT="5606"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r>
              <a:tr h="158115">
                <a:tc>
                  <a:txBody>
                    <a:bodyPr/>
                    <a:lstStyle/>
                    <a:p>
                      <a:pPr marL="0" marR="0" indent="0" algn="ctr" rtl="0" fontAlgn="b">
                        <a:lnSpc>
                          <a:spcPct val="100000"/>
                        </a:lnSpc>
                        <a:spcBef>
                          <a:spcPts val="0"/>
                        </a:spcBef>
                        <a:spcAft>
                          <a:spcPts val="0"/>
                        </a:spcAft>
                        <a:buClr>
                          <a:srgbClr val="000000"/>
                        </a:buClr>
                        <a:buFont typeface="Arial"/>
                      </a:pPr>
                      <a:r>
                        <a:rPr lang="ru-RU" sz="1000" b="0" i="0" u="none" strike="noStrike" cap="none" dirty="0" smtClean="0">
                          <a:solidFill>
                            <a:srgbClr val="000000"/>
                          </a:solidFill>
                          <a:effectLst/>
                          <a:latin typeface="Be Vietnam Pro"/>
                          <a:ea typeface="+mn-ea"/>
                          <a:cs typeface="+mn-cs"/>
                          <a:sym typeface="Arial"/>
                        </a:rPr>
                        <a:t>    0804</a:t>
                      </a:r>
                      <a:endParaRPr lang="ru-RU" sz="1000" b="0" i="0" u="none" strike="noStrike" cap="none" dirty="0">
                        <a:solidFill>
                          <a:srgbClr val="000000"/>
                        </a:solidFill>
                        <a:effectLst/>
                        <a:latin typeface="Be Vietnam Pro"/>
                        <a:ea typeface="+mn-ea"/>
                        <a:cs typeface="+mn-cs"/>
                        <a:sym typeface="Arial"/>
                      </a:endParaRP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l" fontAlgn="b"/>
                      <a:r>
                        <a:rPr lang="ru-RU" sz="900" b="0" i="0" u="none" strike="noStrike" cap="none" dirty="0">
                          <a:solidFill>
                            <a:srgbClr val="000000"/>
                          </a:solidFill>
                          <a:effectLst/>
                          <a:latin typeface="Be Vietnam Pro"/>
                          <a:ea typeface="+mn-ea"/>
                          <a:cs typeface="+mn-cs"/>
                          <a:sym typeface="Arial"/>
                        </a:rPr>
                        <a:t>Другие вопросы в области культуры, кинематографии</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0" i="0" u="none" strike="noStrike">
                          <a:solidFill>
                            <a:srgbClr val="000000"/>
                          </a:solidFill>
                          <a:effectLst/>
                          <a:latin typeface="Be Vietnam Pro"/>
                        </a:rPr>
                        <a:t>21 907,56</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0" i="0" u="none" strike="noStrike" dirty="0">
                          <a:solidFill>
                            <a:srgbClr val="000000"/>
                          </a:solidFill>
                          <a:effectLst/>
                          <a:latin typeface="Be Vietnam Pro"/>
                        </a:rPr>
                        <a:t>2 581,92</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3 724,56</a:t>
                      </a:r>
                    </a:p>
                  </a:txBody>
                  <a:tcPr marL="5606" marR="5606" marT="5606"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a:solidFill>
                            <a:schemeClr val="bg1">
                              <a:lumMod val="10000"/>
                            </a:schemeClr>
                          </a:solidFill>
                          <a:effectLst/>
                          <a:latin typeface="Be Vietnam Pro"/>
                          <a:ea typeface="+mn-ea"/>
                          <a:cs typeface="+mn-cs"/>
                          <a:sym typeface="Arial"/>
                        </a:rPr>
                        <a:t>3 956,05</a:t>
                      </a:r>
                    </a:p>
                  </a:txBody>
                  <a:tcPr marL="5606" marR="5606" marT="5606"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4 202,13</a:t>
                      </a:r>
                    </a:p>
                  </a:txBody>
                  <a:tcPr marL="5606" marR="5606" marT="5606"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r>
              <a:tr h="202051">
                <a:tc>
                  <a:txBody>
                    <a:bodyPr/>
                    <a:lstStyle/>
                    <a:p>
                      <a:pPr marR="0" algn="l" rtl="0" fontAlgn="b">
                        <a:lnSpc>
                          <a:spcPct val="100000"/>
                        </a:lnSpc>
                        <a:spcBef>
                          <a:spcPts val="0"/>
                        </a:spcBef>
                        <a:spcAft>
                          <a:spcPts val="0"/>
                        </a:spcAft>
                        <a:buClr>
                          <a:srgbClr val="000000"/>
                        </a:buClr>
                        <a:buFont typeface="Arial"/>
                      </a:pPr>
                      <a:r>
                        <a:rPr lang="ru-RU" sz="1000" b="1" i="0" u="none" strike="noStrike" cap="none" dirty="0" smtClean="0">
                          <a:solidFill>
                            <a:srgbClr val="000000"/>
                          </a:solidFill>
                          <a:effectLst/>
                          <a:latin typeface="Be Vietnam Pro"/>
                          <a:ea typeface="+mn-ea"/>
                          <a:cs typeface="+mn-cs"/>
                          <a:sym typeface="Arial"/>
                        </a:rPr>
                        <a:t>1000</a:t>
                      </a:r>
                      <a:endParaRPr lang="ru-RU" sz="1000" b="1" i="0" u="none" strike="noStrike" cap="none" dirty="0">
                        <a:solidFill>
                          <a:srgbClr val="000000"/>
                        </a:solidFill>
                        <a:effectLst/>
                        <a:latin typeface="Be Vietnam Pro"/>
                        <a:ea typeface="+mn-ea"/>
                        <a:cs typeface="+mn-cs"/>
                        <a:sym typeface="Arial"/>
                      </a:endParaRPr>
                    </a:p>
                  </a:txBody>
                  <a:tcPr marL="132911" marR="4923" marT="492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l" rtl="0" fontAlgn="b">
                        <a:lnSpc>
                          <a:spcPct val="100000"/>
                        </a:lnSpc>
                        <a:spcBef>
                          <a:spcPts val="0"/>
                        </a:spcBef>
                        <a:spcAft>
                          <a:spcPts val="0"/>
                        </a:spcAft>
                        <a:buClr>
                          <a:srgbClr val="000000"/>
                        </a:buClr>
                        <a:buFont typeface="Arial"/>
                      </a:pPr>
                      <a:r>
                        <a:rPr lang="ru-RU" sz="1000" b="1" i="0" u="none" strike="noStrike" cap="none" dirty="0">
                          <a:solidFill>
                            <a:srgbClr val="000000"/>
                          </a:solidFill>
                          <a:effectLst/>
                          <a:latin typeface="Be Vietnam Pro"/>
                          <a:ea typeface="+mn-ea"/>
                          <a:cs typeface="+mn-cs"/>
                          <a:sym typeface="Arial"/>
                        </a:rPr>
                        <a:t>Социальная политика</a:t>
                      </a:r>
                    </a:p>
                  </a:txBody>
                  <a:tcPr marL="132911" marR="4923" marT="492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1" i="0" u="none" strike="noStrike">
                          <a:solidFill>
                            <a:srgbClr val="000000"/>
                          </a:solidFill>
                          <a:effectLst/>
                          <a:latin typeface="Be Vietnam Pro"/>
                        </a:rPr>
                        <a:t>18 437,23</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1" i="0" u="none" strike="noStrike" dirty="0">
                          <a:solidFill>
                            <a:srgbClr val="000000"/>
                          </a:solidFill>
                          <a:effectLst/>
                          <a:latin typeface="Be Vietnam Pro"/>
                        </a:rPr>
                        <a:t>22 862,49</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t">
                        <a:lnSpc>
                          <a:spcPct val="100000"/>
                        </a:lnSpc>
                        <a:spcBef>
                          <a:spcPts val="0"/>
                        </a:spcBef>
                        <a:spcAft>
                          <a:spcPts val="0"/>
                        </a:spcAft>
                        <a:buClr>
                          <a:srgbClr val="000000"/>
                        </a:buClr>
                        <a:buFont typeface="Arial"/>
                      </a:pPr>
                      <a:r>
                        <a:rPr lang="ru-RU" sz="1000" b="1" i="0" u="none" strike="noStrike" cap="none" dirty="0">
                          <a:solidFill>
                            <a:schemeClr val="bg1">
                              <a:lumMod val="10000"/>
                            </a:schemeClr>
                          </a:solidFill>
                          <a:effectLst/>
                          <a:latin typeface="Be Vietnam Pro"/>
                          <a:ea typeface="+mn-ea"/>
                          <a:cs typeface="+mn-cs"/>
                          <a:sym typeface="Arial"/>
                        </a:rPr>
                        <a:t>26 986,69</a:t>
                      </a:r>
                    </a:p>
                  </a:txBody>
                  <a:tcPr marL="5606" marR="5606" marT="5606"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1" i="0" u="none" strike="noStrike" cap="none" dirty="0">
                          <a:solidFill>
                            <a:schemeClr val="bg1">
                              <a:lumMod val="10000"/>
                            </a:schemeClr>
                          </a:solidFill>
                          <a:effectLst/>
                          <a:latin typeface="Be Vietnam Pro"/>
                          <a:ea typeface="+mn-ea"/>
                          <a:cs typeface="+mn-cs"/>
                          <a:sym typeface="Arial"/>
                        </a:rPr>
                        <a:t>25 764,24</a:t>
                      </a:r>
                    </a:p>
                  </a:txBody>
                  <a:tcPr marL="5606" marR="5606" marT="5606"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1" i="0" u="none" strike="noStrike" cap="none" dirty="0">
                          <a:solidFill>
                            <a:schemeClr val="bg1">
                              <a:lumMod val="10000"/>
                            </a:schemeClr>
                          </a:solidFill>
                          <a:effectLst/>
                          <a:latin typeface="Be Vietnam Pro"/>
                          <a:ea typeface="+mn-ea"/>
                          <a:cs typeface="+mn-cs"/>
                          <a:sym typeface="Arial"/>
                        </a:rPr>
                        <a:t>25 764,24</a:t>
                      </a:r>
                    </a:p>
                  </a:txBody>
                  <a:tcPr marL="5606" marR="5606" marT="5606"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r>
              <a:tr h="178949">
                <a:tc>
                  <a:txBody>
                    <a:bodyPr/>
                    <a:lstStyle/>
                    <a:p>
                      <a:pPr marR="0" algn="ctr" rtl="0" fontAlgn="b">
                        <a:lnSpc>
                          <a:spcPct val="100000"/>
                        </a:lnSpc>
                        <a:spcBef>
                          <a:spcPts val="0"/>
                        </a:spcBef>
                        <a:spcAft>
                          <a:spcPts val="0"/>
                        </a:spcAft>
                        <a:buClr>
                          <a:srgbClr val="000000"/>
                        </a:buClr>
                        <a:buFont typeface="Arial"/>
                      </a:pPr>
                      <a:r>
                        <a:rPr lang="ru-RU" sz="1000" b="0" i="0" u="none" strike="noStrike" cap="none" dirty="0" smtClean="0">
                          <a:solidFill>
                            <a:srgbClr val="000000"/>
                          </a:solidFill>
                          <a:effectLst/>
                          <a:latin typeface="Be Vietnam Pro"/>
                          <a:ea typeface="+mn-ea"/>
                          <a:cs typeface="+mn-cs"/>
                          <a:sym typeface="Arial"/>
                        </a:rPr>
                        <a:t>1001</a:t>
                      </a:r>
                      <a:endParaRPr lang="ru-RU" sz="1000" b="0" i="0" u="none" strike="noStrike" cap="none" dirty="0">
                        <a:solidFill>
                          <a:srgbClr val="000000"/>
                        </a:solidFill>
                        <a:effectLst/>
                        <a:latin typeface="Be Vietnam Pro"/>
                        <a:ea typeface="+mn-ea"/>
                        <a:cs typeface="+mn-cs"/>
                        <a:sym typeface="Arial"/>
                      </a:endParaRPr>
                    </a:p>
                  </a:txBody>
                  <a:tcPr marL="132911" marR="4923" marT="492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l" rtl="0" fontAlgn="b">
                        <a:lnSpc>
                          <a:spcPct val="100000"/>
                        </a:lnSpc>
                        <a:spcBef>
                          <a:spcPts val="0"/>
                        </a:spcBef>
                        <a:spcAft>
                          <a:spcPts val="0"/>
                        </a:spcAft>
                        <a:buClr>
                          <a:srgbClr val="000000"/>
                        </a:buClr>
                        <a:buFont typeface="Arial"/>
                      </a:pPr>
                      <a:r>
                        <a:rPr lang="ru-RU" sz="900" b="0" i="0" u="none" strike="noStrike" cap="none" dirty="0">
                          <a:solidFill>
                            <a:srgbClr val="000000"/>
                          </a:solidFill>
                          <a:effectLst/>
                          <a:latin typeface="Be Vietnam Pro"/>
                          <a:ea typeface="+mn-ea"/>
                          <a:cs typeface="+mn-cs"/>
                          <a:sym typeface="Arial"/>
                        </a:rPr>
                        <a:t>Пенсионное обеспечение</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0" i="0" u="none" strike="noStrike">
                          <a:solidFill>
                            <a:srgbClr val="000000"/>
                          </a:solidFill>
                          <a:effectLst/>
                          <a:latin typeface="Be Vietnam Pro"/>
                        </a:rPr>
                        <a:t>2 859,06</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0" i="0" u="none" strike="noStrike" dirty="0">
                          <a:solidFill>
                            <a:srgbClr val="000000"/>
                          </a:solidFill>
                          <a:effectLst/>
                          <a:latin typeface="Be Vietnam Pro"/>
                        </a:rPr>
                        <a:t>3 238,00</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3 317,00</a:t>
                      </a:r>
                    </a:p>
                  </a:txBody>
                  <a:tcPr marL="5606" marR="5606" marT="5606"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a:solidFill>
                            <a:schemeClr val="bg1">
                              <a:lumMod val="10000"/>
                            </a:schemeClr>
                          </a:solidFill>
                          <a:effectLst/>
                          <a:latin typeface="Be Vietnam Pro"/>
                          <a:ea typeface="+mn-ea"/>
                          <a:cs typeface="+mn-cs"/>
                          <a:sym typeface="Arial"/>
                        </a:rPr>
                        <a:t>3 317,00</a:t>
                      </a:r>
                    </a:p>
                  </a:txBody>
                  <a:tcPr marL="5606" marR="5606" marT="5606"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3 317,00</a:t>
                      </a:r>
                    </a:p>
                  </a:txBody>
                  <a:tcPr marL="5606" marR="5606" marT="5606"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r>
              <a:tr h="167640">
                <a:tc>
                  <a:txBody>
                    <a:bodyPr/>
                    <a:lstStyle/>
                    <a:p>
                      <a:pPr marR="0" algn="ctr" rtl="0" fontAlgn="b">
                        <a:lnSpc>
                          <a:spcPct val="100000"/>
                        </a:lnSpc>
                        <a:spcBef>
                          <a:spcPts val="0"/>
                        </a:spcBef>
                        <a:spcAft>
                          <a:spcPts val="0"/>
                        </a:spcAft>
                        <a:buClr>
                          <a:srgbClr val="000000"/>
                        </a:buClr>
                        <a:buFont typeface="Arial"/>
                      </a:pPr>
                      <a:r>
                        <a:rPr lang="ru-RU" sz="1000" b="0" i="0" u="none" strike="noStrike" cap="none" dirty="0" smtClean="0">
                          <a:solidFill>
                            <a:srgbClr val="000000"/>
                          </a:solidFill>
                          <a:effectLst/>
                          <a:latin typeface="Be Vietnam Pro"/>
                          <a:ea typeface="+mn-ea"/>
                          <a:cs typeface="+mn-cs"/>
                          <a:sym typeface="Arial"/>
                        </a:rPr>
                        <a:t>1003</a:t>
                      </a:r>
                      <a:endParaRPr lang="ru-RU" sz="1000" b="0" i="0" u="none" strike="noStrike" cap="none" dirty="0">
                        <a:solidFill>
                          <a:srgbClr val="000000"/>
                        </a:solidFill>
                        <a:effectLst/>
                        <a:latin typeface="Be Vietnam Pro"/>
                        <a:ea typeface="+mn-ea"/>
                        <a:cs typeface="+mn-cs"/>
                        <a:sym typeface="Arial"/>
                      </a:endParaRPr>
                    </a:p>
                  </a:txBody>
                  <a:tcPr marL="132911" marR="4923" marT="492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l" rtl="0" fontAlgn="b">
                        <a:lnSpc>
                          <a:spcPct val="100000"/>
                        </a:lnSpc>
                        <a:spcBef>
                          <a:spcPts val="0"/>
                        </a:spcBef>
                        <a:spcAft>
                          <a:spcPts val="0"/>
                        </a:spcAft>
                        <a:buClr>
                          <a:srgbClr val="000000"/>
                        </a:buClr>
                        <a:buFont typeface="Arial"/>
                      </a:pPr>
                      <a:r>
                        <a:rPr lang="ru-RU" sz="900" b="0" i="0" u="none" strike="noStrike" cap="none" dirty="0">
                          <a:solidFill>
                            <a:srgbClr val="000000"/>
                          </a:solidFill>
                          <a:effectLst/>
                          <a:latin typeface="Be Vietnam Pro"/>
                          <a:ea typeface="+mn-ea"/>
                          <a:cs typeface="+mn-cs"/>
                          <a:sym typeface="Arial"/>
                        </a:rPr>
                        <a:t>Социальное обеспечение населения</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0" i="0" u="none" strike="noStrike">
                          <a:solidFill>
                            <a:srgbClr val="000000"/>
                          </a:solidFill>
                          <a:effectLst/>
                          <a:latin typeface="Be Vietnam Pro"/>
                        </a:rPr>
                        <a:t>1 512,91</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0" i="0" u="none" strike="noStrike" dirty="0">
                          <a:solidFill>
                            <a:srgbClr val="000000"/>
                          </a:solidFill>
                          <a:effectLst/>
                          <a:latin typeface="Be Vietnam Pro"/>
                        </a:rPr>
                        <a:t>1 128,79</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1 331,45</a:t>
                      </a:r>
                    </a:p>
                  </a:txBody>
                  <a:tcPr marL="5606" marR="5606" marT="5606"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109,00</a:t>
                      </a:r>
                    </a:p>
                  </a:txBody>
                  <a:tcPr marL="5606" marR="5606" marT="5606"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109,00</a:t>
                      </a:r>
                    </a:p>
                  </a:txBody>
                  <a:tcPr marL="5606" marR="5606" marT="5606"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r>
              <a:tr h="188595">
                <a:tc>
                  <a:txBody>
                    <a:bodyPr/>
                    <a:lstStyle/>
                    <a:p>
                      <a:pPr marR="0" algn="ctr" rtl="0" fontAlgn="b">
                        <a:lnSpc>
                          <a:spcPct val="100000"/>
                        </a:lnSpc>
                        <a:spcBef>
                          <a:spcPts val="0"/>
                        </a:spcBef>
                        <a:spcAft>
                          <a:spcPts val="0"/>
                        </a:spcAft>
                        <a:buClr>
                          <a:srgbClr val="000000"/>
                        </a:buClr>
                        <a:buFont typeface="Arial"/>
                      </a:pPr>
                      <a:r>
                        <a:rPr lang="ru-RU" sz="1000" b="0" i="0" u="none" strike="noStrike" cap="none" dirty="0" smtClean="0">
                          <a:solidFill>
                            <a:srgbClr val="000000"/>
                          </a:solidFill>
                          <a:effectLst/>
                          <a:latin typeface="Be Vietnam Pro"/>
                          <a:ea typeface="+mn-ea"/>
                          <a:cs typeface="+mn-cs"/>
                          <a:sym typeface="Arial"/>
                        </a:rPr>
                        <a:t>1004</a:t>
                      </a:r>
                      <a:endParaRPr lang="ru-RU" sz="1000" b="0" i="0" u="none" strike="noStrike" cap="none" dirty="0">
                        <a:solidFill>
                          <a:srgbClr val="000000"/>
                        </a:solidFill>
                        <a:effectLst/>
                        <a:latin typeface="Be Vietnam Pro"/>
                        <a:ea typeface="+mn-ea"/>
                        <a:cs typeface="+mn-cs"/>
                        <a:sym typeface="Arial"/>
                      </a:endParaRPr>
                    </a:p>
                  </a:txBody>
                  <a:tcPr marL="132911" marR="4923" marT="492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l" rtl="0" fontAlgn="b">
                        <a:lnSpc>
                          <a:spcPct val="100000"/>
                        </a:lnSpc>
                        <a:spcBef>
                          <a:spcPts val="0"/>
                        </a:spcBef>
                        <a:spcAft>
                          <a:spcPts val="0"/>
                        </a:spcAft>
                        <a:buClr>
                          <a:srgbClr val="000000"/>
                        </a:buClr>
                        <a:buFont typeface="Arial"/>
                      </a:pPr>
                      <a:r>
                        <a:rPr lang="ru-RU" sz="900" b="0" i="0" u="none" strike="noStrike" cap="none" dirty="0">
                          <a:solidFill>
                            <a:srgbClr val="000000"/>
                          </a:solidFill>
                          <a:effectLst/>
                          <a:latin typeface="Be Vietnam Pro"/>
                          <a:ea typeface="+mn-ea"/>
                          <a:cs typeface="+mn-cs"/>
                          <a:sym typeface="Arial"/>
                        </a:rPr>
                        <a:t>Охрана семьи и детства</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0" i="0" u="none" strike="noStrike">
                          <a:solidFill>
                            <a:srgbClr val="000000"/>
                          </a:solidFill>
                          <a:effectLst/>
                          <a:latin typeface="Be Vietnam Pro"/>
                        </a:rPr>
                        <a:t>14 065,25</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0" i="0" u="none" strike="noStrike" dirty="0">
                          <a:solidFill>
                            <a:srgbClr val="000000"/>
                          </a:solidFill>
                          <a:effectLst/>
                          <a:latin typeface="Be Vietnam Pro"/>
                        </a:rPr>
                        <a:t>18 495,70</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22 338,24</a:t>
                      </a:r>
                    </a:p>
                  </a:txBody>
                  <a:tcPr marL="5606" marR="5606" marT="5606"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22 338,24</a:t>
                      </a:r>
                    </a:p>
                  </a:txBody>
                  <a:tcPr marL="5606" marR="5606" marT="5606"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22 338,24</a:t>
                      </a:r>
                    </a:p>
                  </a:txBody>
                  <a:tcPr marL="5606" marR="5606" marT="5606"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r>
              <a:tr h="228600">
                <a:tc>
                  <a:txBody>
                    <a:bodyPr/>
                    <a:lstStyle/>
                    <a:p>
                      <a:pPr marR="0" algn="l" rtl="0" fontAlgn="b">
                        <a:lnSpc>
                          <a:spcPct val="100000"/>
                        </a:lnSpc>
                        <a:spcBef>
                          <a:spcPts val="0"/>
                        </a:spcBef>
                        <a:spcAft>
                          <a:spcPts val="0"/>
                        </a:spcAft>
                        <a:buClr>
                          <a:srgbClr val="000000"/>
                        </a:buClr>
                        <a:buFont typeface="Arial"/>
                      </a:pPr>
                      <a:r>
                        <a:rPr lang="ru-RU" sz="1000" b="1" i="0" u="none" strike="noStrike" cap="none" dirty="0" smtClean="0">
                          <a:solidFill>
                            <a:srgbClr val="000000"/>
                          </a:solidFill>
                          <a:effectLst/>
                          <a:latin typeface="Be Vietnam Pro"/>
                          <a:ea typeface="+mn-ea"/>
                          <a:cs typeface="+mn-cs"/>
                          <a:sym typeface="Arial"/>
                        </a:rPr>
                        <a:t>1100</a:t>
                      </a:r>
                      <a:endParaRPr lang="ru-RU" sz="1000" b="1" i="0" u="none" strike="noStrike" cap="none" dirty="0">
                        <a:solidFill>
                          <a:srgbClr val="000000"/>
                        </a:solidFill>
                        <a:effectLst/>
                        <a:latin typeface="Be Vietnam Pro"/>
                        <a:ea typeface="+mn-ea"/>
                        <a:cs typeface="+mn-cs"/>
                        <a:sym typeface="Arial"/>
                      </a:endParaRPr>
                    </a:p>
                  </a:txBody>
                  <a:tcPr marL="132911" marR="4923" marT="492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l" rtl="0" fontAlgn="b">
                        <a:lnSpc>
                          <a:spcPct val="100000"/>
                        </a:lnSpc>
                        <a:spcBef>
                          <a:spcPts val="0"/>
                        </a:spcBef>
                        <a:spcAft>
                          <a:spcPts val="0"/>
                        </a:spcAft>
                        <a:buClr>
                          <a:srgbClr val="000000"/>
                        </a:buClr>
                        <a:buFont typeface="Arial"/>
                      </a:pPr>
                      <a:r>
                        <a:rPr lang="ru-RU" sz="1000" b="1" i="0" u="none" strike="noStrike" cap="none" dirty="0">
                          <a:solidFill>
                            <a:srgbClr val="000000"/>
                          </a:solidFill>
                          <a:effectLst/>
                          <a:latin typeface="Be Vietnam Pro"/>
                          <a:ea typeface="+mn-ea"/>
                          <a:cs typeface="+mn-cs"/>
                          <a:sym typeface="Arial"/>
                        </a:rPr>
                        <a:t>Физическая культура и спорт</a:t>
                      </a:r>
                    </a:p>
                  </a:txBody>
                  <a:tcPr marL="132911" marR="4923" marT="492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1" i="0" u="none" strike="noStrike">
                          <a:solidFill>
                            <a:srgbClr val="000000"/>
                          </a:solidFill>
                          <a:effectLst/>
                          <a:latin typeface="Be Vietnam Pro"/>
                        </a:rPr>
                        <a:t>26 998,21</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1" i="0" u="none" strike="noStrike" dirty="0">
                          <a:solidFill>
                            <a:srgbClr val="000000"/>
                          </a:solidFill>
                          <a:effectLst/>
                          <a:latin typeface="Be Vietnam Pro"/>
                        </a:rPr>
                        <a:t>57 187,28</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t">
                        <a:lnSpc>
                          <a:spcPct val="100000"/>
                        </a:lnSpc>
                        <a:spcBef>
                          <a:spcPts val="0"/>
                        </a:spcBef>
                        <a:spcAft>
                          <a:spcPts val="0"/>
                        </a:spcAft>
                        <a:buClr>
                          <a:srgbClr val="000000"/>
                        </a:buClr>
                        <a:buFont typeface="Arial"/>
                      </a:pPr>
                      <a:r>
                        <a:rPr lang="ru-RU" sz="1000" b="1" i="0" u="none" strike="noStrike" cap="none" dirty="0" smtClean="0">
                          <a:solidFill>
                            <a:schemeClr val="bg1">
                              <a:lumMod val="10000"/>
                            </a:schemeClr>
                          </a:solidFill>
                          <a:effectLst/>
                          <a:latin typeface="Be Vietnam Pro"/>
                          <a:ea typeface="+mn-ea"/>
                          <a:cs typeface="+mn-cs"/>
                          <a:sym typeface="Arial"/>
                        </a:rPr>
                        <a:t>74  027,94</a:t>
                      </a:r>
                      <a:endParaRPr lang="ru-RU" sz="1000" b="1" i="0" u="none" strike="noStrike" cap="none" dirty="0">
                        <a:solidFill>
                          <a:schemeClr val="bg1">
                            <a:lumMod val="10000"/>
                          </a:schemeClr>
                        </a:solidFill>
                        <a:effectLst/>
                        <a:latin typeface="Be Vietnam Pro"/>
                        <a:ea typeface="+mn-ea"/>
                        <a:cs typeface="+mn-cs"/>
                        <a:sym typeface="Arial"/>
                      </a:endParaRPr>
                    </a:p>
                  </a:txBody>
                  <a:tcPr marL="5606" marR="5606" marT="5606"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1" i="0" u="none" strike="noStrike" cap="none" dirty="0" smtClean="0">
                          <a:solidFill>
                            <a:schemeClr val="bg1">
                              <a:lumMod val="10000"/>
                            </a:schemeClr>
                          </a:solidFill>
                          <a:effectLst/>
                          <a:latin typeface="Be Vietnam Pro"/>
                          <a:ea typeface="+mn-ea"/>
                          <a:cs typeface="+mn-cs"/>
                          <a:sym typeface="Arial"/>
                        </a:rPr>
                        <a:t>135 584,02</a:t>
                      </a:r>
                      <a:endParaRPr lang="ru-RU" sz="1000" b="1" i="0" u="none" strike="noStrike" cap="none" dirty="0">
                        <a:solidFill>
                          <a:schemeClr val="bg1">
                            <a:lumMod val="10000"/>
                          </a:schemeClr>
                        </a:solidFill>
                        <a:effectLst/>
                        <a:latin typeface="Be Vietnam Pro"/>
                        <a:ea typeface="+mn-ea"/>
                        <a:cs typeface="+mn-cs"/>
                        <a:sym typeface="Arial"/>
                      </a:endParaRPr>
                    </a:p>
                  </a:txBody>
                  <a:tcPr marL="5606" marR="5606" marT="5606"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1" i="0" u="none" strike="noStrike" cap="none" dirty="0">
                          <a:solidFill>
                            <a:schemeClr val="bg1">
                              <a:lumMod val="10000"/>
                            </a:schemeClr>
                          </a:solidFill>
                          <a:effectLst/>
                          <a:latin typeface="Be Vietnam Pro"/>
                          <a:ea typeface="+mn-ea"/>
                          <a:cs typeface="+mn-cs"/>
                          <a:sym typeface="Arial"/>
                        </a:rPr>
                        <a:t>33 928,00</a:t>
                      </a:r>
                    </a:p>
                  </a:txBody>
                  <a:tcPr marL="5606" marR="5606" marT="5606"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r>
              <a:tr h="127311">
                <a:tc>
                  <a:txBody>
                    <a:bodyPr/>
                    <a:lstStyle/>
                    <a:p>
                      <a:pPr marL="0" marR="0" algn="ctr" rtl="0" fontAlgn="b">
                        <a:lnSpc>
                          <a:spcPct val="100000"/>
                        </a:lnSpc>
                        <a:spcBef>
                          <a:spcPts val="0"/>
                        </a:spcBef>
                        <a:spcAft>
                          <a:spcPts val="0"/>
                        </a:spcAft>
                        <a:buClr>
                          <a:srgbClr val="000000"/>
                        </a:buClr>
                        <a:buFont typeface="Arial"/>
                      </a:pPr>
                      <a:r>
                        <a:rPr lang="ru-RU" sz="1000" b="0" i="0" u="none" strike="noStrike" cap="none" dirty="0" smtClean="0">
                          <a:solidFill>
                            <a:srgbClr val="000000"/>
                          </a:solidFill>
                          <a:effectLst/>
                          <a:latin typeface="Be Vietnam Pro"/>
                          <a:ea typeface="+mn-ea"/>
                          <a:cs typeface="+mn-cs"/>
                          <a:sym typeface="Arial"/>
                        </a:rPr>
                        <a:t>1101</a:t>
                      </a:r>
                      <a:endParaRPr lang="ru-RU" sz="900" b="0" i="0" u="none" strike="noStrike" cap="none" dirty="0">
                        <a:solidFill>
                          <a:srgbClr val="000000"/>
                        </a:solidFill>
                        <a:effectLst/>
                        <a:latin typeface="Be Vietnam Pro"/>
                        <a:ea typeface="+mn-ea"/>
                        <a:cs typeface="+mn-cs"/>
                        <a:sym typeface="Arial"/>
                      </a:endParaRPr>
                    </a:p>
                  </a:txBody>
                  <a:tcPr marL="132911" marR="4923" marT="492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l" fontAlgn="b"/>
                      <a:r>
                        <a:rPr lang="ru-RU" sz="900" b="0" i="0" u="none" strike="noStrike" cap="none" dirty="0">
                          <a:solidFill>
                            <a:srgbClr val="000000"/>
                          </a:solidFill>
                          <a:effectLst/>
                          <a:latin typeface="Be Vietnam Pro"/>
                          <a:ea typeface="+mn-ea"/>
                          <a:cs typeface="+mn-cs"/>
                          <a:sym typeface="Arial"/>
                        </a:rPr>
                        <a:t>Физическая культура</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0" i="0" u="none" strike="noStrike">
                          <a:solidFill>
                            <a:srgbClr val="000000"/>
                          </a:solidFill>
                          <a:effectLst/>
                          <a:latin typeface="Be Vietnam Pro"/>
                        </a:rPr>
                        <a:t>26 998,21</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0" i="0" u="none" strike="noStrike" dirty="0">
                          <a:solidFill>
                            <a:srgbClr val="000000"/>
                          </a:solidFill>
                          <a:effectLst/>
                          <a:latin typeface="Be Vietnam Pro"/>
                        </a:rPr>
                        <a:t>57 187,28</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smtClean="0">
                          <a:solidFill>
                            <a:schemeClr val="bg1">
                              <a:lumMod val="10000"/>
                            </a:schemeClr>
                          </a:solidFill>
                          <a:effectLst/>
                          <a:latin typeface="Be Vietnam Pro"/>
                          <a:ea typeface="+mn-ea"/>
                          <a:cs typeface="+mn-cs"/>
                          <a:sym typeface="Arial"/>
                        </a:rPr>
                        <a:t>74 027,94</a:t>
                      </a:r>
                      <a:endParaRPr lang="ru-RU" sz="1000" b="0" i="0" u="none" strike="noStrike" cap="none" dirty="0">
                        <a:solidFill>
                          <a:schemeClr val="bg1">
                            <a:lumMod val="10000"/>
                          </a:schemeClr>
                        </a:solidFill>
                        <a:effectLst/>
                        <a:latin typeface="Be Vietnam Pro"/>
                        <a:ea typeface="+mn-ea"/>
                        <a:cs typeface="+mn-cs"/>
                        <a:sym typeface="Arial"/>
                      </a:endParaRPr>
                    </a:p>
                  </a:txBody>
                  <a:tcPr marL="5606" marR="5606" marT="5606"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smtClean="0">
                          <a:solidFill>
                            <a:schemeClr val="bg1">
                              <a:lumMod val="10000"/>
                            </a:schemeClr>
                          </a:solidFill>
                          <a:effectLst/>
                          <a:latin typeface="Be Vietnam Pro"/>
                          <a:ea typeface="+mn-ea"/>
                          <a:cs typeface="+mn-cs"/>
                          <a:sym typeface="Arial"/>
                        </a:rPr>
                        <a:t>135 584,02</a:t>
                      </a:r>
                      <a:endParaRPr lang="ru-RU" sz="1000" b="0" i="0" u="none" strike="noStrike" cap="none" dirty="0">
                        <a:solidFill>
                          <a:schemeClr val="bg1">
                            <a:lumMod val="10000"/>
                          </a:schemeClr>
                        </a:solidFill>
                        <a:effectLst/>
                        <a:latin typeface="Be Vietnam Pro"/>
                        <a:ea typeface="+mn-ea"/>
                        <a:cs typeface="+mn-cs"/>
                        <a:sym typeface="Arial"/>
                      </a:endParaRPr>
                    </a:p>
                  </a:txBody>
                  <a:tcPr marL="5606" marR="5606" marT="5606"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smtClean="0">
                          <a:solidFill>
                            <a:schemeClr val="bg1">
                              <a:lumMod val="10000"/>
                            </a:schemeClr>
                          </a:solidFill>
                          <a:effectLst/>
                          <a:latin typeface="Be Vietnam Pro"/>
                          <a:ea typeface="+mn-ea"/>
                          <a:cs typeface="+mn-cs"/>
                          <a:sym typeface="Arial"/>
                        </a:rPr>
                        <a:t>33 928,00</a:t>
                      </a:r>
                      <a:endParaRPr lang="ru-RU" sz="1000" b="0" i="0" u="none" strike="noStrike" cap="none" dirty="0">
                        <a:solidFill>
                          <a:schemeClr val="bg1">
                            <a:lumMod val="10000"/>
                          </a:schemeClr>
                        </a:solidFill>
                        <a:effectLst/>
                        <a:latin typeface="Be Vietnam Pro"/>
                        <a:ea typeface="+mn-ea"/>
                        <a:cs typeface="+mn-cs"/>
                        <a:sym typeface="Arial"/>
                      </a:endParaRPr>
                    </a:p>
                  </a:txBody>
                  <a:tcPr marL="5606" marR="5606" marT="5606"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r>
              <a:tr h="174212">
                <a:tc>
                  <a:txBody>
                    <a:bodyPr/>
                    <a:lstStyle/>
                    <a:p>
                      <a:pPr marR="0" algn="l" rtl="0" fontAlgn="b">
                        <a:lnSpc>
                          <a:spcPct val="100000"/>
                        </a:lnSpc>
                        <a:spcBef>
                          <a:spcPts val="0"/>
                        </a:spcBef>
                        <a:spcAft>
                          <a:spcPts val="0"/>
                        </a:spcAft>
                        <a:buClr>
                          <a:srgbClr val="000000"/>
                        </a:buClr>
                        <a:buFont typeface="Arial"/>
                      </a:pPr>
                      <a:r>
                        <a:rPr lang="ru-RU" sz="1000" b="1" i="0" u="none" strike="noStrike" cap="none" dirty="0" smtClean="0">
                          <a:solidFill>
                            <a:srgbClr val="000000"/>
                          </a:solidFill>
                          <a:effectLst/>
                          <a:latin typeface="Be Vietnam Pro"/>
                          <a:ea typeface="+mn-ea"/>
                          <a:cs typeface="+mn-cs"/>
                          <a:sym typeface="Arial"/>
                        </a:rPr>
                        <a:t>1200</a:t>
                      </a:r>
                      <a:endParaRPr lang="ru-RU" sz="1000" b="1" i="0" u="none" strike="noStrike" cap="none" dirty="0">
                        <a:solidFill>
                          <a:srgbClr val="000000"/>
                        </a:solidFill>
                        <a:effectLst/>
                        <a:latin typeface="Be Vietnam Pro"/>
                        <a:ea typeface="+mn-ea"/>
                        <a:cs typeface="+mn-cs"/>
                        <a:sym typeface="Arial"/>
                      </a:endParaRPr>
                    </a:p>
                  </a:txBody>
                  <a:tcPr marL="132911" marR="4923" marT="492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l" rtl="0" fontAlgn="b">
                        <a:lnSpc>
                          <a:spcPct val="100000"/>
                        </a:lnSpc>
                        <a:spcBef>
                          <a:spcPts val="0"/>
                        </a:spcBef>
                        <a:spcAft>
                          <a:spcPts val="0"/>
                        </a:spcAft>
                        <a:buClr>
                          <a:srgbClr val="000000"/>
                        </a:buClr>
                        <a:buFont typeface="Arial"/>
                      </a:pPr>
                      <a:r>
                        <a:rPr lang="ru-RU" sz="1000" b="1" i="0" u="none" strike="noStrike" cap="none" dirty="0">
                          <a:solidFill>
                            <a:srgbClr val="000000"/>
                          </a:solidFill>
                          <a:effectLst/>
                          <a:latin typeface="Be Vietnam Pro"/>
                          <a:ea typeface="+mn-ea"/>
                          <a:cs typeface="+mn-cs"/>
                          <a:sym typeface="Arial"/>
                        </a:rPr>
                        <a:t>Средства массовой информации</a:t>
                      </a:r>
                    </a:p>
                  </a:txBody>
                  <a:tcPr marL="132911" marR="4923" marT="492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1" i="0" u="none" strike="noStrike">
                          <a:solidFill>
                            <a:srgbClr val="000000"/>
                          </a:solidFill>
                          <a:effectLst/>
                          <a:latin typeface="Be Vietnam Pro"/>
                        </a:rPr>
                        <a:t>186,00</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1" i="0" u="none" strike="noStrike" dirty="0">
                          <a:solidFill>
                            <a:srgbClr val="000000"/>
                          </a:solidFill>
                          <a:effectLst/>
                          <a:latin typeface="Be Vietnam Pro"/>
                        </a:rPr>
                        <a:t>310,00</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t">
                        <a:lnSpc>
                          <a:spcPct val="100000"/>
                        </a:lnSpc>
                        <a:spcBef>
                          <a:spcPts val="0"/>
                        </a:spcBef>
                        <a:spcAft>
                          <a:spcPts val="0"/>
                        </a:spcAft>
                        <a:buClr>
                          <a:srgbClr val="000000"/>
                        </a:buClr>
                        <a:buFont typeface="Arial"/>
                      </a:pPr>
                      <a:r>
                        <a:rPr lang="ru-RU" sz="1000" b="1" i="0" u="none" strike="noStrike" cap="none" dirty="0">
                          <a:solidFill>
                            <a:schemeClr val="bg1">
                              <a:lumMod val="10000"/>
                            </a:schemeClr>
                          </a:solidFill>
                          <a:effectLst/>
                          <a:latin typeface="Be Vietnam Pro"/>
                          <a:ea typeface="+mn-ea"/>
                          <a:cs typeface="+mn-cs"/>
                          <a:sym typeface="Arial"/>
                        </a:rPr>
                        <a:t>248,00</a:t>
                      </a:r>
                    </a:p>
                  </a:txBody>
                  <a:tcPr marL="5606" marR="5606" marT="5606"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1" i="0" u="none" strike="noStrike" cap="none" dirty="0">
                          <a:solidFill>
                            <a:schemeClr val="bg1">
                              <a:lumMod val="10000"/>
                            </a:schemeClr>
                          </a:solidFill>
                          <a:effectLst/>
                          <a:latin typeface="Be Vietnam Pro"/>
                          <a:ea typeface="+mn-ea"/>
                          <a:cs typeface="+mn-cs"/>
                          <a:sym typeface="Arial"/>
                        </a:rPr>
                        <a:t>248,00</a:t>
                      </a:r>
                    </a:p>
                  </a:txBody>
                  <a:tcPr marL="5606" marR="5606" marT="5606"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1" i="0" u="none" strike="noStrike" cap="none" dirty="0">
                          <a:solidFill>
                            <a:schemeClr val="bg1">
                              <a:lumMod val="10000"/>
                            </a:schemeClr>
                          </a:solidFill>
                          <a:effectLst/>
                          <a:latin typeface="Be Vietnam Pro"/>
                          <a:ea typeface="+mn-ea"/>
                          <a:cs typeface="+mn-cs"/>
                          <a:sym typeface="Arial"/>
                        </a:rPr>
                        <a:t>248,00</a:t>
                      </a:r>
                    </a:p>
                  </a:txBody>
                  <a:tcPr marL="5606" marR="5606" marT="5606"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r>
              <a:tr h="127311">
                <a:tc>
                  <a:txBody>
                    <a:bodyPr/>
                    <a:lstStyle/>
                    <a:p>
                      <a:pPr marR="0" algn="ctr" rtl="0" fontAlgn="b">
                        <a:lnSpc>
                          <a:spcPct val="100000"/>
                        </a:lnSpc>
                        <a:spcBef>
                          <a:spcPts val="0"/>
                        </a:spcBef>
                        <a:spcAft>
                          <a:spcPts val="0"/>
                        </a:spcAft>
                        <a:buClr>
                          <a:srgbClr val="000000"/>
                        </a:buClr>
                        <a:buFont typeface="Arial"/>
                      </a:pPr>
                      <a:r>
                        <a:rPr lang="ru-RU" sz="1000" b="0" i="0" u="none" strike="noStrike" cap="none" dirty="0" smtClean="0">
                          <a:solidFill>
                            <a:srgbClr val="000000"/>
                          </a:solidFill>
                          <a:effectLst/>
                          <a:latin typeface="Be Vietnam Pro"/>
                          <a:ea typeface="+mn-ea"/>
                          <a:cs typeface="+mn-cs"/>
                          <a:sym typeface="Arial"/>
                        </a:rPr>
                        <a:t>1204</a:t>
                      </a:r>
                      <a:endParaRPr lang="ru-RU" sz="1000" b="0" i="0" u="none" strike="noStrike" cap="none" dirty="0">
                        <a:solidFill>
                          <a:srgbClr val="000000"/>
                        </a:solidFill>
                        <a:effectLst/>
                        <a:latin typeface="Be Vietnam Pro"/>
                        <a:ea typeface="+mn-ea"/>
                        <a:cs typeface="+mn-cs"/>
                        <a:sym typeface="Arial"/>
                      </a:endParaRPr>
                    </a:p>
                  </a:txBody>
                  <a:tcPr marL="132911" marR="4923" marT="492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l" fontAlgn="b"/>
                      <a:r>
                        <a:rPr lang="ru-RU" sz="900" b="0" i="0" u="none" strike="noStrike" cap="none" dirty="0">
                          <a:solidFill>
                            <a:srgbClr val="000000"/>
                          </a:solidFill>
                          <a:effectLst/>
                          <a:latin typeface="Be Vietnam Pro"/>
                          <a:ea typeface="+mn-ea"/>
                          <a:cs typeface="+mn-cs"/>
                          <a:sym typeface="Arial"/>
                        </a:rPr>
                        <a:t>Другие вопросы в области средств массовой информации</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0" i="0" u="none" strike="noStrike">
                          <a:solidFill>
                            <a:srgbClr val="000000"/>
                          </a:solidFill>
                          <a:effectLst/>
                          <a:latin typeface="Be Vietnam Pro"/>
                        </a:rPr>
                        <a:t>186,00</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0" i="0" u="none" strike="noStrike" dirty="0">
                          <a:solidFill>
                            <a:srgbClr val="000000"/>
                          </a:solidFill>
                          <a:effectLst/>
                          <a:latin typeface="Be Vietnam Pro"/>
                        </a:rPr>
                        <a:t>310,00</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a:solidFill>
                            <a:schemeClr val="bg1">
                              <a:lumMod val="10000"/>
                            </a:schemeClr>
                          </a:solidFill>
                          <a:effectLst/>
                          <a:latin typeface="Be Vietnam Pro"/>
                          <a:ea typeface="+mn-ea"/>
                          <a:cs typeface="+mn-cs"/>
                          <a:sym typeface="Arial"/>
                        </a:rPr>
                        <a:t>248,00</a:t>
                      </a:r>
                    </a:p>
                  </a:txBody>
                  <a:tcPr marL="5606" marR="5606" marT="5606"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248,00</a:t>
                      </a:r>
                    </a:p>
                  </a:txBody>
                  <a:tcPr marL="5606" marR="5606" marT="5606"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248,00</a:t>
                      </a:r>
                    </a:p>
                  </a:txBody>
                  <a:tcPr marL="5606" marR="5606" marT="5606"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r>
              <a:tr h="205740">
                <a:tc>
                  <a:txBody>
                    <a:bodyPr/>
                    <a:lstStyle/>
                    <a:p>
                      <a:pPr marR="0" algn="l" rtl="0" fontAlgn="b">
                        <a:lnSpc>
                          <a:spcPct val="100000"/>
                        </a:lnSpc>
                        <a:spcBef>
                          <a:spcPts val="0"/>
                        </a:spcBef>
                        <a:spcAft>
                          <a:spcPts val="0"/>
                        </a:spcAft>
                        <a:buClr>
                          <a:srgbClr val="000000"/>
                        </a:buClr>
                        <a:buFont typeface="Arial"/>
                      </a:pPr>
                      <a:r>
                        <a:rPr lang="ru-RU" sz="1000" b="1" i="0" u="none" strike="noStrike" cap="none" dirty="0" smtClean="0">
                          <a:solidFill>
                            <a:srgbClr val="000000"/>
                          </a:solidFill>
                          <a:effectLst/>
                          <a:latin typeface="Be Vietnam Pro"/>
                          <a:ea typeface="+mn-ea"/>
                          <a:cs typeface="+mn-cs"/>
                          <a:sym typeface="Arial"/>
                        </a:rPr>
                        <a:t>1300</a:t>
                      </a:r>
                      <a:endParaRPr lang="ru-RU" sz="1000" b="1" i="0" u="none" strike="noStrike" cap="none" dirty="0">
                        <a:solidFill>
                          <a:srgbClr val="000000"/>
                        </a:solidFill>
                        <a:effectLst/>
                        <a:latin typeface="Be Vietnam Pro"/>
                        <a:ea typeface="+mn-ea"/>
                        <a:cs typeface="+mn-cs"/>
                        <a:sym typeface="Arial"/>
                      </a:endParaRPr>
                    </a:p>
                  </a:txBody>
                  <a:tcPr marL="132911" marR="4923" marT="492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l" rtl="0" fontAlgn="b">
                        <a:lnSpc>
                          <a:spcPct val="100000"/>
                        </a:lnSpc>
                        <a:spcBef>
                          <a:spcPts val="0"/>
                        </a:spcBef>
                        <a:spcAft>
                          <a:spcPts val="0"/>
                        </a:spcAft>
                        <a:buClr>
                          <a:srgbClr val="000000"/>
                        </a:buClr>
                        <a:buFont typeface="Arial"/>
                      </a:pPr>
                      <a:r>
                        <a:rPr lang="ru-RU" sz="900" b="1" i="0" u="none" strike="noStrike" cap="none" dirty="0">
                          <a:solidFill>
                            <a:srgbClr val="000000"/>
                          </a:solidFill>
                          <a:effectLst/>
                          <a:latin typeface="Be Vietnam Pro"/>
                          <a:ea typeface="+mn-ea"/>
                          <a:cs typeface="+mn-cs"/>
                          <a:sym typeface="Arial"/>
                        </a:rPr>
                        <a:t>Обслуживание </a:t>
                      </a:r>
                      <a:r>
                        <a:rPr lang="ru-RU" sz="900" b="1" i="0" u="none" strike="noStrike" cap="none" dirty="0" smtClean="0">
                          <a:solidFill>
                            <a:srgbClr val="000000"/>
                          </a:solidFill>
                          <a:effectLst/>
                          <a:latin typeface="Be Vietnam Pro"/>
                          <a:ea typeface="+mn-ea"/>
                          <a:cs typeface="+mn-cs"/>
                          <a:sym typeface="Arial"/>
                        </a:rPr>
                        <a:t>государственного и</a:t>
                      </a:r>
                      <a:r>
                        <a:rPr lang="ru-RU" sz="900" b="1" i="0" u="none" strike="noStrike" cap="none" baseline="0" dirty="0" smtClean="0">
                          <a:solidFill>
                            <a:srgbClr val="000000"/>
                          </a:solidFill>
                          <a:effectLst/>
                          <a:latin typeface="Be Vietnam Pro"/>
                          <a:ea typeface="+mn-ea"/>
                          <a:cs typeface="+mn-cs"/>
                          <a:sym typeface="Arial"/>
                        </a:rPr>
                        <a:t> </a:t>
                      </a:r>
                      <a:r>
                        <a:rPr lang="ru-RU" sz="900" b="1" i="0" u="none" strike="noStrike" cap="none" dirty="0" smtClean="0">
                          <a:solidFill>
                            <a:srgbClr val="000000"/>
                          </a:solidFill>
                          <a:effectLst/>
                          <a:latin typeface="Be Vietnam Pro"/>
                          <a:ea typeface="+mn-ea"/>
                          <a:cs typeface="+mn-cs"/>
                          <a:sym typeface="Arial"/>
                        </a:rPr>
                        <a:t>муниципального </a:t>
                      </a:r>
                      <a:r>
                        <a:rPr lang="ru-RU" sz="900" b="1" i="0" u="none" strike="noStrike" cap="none" dirty="0">
                          <a:solidFill>
                            <a:srgbClr val="000000"/>
                          </a:solidFill>
                          <a:effectLst/>
                          <a:latin typeface="Be Vietnam Pro"/>
                          <a:ea typeface="+mn-ea"/>
                          <a:cs typeface="+mn-cs"/>
                          <a:sym typeface="Arial"/>
                        </a:rPr>
                        <a:t>долга</a:t>
                      </a:r>
                    </a:p>
                  </a:txBody>
                  <a:tcPr marL="132911" marR="4923" marT="492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1" i="0" u="none" strike="noStrike">
                          <a:solidFill>
                            <a:srgbClr val="000000"/>
                          </a:solidFill>
                          <a:effectLst/>
                          <a:latin typeface="Be Vietnam Pro"/>
                        </a:rPr>
                        <a:t>89,91</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1" i="0" u="none" strike="noStrike" dirty="0">
                          <a:solidFill>
                            <a:srgbClr val="000000"/>
                          </a:solidFill>
                          <a:effectLst/>
                          <a:latin typeface="Be Vietnam Pro"/>
                        </a:rPr>
                        <a:t>388,00</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t">
                        <a:lnSpc>
                          <a:spcPct val="100000"/>
                        </a:lnSpc>
                        <a:spcBef>
                          <a:spcPts val="0"/>
                        </a:spcBef>
                        <a:spcAft>
                          <a:spcPts val="0"/>
                        </a:spcAft>
                        <a:buClr>
                          <a:srgbClr val="000000"/>
                        </a:buClr>
                        <a:buFont typeface="Arial"/>
                      </a:pPr>
                      <a:r>
                        <a:rPr lang="ru-RU" sz="1000" b="1" i="0" u="none" strike="noStrike" cap="none" dirty="0">
                          <a:solidFill>
                            <a:schemeClr val="bg1">
                              <a:lumMod val="10000"/>
                            </a:schemeClr>
                          </a:solidFill>
                          <a:effectLst/>
                          <a:latin typeface="Be Vietnam Pro"/>
                          <a:ea typeface="+mn-ea"/>
                          <a:cs typeface="+mn-cs"/>
                          <a:sym typeface="Arial"/>
                        </a:rPr>
                        <a:t>250,31</a:t>
                      </a:r>
                    </a:p>
                  </a:txBody>
                  <a:tcPr marL="5606" marR="5606" marT="5606"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1" i="0" u="none" strike="noStrike" cap="none" dirty="0" smtClean="0">
                          <a:solidFill>
                            <a:schemeClr val="bg1">
                              <a:lumMod val="10000"/>
                            </a:schemeClr>
                          </a:solidFill>
                          <a:effectLst/>
                          <a:latin typeface="Be Vietnam Pro"/>
                          <a:ea typeface="+mn-ea"/>
                          <a:cs typeface="+mn-cs"/>
                          <a:sym typeface="Arial"/>
                        </a:rPr>
                        <a:t>1 234,32</a:t>
                      </a:r>
                      <a:endParaRPr lang="ru-RU" sz="1000" b="1" i="0" u="none" strike="noStrike" cap="none" dirty="0">
                        <a:solidFill>
                          <a:schemeClr val="bg1">
                            <a:lumMod val="10000"/>
                          </a:schemeClr>
                        </a:solidFill>
                        <a:effectLst/>
                        <a:latin typeface="Be Vietnam Pro"/>
                        <a:ea typeface="+mn-ea"/>
                        <a:cs typeface="+mn-cs"/>
                        <a:sym typeface="Arial"/>
                      </a:endParaRPr>
                    </a:p>
                  </a:txBody>
                  <a:tcPr marL="5606" marR="5606" marT="5606"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1" i="0" u="none" strike="noStrike" cap="none" dirty="0" smtClean="0">
                          <a:solidFill>
                            <a:schemeClr val="bg1">
                              <a:lumMod val="10000"/>
                            </a:schemeClr>
                          </a:solidFill>
                          <a:effectLst/>
                          <a:latin typeface="Be Vietnam Pro"/>
                          <a:ea typeface="+mn-ea"/>
                          <a:cs typeface="+mn-cs"/>
                          <a:sym typeface="Arial"/>
                        </a:rPr>
                        <a:t>2 219,24</a:t>
                      </a:r>
                      <a:endParaRPr lang="ru-RU" sz="1000" b="1" i="0" u="none" strike="noStrike" cap="none" dirty="0">
                        <a:solidFill>
                          <a:schemeClr val="bg1">
                            <a:lumMod val="10000"/>
                          </a:schemeClr>
                        </a:solidFill>
                        <a:effectLst/>
                        <a:latin typeface="Be Vietnam Pro"/>
                        <a:ea typeface="+mn-ea"/>
                        <a:cs typeface="+mn-cs"/>
                        <a:sym typeface="Arial"/>
                      </a:endParaRPr>
                    </a:p>
                  </a:txBody>
                  <a:tcPr marL="5606" marR="5606" marT="5606"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r>
              <a:tr h="217850">
                <a:tc>
                  <a:txBody>
                    <a:bodyPr/>
                    <a:lstStyle/>
                    <a:p>
                      <a:pPr marR="0" algn="ctr" rtl="0" fontAlgn="b">
                        <a:lnSpc>
                          <a:spcPct val="100000"/>
                        </a:lnSpc>
                        <a:spcBef>
                          <a:spcPts val="0"/>
                        </a:spcBef>
                        <a:spcAft>
                          <a:spcPts val="0"/>
                        </a:spcAft>
                        <a:buClr>
                          <a:srgbClr val="000000"/>
                        </a:buClr>
                        <a:buFont typeface="Arial"/>
                      </a:pPr>
                      <a:r>
                        <a:rPr lang="ru-RU" sz="1000" b="0" i="0" u="none" strike="noStrike" cap="none" dirty="0" smtClean="0">
                          <a:solidFill>
                            <a:srgbClr val="000000"/>
                          </a:solidFill>
                          <a:effectLst/>
                          <a:latin typeface="Be Vietnam Pro"/>
                          <a:ea typeface="+mn-ea"/>
                          <a:cs typeface="+mn-cs"/>
                          <a:sym typeface="Arial"/>
                        </a:rPr>
                        <a:t>1301</a:t>
                      </a:r>
                      <a:endParaRPr lang="ru-RU" sz="1000" b="0" i="0" u="none" strike="noStrike" cap="none" dirty="0">
                        <a:solidFill>
                          <a:srgbClr val="000000"/>
                        </a:solidFill>
                        <a:effectLst/>
                        <a:latin typeface="Be Vietnam Pro"/>
                        <a:ea typeface="+mn-ea"/>
                        <a:cs typeface="+mn-cs"/>
                        <a:sym typeface="Arial"/>
                      </a:endParaRPr>
                    </a:p>
                  </a:txBody>
                  <a:tcPr marL="132911" marR="4923" marT="492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l" fontAlgn="b"/>
                      <a:r>
                        <a:rPr lang="ru-RU" sz="900" b="0" i="0" u="none" strike="noStrike" cap="none" dirty="0">
                          <a:solidFill>
                            <a:srgbClr val="000000"/>
                          </a:solidFill>
                          <a:effectLst/>
                          <a:latin typeface="Be Vietnam Pro"/>
                          <a:ea typeface="+mn-ea"/>
                          <a:cs typeface="+mn-cs"/>
                          <a:sym typeface="Arial"/>
                        </a:rPr>
                        <a:t>Обслуживание государственного внутреннего и муниципального долга</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0" i="0" u="none" strike="noStrike">
                          <a:solidFill>
                            <a:srgbClr val="000000"/>
                          </a:solidFill>
                          <a:effectLst/>
                          <a:latin typeface="Be Vietnam Pro"/>
                        </a:rPr>
                        <a:t>89,91</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0" i="0" u="none" strike="noStrike" dirty="0">
                          <a:solidFill>
                            <a:srgbClr val="000000"/>
                          </a:solidFill>
                          <a:effectLst/>
                          <a:latin typeface="Be Vietnam Pro"/>
                        </a:rPr>
                        <a:t>388,00</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a:solidFill>
                            <a:schemeClr val="bg1">
                              <a:lumMod val="10000"/>
                            </a:schemeClr>
                          </a:solidFill>
                          <a:effectLst/>
                          <a:latin typeface="Be Vietnam Pro"/>
                          <a:ea typeface="+mn-ea"/>
                          <a:cs typeface="+mn-cs"/>
                          <a:sym typeface="Arial"/>
                        </a:rPr>
                        <a:t>250,31</a:t>
                      </a:r>
                    </a:p>
                  </a:txBody>
                  <a:tcPr marL="5606" marR="5606" marT="5606"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smtClean="0">
                          <a:solidFill>
                            <a:schemeClr val="bg1">
                              <a:lumMod val="10000"/>
                            </a:schemeClr>
                          </a:solidFill>
                          <a:effectLst/>
                          <a:latin typeface="Be Vietnam Pro"/>
                          <a:ea typeface="+mn-ea"/>
                          <a:cs typeface="+mn-cs"/>
                          <a:sym typeface="Arial"/>
                        </a:rPr>
                        <a:t>1 234,32</a:t>
                      </a:r>
                      <a:endParaRPr lang="ru-RU" sz="1000" b="0" i="0" u="none" strike="noStrike" cap="none" dirty="0">
                        <a:solidFill>
                          <a:schemeClr val="bg1">
                            <a:lumMod val="10000"/>
                          </a:schemeClr>
                        </a:solidFill>
                        <a:effectLst/>
                        <a:latin typeface="Be Vietnam Pro"/>
                        <a:ea typeface="+mn-ea"/>
                        <a:cs typeface="+mn-cs"/>
                        <a:sym typeface="Arial"/>
                      </a:endParaRPr>
                    </a:p>
                  </a:txBody>
                  <a:tcPr marL="5606" marR="5606" marT="5606"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smtClean="0">
                          <a:solidFill>
                            <a:schemeClr val="bg1">
                              <a:lumMod val="10000"/>
                            </a:schemeClr>
                          </a:solidFill>
                          <a:effectLst/>
                          <a:latin typeface="Be Vietnam Pro"/>
                          <a:ea typeface="+mn-ea"/>
                          <a:cs typeface="+mn-cs"/>
                          <a:sym typeface="Arial"/>
                        </a:rPr>
                        <a:t>2 219,24</a:t>
                      </a:r>
                      <a:endParaRPr lang="ru-RU" sz="1000" b="0" i="0" u="none" strike="noStrike" cap="none" dirty="0">
                        <a:solidFill>
                          <a:schemeClr val="bg1">
                            <a:lumMod val="10000"/>
                          </a:schemeClr>
                        </a:solidFill>
                        <a:effectLst/>
                        <a:latin typeface="Be Vietnam Pro"/>
                        <a:ea typeface="+mn-ea"/>
                        <a:cs typeface="+mn-cs"/>
                        <a:sym typeface="Arial"/>
                      </a:endParaRPr>
                    </a:p>
                  </a:txBody>
                  <a:tcPr marL="5606" marR="5606" marT="5606"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r>
              <a:tr h="246110">
                <a:tc>
                  <a:txBody>
                    <a:bodyPr/>
                    <a:lstStyle/>
                    <a:p>
                      <a:pPr marR="0" algn="l" rtl="0" fontAlgn="b">
                        <a:lnSpc>
                          <a:spcPct val="100000"/>
                        </a:lnSpc>
                        <a:spcBef>
                          <a:spcPts val="0"/>
                        </a:spcBef>
                        <a:spcAft>
                          <a:spcPts val="0"/>
                        </a:spcAft>
                        <a:buClr>
                          <a:srgbClr val="000000"/>
                        </a:buClr>
                        <a:buFont typeface="Arial"/>
                      </a:pPr>
                      <a:r>
                        <a:rPr lang="ru-RU" sz="1000" b="1" i="0" u="none" strike="noStrike" cap="none" dirty="0" smtClean="0">
                          <a:solidFill>
                            <a:srgbClr val="000000"/>
                          </a:solidFill>
                          <a:effectLst/>
                          <a:latin typeface="Be Vietnam Pro"/>
                          <a:ea typeface="+mn-ea"/>
                          <a:cs typeface="+mn-cs"/>
                          <a:sym typeface="Arial"/>
                        </a:rPr>
                        <a:t>9999</a:t>
                      </a:r>
                      <a:endParaRPr lang="ru-RU" sz="1000" b="1" i="0" u="none" strike="noStrike" cap="none" dirty="0">
                        <a:solidFill>
                          <a:srgbClr val="000000"/>
                        </a:solidFill>
                        <a:effectLst/>
                        <a:latin typeface="Be Vietnam Pro"/>
                        <a:ea typeface="+mn-ea"/>
                        <a:cs typeface="+mn-cs"/>
                        <a:sym typeface="Arial"/>
                      </a:endParaRPr>
                    </a:p>
                  </a:txBody>
                  <a:tcPr marL="132911" marR="4923" marT="492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l" rtl="0" fontAlgn="b">
                        <a:lnSpc>
                          <a:spcPct val="100000"/>
                        </a:lnSpc>
                        <a:spcBef>
                          <a:spcPts val="0"/>
                        </a:spcBef>
                        <a:spcAft>
                          <a:spcPts val="0"/>
                        </a:spcAft>
                        <a:buClr>
                          <a:srgbClr val="000000"/>
                        </a:buClr>
                        <a:buFont typeface="Arial"/>
                      </a:pPr>
                      <a:r>
                        <a:rPr lang="ru-RU" sz="900" b="1" i="1" u="none" strike="noStrike" cap="none" dirty="0" smtClean="0">
                          <a:solidFill>
                            <a:srgbClr val="000000"/>
                          </a:solidFill>
                          <a:effectLst/>
                          <a:latin typeface="Be Vietnam Pro"/>
                          <a:ea typeface="+mn-ea"/>
                          <a:cs typeface="+mn-cs"/>
                          <a:sym typeface="Arial"/>
                        </a:rPr>
                        <a:t>Условно</a:t>
                      </a:r>
                      <a:r>
                        <a:rPr lang="ru-RU" sz="900" b="1" i="1" u="none" strike="noStrike" cap="none" baseline="0" dirty="0" smtClean="0">
                          <a:solidFill>
                            <a:srgbClr val="000000"/>
                          </a:solidFill>
                          <a:effectLst/>
                          <a:latin typeface="Be Vietnam Pro"/>
                          <a:ea typeface="+mn-ea"/>
                          <a:cs typeface="+mn-cs"/>
                          <a:sym typeface="Arial"/>
                        </a:rPr>
                        <a:t> </a:t>
                      </a:r>
                      <a:r>
                        <a:rPr lang="ru-RU" sz="900" b="1" i="1" u="none" strike="noStrike" cap="none" dirty="0" smtClean="0">
                          <a:solidFill>
                            <a:srgbClr val="000000"/>
                          </a:solidFill>
                          <a:effectLst/>
                          <a:latin typeface="Be Vietnam Pro"/>
                          <a:ea typeface="+mn-ea"/>
                          <a:cs typeface="+mn-cs"/>
                          <a:sym typeface="Arial"/>
                        </a:rPr>
                        <a:t>утвержденные расходы *</a:t>
                      </a:r>
                      <a:endParaRPr lang="ru-RU" sz="900" b="1" i="1" u="none" strike="noStrike" cap="none" dirty="0">
                        <a:solidFill>
                          <a:srgbClr val="000000"/>
                        </a:solidFill>
                        <a:effectLst/>
                        <a:latin typeface="Be Vietnam Pro"/>
                        <a:ea typeface="+mn-ea"/>
                        <a:cs typeface="+mn-cs"/>
                        <a:sym typeface="Arial"/>
                      </a:endParaRPr>
                    </a:p>
                  </a:txBody>
                  <a:tcPr marL="144000" marR="9525" marT="9525"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0" i="0" u="none" strike="noStrike">
                          <a:solidFill>
                            <a:srgbClr val="000000"/>
                          </a:solidFill>
                          <a:effectLst/>
                          <a:latin typeface="Be Vietnam Pro"/>
                        </a:rPr>
                        <a:t>0,00</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fontAlgn="ctr"/>
                      <a:r>
                        <a:rPr lang="ru-RU" sz="1000" b="0" i="0" u="none" strike="noStrike" dirty="0">
                          <a:solidFill>
                            <a:srgbClr val="000000"/>
                          </a:solidFill>
                          <a:effectLst/>
                          <a:latin typeface="Be Vietnam Pro"/>
                        </a:rPr>
                        <a:t>0,00</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a:solidFill>
                            <a:schemeClr val="bg1">
                              <a:lumMod val="10000"/>
                            </a:schemeClr>
                          </a:solidFill>
                          <a:effectLst/>
                          <a:latin typeface="Be Vietnam Pro"/>
                          <a:ea typeface="+mn-ea"/>
                          <a:cs typeface="+mn-cs"/>
                          <a:sym typeface="Arial"/>
                        </a:rPr>
                        <a:t>0,00</a:t>
                      </a:r>
                    </a:p>
                  </a:txBody>
                  <a:tcPr marL="5606" marR="5606" marT="5606"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a:solidFill>
                            <a:schemeClr val="bg1">
                              <a:lumMod val="10000"/>
                            </a:schemeClr>
                          </a:solidFill>
                          <a:effectLst/>
                          <a:latin typeface="Be Vietnam Pro"/>
                          <a:ea typeface="+mn-ea"/>
                          <a:cs typeface="+mn-cs"/>
                          <a:sym typeface="Arial"/>
                        </a:rPr>
                        <a:t>71 962,00</a:t>
                      </a:r>
                    </a:p>
                  </a:txBody>
                  <a:tcPr marL="5606" marR="5606" marT="5606"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t">
                        <a:lnSpc>
                          <a:spcPct val="100000"/>
                        </a:lnSpc>
                        <a:spcBef>
                          <a:spcPts val="0"/>
                        </a:spcBef>
                        <a:spcAft>
                          <a:spcPts val="0"/>
                        </a:spcAft>
                        <a:buClr>
                          <a:srgbClr val="000000"/>
                        </a:buClr>
                        <a:buFont typeface="Arial"/>
                      </a:pPr>
                      <a:r>
                        <a:rPr lang="ru-RU" sz="1000" b="0" i="0" u="none" strike="noStrike" cap="none" dirty="0">
                          <a:solidFill>
                            <a:schemeClr val="bg1">
                              <a:lumMod val="10000"/>
                            </a:schemeClr>
                          </a:solidFill>
                          <a:effectLst/>
                          <a:latin typeface="Be Vietnam Pro"/>
                          <a:ea typeface="+mn-ea"/>
                          <a:cs typeface="+mn-cs"/>
                          <a:sym typeface="Arial"/>
                        </a:rPr>
                        <a:t>146 875,00</a:t>
                      </a:r>
                    </a:p>
                  </a:txBody>
                  <a:tcPr marL="5606" marR="5606" marT="5606"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r>
              <a:tr h="416772">
                <a:tc>
                  <a:txBody>
                    <a:bodyPr/>
                    <a:lstStyle/>
                    <a:p>
                      <a:pPr marR="0" algn="ctr" rtl="0" fontAlgn="b">
                        <a:lnSpc>
                          <a:spcPct val="100000"/>
                        </a:lnSpc>
                        <a:spcBef>
                          <a:spcPts val="0"/>
                        </a:spcBef>
                        <a:spcAft>
                          <a:spcPts val="0"/>
                        </a:spcAft>
                        <a:buClr>
                          <a:srgbClr val="000000"/>
                        </a:buClr>
                        <a:buFont typeface="Arial"/>
                      </a:pPr>
                      <a:endParaRPr lang="ru-RU" sz="1000" b="0" i="0" u="none" strike="noStrike" cap="none" dirty="0">
                        <a:solidFill>
                          <a:srgbClr val="FFFFFF"/>
                        </a:solidFill>
                        <a:effectLst/>
                        <a:latin typeface="Be Vietnam Pro"/>
                        <a:ea typeface="+mn-ea"/>
                        <a:cs typeface="+mn-cs"/>
                        <a:sym typeface="Arial"/>
                      </a:endParaRPr>
                    </a:p>
                  </a:txBody>
                  <a:tcPr marL="132911" marR="4923" marT="492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chemeClr val="accent1">
                        <a:lumMod val="50000"/>
                      </a:schemeClr>
                    </a:solidFill>
                  </a:tcPr>
                </a:tc>
                <a:tc>
                  <a:txBody>
                    <a:bodyPr/>
                    <a:lstStyle/>
                    <a:p>
                      <a:pPr marR="0" algn="l" rtl="0" fontAlgn="b">
                        <a:lnSpc>
                          <a:spcPct val="100000"/>
                        </a:lnSpc>
                        <a:spcBef>
                          <a:spcPts val="0"/>
                        </a:spcBef>
                        <a:spcAft>
                          <a:spcPts val="0"/>
                        </a:spcAft>
                        <a:buClr>
                          <a:srgbClr val="000000"/>
                        </a:buClr>
                        <a:buFont typeface="Arial"/>
                      </a:pPr>
                      <a:r>
                        <a:rPr lang="ru-RU" sz="1200" b="1" i="0" u="none" strike="noStrike" cap="none" dirty="0">
                          <a:solidFill>
                            <a:srgbClr val="FFFFFF"/>
                          </a:solidFill>
                          <a:effectLst/>
                          <a:latin typeface="Be Vietnam Pro"/>
                          <a:ea typeface="+mn-ea"/>
                          <a:cs typeface="+mn-cs"/>
                          <a:sym typeface="Arial"/>
                        </a:rPr>
                        <a:t>РАСХОДЫ - всего</a:t>
                      </a:r>
                    </a:p>
                  </a:txBody>
                  <a:tcPr marL="4923" marR="4923" marT="492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chemeClr val="accent1">
                        <a:lumMod val="50000"/>
                      </a:schemeClr>
                    </a:solidFill>
                  </a:tcPr>
                </a:tc>
                <a:tc>
                  <a:txBody>
                    <a:bodyPr/>
                    <a:lstStyle/>
                    <a:p>
                      <a:pPr marR="0" algn="r" rtl="0" fontAlgn="t">
                        <a:lnSpc>
                          <a:spcPct val="100000"/>
                        </a:lnSpc>
                        <a:spcBef>
                          <a:spcPts val="0"/>
                        </a:spcBef>
                        <a:spcAft>
                          <a:spcPts val="0"/>
                        </a:spcAft>
                        <a:buClr>
                          <a:srgbClr val="000000"/>
                        </a:buClr>
                        <a:buFont typeface="Arial"/>
                      </a:pPr>
                      <a:r>
                        <a:rPr lang="ru-RU" sz="1000" b="1" i="0" u="none" strike="noStrike" cap="none" dirty="0">
                          <a:solidFill>
                            <a:srgbClr val="FFFFFF"/>
                          </a:solidFill>
                          <a:effectLst/>
                          <a:latin typeface="Be Vietnam Pro"/>
                          <a:ea typeface="+mn-ea"/>
                          <a:cs typeface="+mn-cs"/>
                          <a:sym typeface="Arial"/>
                        </a:rPr>
                        <a:t>2 661 722,69</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chemeClr val="accent1">
                        <a:lumMod val="50000"/>
                      </a:schemeClr>
                    </a:solidFill>
                  </a:tcPr>
                </a:tc>
                <a:tc>
                  <a:txBody>
                    <a:bodyPr/>
                    <a:lstStyle/>
                    <a:p>
                      <a:pPr marR="0" algn="r" rtl="0" fontAlgn="t">
                        <a:lnSpc>
                          <a:spcPct val="100000"/>
                        </a:lnSpc>
                        <a:spcBef>
                          <a:spcPts val="0"/>
                        </a:spcBef>
                        <a:spcAft>
                          <a:spcPts val="0"/>
                        </a:spcAft>
                        <a:buClr>
                          <a:srgbClr val="000000"/>
                        </a:buClr>
                        <a:buFont typeface="Arial"/>
                      </a:pPr>
                      <a:r>
                        <a:rPr lang="ru-RU" sz="1000" b="1" i="0" u="none" strike="noStrike" cap="none" dirty="0">
                          <a:solidFill>
                            <a:srgbClr val="FFFFFF"/>
                          </a:solidFill>
                          <a:effectLst/>
                          <a:latin typeface="Be Vietnam Pro"/>
                          <a:ea typeface="+mn-ea"/>
                          <a:cs typeface="+mn-cs"/>
                          <a:sym typeface="Arial"/>
                        </a:rPr>
                        <a:t>3 718 052,83</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chemeClr val="accent1">
                        <a:lumMod val="50000"/>
                      </a:schemeClr>
                    </a:solidFill>
                  </a:tcPr>
                </a:tc>
                <a:tc>
                  <a:txBody>
                    <a:bodyPr/>
                    <a:lstStyle/>
                    <a:p>
                      <a:pPr marR="0" algn="r" rtl="0" fontAlgn="t">
                        <a:lnSpc>
                          <a:spcPct val="100000"/>
                        </a:lnSpc>
                        <a:spcBef>
                          <a:spcPts val="0"/>
                        </a:spcBef>
                        <a:spcAft>
                          <a:spcPts val="0"/>
                        </a:spcAft>
                        <a:buClr>
                          <a:srgbClr val="000000"/>
                        </a:buClr>
                        <a:buFont typeface="Arial"/>
                      </a:pPr>
                      <a:r>
                        <a:rPr lang="ru-RU" sz="1000" b="1" i="0" u="none" strike="noStrike" cap="none" dirty="0" smtClean="0">
                          <a:solidFill>
                            <a:srgbClr val="FFFFFF"/>
                          </a:solidFill>
                          <a:effectLst/>
                          <a:latin typeface="Be Vietnam Pro"/>
                          <a:ea typeface="+mn-ea"/>
                          <a:cs typeface="+mn-cs"/>
                          <a:sym typeface="Arial"/>
                        </a:rPr>
                        <a:t>4 076 613,75</a:t>
                      </a:r>
                      <a:endParaRPr lang="ru-RU" sz="1000" b="1" i="0" u="none" strike="noStrike" cap="none" dirty="0">
                        <a:solidFill>
                          <a:srgbClr val="FFFFFF"/>
                        </a:solidFill>
                        <a:effectLst/>
                        <a:latin typeface="Be Vietnam Pro"/>
                        <a:ea typeface="+mn-ea"/>
                        <a:cs typeface="+mn-cs"/>
                        <a:sym typeface="Arial"/>
                      </a:endParaRPr>
                    </a:p>
                  </a:txBody>
                  <a:tcPr marL="5606" marR="5606" marT="5606"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chemeClr val="accent1">
                        <a:lumMod val="50000"/>
                      </a:schemeClr>
                    </a:solidFill>
                  </a:tcPr>
                </a:tc>
                <a:tc>
                  <a:txBody>
                    <a:bodyPr/>
                    <a:lstStyle/>
                    <a:p>
                      <a:pPr marR="0" algn="r" rtl="0" fontAlgn="t">
                        <a:lnSpc>
                          <a:spcPct val="100000"/>
                        </a:lnSpc>
                        <a:spcBef>
                          <a:spcPts val="0"/>
                        </a:spcBef>
                        <a:spcAft>
                          <a:spcPts val="0"/>
                        </a:spcAft>
                        <a:buClr>
                          <a:srgbClr val="000000"/>
                        </a:buClr>
                        <a:buFont typeface="Arial"/>
                      </a:pPr>
                      <a:r>
                        <a:rPr lang="ru-RU" sz="1000" b="1" i="0" u="none" strike="noStrike" cap="none" dirty="0">
                          <a:solidFill>
                            <a:srgbClr val="FFFFFF"/>
                          </a:solidFill>
                          <a:effectLst/>
                          <a:latin typeface="Be Vietnam Pro"/>
                          <a:ea typeface="+mn-ea"/>
                          <a:cs typeface="+mn-cs"/>
                          <a:sym typeface="Arial"/>
                        </a:rPr>
                        <a:t>3 </a:t>
                      </a:r>
                      <a:r>
                        <a:rPr lang="ru-RU" sz="1000" b="1" i="0" u="none" strike="noStrike" cap="none" dirty="0" smtClean="0">
                          <a:solidFill>
                            <a:srgbClr val="FFFFFF"/>
                          </a:solidFill>
                          <a:effectLst/>
                          <a:latin typeface="Be Vietnam Pro"/>
                          <a:ea typeface="+mn-ea"/>
                          <a:cs typeface="+mn-cs"/>
                          <a:sym typeface="Arial"/>
                        </a:rPr>
                        <a:t>971 507,57</a:t>
                      </a:r>
                      <a:endParaRPr lang="ru-RU" sz="1000" b="1" i="0" u="none" strike="noStrike" cap="none" dirty="0">
                        <a:solidFill>
                          <a:srgbClr val="FFFFFF"/>
                        </a:solidFill>
                        <a:effectLst/>
                        <a:latin typeface="Be Vietnam Pro"/>
                        <a:ea typeface="+mn-ea"/>
                        <a:cs typeface="+mn-cs"/>
                        <a:sym typeface="Arial"/>
                      </a:endParaRPr>
                    </a:p>
                  </a:txBody>
                  <a:tcPr marL="5606" marR="5606" marT="5606"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chemeClr val="accent1">
                        <a:lumMod val="50000"/>
                      </a:schemeClr>
                    </a:solidFill>
                  </a:tcPr>
                </a:tc>
                <a:tc>
                  <a:txBody>
                    <a:bodyPr/>
                    <a:lstStyle/>
                    <a:p>
                      <a:pPr marR="0" algn="r" rtl="0" fontAlgn="t">
                        <a:lnSpc>
                          <a:spcPct val="100000"/>
                        </a:lnSpc>
                        <a:spcBef>
                          <a:spcPts val="0"/>
                        </a:spcBef>
                        <a:spcAft>
                          <a:spcPts val="0"/>
                        </a:spcAft>
                        <a:buClr>
                          <a:srgbClr val="000000"/>
                        </a:buClr>
                        <a:buFont typeface="Arial"/>
                      </a:pPr>
                      <a:r>
                        <a:rPr lang="ru-RU" sz="1000" b="1" i="0" u="none" strike="noStrike" cap="none" dirty="0">
                          <a:solidFill>
                            <a:srgbClr val="FFFFFF"/>
                          </a:solidFill>
                          <a:effectLst/>
                          <a:latin typeface="Be Vietnam Pro"/>
                          <a:ea typeface="+mn-ea"/>
                          <a:cs typeface="+mn-cs"/>
                          <a:sym typeface="Arial"/>
                        </a:rPr>
                        <a:t>3 </a:t>
                      </a:r>
                      <a:r>
                        <a:rPr lang="ru-RU" sz="1000" b="1" i="0" u="none" strike="noStrike" cap="none" dirty="0" smtClean="0">
                          <a:solidFill>
                            <a:srgbClr val="FFFFFF"/>
                          </a:solidFill>
                          <a:effectLst/>
                          <a:latin typeface="Be Vietnam Pro"/>
                          <a:ea typeface="+mn-ea"/>
                          <a:cs typeface="+mn-cs"/>
                          <a:sym typeface="Arial"/>
                        </a:rPr>
                        <a:t>539 683,23</a:t>
                      </a:r>
                      <a:endParaRPr lang="ru-RU" sz="1000" b="1" i="0" u="none" strike="noStrike" cap="none" dirty="0">
                        <a:solidFill>
                          <a:srgbClr val="FFFFFF"/>
                        </a:solidFill>
                        <a:effectLst/>
                        <a:latin typeface="Be Vietnam Pro"/>
                        <a:ea typeface="+mn-ea"/>
                        <a:cs typeface="+mn-cs"/>
                        <a:sym typeface="Arial"/>
                      </a:endParaRPr>
                    </a:p>
                  </a:txBody>
                  <a:tcPr marL="5606" marR="5606" marT="5606"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chemeClr val="accent1">
                        <a:lumMod val="50000"/>
                      </a:schemeClr>
                    </a:solidFill>
                  </a:tcPr>
                </a:tc>
              </a:tr>
            </a:tbl>
          </a:graphicData>
        </a:graphic>
      </p:graphicFrame>
      <p:sp>
        <p:nvSpPr>
          <p:cNvPr id="4" name="Прямоугольник 3"/>
          <p:cNvSpPr/>
          <p:nvPr/>
        </p:nvSpPr>
        <p:spPr>
          <a:xfrm>
            <a:off x="227724" y="4804946"/>
            <a:ext cx="8542896" cy="338554"/>
          </a:xfrm>
          <a:prstGeom prst="rect">
            <a:avLst/>
          </a:prstGeom>
        </p:spPr>
        <p:txBody>
          <a:bodyPr wrap="square">
            <a:spAutoFit/>
          </a:bodyPr>
          <a:lstStyle/>
          <a:p>
            <a:r>
              <a:rPr lang="ru-RU" sz="800" b="1" i="1" dirty="0" smtClean="0"/>
              <a:t>* УСЛОВНО </a:t>
            </a:r>
            <a:r>
              <a:rPr lang="ru-RU" sz="800" b="1" i="1" dirty="0"/>
              <a:t>УТВЕРЖДЕННЫЕ </a:t>
            </a:r>
            <a:r>
              <a:rPr lang="ru-RU" sz="800" b="1" i="1" dirty="0" smtClean="0"/>
              <a:t>РАСХОДЫ - </a:t>
            </a:r>
            <a:r>
              <a:rPr lang="ru-RU" sz="800" i="1" dirty="0" smtClean="0"/>
              <a:t>расходы е </a:t>
            </a:r>
            <a:r>
              <a:rPr lang="ru-RU" sz="800" i="1" dirty="0"/>
              <a:t>в плановом </a:t>
            </a:r>
            <a:r>
              <a:rPr lang="ru-RU" sz="800" i="1" dirty="0" smtClean="0"/>
              <a:t>периоде, не </a:t>
            </a:r>
            <a:r>
              <a:rPr lang="ru-RU" sz="800" i="1" dirty="0"/>
              <a:t>распределенные по разделам, подразделам и видам расходов, которые позволяют создать определённый резерв денежных средств на случай непредвиденного сокращения доходов</a:t>
            </a:r>
          </a:p>
        </p:txBody>
      </p:sp>
    </p:spTree>
    <p:extLst>
      <p:ext uri="{BB962C8B-B14F-4D97-AF65-F5344CB8AC3E}">
        <p14:creationId xmlns:p14="http://schemas.microsoft.com/office/powerpoint/2010/main" val="2410986700"/>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7" name="Диаграмма 36"/>
          <p:cNvGraphicFramePr>
            <a:graphicFrameLocks/>
          </p:cNvGraphicFramePr>
          <p:nvPr>
            <p:extLst>
              <p:ext uri="{D42A27DB-BD31-4B8C-83A1-F6EECF244321}">
                <p14:modId xmlns:p14="http://schemas.microsoft.com/office/powerpoint/2010/main" val="2373959000"/>
              </p:ext>
            </p:extLst>
          </p:nvPr>
        </p:nvGraphicFramePr>
        <p:xfrm>
          <a:off x="-101918" y="535051"/>
          <a:ext cx="4945380" cy="4237840"/>
        </p:xfrm>
        <a:graphic>
          <a:graphicData uri="http://schemas.openxmlformats.org/drawingml/2006/chart">
            <c:chart xmlns:c="http://schemas.openxmlformats.org/drawingml/2006/chart" xmlns:r="http://schemas.openxmlformats.org/officeDocument/2006/relationships" r:id="rId3"/>
          </a:graphicData>
        </a:graphic>
      </p:graphicFrame>
      <p:sp>
        <p:nvSpPr>
          <p:cNvPr id="13" name="TextBox 12"/>
          <p:cNvSpPr txBox="1"/>
          <p:nvPr/>
        </p:nvSpPr>
        <p:spPr>
          <a:xfrm>
            <a:off x="8345084" y="3953504"/>
            <a:ext cx="468738" cy="184666"/>
          </a:xfrm>
          <a:prstGeom prst="rect">
            <a:avLst/>
          </a:prstGeom>
          <a:noFill/>
        </p:spPr>
        <p:txBody>
          <a:bodyPr wrap="square" rtlCol="0">
            <a:spAutoFit/>
          </a:bodyPr>
          <a:lstStyle>
            <a:defPPr marR="0" lvl="0" algn="l" rtl="0">
              <a:lnSpc>
                <a:spcPct val="100000"/>
              </a:lnSpc>
              <a:spcBef>
                <a:spcPts val="0"/>
              </a:spcBef>
              <a:spcAft>
                <a:spcPts val="0"/>
              </a:spcAft>
              <a:defRPr/>
            </a:defPPr>
            <a:lvl1pPr>
              <a:defRPr sz="600">
                <a:solidFill>
                  <a:srgbClr val="FFFFFF"/>
                </a:solidFill>
              </a:defRPr>
            </a:lvl1pPr>
          </a:lstStyle>
          <a:p>
            <a:r>
              <a:rPr lang="en-US" dirty="0"/>
              <a:t>78,7 %</a:t>
            </a:r>
            <a:endParaRPr lang="ru-RU" dirty="0"/>
          </a:p>
        </p:txBody>
      </p:sp>
      <p:sp>
        <p:nvSpPr>
          <p:cNvPr id="14" name="TextBox 13"/>
          <p:cNvSpPr txBox="1"/>
          <p:nvPr/>
        </p:nvSpPr>
        <p:spPr>
          <a:xfrm>
            <a:off x="7613031" y="4009708"/>
            <a:ext cx="499771" cy="184666"/>
          </a:xfrm>
          <a:prstGeom prst="rect">
            <a:avLst/>
          </a:prstGeom>
          <a:noFill/>
        </p:spPr>
        <p:txBody>
          <a:bodyPr wrap="square" rtlCol="0">
            <a:spAutoFit/>
          </a:bodyPr>
          <a:lstStyle>
            <a:defPPr marR="0" lvl="0" algn="l" rtl="0">
              <a:lnSpc>
                <a:spcPct val="100000"/>
              </a:lnSpc>
              <a:spcBef>
                <a:spcPts val="0"/>
              </a:spcBef>
              <a:spcAft>
                <a:spcPts val="0"/>
              </a:spcAft>
              <a:defRPr/>
            </a:defPPr>
            <a:lvl1pPr>
              <a:defRPr sz="600">
                <a:solidFill>
                  <a:srgbClr val="FFFFFF"/>
                </a:solidFill>
              </a:defRPr>
            </a:lvl1pPr>
          </a:lstStyle>
          <a:p>
            <a:r>
              <a:rPr lang="en-US" dirty="0"/>
              <a:t>69,1 %</a:t>
            </a:r>
            <a:endParaRPr lang="ru-RU" dirty="0"/>
          </a:p>
        </p:txBody>
      </p:sp>
      <p:sp>
        <p:nvSpPr>
          <p:cNvPr id="15" name="TextBox 14"/>
          <p:cNvSpPr txBox="1"/>
          <p:nvPr/>
        </p:nvSpPr>
        <p:spPr>
          <a:xfrm>
            <a:off x="6901827" y="4049323"/>
            <a:ext cx="483221" cy="184666"/>
          </a:xfrm>
          <a:prstGeom prst="rect">
            <a:avLst/>
          </a:prstGeom>
          <a:noFill/>
        </p:spPr>
        <p:txBody>
          <a:bodyPr wrap="square" rtlCol="0">
            <a:spAutoFit/>
          </a:bodyPr>
          <a:lstStyle>
            <a:defPPr marR="0" lvl="0" algn="l" rtl="0">
              <a:lnSpc>
                <a:spcPct val="100000"/>
              </a:lnSpc>
              <a:spcBef>
                <a:spcPts val="0"/>
              </a:spcBef>
              <a:spcAft>
                <a:spcPts val="0"/>
              </a:spcAft>
            </a:defPPr>
            <a:lvl1pPr>
              <a:defRPr sz="600">
                <a:solidFill>
                  <a:srgbClr val="FFFFFF"/>
                </a:solidFill>
              </a:defRPr>
            </a:lvl1pPr>
          </a:lstStyle>
          <a:p>
            <a:r>
              <a:rPr lang="en-US" dirty="0"/>
              <a:t>68,7 %</a:t>
            </a:r>
            <a:endParaRPr lang="ru-RU" dirty="0"/>
          </a:p>
        </p:txBody>
      </p:sp>
      <p:sp>
        <p:nvSpPr>
          <p:cNvPr id="16" name="TextBox 15"/>
          <p:cNvSpPr txBox="1"/>
          <p:nvPr/>
        </p:nvSpPr>
        <p:spPr>
          <a:xfrm>
            <a:off x="6196976" y="4049323"/>
            <a:ext cx="483221" cy="184666"/>
          </a:xfrm>
          <a:prstGeom prst="rect">
            <a:avLst/>
          </a:prstGeom>
          <a:noFill/>
        </p:spPr>
        <p:txBody>
          <a:bodyPr wrap="square" rtlCol="0">
            <a:spAutoFit/>
          </a:bodyPr>
          <a:lstStyle/>
          <a:p>
            <a:r>
              <a:rPr lang="en-US" sz="600" dirty="0" smtClean="0">
                <a:solidFill>
                  <a:srgbClr val="FFFFFF"/>
                </a:solidFill>
              </a:rPr>
              <a:t>79,4 %</a:t>
            </a:r>
            <a:endParaRPr lang="ru-RU" sz="600" dirty="0">
              <a:solidFill>
                <a:srgbClr val="FFFFFF"/>
              </a:solidFill>
            </a:endParaRPr>
          </a:p>
        </p:txBody>
      </p:sp>
      <p:sp>
        <p:nvSpPr>
          <p:cNvPr id="27" name="Прямоугольник 26"/>
          <p:cNvSpPr/>
          <p:nvPr/>
        </p:nvSpPr>
        <p:spPr>
          <a:xfrm>
            <a:off x="4760080" y="608941"/>
            <a:ext cx="4053742" cy="792525"/>
          </a:xfrm>
          <a:prstGeom prst="rect">
            <a:avLst/>
          </a:prstGeom>
          <a:solidFill>
            <a:schemeClr val="accent6">
              <a:lumMod val="40000"/>
              <a:lumOff val="60000"/>
            </a:schemeClr>
          </a:solidFill>
          <a:effectLst>
            <a:glow>
              <a:schemeClr val="accent6">
                <a:satMod val="175000"/>
                <a:alpha val="40000"/>
              </a:schemeClr>
            </a:glow>
          </a:effectLst>
        </p:spPr>
        <p:txBody>
          <a:bodyPr wrap="square">
            <a:spAutoFit/>
          </a:bodyPr>
          <a:lstStyle/>
          <a:p>
            <a:r>
              <a:rPr lang="ru-RU" sz="1050" dirty="0">
                <a:latin typeface="Be Vietnam Pro"/>
              </a:rPr>
              <a:t>Бюджет района является</a:t>
            </a:r>
          </a:p>
          <a:p>
            <a:r>
              <a:rPr lang="ru-RU" sz="1050" b="1" dirty="0">
                <a:solidFill>
                  <a:schemeClr val="bg2">
                    <a:lumMod val="25000"/>
                  </a:schemeClr>
                </a:solidFill>
                <a:latin typeface="Be Vietnam Pro"/>
              </a:rPr>
              <a:t>СОЦИАЛЬНО ОРИЕНТИРОВАННЫМ</a:t>
            </a:r>
          </a:p>
          <a:p>
            <a:r>
              <a:rPr lang="ru-RU" sz="1050" dirty="0" smtClean="0">
                <a:latin typeface="Be Vietnam Pro"/>
              </a:rPr>
              <a:t>На </a:t>
            </a:r>
            <a:r>
              <a:rPr lang="ru-RU" sz="1050" dirty="0">
                <a:latin typeface="Be Vietnam Pro"/>
              </a:rPr>
              <a:t>финансирование </a:t>
            </a:r>
            <a:r>
              <a:rPr lang="ru-RU" sz="1050" dirty="0" smtClean="0">
                <a:latin typeface="Be Vietnam Pro"/>
              </a:rPr>
              <a:t>социальных расходов ежегодно направляется около </a:t>
            </a:r>
            <a:r>
              <a:rPr lang="ru-RU" b="1" dirty="0" smtClean="0">
                <a:solidFill>
                  <a:schemeClr val="bg2">
                    <a:lumMod val="25000"/>
                  </a:schemeClr>
                </a:solidFill>
                <a:latin typeface="Be Vietnam Pro"/>
              </a:rPr>
              <a:t>66%</a:t>
            </a:r>
            <a:r>
              <a:rPr lang="ru-RU" sz="1050" dirty="0" smtClean="0">
                <a:latin typeface="Be Vietnam Pro"/>
              </a:rPr>
              <a:t> общего </a:t>
            </a:r>
            <a:r>
              <a:rPr lang="ru-RU" sz="1050" dirty="0">
                <a:latin typeface="Be Vietnam Pro"/>
              </a:rPr>
              <a:t>объема расходов</a:t>
            </a:r>
          </a:p>
        </p:txBody>
      </p:sp>
      <p:sp>
        <p:nvSpPr>
          <p:cNvPr id="28" name="Google Shape;1697;p29"/>
          <p:cNvSpPr txBox="1">
            <a:spLocks/>
          </p:cNvSpPr>
          <p:nvPr/>
        </p:nvSpPr>
        <p:spPr>
          <a:xfrm>
            <a:off x="850628" y="79339"/>
            <a:ext cx="8165779" cy="553122"/>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90000"/>
              </a:lnSpc>
              <a:spcBef>
                <a:spcPts val="0"/>
              </a:spcBef>
              <a:spcAft>
                <a:spcPts val="0"/>
              </a:spcAft>
              <a:buClr>
                <a:srgbClr val="191919"/>
              </a:buClr>
              <a:buSzPts val="5200"/>
              <a:buFont typeface="Be Vietnam Pro"/>
              <a:buNone/>
              <a:defRPr sz="5000" b="1" i="0" u="none" strike="noStrike" cap="none">
                <a:solidFill>
                  <a:schemeClr val="dk1"/>
                </a:solidFill>
                <a:latin typeface="Be Vietnam Pro"/>
                <a:ea typeface="Be Vietnam Pro"/>
                <a:cs typeface="Be Vietnam Pro"/>
                <a:sym typeface="Be Vietnam Pro"/>
              </a:defRPr>
            </a:lvl1pPr>
            <a:lvl2pPr marR="0" lvl="1"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2pPr>
            <a:lvl3pPr marR="0" lvl="2"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3pPr>
            <a:lvl4pPr marR="0" lvl="3"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4pPr>
            <a:lvl5pPr marR="0" lvl="4"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5pPr>
            <a:lvl6pPr marR="0" lvl="5"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6pPr>
            <a:lvl7pPr marR="0" lvl="6"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7pPr>
            <a:lvl8pPr marR="0" lvl="7"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8pPr>
            <a:lvl9pPr marR="0" lvl="8"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9pPr>
          </a:lstStyle>
          <a:p>
            <a:pPr>
              <a:lnSpc>
                <a:spcPct val="100000"/>
              </a:lnSpc>
            </a:pPr>
            <a:r>
              <a:rPr lang="ru-RU" sz="1800" dirty="0" smtClean="0">
                <a:solidFill>
                  <a:schemeClr val="tx1">
                    <a:lumMod val="75000"/>
                  </a:schemeClr>
                </a:solidFill>
              </a:rPr>
              <a:t>Расходы бюджета на 2026 год</a:t>
            </a:r>
            <a:r>
              <a:rPr lang="ru-RU" sz="2000" dirty="0" smtClean="0">
                <a:solidFill>
                  <a:schemeClr val="tx1">
                    <a:lumMod val="75000"/>
                  </a:schemeClr>
                </a:solidFill>
              </a:rPr>
              <a:t>, </a:t>
            </a:r>
            <a:r>
              <a:rPr lang="ru-RU" sz="1200" b="0" dirty="0" smtClean="0">
                <a:solidFill>
                  <a:schemeClr val="tx1">
                    <a:lumMod val="75000"/>
                  </a:schemeClr>
                </a:solidFill>
              </a:rPr>
              <a:t>млн.₽</a:t>
            </a:r>
          </a:p>
          <a:p>
            <a:pPr>
              <a:lnSpc>
                <a:spcPct val="100000"/>
              </a:lnSpc>
            </a:pPr>
            <a:r>
              <a:rPr lang="ru-RU" sz="1100" b="0" dirty="0" smtClean="0">
                <a:solidFill>
                  <a:schemeClr val="tx1">
                    <a:lumMod val="75000"/>
                  </a:schemeClr>
                </a:solidFill>
              </a:rPr>
              <a:t>СТРУКТУРА РАСХОДОВ БЮДЖЕТА, ДИНАМИКА</a:t>
            </a:r>
            <a:endParaRPr lang="en-US" sz="1100" b="0" dirty="0">
              <a:solidFill>
                <a:schemeClr val="tx1">
                  <a:lumMod val="75000"/>
                </a:schemeClr>
              </a:solidFill>
            </a:endParaRPr>
          </a:p>
        </p:txBody>
      </p:sp>
      <p:pic>
        <p:nvPicPr>
          <p:cNvPr id="29" name="Picture 5" descr="Picture background"/>
          <p:cNvPicPr>
            <a:picLocks noChangeAspect="1" noChangeArrowheads="1"/>
          </p:cNvPicPr>
          <p:nvPr/>
        </p:nvPicPr>
        <p:blipFill>
          <a:blip r:embed="rId4">
            <a:duotone>
              <a:schemeClr val="accent3">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393650" y="232904"/>
            <a:ext cx="309979" cy="302147"/>
          </a:xfrm>
          <a:prstGeom prst="rect">
            <a:avLst/>
          </a:prstGeom>
          <a:noFill/>
          <a:extLst>
            <a:ext uri="{909E8E84-426E-40DD-AFC4-6F175D3DCCD1}">
              <a14:hiddenFill xmlns:a14="http://schemas.microsoft.com/office/drawing/2010/main">
                <a:solidFill>
                  <a:srgbClr val="FFFFFF"/>
                </a:solidFill>
              </a14:hiddenFill>
            </a:ext>
          </a:extLst>
        </p:spPr>
      </p:pic>
      <p:sp>
        <p:nvSpPr>
          <p:cNvPr id="35" name="TextBox 34"/>
          <p:cNvSpPr txBox="1"/>
          <p:nvPr/>
        </p:nvSpPr>
        <p:spPr>
          <a:xfrm>
            <a:off x="2044509" y="2806304"/>
            <a:ext cx="1050465" cy="492443"/>
          </a:xfrm>
          <a:prstGeom prst="rect">
            <a:avLst/>
          </a:prstGeom>
          <a:noFill/>
        </p:spPr>
        <p:txBody>
          <a:bodyPr wrap="square" rtlCol="0">
            <a:spAutoFit/>
          </a:bodyPr>
          <a:lstStyle/>
          <a:p>
            <a:pPr algn="ctr"/>
            <a:r>
              <a:rPr lang="ru-RU" b="1" dirty="0" smtClean="0">
                <a:solidFill>
                  <a:schemeClr val="tx1">
                    <a:lumMod val="75000"/>
                  </a:schemeClr>
                </a:solidFill>
              </a:rPr>
              <a:t>4 076,61</a:t>
            </a:r>
          </a:p>
          <a:p>
            <a:pPr algn="ctr"/>
            <a:r>
              <a:rPr lang="ru-RU" sz="1200" b="1" dirty="0">
                <a:solidFill>
                  <a:schemeClr val="tx1">
                    <a:lumMod val="75000"/>
                  </a:schemeClr>
                </a:solidFill>
              </a:rPr>
              <a:t>м</a:t>
            </a:r>
            <a:r>
              <a:rPr lang="ru-RU" sz="1200" b="1" dirty="0" smtClean="0">
                <a:solidFill>
                  <a:schemeClr val="tx1">
                    <a:lumMod val="75000"/>
                  </a:schemeClr>
                </a:solidFill>
              </a:rPr>
              <a:t>лн ₽</a:t>
            </a:r>
          </a:p>
        </p:txBody>
      </p:sp>
      <p:graphicFrame>
        <p:nvGraphicFramePr>
          <p:cNvPr id="3" name="Таблица 2"/>
          <p:cNvGraphicFramePr>
            <a:graphicFrameLocks noGrp="1"/>
          </p:cNvGraphicFramePr>
          <p:nvPr>
            <p:extLst>
              <p:ext uri="{D42A27DB-BD31-4B8C-83A1-F6EECF244321}">
                <p14:modId xmlns:p14="http://schemas.microsoft.com/office/powerpoint/2010/main" val="3197087824"/>
              </p:ext>
            </p:extLst>
          </p:nvPr>
        </p:nvGraphicFramePr>
        <p:xfrm>
          <a:off x="4760080" y="1536467"/>
          <a:ext cx="4030624" cy="1527255"/>
        </p:xfrm>
        <a:graphic>
          <a:graphicData uri="http://schemas.openxmlformats.org/drawingml/2006/table">
            <a:tbl>
              <a:tblPr/>
              <a:tblGrid>
                <a:gridCol w="2372816"/>
                <a:gridCol w="928112"/>
                <a:gridCol w="729696"/>
              </a:tblGrid>
              <a:tr h="358053">
                <a:tc>
                  <a:txBody>
                    <a:bodyPr/>
                    <a:lstStyle/>
                    <a:p>
                      <a:pPr marR="0" algn="l" rtl="0" fontAlgn="b">
                        <a:lnSpc>
                          <a:spcPct val="100000"/>
                        </a:lnSpc>
                        <a:spcBef>
                          <a:spcPts val="0"/>
                        </a:spcBef>
                        <a:spcAft>
                          <a:spcPts val="0"/>
                        </a:spcAft>
                        <a:buClr>
                          <a:srgbClr val="000000"/>
                        </a:buClr>
                        <a:buFont typeface="Arial"/>
                      </a:pPr>
                      <a:r>
                        <a:rPr lang="ru-RU" sz="1050" b="1" i="0" u="none" strike="noStrike" cap="none" dirty="0" smtClean="0">
                          <a:solidFill>
                            <a:srgbClr val="FFFFFF"/>
                          </a:solidFill>
                          <a:effectLst/>
                          <a:latin typeface="Be Vietnam Pro"/>
                          <a:ea typeface="+mn-ea"/>
                          <a:cs typeface="+mn-cs"/>
                          <a:sym typeface="Arial"/>
                        </a:rPr>
                        <a:t>Расходы социальной направленности</a:t>
                      </a:r>
                      <a:endParaRPr lang="ru-RU" sz="1050" b="1" i="0" u="none" strike="noStrike" cap="none" dirty="0">
                        <a:solidFill>
                          <a:srgbClr val="FFFFFF"/>
                        </a:solidFill>
                        <a:effectLst/>
                        <a:latin typeface="Be Vietnam Pro"/>
                        <a:ea typeface="+mn-ea"/>
                        <a:cs typeface="+mn-cs"/>
                        <a:sym typeface="Arial"/>
                      </a:endParaRPr>
                    </a:p>
                  </a:txBody>
                  <a:tcPr marL="132911" marR="4923" marT="492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chemeClr val="accent1">
                        <a:lumMod val="75000"/>
                      </a:schemeClr>
                    </a:solidFill>
                  </a:tcPr>
                </a:tc>
                <a:tc>
                  <a:txBody>
                    <a:bodyPr/>
                    <a:lstStyle/>
                    <a:p>
                      <a:pPr algn="r" rtl="0" fontAlgn="b"/>
                      <a:r>
                        <a:rPr lang="ru-RU" sz="1100" b="1" i="0" u="none" strike="noStrike" dirty="0" smtClean="0">
                          <a:solidFill>
                            <a:srgbClr val="FFFFFF"/>
                          </a:solidFill>
                          <a:effectLst/>
                          <a:latin typeface="Be Vietnam Pro"/>
                        </a:rPr>
                        <a:t>2 675,02</a:t>
                      </a:r>
                    </a:p>
                  </a:txBody>
                  <a:tcPr marL="9525" marR="9525" marT="9525"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chemeClr val="accent1">
                        <a:lumMod val="75000"/>
                      </a:schemeClr>
                    </a:solidFill>
                  </a:tcPr>
                </a:tc>
                <a:tc rowSpan="6">
                  <a:txBody>
                    <a:bodyPr/>
                    <a:lstStyle/>
                    <a:p>
                      <a:pPr algn="r" rtl="0" fontAlgn="b"/>
                      <a:r>
                        <a:rPr lang="ru-RU" sz="1600" b="1" i="0" u="none" strike="noStrike" dirty="0" smtClean="0">
                          <a:solidFill>
                            <a:srgbClr val="FF0000"/>
                          </a:solidFill>
                          <a:effectLst/>
                          <a:latin typeface="Be Vietnam Pro"/>
                        </a:rPr>
                        <a:t>66</a:t>
                      </a:r>
                      <a:r>
                        <a:rPr lang="ru-RU" sz="1600" b="1" i="0" u="none" strike="noStrike" baseline="0" dirty="0" smtClean="0">
                          <a:solidFill>
                            <a:srgbClr val="FF0000"/>
                          </a:solidFill>
                          <a:effectLst/>
                          <a:latin typeface="Be Vietnam Pro"/>
                        </a:rPr>
                        <a:t>%</a:t>
                      </a:r>
                      <a:endParaRPr lang="ru-RU" sz="1600" b="1" i="0" u="none" strike="noStrike" dirty="0">
                        <a:solidFill>
                          <a:srgbClr val="FF0000"/>
                        </a:solidFill>
                        <a:effectLst/>
                        <a:latin typeface="Be Vietnam Pro"/>
                      </a:endParaRPr>
                    </a:p>
                  </a:txBody>
                  <a:tcPr marL="8313" marR="8313" marT="831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chemeClr val="accent6">
                        <a:lumMod val="20000"/>
                        <a:lumOff val="80000"/>
                      </a:schemeClr>
                    </a:solidFill>
                  </a:tcPr>
                </a:tc>
              </a:tr>
              <a:tr h="229426">
                <a:tc>
                  <a:txBody>
                    <a:bodyPr/>
                    <a:lstStyle/>
                    <a:p>
                      <a:pPr marR="0" algn="l" rtl="0" fontAlgn="b">
                        <a:lnSpc>
                          <a:spcPct val="100000"/>
                        </a:lnSpc>
                        <a:spcBef>
                          <a:spcPts val="0"/>
                        </a:spcBef>
                        <a:spcAft>
                          <a:spcPts val="0"/>
                        </a:spcAft>
                        <a:buClr>
                          <a:srgbClr val="000000"/>
                        </a:buClr>
                        <a:buFont typeface="Arial"/>
                      </a:pPr>
                      <a:r>
                        <a:rPr lang="ru-RU" sz="1050" b="0" i="0" u="none" strike="noStrike" cap="none" dirty="0">
                          <a:solidFill>
                            <a:srgbClr val="000000"/>
                          </a:solidFill>
                          <a:effectLst/>
                          <a:latin typeface="Be Vietnam Pro"/>
                          <a:ea typeface="+mn-ea"/>
                          <a:cs typeface="+mn-cs"/>
                          <a:sym typeface="Arial"/>
                        </a:rPr>
                        <a:t>Образование</a:t>
                      </a:r>
                    </a:p>
                  </a:txBody>
                  <a:tcPr marL="132911" marR="4923" marT="492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rtl="0" fontAlgn="b"/>
                      <a:r>
                        <a:rPr lang="ru-RU" sz="1100" b="0" i="0" u="none" strike="noStrike" dirty="0" smtClean="0">
                          <a:solidFill>
                            <a:srgbClr val="000000"/>
                          </a:solidFill>
                          <a:effectLst/>
                          <a:latin typeface="Arial"/>
                        </a:rPr>
                        <a:t>2 343,27</a:t>
                      </a:r>
                      <a:endParaRPr lang="ru-RU" sz="1100" b="0" i="0" u="none" strike="noStrike" dirty="0">
                        <a:solidFill>
                          <a:srgbClr val="000000"/>
                        </a:solidFill>
                        <a:effectLst/>
                        <a:latin typeface="Arial"/>
                      </a:endParaRPr>
                    </a:p>
                  </a:txBody>
                  <a:tcPr marL="8313" marR="8313" marT="831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vMerge="1">
                  <a:txBody>
                    <a:bodyPr/>
                    <a:lstStyle/>
                    <a:p>
                      <a:endParaRPr lang="ru-RU"/>
                    </a:p>
                  </a:txBody>
                  <a:tcPr/>
                </a:tc>
              </a:tr>
              <a:tr h="240140">
                <a:tc>
                  <a:txBody>
                    <a:bodyPr/>
                    <a:lstStyle/>
                    <a:p>
                      <a:pPr marR="0" algn="l" rtl="0" fontAlgn="b">
                        <a:lnSpc>
                          <a:spcPct val="100000"/>
                        </a:lnSpc>
                        <a:spcBef>
                          <a:spcPts val="0"/>
                        </a:spcBef>
                        <a:spcAft>
                          <a:spcPts val="0"/>
                        </a:spcAft>
                        <a:buClr>
                          <a:srgbClr val="000000"/>
                        </a:buClr>
                        <a:buFont typeface="Arial"/>
                      </a:pPr>
                      <a:r>
                        <a:rPr lang="ru-RU" sz="1050" b="0" i="0" u="none" strike="noStrike" cap="none" dirty="0">
                          <a:solidFill>
                            <a:srgbClr val="000000"/>
                          </a:solidFill>
                          <a:effectLst/>
                          <a:latin typeface="Be Vietnam Pro"/>
                          <a:ea typeface="+mn-ea"/>
                          <a:cs typeface="+mn-cs"/>
                          <a:sym typeface="Arial"/>
                        </a:rPr>
                        <a:t>Культура, кинематография</a:t>
                      </a:r>
                    </a:p>
                  </a:txBody>
                  <a:tcPr marL="132911" marR="4923" marT="492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rtl="0" fontAlgn="b"/>
                      <a:r>
                        <a:rPr lang="ru-RU" sz="1100" b="0" i="0" u="none" strike="noStrike" dirty="0" smtClean="0">
                          <a:solidFill>
                            <a:srgbClr val="000000"/>
                          </a:solidFill>
                          <a:effectLst/>
                          <a:latin typeface="Arial"/>
                        </a:rPr>
                        <a:t>230,48</a:t>
                      </a:r>
                      <a:endParaRPr lang="ru-RU" sz="1100" b="0" i="0" u="none" strike="noStrike" dirty="0">
                        <a:solidFill>
                          <a:srgbClr val="000000"/>
                        </a:solidFill>
                        <a:effectLst/>
                        <a:latin typeface="Arial"/>
                      </a:endParaRPr>
                    </a:p>
                  </a:txBody>
                  <a:tcPr marL="8313" marR="8313" marT="831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vMerge="1">
                  <a:txBody>
                    <a:bodyPr/>
                    <a:lstStyle/>
                    <a:p>
                      <a:pPr algn="r" rtl="0" fontAlgn="b"/>
                      <a:endParaRPr lang="ru-RU" sz="1100" b="0" i="0" u="none" strike="noStrike" dirty="0">
                        <a:solidFill>
                          <a:srgbClr val="000000"/>
                        </a:solidFill>
                        <a:effectLst/>
                        <a:latin typeface="Arial"/>
                      </a:endParaRPr>
                    </a:p>
                  </a:txBody>
                  <a:tcPr marL="8313" marR="8313" marT="831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r>
              <a:tr h="244881">
                <a:tc>
                  <a:txBody>
                    <a:bodyPr/>
                    <a:lstStyle/>
                    <a:p>
                      <a:pPr marR="0" algn="l" rtl="0" fontAlgn="b">
                        <a:lnSpc>
                          <a:spcPct val="100000"/>
                        </a:lnSpc>
                        <a:spcBef>
                          <a:spcPts val="0"/>
                        </a:spcBef>
                        <a:spcAft>
                          <a:spcPts val="0"/>
                        </a:spcAft>
                        <a:buClr>
                          <a:srgbClr val="000000"/>
                        </a:buClr>
                        <a:buFont typeface="Arial"/>
                      </a:pPr>
                      <a:r>
                        <a:rPr lang="ru-RU" sz="1050" b="0" i="0" u="none" strike="noStrike" cap="none" dirty="0">
                          <a:solidFill>
                            <a:srgbClr val="000000"/>
                          </a:solidFill>
                          <a:effectLst/>
                          <a:latin typeface="Be Vietnam Pro"/>
                          <a:ea typeface="+mn-ea"/>
                          <a:cs typeface="+mn-cs"/>
                          <a:sym typeface="Arial"/>
                        </a:rPr>
                        <a:t>Социальная политика</a:t>
                      </a:r>
                    </a:p>
                  </a:txBody>
                  <a:tcPr marL="132911" marR="4923" marT="492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rtl="0" fontAlgn="b"/>
                      <a:r>
                        <a:rPr lang="ru-RU" sz="1100" b="0" i="0" u="none" strike="noStrike" dirty="0" smtClean="0">
                          <a:solidFill>
                            <a:srgbClr val="000000"/>
                          </a:solidFill>
                          <a:effectLst/>
                          <a:latin typeface="Arial"/>
                        </a:rPr>
                        <a:t>26,99</a:t>
                      </a:r>
                      <a:endParaRPr lang="ru-RU" sz="1100" b="0" i="0" u="none" strike="noStrike" dirty="0">
                        <a:solidFill>
                          <a:srgbClr val="000000"/>
                        </a:solidFill>
                        <a:effectLst/>
                        <a:latin typeface="Arial"/>
                      </a:endParaRPr>
                    </a:p>
                  </a:txBody>
                  <a:tcPr marL="8313" marR="8313" marT="831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vMerge="1">
                  <a:txBody>
                    <a:bodyPr/>
                    <a:lstStyle/>
                    <a:p>
                      <a:pPr algn="r" rtl="0" fontAlgn="b"/>
                      <a:endParaRPr lang="ru-RU" sz="1100" b="0" i="0" u="none" strike="noStrike" dirty="0">
                        <a:solidFill>
                          <a:srgbClr val="000000"/>
                        </a:solidFill>
                        <a:effectLst/>
                        <a:latin typeface="Arial"/>
                      </a:endParaRPr>
                    </a:p>
                  </a:txBody>
                  <a:tcPr marL="8313" marR="8313" marT="831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r>
              <a:tr h="230888">
                <a:tc>
                  <a:txBody>
                    <a:bodyPr/>
                    <a:lstStyle/>
                    <a:p>
                      <a:pPr marR="0" algn="l" rtl="0" fontAlgn="b">
                        <a:lnSpc>
                          <a:spcPct val="100000"/>
                        </a:lnSpc>
                        <a:spcBef>
                          <a:spcPts val="0"/>
                        </a:spcBef>
                        <a:spcAft>
                          <a:spcPts val="0"/>
                        </a:spcAft>
                        <a:buClr>
                          <a:srgbClr val="000000"/>
                        </a:buClr>
                        <a:buFont typeface="Arial"/>
                      </a:pPr>
                      <a:r>
                        <a:rPr lang="ru-RU" sz="1050" b="0" i="0" u="none" strike="noStrike" cap="none" dirty="0">
                          <a:solidFill>
                            <a:srgbClr val="000000"/>
                          </a:solidFill>
                          <a:effectLst/>
                          <a:latin typeface="Be Vietnam Pro"/>
                          <a:ea typeface="+mn-ea"/>
                          <a:cs typeface="+mn-cs"/>
                          <a:sym typeface="Arial"/>
                        </a:rPr>
                        <a:t>Физическая культура и спорт</a:t>
                      </a:r>
                    </a:p>
                  </a:txBody>
                  <a:tcPr marL="132911" marR="4923" marT="492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rtl="0" fontAlgn="b"/>
                      <a:r>
                        <a:rPr lang="ru-RU" sz="1100" b="0" i="0" u="none" strike="noStrike" dirty="0" smtClean="0">
                          <a:solidFill>
                            <a:srgbClr val="000000"/>
                          </a:solidFill>
                          <a:effectLst/>
                          <a:latin typeface="Arial"/>
                        </a:rPr>
                        <a:t>74,03</a:t>
                      </a:r>
                      <a:endParaRPr lang="ru-RU" sz="1100" b="0" i="0" u="none" strike="noStrike" dirty="0">
                        <a:solidFill>
                          <a:srgbClr val="000000"/>
                        </a:solidFill>
                        <a:effectLst/>
                        <a:latin typeface="Arial"/>
                      </a:endParaRPr>
                    </a:p>
                  </a:txBody>
                  <a:tcPr marL="8313" marR="8313" marT="831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vMerge="1">
                  <a:txBody>
                    <a:bodyPr/>
                    <a:lstStyle/>
                    <a:p>
                      <a:pPr algn="r" rtl="0" fontAlgn="b"/>
                      <a:endParaRPr lang="ru-RU" sz="1100" b="0" i="0" u="none" strike="noStrike" dirty="0">
                        <a:solidFill>
                          <a:srgbClr val="000000"/>
                        </a:solidFill>
                        <a:effectLst/>
                        <a:latin typeface="Arial"/>
                      </a:endParaRPr>
                    </a:p>
                  </a:txBody>
                  <a:tcPr marL="8313" marR="8313" marT="831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r>
              <a:tr h="223867">
                <a:tc>
                  <a:txBody>
                    <a:bodyPr/>
                    <a:lstStyle/>
                    <a:p>
                      <a:pPr marR="0" algn="l" rtl="0" fontAlgn="b">
                        <a:lnSpc>
                          <a:spcPct val="100000"/>
                        </a:lnSpc>
                        <a:spcBef>
                          <a:spcPts val="0"/>
                        </a:spcBef>
                        <a:spcAft>
                          <a:spcPts val="0"/>
                        </a:spcAft>
                        <a:buClr>
                          <a:srgbClr val="000000"/>
                        </a:buClr>
                        <a:buFont typeface="Arial"/>
                      </a:pPr>
                      <a:r>
                        <a:rPr lang="ru-RU" sz="1050" b="0" i="0" u="none" strike="noStrike" cap="none" dirty="0">
                          <a:solidFill>
                            <a:srgbClr val="000000"/>
                          </a:solidFill>
                          <a:effectLst/>
                          <a:latin typeface="Be Vietnam Pro"/>
                          <a:ea typeface="+mn-ea"/>
                          <a:cs typeface="+mn-cs"/>
                          <a:sym typeface="Arial"/>
                        </a:rPr>
                        <a:t>Средства массовой информации</a:t>
                      </a:r>
                    </a:p>
                  </a:txBody>
                  <a:tcPr marL="132911" marR="4923" marT="492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rtl="0" fontAlgn="b"/>
                      <a:r>
                        <a:rPr lang="ru-RU" sz="1100" b="0" i="0" u="none" strike="noStrike" dirty="0" smtClean="0">
                          <a:solidFill>
                            <a:srgbClr val="000000"/>
                          </a:solidFill>
                          <a:effectLst/>
                          <a:latin typeface="Arial"/>
                        </a:rPr>
                        <a:t>0,25</a:t>
                      </a:r>
                      <a:endParaRPr lang="ru-RU" sz="1100" b="0" i="0" u="none" strike="noStrike" dirty="0">
                        <a:solidFill>
                          <a:srgbClr val="000000"/>
                        </a:solidFill>
                        <a:effectLst/>
                        <a:latin typeface="Arial"/>
                      </a:endParaRPr>
                    </a:p>
                  </a:txBody>
                  <a:tcPr marL="8313" marR="8313" marT="831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vMerge="1">
                  <a:txBody>
                    <a:bodyPr/>
                    <a:lstStyle/>
                    <a:p>
                      <a:pPr algn="r" rtl="0" fontAlgn="b"/>
                      <a:endParaRPr lang="ru-RU" sz="1100" b="0" i="0" u="none" strike="noStrike" dirty="0">
                        <a:solidFill>
                          <a:srgbClr val="000000"/>
                        </a:solidFill>
                        <a:effectLst/>
                        <a:latin typeface="Arial"/>
                      </a:endParaRPr>
                    </a:p>
                  </a:txBody>
                  <a:tcPr marL="8313" marR="8313" marT="831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r>
            </a:tbl>
          </a:graphicData>
        </a:graphic>
      </p:graphicFrame>
      <p:graphicFrame>
        <p:nvGraphicFramePr>
          <p:cNvPr id="5" name="Таблица 4"/>
          <p:cNvGraphicFramePr>
            <a:graphicFrameLocks noGrp="1"/>
          </p:cNvGraphicFramePr>
          <p:nvPr>
            <p:extLst>
              <p:ext uri="{D42A27DB-BD31-4B8C-83A1-F6EECF244321}">
                <p14:modId xmlns:p14="http://schemas.microsoft.com/office/powerpoint/2010/main" val="832633639"/>
              </p:ext>
            </p:extLst>
          </p:nvPr>
        </p:nvGraphicFramePr>
        <p:xfrm>
          <a:off x="4788122" y="3182089"/>
          <a:ext cx="4025701" cy="912442"/>
        </p:xfrm>
        <a:graphic>
          <a:graphicData uri="http://schemas.openxmlformats.org/drawingml/2006/table">
            <a:tbl>
              <a:tblPr/>
              <a:tblGrid>
                <a:gridCol w="2258727"/>
                <a:gridCol w="995715"/>
                <a:gridCol w="771259"/>
              </a:tblGrid>
              <a:tr h="358053">
                <a:tc>
                  <a:txBody>
                    <a:bodyPr/>
                    <a:lstStyle/>
                    <a:p>
                      <a:pPr marR="0" algn="l" rtl="0" fontAlgn="b">
                        <a:lnSpc>
                          <a:spcPct val="100000"/>
                        </a:lnSpc>
                        <a:spcBef>
                          <a:spcPts val="0"/>
                        </a:spcBef>
                        <a:spcAft>
                          <a:spcPts val="0"/>
                        </a:spcAft>
                        <a:buClr>
                          <a:srgbClr val="000000"/>
                        </a:buClr>
                        <a:buFont typeface="Arial"/>
                      </a:pPr>
                      <a:r>
                        <a:rPr lang="ru-RU" sz="1050" b="1" i="0" u="none" strike="noStrike" cap="none" dirty="0" smtClean="0">
                          <a:solidFill>
                            <a:srgbClr val="FFFFFF"/>
                          </a:solidFill>
                          <a:effectLst/>
                          <a:latin typeface="Be Vietnam Pro"/>
                          <a:ea typeface="+mn-ea"/>
                          <a:cs typeface="+mn-cs"/>
                          <a:sym typeface="Arial"/>
                        </a:rPr>
                        <a:t>Расходы на поддержку экономики</a:t>
                      </a:r>
                      <a:endParaRPr lang="ru-RU" sz="1050" b="1" i="0" u="none" strike="noStrike" cap="none" dirty="0">
                        <a:solidFill>
                          <a:srgbClr val="FFFFFF"/>
                        </a:solidFill>
                        <a:effectLst/>
                        <a:latin typeface="Be Vietnam Pro"/>
                        <a:ea typeface="+mn-ea"/>
                        <a:cs typeface="+mn-cs"/>
                        <a:sym typeface="Arial"/>
                      </a:endParaRPr>
                    </a:p>
                  </a:txBody>
                  <a:tcPr marL="132911" marR="4923" marT="492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chemeClr val="accent1">
                        <a:lumMod val="75000"/>
                      </a:schemeClr>
                    </a:solidFill>
                  </a:tcPr>
                </a:tc>
                <a:tc>
                  <a:txBody>
                    <a:bodyPr/>
                    <a:lstStyle/>
                    <a:p>
                      <a:pPr algn="r" rtl="0" fontAlgn="b"/>
                      <a:r>
                        <a:rPr lang="ru-RU" sz="1100" b="1" i="0" u="none" strike="noStrike" dirty="0" smtClean="0">
                          <a:solidFill>
                            <a:srgbClr val="FFFFFF"/>
                          </a:solidFill>
                          <a:effectLst/>
                          <a:latin typeface="Be Vietnam Pro"/>
                        </a:rPr>
                        <a:t>922,08</a:t>
                      </a:r>
                    </a:p>
                  </a:txBody>
                  <a:tcPr marL="9525" marR="9525" marT="9525"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chemeClr val="accent1">
                        <a:lumMod val="75000"/>
                      </a:schemeClr>
                    </a:solidFill>
                  </a:tcPr>
                </a:tc>
                <a:tc rowSpan="3">
                  <a:txBody>
                    <a:bodyPr/>
                    <a:lstStyle/>
                    <a:p>
                      <a:pPr marR="0" algn="r" rtl="0" fontAlgn="b">
                        <a:lnSpc>
                          <a:spcPct val="100000"/>
                        </a:lnSpc>
                        <a:spcBef>
                          <a:spcPts val="0"/>
                        </a:spcBef>
                        <a:spcAft>
                          <a:spcPts val="0"/>
                        </a:spcAft>
                        <a:buClr>
                          <a:srgbClr val="000000"/>
                        </a:buClr>
                        <a:buFont typeface="Arial"/>
                      </a:pPr>
                      <a:r>
                        <a:rPr lang="ru-RU" sz="1600" b="1" i="0" u="none" strike="noStrike" cap="none" dirty="0" smtClean="0">
                          <a:solidFill>
                            <a:srgbClr val="FF0000"/>
                          </a:solidFill>
                          <a:effectLst/>
                          <a:latin typeface="Be Vietnam Pro"/>
                          <a:ea typeface="+mn-ea"/>
                          <a:cs typeface="+mn-cs"/>
                          <a:sym typeface="Arial"/>
                        </a:rPr>
                        <a:t>23%</a:t>
                      </a:r>
                    </a:p>
                  </a:txBody>
                  <a:tcPr marL="9525" marR="9525" marT="9525"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chemeClr val="accent6">
                        <a:lumMod val="20000"/>
                        <a:lumOff val="80000"/>
                      </a:schemeClr>
                    </a:solidFill>
                  </a:tcPr>
                </a:tc>
              </a:tr>
              <a:tr h="229426">
                <a:tc>
                  <a:txBody>
                    <a:bodyPr/>
                    <a:lstStyle/>
                    <a:p>
                      <a:pPr marR="0" algn="l" rtl="0" fontAlgn="b">
                        <a:lnSpc>
                          <a:spcPct val="100000"/>
                        </a:lnSpc>
                        <a:spcBef>
                          <a:spcPts val="0"/>
                        </a:spcBef>
                        <a:spcAft>
                          <a:spcPts val="0"/>
                        </a:spcAft>
                        <a:buClr>
                          <a:srgbClr val="000000"/>
                        </a:buClr>
                        <a:buFont typeface="Arial"/>
                      </a:pPr>
                      <a:r>
                        <a:rPr lang="ru-RU" sz="1050" b="0" i="0" u="none" strike="noStrike" cap="none" dirty="0" smtClean="0">
                          <a:solidFill>
                            <a:srgbClr val="000000"/>
                          </a:solidFill>
                          <a:effectLst/>
                          <a:latin typeface="Be Vietnam Pro"/>
                          <a:ea typeface="+mn-ea"/>
                          <a:cs typeface="+mn-cs"/>
                          <a:sym typeface="Arial"/>
                        </a:rPr>
                        <a:t>Национальная</a:t>
                      </a:r>
                      <a:r>
                        <a:rPr lang="ru-RU" sz="1050" b="0" i="0" u="none" strike="noStrike" cap="none" baseline="0" dirty="0" smtClean="0">
                          <a:solidFill>
                            <a:srgbClr val="000000"/>
                          </a:solidFill>
                          <a:effectLst/>
                          <a:latin typeface="Be Vietnam Pro"/>
                          <a:ea typeface="+mn-ea"/>
                          <a:cs typeface="+mn-cs"/>
                          <a:sym typeface="Arial"/>
                        </a:rPr>
                        <a:t> экономика</a:t>
                      </a:r>
                      <a:endParaRPr lang="ru-RU" sz="1050" b="0" i="0" u="none" strike="noStrike" cap="none" dirty="0">
                        <a:solidFill>
                          <a:srgbClr val="000000"/>
                        </a:solidFill>
                        <a:effectLst/>
                        <a:latin typeface="Be Vietnam Pro"/>
                        <a:ea typeface="+mn-ea"/>
                        <a:cs typeface="+mn-cs"/>
                        <a:sym typeface="Arial"/>
                      </a:endParaRPr>
                    </a:p>
                  </a:txBody>
                  <a:tcPr marL="132911" marR="4923" marT="492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rtl="0" fontAlgn="b"/>
                      <a:r>
                        <a:rPr lang="ru-RU" sz="1100" b="0" i="0" u="none" strike="noStrike" dirty="0" smtClean="0">
                          <a:solidFill>
                            <a:srgbClr val="000000"/>
                          </a:solidFill>
                          <a:effectLst/>
                          <a:latin typeface="Arial"/>
                        </a:rPr>
                        <a:t>287,29</a:t>
                      </a:r>
                      <a:endParaRPr lang="ru-RU" sz="1100" b="0" i="0" u="none" strike="noStrike" dirty="0">
                        <a:solidFill>
                          <a:srgbClr val="000000"/>
                        </a:solidFill>
                        <a:effectLst/>
                        <a:latin typeface="Arial"/>
                      </a:endParaRPr>
                    </a:p>
                  </a:txBody>
                  <a:tcPr marL="8313" marR="8313" marT="831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vMerge="1">
                  <a:txBody>
                    <a:bodyPr/>
                    <a:lstStyle/>
                    <a:p>
                      <a:pPr algn="r" rtl="0" fontAlgn="b"/>
                      <a:endParaRPr lang="ru-RU" sz="1100" b="0" i="0" u="none" strike="noStrike" dirty="0">
                        <a:solidFill>
                          <a:srgbClr val="000000"/>
                        </a:solidFill>
                        <a:effectLst/>
                        <a:latin typeface="Arial"/>
                      </a:endParaRPr>
                    </a:p>
                  </a:txBody>
                  <a:tcPr marL="8313" marR="8313" marT="831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r>
              <a:tr h="240140">
                <a:tc>
                  <a:txBody>
                    <a:bodyPr/>
                    <a:lstStyle/>
                    <a:p>
                      <a:pPr marR="0" algn="l" rtl="0" fontAlgn="b">
                        <a:lnSpc>
                          <a:spcPct val="100000"/>
                        </a:lnSpc>
                        <a:spcBef>
                          <a:spcPts val="0"/>
                        </a:spcBef>
                        <a:spcAft>
                          <a:spcPts val="0"/>
                        </a:spcAft>
                        <a:buClr>
                          <a:srgbClr val="000000"/>
                        </a:buClr>
                        <a:buFont typeface="Arial"/>
                      </a:pPr>
                      <a:r>
                        <a:rPr lang="ru-RU" sz="1050" b="0" i="0" u="none" strike="noStrike" cap="none" dirty="0" smtClean="0">
                          <a:solidFill>
                            <a:srgbClr val="000000"/>
                          </a:solidFill>
                          <a:effectLst/>
                          <a:latin typeface="Be Vietnam Pro"/>
                          <a:ea typeface="+mn-ea"/>
                          <a:cs typeface="+mn-cs"/>
                          <a:sym typeface="Arial"/>
                        </a:rPr>
                        <a:t>Жилищно-коммунальное</a:t>
                      </a:r>
                      <a:r>
                        <a:rPr lang="ru-RU" sz="1050" b="0" i="0" u="none" strike="noStrike" cap="none" baseline="0" dirty="0" smtClean="0">
                          <a:solidFill>
                            <a:srgbClr val="000000"/>
                          </a:solidFill>
                          <a:effectLst/>
                          <a:latin typeface="Be Vietnam Pro"/>
                          <a:ea typeface="+mn-ea"/>
                          <a:cs typeface="+mn-cs"/>
                          <a:sym typeface="Arial"/>
                        </a:rPr>
                        <a:t> хозяйство</a:t>
                      </a:r>
                      <a:endParaRPr lang="ru-RU" sz="1050" b="0" i="0" u="none" strike="noStrike" cap="none" dirty="0">
                        <a:solidFill>
                          <a:srgbClr val="000000"/>
                        </a:solidFill>
                        <a:effectLst/>
                        <a:latin typeface="Be Vietnam Pro"/>
                        <a:ea typeface="+mn-ea"/>
                        <a:cs typeface="+mn-cs"/>
                        <a:sym typeface="Arial"/>
                      </a:endParaRPr>
                    </a:p>
                  </a:txBody>
                  <a:tcPr marL="132911" marR="4923" marT="492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rtl="0" fontAlgn="b"/>
                      <a:r>
                        <a:rPr lang="ru-RU" sz="1100" b="0" i="0" u="none" strike="noStrike" dirty="0" smtClean="0">
                          <a:solidFill>
                            <a:srgbClr val="000000"/>
                          </a:solidFill>
                          <a:effectLst/>
                          <a:latin typeface="Arial"/>
                        </a:rPr>
                        <a:t>634,80</a:t>
                      </a:r>
                      <a:endParaRPr lang="ru-RU" sz="1100" b="0" i="0" u="none" strike="noStrike" dirty="0">
                        <a:solidFill>
                          <a:srgbClr val="000000"/>
                        </a:solidFill>
                        <a:effectLst/>
                        <a:latin typeface="Arial"/>
                      </a:endParaRPr>
                    </a:p>
                  </a:txBody>
                  <a:tcPr marL="8313" marR="8313" marT="831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vMerge="1">
                  <a:txBody>
                    <a:bodyPr/>
                    <a:lstStyle/>
                    <a:p>
                      <a:pPr algn="r" rtl="0" fontAlgn="b"/>
                      <a:endParaRPr lang="ru-RU" sz="1100" b="0" i="0" u="none" strike="noStrike" dirty="0">
                        <a:solidFill>
                          <a:srgbClr val="000000"/>
                        </a:solidFill>
                        <a:effectLst/>
                        <a:latin typeface="Arial"/>
                      </a:endParaRPr>
                    </a:p>
                  </a:txBody>
                  <a:tcPr marL="8313" marR="8313" marT="831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r>
            </a:tbl>
          </a:graphicData>
        </a:graphic>
      </p:graphicFrame>
      <p:graphicFrame>
        <p:nvGraphicFramePr>
          <p:cNvPr id="6" name="Таблица 5"/>
          <p:cNvGraphicFramePr>
            <a:graphicFrameLocks noGrp="1"/>
          </p:cNvGraphicFramePr>
          <p:nvPr>
            <p:extLst>
              <p:ext uri="{D42A27DB-BD31-4B8C-83A1-F6EECF244321}">
                <p14:modId xmlns:p14="http://schemas.microsoft.com/office/powerpoint/2010/main" val="4231769245"/>
              </p:ext>
            </p:extLst>
          </p:nvPr>
        </p:nvGraphicFramePr>
        <p:xfrm>
          <a:off x="4788121" y="4233989"/>
          <a:ext cx="4025701" cy="358053"/>
        </p:xfrm>
        <a:graphic>
          <a:graphicData uri="http://schemas.openxmlformats.org/drawingml/2006/table">
            <a:tbl>
              <a:tblPr/>
              <a:tblGrid>
                <a:gridCol w="2258727"/>
                <a:gridCol w="995715"/>
                <a:gridCol w="771259"/>
              </a:tblGrid>
              <a:tr h="358053">
                <a:tc>
                  <a:txBody>
                    <a:bodyPr/>
                    <a:lstStyle/>
                    <a:p>
                      <a:pPr marR="0" algn="l" rtl="0" fontAlgn="b">
                        <a:lnSpc>
                          <a:spcPct val="100000"/>
                        </a:lnSpc>
                        <a:spcBef>
                          <a:spcPts val="0"/>
                        </a:spcBef>
                        <a:spcAft>
                          <a:spcPts val="0"/>
                        </a:spcAft>
                        <a:buClr>
                          <a:srgbClr val="000000"/>
                        </a:buClr>
                        <a:buFont typeface="Arial"/>
                      </a:pPr>
                      <a:r>
                        <a:rPr lang="ru-RU" sz="1050" b="1" i="0" u="none" strike="noStrike" cap="none" dirty="0" smtClean="0">
                          <a:solidFill>
                            <a:srgbClr val="FFFFFF"/>
                          </a:solidFill>
                          <a:effectLst/>
                          <a:latin typeface="Be Vietnam Pro"/>
                          <a:ea typeface="+mn-ea"/>
                          <a:cs typeface="+mn-cs"/>
                          <a:sym typeface="Arial"/>
                        </a:rPr>
                        <a:t>Прочие расходы</a:t>
                      </a:r>
                      <a:endParaRPr lang="ru-RU" sz="1050" b="1" i="0" u="none" strike="noStrike" cap="none" dirty="0">
                        <a:solidFill>
                          <a:srgbClr val="FFFFFF"/>
                        </a:solidFill>
                        <a:effectLst/>
                        <a:latin typeface="Be Vietnam Pro"/>
                        <a:ea typeface="+mn-ea"/>
                        <a:cs typeface="+mn-cs"/>
                        <a:sym typeface="Arial"/>
                      </a:endParaRPr>
                    </a:p>
                  </a:txBody>
                  <a:tcPr marL="132911" marR="4923" marT="492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chemeClr val="accent1">
                        <a:lumMod val="75000"/>
                      </a:schemeClr>
                    </a:solidFill>
                  </a:tcPr>
                </a:tc>
                <a:tc>
                  <a:txBody>
                    <a:bodyPr/>
                    <a:lstStyle/>
                    <a:p>
                      <a:pPr algn="r" rtl="0" fontAlgn="b"/>
                      <a:r>
                        <a:rPr lang="ru-RU" sz="1100" b="1" i="0" u="none" strike="noStrike" dirty="0" smtClean="0">
                          <a:solidFill>
                            <a:srgbClr val="FFFFFF"/>
                          </a:solidFill>
                          <a:effectLst/>
                          <a:latin typeface="Be Vietnam Pro"/>
                        </a:rPr>
                        <a:t>479,52</a:t>
                      </a:r>
                    </a:p>
                  </a:txBody>
                  <a:tcPr marL="9525" marR="9525" marT="9525"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chemeClr val="accent1">
                        <a:lumMod val="75000"/>
                      </a:schemeClr>
                    </a:solidFill>
                  </a:tcPr>
                </a:tc>
                <a:tc>
                  <a:txBody>
                    <a:bodyPr/>
                    <a:lstStyle/>
                    <a:p>
                      <a:pPr marR="0" algn="r" rtl="0" fontAlgn="b">
                        <a:lnSpc>
                          <a:spcPct val="100000"/>
                        </a:lnSpc>
                        <a:spcBef>
                          <a:spcPts val="0"/>
                        </a:spcBef>
                        <a:spcAft>
                          <a:spcPts val="0"/>
                        </a:spcAft>
                        <a:buClr>
                          <a:srgbClr val="000000"/>
                        </a:buClr>
                        <a:buFont typeface="Arial"/>
                      </a:pPr>
                      <a:r>
                        <a:rPr lang="ru-RU" sz="1600" b="1" i="0" u="none" strike="noStrike" cap="none" dirty="0" smtClean="0">
                          <a:solidFill>
                            <a:srgbClr val="FF0000"/>
                          </a:solidFill>
                          <a:effectLst/>
                          <a:latin typeface="Be Vietnam Pro"/>
                          <a:ea typeface="+mn-ea"/>
                          <a:cs typeface="+mn-cs"/>
                          <a:sym typeface="Arial"/>
                        </a:rPr>
                        <a:t>12%</a:t>
                      </a:r>
                    </a:p>
                  </a:txBody>
                  <a:tcPr marL="9525" marR="9525" marT="9525"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chemeClr val="accent6">
                        <a:lumMod val="20000"/>
                        <a:lumOff val="80000"/>
                      </a:schemeClr>
                    </a:solidFill>
                  </a:tcPr>
                </a:tc>
              </a:tr>
            </a:tbl>
          </a:graphicData>
        </a:graphic>
      </p:graphicFrame>
    </p:spTree>
    <p:extLst>
      <p:ext uri="{BB962C8B-B14F-4D97-AF65-F5344CB8AC3E}">
        <p14:creationId xmlns:p14="http://schemas.microsoft.com/office/powerpoint/2010/main" val="1497673329"/>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6" name="Диаграмма 65"/>
          <p:cNvGraphicFramePr>
            <a:graphicFrameLocks/>
          </p:cNvGraphicFramePr>
          <p:nvPr>
            <p:extLst>
              <p:ext uri="{D42A27DB-BD31-4B8C-83A1-F6EECF244321}">
                <p14:modId xmlns:p14="http://schemas.microsoft.com/office/powerpoint/2010/main" val="1323734854"/>
              </p:ext>
            </p:extLst>
          </p:nvPr>
        </p:nvGraphicFramePr>
        <p:xfrm>
          <a:off x="77637" y="729343"/>
          <a:ext cx="8880183" cy="4131872"/>
        </p:xfrm>
        <a:graphic>
          <a:graphicData uri="http://schemas.openxmlformats.org/drawingml/2006/chart">
            <c:chart xmlns:c="http://schemas.openxmlformats.org/drawingml/2006/chart" xmlns:r="http://schemas.openxmlformats.org/officeDocument/2006/relationships" r:id="rId2"/>
          </a:graphicData>
        </a:graphic>
      </p:graphicFrame>
      <p:sp>
        <p:nvSpPr>
          <p:cNvPr id="5" name="Rectangle 12"/>
          <p:cNvSpPr>
            <a:spLocks noChangeArrowheads="1"/>
          </p:cNvSpPr>
          <p:nvPr/>
        </p:nvSpPr>
        <p:spPr bwMode="auto">
          <a:xfrm>
            <a:off x="760684" y="174746"/>
            <a:ext cx="6704079"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ru-RU" altLang="ru-RU" b="1" dirty="0">
                <a:solidFill>
                  <a:schemeClr val="tx1">
                    <a:lumMod val="75000"/>
                  </a:schemeClr>
                </a:solidFill>
                <a:latin typeface="Be Vietnam Pro"/>
                <a:ea typeface="Be Vietnam Pro"/>
                <a:cs typeface="Be Vietnam Pro"/>
              </a:rPr>
              <a:t>Расходы бюджета </a:t>
            </a:r>
            <a:r>
              <a:rPr lang="ru-RU" altLang="ru-RU" b="1" dirty="0" smtClean="0">
                <a:solidFill>
                  <a:schemeClr val="tx1">
                    <a:lumMod val="75000"/>
                  </a:schemeClr>
                </a:solidFill>
                <a:latin typeface="Be Vietnam Pro"/>
                <a:ea typeface="Be Vietnam Pro"/>
                <a:cs typeface="Be Vietnam Pro"/>
              </a:rPr>
              <a:t>Увинского района в </a:t>
            </a:r>
            <a:r>
              <a:rPr lang="ru-RU" altLang="ru-RU" b="1" dirty="0">
                <a:solidFill>
                  <a:schemeClr val="tx1">
                    <a:lumMod val="75000"/>
                  </a:schemeClr>
                </a:solidFill>
                <a:latin typeface="Be Vietnam Pro"/>
                <a:ea typeface="Be Vietnam Pro"/>
                <a:cs typeface="Be Vietnam Pro"/>
              </a:rPr>
              <a:t>расчете на душу </a:t>
            </a:r>
            <a:r>
              <a:rPr lang="ru-RU" altLang="ru-RU" b="1" dirty="0" smtClean="0">
                <a:solidFill>
                  <a:schemeClr val="tx1">
                    <a:lumMod val="75000"/>
                  </a:schemeClr>
                </a:solidFill>
                <a:latin typeface="Be Vietnam Pro"/>
                <a:ea typeface="Be Vietnam Pro"/>
                <a:cs typeface="Be Vietnam Pro"/>
              </a:rPr>
              <a:t>населения, </a:t>
            </a:r>
            <a:r>
              <a:rPr lang="ru-RU" altLang="ru-RU" dirty="0" smtClean="0">
                <a:solidFill>
                  <a:schemeClr val="tx1">
                    <a:lumMod val="75000"/>
                  </a:schemeClr>
                </a:solidFill>
                <a:latin typeface="Be Vietnam Pro"/>
                <a:ea typeface="Be Vietnam Pro"/>
                <a:cs typeface="Be Vietnam Pro"/>
              </a:rPr>
              <a:t>тыс.₽</a:t>
            </a:r>
            <a:endParaRPr lang="ru-RU" altLang="ru-RU" dirty="0">
              <a:solidFill>
                <a:schemeClr val="tx1">
                  <a:lumMod val="75000"/>
                </a:schemeClr>
              </a:solidFill>
              <a:latin typeface="Be Vietnam Pro"/>
              <a:ea typeface="Be Vietnam Pro"/>
              <a:cs typeface="Be Vietnam Pro"/>
            </a:endParaRPr>
          </a:p>
        </p:txBody>
      </p:sp>
      <p:sp>
        <p:nvSpPr>
          <p:cNvPr id="6" name="Прямоугольник 5"/>
          <p:cNvSpPr/>
          <p:nvPr/>
        </p:nvSpPr>
        <p:spPr>
          <a:xfrm>
            <a:off x="77637" y="4861215"/>
            <a:ext cx="5645830" cy="287066"/>
          </a:xfrm>
          <a:prstGeom prst="rect">
            <a:avLst/>
          </a:prstGeom>
        </p:spPr>
        <p:txBody>
          <a:bodyPr wrap="square">
            <a:spAutoFit/>
          </a:bodyPr>
          <a:lstStyle/>
          <a:p>
            <a:pPr algn="ctr">
              <a:lnSpc>
                <a:spcPct val="115000"/>
              </a:lnSpc>
              <a:tabLst>
                <a:tab pos="1809750" algn="l"/>
              </a:tabLst>
            </a:pPr>
            <a:r>
              <a:rPr lang="ru-RU" sz="1200" b="1" dirty="0">
                <a:ea typeface="Calibri"/>
                <a:cs typeface="Times New Roman"/>
              </a:rPr>
              <a:t> </a:t>
            </a:r>
            <a:r>
              <a:rPr lang="ru-RU" sz="1050" dirty="0" smtClean="0">
                <a:latin typeface="Calibri"/>
                <a:ea typeface="Calibri"/>
                <a:cs typeface="Times New Roman"/>
              </a:rPr>
              <a:t>* </a:t>
            </a:r>
            <a:r>
              <a:rPr lang="ru-RU" sz="1050" dirty="0">
                <a:latin typeface="Calibri"/>
                <a:ea typeface="Calibri"/>
                <a:cs typeface="Times New Roman"/>
              </a:rPr>
              <a:t>Численность постоянного населения Увинского района на </a:t>
            </a:r>
            <a:r>
              <a:rPr lang="ru-RU" sz="1050" dirty="0" smtClean="0">
                <a:latin typeface="Calibri"/>
                <a:ea typeface="Calibri"/>
                <a:cs typeface="Times New Roman"/>
              </a:rPr>
              <a:t>01.01.2025 </a:t>
            </a:r>
            <a:r>
              <a:rPr lang="ru-RU" sz="1050" dirty="0">
                <a:latin typeface="Calibri"/>
                <a:ea typeface="Calibri"/>
                <a:cs typeface="Times New Roman"/>
              </a:rPr>
              <a:t>г. – </a:t>
            </a:r>
            <a:r>
              <a:rPr lang="ru-RU" sz="1050" dirty="0" smtClean="0">
                <a:latin typeface="Calibri"/>
                <a:ea typeface="Calibri"/>
                <a:cs typeface="Times New Roman"/>
              </a:rPr>
              <a:t>33 612 </a:t>
            </a:r>
            <a:r>
              <a:rPr lang="ru-RU" sz="1050" dirty="0">
                <a:latin typeface="Calibri"/>
                <a:ea typeface="Calibri"/>
                <a:cs typeface="Times New Roman"/>
              </a:rPr>
              <a:t>чел</a:t>
            </a:r>
            <a:endParaRPr lang="ru-RU" sz="1050" dirty="0">
              <a:effectLst/>
              <a:latin typeface="Calibri"/>
              <a:ea typeface="Calibri"/>
              <a:cs typeface="Times New Roman"/>
            </a:endParaRPr>
          </a:p>
        </p:txBody>
      </p:sp>
      <p:pic>
        <p:nvPicPr>
          <p:cNvPr id="67"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5270" y="182428"/>
            <a:ext cx="3111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39" name="Google Shape;6680;p61"/>
          <p:cNvGrpSpPr/>
          <p:nvPr/>
        </p:nvGrpSpPr>
        <p:grpSpPr>
          <a:xfrm>
            <a:off x="311266" y="3872347"/>
            <a:ext cx="340204" cy="298116"/>
            <a:chOff x="899850" y="871450"/>
            <a:chExt cx="483175" cy="423400"/>
          </a:xfrm>
          <a:solidFill>
            <a:schemeClr val="bg1">
              <a:lumMod val="50000"/>
            </a:schemeClr>
          </a:solidFill>
        </p:grpSpPr>
        <p:sp>
          <p:nvSpPr>
            <p:cNvPr id="40" name="Google Shape;6681;p61"/>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rgbClr val="435D74"/>
                </a:solidFill>
                <a:effectLst/>
                <a:uLnTx/>
                <a:uFillTx/>
              </a:endParaRPr>
            </a:p>
          </p:txBody>
        </p:sp>
        <p:sp>
          <p:nvSpPr>
            <p:cNvPr id="41" name="Google Shape;6682;p61"/>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rgbClr val="435D74"/>
                </a:solidFill>
                <a:effectLst/>
                <a:uLnTx/>
                <a:uFillTx/>
              </a:endParaRPr>
            </a:p>
          </p:txBody>
        </p:sp>
        <p:sp>
          <p:nvSpPr>
            <p:cNvPr id="42" name="Google Shape;6683;p61"/>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rgbClr val="435D74"/>
                </a:solidFill>
                <a:effectLst/>
                <a:uLnTx/>
                <a:uFillTx/>
              </a:endParaRPr>
            </a:p>
          </p:txBody>
        </p:sp>
        <p:sp>
          <p:nvSpPr>
            <p:cNvPr id="43" name="Google Shape;6684;p61"/>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rgbClr val="435D74"/>
                </a:solidFill>
                <a:effectLst/>
                <a:uLnTx/>
                <a:uFillTx/>
              </a:endParaRPr>
            </a:p>
          </p:txBody>
        </p:sp>
      </p:grpSp>
      <p:grpSp>
        <p:nvGrpSpPr>
          <p:cNvPr id="44" name="Google Shape;6698;p61"/>
          <p:cNvGrpSpPr/>
          <p:nvPr/>
        </p:nvGrpSpPr>
        <p:grpSpPr>
          <a:xfrm>
            <a:off x="1706002" y="1998214"/>
            <a:ext cx="339253" cy="298169"/>
            <a:chOff x="4467200" y="877100"/>
            <a:chExt cx="481825" cy="423475"/>
          </a:xfrm>
          <a:solidFill>
            <a:srgbClr val="7030A0"/>
          </a:solidFill>
        </p:grpSpPr>
        <p:sp>
          <p:nvSpPr>
            <p:cNvPr id="45" name="Google Shape;6699;p61"/>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rgbClr val="435D74"/>
                </a:solidFill>
                <a:effectLst/>
                <a:uLnTx/>
                <a:uFillTx/>
              </a:endParaRPr>
            </a:p>
          </p:txBody>
        </p:sp>
        <p:sp>
          <p:nvSpPr>
            <p:cNvPr id="46" name="Google Shape;6700;p61"/>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rgbClr val="435D74"/>
                </a:solidFill>
                <a:effectLst/>
                <a:uLnTx/>
                <a:uFillTx/>
              </a:endParaRPr>
            </a:p>
          </p:txBody>
        </p:sp>
        <p:sp>
          <p:nvSpPr>
            <p:cNvPr id="47" name="Google Shape;6701;p61"/>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rgbClr val="435D74"/>
                </a:solidFill>
                <a:effectLst/>
                <a:uLnTx/>
                <a:uFillTx/>
              </a:endParaRPr>
            </a:p>
          </p:txBody>
        </p:sp>
        <p:sp>
          <p:nvSpPr>
            <p:cNvPr id="48" name="Google Shape;6702;p61"/>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rgbClr val="435D74"/>
                </a:solidFill>
                <a:effectLst/>
                <a:uLnTx/>
                <a:uFillTx/>
              </a:endParaRPr>
            </a:p>
          </p:txBody>
        </p:sp>
      </p:grpSp>
      <p:grpSp>
        <p:nvGrpSpPr>
          <p:cNvPr id="49" name="Google Shape;6729;p61"/>
          <p:cNvGrpSpPr/>
          <p:nvPr/>
        </p:nvGrpSpPr>
        <p:grpSpPr>
          <a:xfrm>
            <a:off x="1482506" y="1055061"/>
            <a:ext cx="352465" cy="339288"/>
            <a:chOff x="2071000" y="1435025"/>
            <a:chExt cx="500400" cy="481875"/>
          </a:xfrm>
        </p:grpSpPr>
        <p:sp>
          <p:nvSpPr>
            <p:cNvPr id="50" name="Google Shape;6730;p61"/>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rgbClr val="435D74"/>
                </a:solidFill>
                <a:effectLst/>
                <a:uLnTx/>
                <a:uFillTx/>
              </a:endParaRPr>
            </a:p>
          </p:txBody>
        </p:sp>
        <p:sp>
          <p:nvSpPr>
            <p:cNvPr id="51" name="Google Shape;6731;p61"/>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rgbClr val="435D74"/>
                </a:solidFill>
                <a:effectLst/>
                <a:uLnTx/>
                <a:uFillTx/>
              </a:endParaRPr>
            </a:p>
          </p:txBody>
        </p:sp>
        <p:sp>
          <p:nvSpPr>
            <p:cNvPr id="52" name="Google Shape;6732;p61"/>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rgbClr val="435D74"/>
                </a:solidFill>
                <a:effectLst/>
                <a:uLnTx/>
                <a:uFillTx/>
              </a:endParaRPr>
            </a:p>
          </p:txBody>
        </p:sp>
      </p:grpSp>
      <p:grpSp>
        <p:nvGrpSpPr>
          <p:cNvPr id="53" name="Google Shape;6775;p61"/>
          <p:cNvGrpSpPr/>
          <p:nvPr/>
        </p:nvGrpSpPr>
        <p:grpSpPr>
          <a:xfrm>
            <a:off x="1298330" y="2963492"/>
            <a:ext cx="343759" cy="339271"/>
            <a:chOff x="6232000" y="1435050"/>
            <a:chExt cx="488225" cy="481850"/>
          </a:xfrm>
          <a:solidFill>
            <a:schemeClr val="accent5">
              <a:lumMod val="25000"/>
            </a:schemeClr>
          </a:solidFill>
        </p:grpSpPr>
        <p:sp>
          <p:nvSpPr>
            <p:cNvPr id="54" name="Google Shape;6776;p61"/>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rgbClr val="435D74"/>
                </a:solidFill>
                <a:effectLst/>
                <a:uLnTx/>
                <a:uFillTx/>
              </a:endParaRPr>
            </a:p>
          </p:txBody>
        </p:sp>
        <p:sp>
          <p:nvSpPr>
            <p:cNvPr id="55" name="Google Shape;6777;p61"/>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rgbClr val="435D74"/>
                </a:solidFill>
                <a:effectLst/>
                <a:uLnTx/>
                <a:uFillTx/>
              </a:endParaRPr>
            </a:p>
          </p:txBody>
        </p:sp>
        <p:sp>
          <p:nvSpPr>
            <p:cNvPr id="56" name="Google Shape;6778;p61"/>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rgbClr val="435D74"/>
                </a:solidFill>
                <a:effectLst/>
                <a:uLnTx/>
                <a:uFillTx/>
              </a:endParaRPr>
            </a:p>
          </p:txBody>
        </p:sp>
        <p:sp>
          <p:nvSpPr>
            <p:cNvPr id="57" name="Google Shape;6779;p61"/>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rgbClr val="435D74"/>
                </a:solidFill>
                <a:effectLst/>
                <a:uLnTx/>
                <a:uFillTx/>
              </a:endParaRPr>
            </a:p>
          </p:txBody>
        </p:sp>
        <p:sp>
          <p:nvSpPr>
            <p:cNvPr id="58" name="Google Shape;6780;p61"/>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rgbClr val="435D74"/>
                </a:solidFill>
                <a:effectLst/>
                <a:uLnTx/>
                <a:uFillTx/>
              </a:endParaRPr>
            </a:p>
          </p:txBody>
        </p:sp>
      </p:grpSp>
      <p:grpSp>
        <p:nvGrpSpPr>
          <p:cNvPr id="59" name="Google Shape;8903;p65"/>
          <p:cNvGrpSpPr/>
          <p:nvPr/>
        </p:nvGrpSpPr>
        <p:grpSpPr>
          <a:xfrm>
            <a:off x="1393513" y="4115376"/>
            <a:ext cx="355416" cy="355652"/>
            <a:chOff x="-10391650" y="3180600"/>
            <a:chExt cx="352875" cy="353075"/>
          </a:xfrm>
          <a:solidFill>
            <a:srgbClr val="002060"/>
          </a:solidFill>
        </p:grpSpPr>
        <p:sp>
          <p:nvSpPr>
            <p:cNvPr id="60" name="Google Shape;8904;p65"/>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61" name="Google Shape;8905;p65"/>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62" name="Google Shape;8906;p65"/>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63" name="Google Shape;8907;p65"/>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64" name="Google Shape;8908;p65"/>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65" name="Google Shape;8909;p65"/>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grpSp>
      <p:grpSp>
        <p:nvGrpSpPr>
          <p:cNvPr id="69" name="Google Shape;7175;p62"/>
          <p:cNvGrpSpPr/>
          <p:nvPr/>
        </p:nvGrpSpPr>
        <p:grpSpPr>
          <a:xfrm>
            <a:off x="1718257" y="1479697"/>
            <a:ext cx="369974" cy="271478"/>
            <a:chOff x="-40011050" y="3972375"/>
            <a:chExt cx="316650" cy="316625"/>
          </a:xfrm>
          <a:solidFill>
            <a:schemeClr val="tx1"/>
          </a:solidFill>
        </p:grpSpPr>
        <p:sp>
          <p:nvSpPr>
            <p:cNvPr id="70" name="Google Shape;7176;p62"/>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77;p62"/>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 name="Google Shape;2428;p48"/>
          <p:cNvGrpSpPr/>
          <p:nvPr/>
        </p:nvGrpSpPr>
        <p:grpSpPr>
          <a:xfrm>
            <a:off x="183345" y="875156"/>
            <a:ext cx="313328" cy="382075"/>
            <a:chOff x="3118300" y="1898625"/>
            <a:chExt cx="365525" cy="445725"/>
          </a:xfrm>
          <a:solidFill>
            <a:schemeClr val="accent4">
              <a:lumMod val="50000"/>
            </a:schemeClr>
          </a:solidFill>
        </p:grpSpPr>
        <p:sp>
          <p:nvSpPr>
            <p:cNvPr id="74" name="Google Shape;2429;p48"/>
            <p:cNvSpPr/>
            <p:nvPr/>
          </p:nvSpPr>
          <p:spPr>
            <a:xfrm>
              <a:off x="3196100" y="1898625"/>
              <a:ext cx="287725" cy="392700"/>
            </a:xfrm>
            <a:custGeom>
              <a:avLst/>
              <a:gdLst/>
              <a:ahLst/>
              <a:cxnLst/>
              <a:rect l="l" t="t" r="r" b="b"/>
              <a:pathLst>
                <a:path w="11509" h="15708" extrusionOk="0">
                  <a:moveTo>
                    <a:pt x="8347" y="283"/>
                  </a:moveTo>
                  <a:lnTo>
                    <a:pt x="8347" y="3113"/>
                  </a:lnTo>
                  <a:lnTo>
                    <a:pt x="11177" y="3113"/>
                  </a:lnTo>
                  <a:lnTo>
                    <a:pt x="8347" y="283"/>
                  </a:lnTo>
                  <a:close/>
                  <a:moveTo>
                    <a:pt x="9434" y="5188"/>
                  </a:moveTo>
                  <a:lnTo>
                    <a:pt x="9434" y="6226"/>
                  </a:lnTo>
                  <a:lnTo>
                    <a:pt x="2076" y="6226"/>
                  </a:lnTo>
                  <a:lnTo>
                    <a:pt x="2076" y="5188"/>
                  </a:lnTo>
                  <a:close/>
                  <a:moveTo>
                    <a:pt x="9434" y="7358"/>
                  </a:moveTo>
                  <a:lnTo>
                    <a:pt x="9434" y="8396"/>
                  </a:lnTo>
                  <a:lnTo>
                    <a:pt x="5234" y="8396"/>
                  </a:lnTo>
                  <a:lnTo>
                    <a:pt x="5234" y="7358"/>
                  </a:lnTo>
                  <a:close/>
                  <a:moveTo>
                    <a:pt x="1" y="0"/>
                  </a:moveTo>
                  <a:lnTo>
                    <a:pt x="1" y="7358"/>
                  </a:lnTo>
                  <a:lnTo>
                    <a:pt x="5140" y="7358"/>
                  </a:lnTo>
                  <a:lnTo>
                    <a:pt x="3397" y="10897"/>
                  </a:lnTo>
                  <a:lnTo>
                    <a:pt x="3819" y="11557"/>
                  </a:lnTo>
                  <a:cubicBezTo>
                    <a:pt x="4623" y="12784"/>
                    <a:pt x="5140" y="14244"/>
                    <a:pt x="5234" y="15708"/>
                  </a:cubicBezTo>
                  <a:lnTo>
                    <a:pt x="11509" y="15708"/>
                  </a:lnTo>
                  <a:lnTo>
                    <a:pt x="11509" y="4151"/>
                  </a:lnTo>
                  <a:lnTo>
                    <a:pt x="7309" y="4151"/>
                  </a:lnTo>
                  <a:lnTo>
                    <a:pt x="7309"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2430;p48"/>
            <p:cNvSpPr/>
            <p:nvPr/>
          </p:nvSpPr>
          <p:spPr>
            <a:xfrm>
              <a:off x="3118300" y="2187550"/>
              <a:ext cx="182725" cy="156800"/>
            </a:xfrm>
            <a:custGeom>
              <a:avLst/>
              <a:gdLst/>
              <a:ahLst/>
              <a:cxnLst/>
              <a:rect l="l" t="t" r="r" b="b"/>
              <a:pathLst>
                <a:path w="7309" h="6272" extrusionOk="0">
                  <a:moveTo>
                    <a:pt x="4151" y="2076"/>
                  </a:moveTo>
                  <a:lnTo>
                    <a:pt x="4151" y="3113"/>
                  </a:lnTo>
                  <a:lnTo>
                    <a:pt x="3113" y="3113"/>
                  </a:lnTo>
                  <a:lnTo>
                    <a:pt x="3113" y="2076"/>
                  </a:lnTo>
                  <a:close/>
                  <a:moveTo>
                    <a:pt x="1604" y="0"/>
                  </a:moveTo>
                  <a:lnTo>
                    <a:pt x="1226" y="566"/>
                  </a:lnTo>
                  <a:cubicBezTo>
                    <a:pt x="423" y="1793"/>
                    <a:pt x="0" y="3208"/>
                    <a:pt x="0" y="4668"/>
                  </a:cubicBezTo>
                  <a:cubicBezTo>
                    <a:pt x="0" y="5566"/>
                    <a:pt x="706" y="6271"/>
                    <a:pt x="1555" y="6271"/>
                  </a:cubicBezTo>
                  <a:lnTo>
                    <a:pt x="5754" y="6271"/>
                  </a:lnTo>
                  <a:cubicBezTo>
                    <a:pt x="6603" y="6271"/>
                    <a:pt x="7309" y="5566"/>
                    <a:pt x="7309" y="4668"/>
                  </a:cubicBezTo>
                  <a:cubicBezTo>
                    <a:pt x="7309" y="3208"/>
                    <a:pt x="6886" y="1793"/>
                    <a:pt x="6037" y="566"/>
                  </a:cubicBezTo>
                  <a:lnTo>
                    <a:pt x="566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2431;p48"/>
            <p:cNvSpPr/>
            <p:nvPr/>
          </p:nvSpPr>
          <p:spPr>
            <a:xfrm>
              <a:off x="3135925" y="2108500"/>
              <a:ext cx="146225" cy="51900"/>
            </a:xfrm>
            <a:custGeom>
              <a:avLst/>
              <a:gdLst/>
              <a:ahLst/>
              <a:cxnLst/>
              <a:rect l="l" t="t" r="r" b="b"/>
              <a:pathLst>
                <a:path w="5849" h="2076" extrusionOk="0">
                  <a:moveTo>
                    <a:pt x="1" y="1"/>
                  </a:moveTo>
                  <a:lnTo>
                    <a:pt x="1038" y="2076"/>
                  </a:lnTo>
                  <a:lnTo>
                    <a:pt x="4811" y="2076"/>
                  </a:lnTo>
                  <a:lnTo>
                    <a:pt x="5849"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 name="Google Shape;9230;p66"/>
          <p:cNvGrpSpPr/>
          <p:nvPr/>
        </p:nvGrpSpPr>
        <p:grpSpPr>
          <a:xfrm>
            <a:off x="1772312" y="2651290"/>
            <a:ext cx="304802" cy="304071"/>
            <a:chOff x="-35982970" y="4419675"/>
            <a:chExt cx="206269" cy="205747"/>
          </a:xfrm>
          <a:solidFill>
            <a:schemeClr val="accent3">
              <a:lumMod val="75000"/>
            </a:schemeClr>
          </a:solidFill>
        </p:grpSpPr>
        <p:sp>
          <p:nvSpPr>
            <p:cNvPr id="78" name="Google Shape;9231;p66"/>
            <p:cNvSpPr/>
            <p:nvPr/>
          </p:nvSpPr>
          <p:spPr>
            <a:xfrm>
              <a:off x="-35982970" y="4419675"/>
              <a:ext cx="157227" cy="168443"/>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grpFill/>
            <a:ln>
              <a:noFill/>
            </a:ln>
          </p:spPr>
          <p:txBody>
            <a:bodyPr spcFirstLastPara="1" wrap="square" lIns="91425" tIns="91425" rIns="91425" bIns="91425" anchor="ctr" anchorCtr="0">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lvl="0" indent="0" algn="l" rtl="0">
                <a:spcBef>
                  <a:spcPts val="0"/>
                </a:spcBef>
                <a:spcAft>
                  <a:spcPts val="0"/>
                </a:spcAft>
                <a:buNone/>
              </a:pPr>
              <a:endParaRPr/>
            </a:p>
          </p:txBody>
        </p:sp>
        <p:sp>
          <p:nvSpPr>
            <p:cNvPr id="79" name="Google Shape;9232;p66"/>
            <p:cNvSpPr/>
            <p:nvPr/>
          </p:nvSpPr>
          <p:spPr>
            <a:xfrm>
              <a:off x="-35867325" y="4420218"/>
              <a:ext cx="90624" cy="168967"/>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grpFill/>
            <a:ln>
              <a:noFill/>
            </a:ln>
          </p:spPr>
          <p:txBody>
            <a:bodyPr spcFirstLastPara="1" wrap="square" lIns="91425" tIns="91425" rIns="91425" bIns="91425" anchor="ctr" anchorCtr="0">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lvl="0" indent="0" algn="l" rtl="0">
                <a:spcBef>
                  <a:spcPts val="0"/>
                </a:spcBef>
                <a:spcAft>
                  <a:spcPts val="0"/>
                </a:spcAft>
                <a:buNone/>
              </a:pPr>
              <a:endParaRPr/>
            </a:p>
          </p:txBody>
        </p:sp>
        <p:sp>
          <p:nvSpPr>
            <p:cNvPr id="80" name="Google Shape;9233;p66"/>
            <p:cNvSpPr/>
            <p:nvPr/>
          </p:nvSpPr>
          <p:spPr>
            <a:xfrm>
              <a:off x="-35945143" y="4601417"/>
              <a:ext cx="132206" cy="2400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grpFill/>
            <a:ln>
              <a:noFill/>
            </a:ln>
          </p:spPr>
          <p:txBody>
            <a:bodyPr spcFirstLastPara="1" wrap="square" lIns="91425" tIns="91425" rIns="91425" bIns="91425" anchor="ctr" anchorCtr="0">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lvl="0" indent="0" algn="l" rtl="0">
                <a:spcBef>
                  <a:spcPts val="0"/>
                </a:spcBef>
                <a:spcAft>
                  <a:spcPts val="0"/>
                </a:spcAft>
                <a:buNone/>
              </a:pPr>
              <a:endParaRPr/>
            </a:p>
          </p:txBody>
        </p:sp>
      </p:grpSp>
      <p:grpSp>
        <p:nvGrpSpPr>
          <p:cNvPr id="81" name="Google Shape;8036;p64"/>
          <p:cNvGrpSpPr/>
          <p:nvPr/>
        </p:nvGrpSpPr>
        <p:grpSpPr>
          <a:xfrm>
            <a:off x="2119700" y="1729171"/>
            <a:ext cx="292285" cy="292215"/>
            <a:chOff x="-58626993" y="3872677"/>
            <a:chExt cx="240853" cy="240829"/>
          </a:xfrm>
          <a:solidFill>
            <a:schemeClr val="tx2">
              <a:lumMod val="50000"/>
            </a:schemeClr>
          </a:solidFill>
        </p:grpSpPr>
        <p:sp>
          <p:nvSpPr>
            <p:cNvPr id="82" name="Google Shape;8037;p64"/>
            <p:cNvSpPr/>
            <p:nvPr/>
          </p:nvSpPr>
          <p:spPr>
            <a:xfrm>
              <a:off x="-58626993" y="3901890"/>
              <a:ext cx="113627" cy="210977"/>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grpFill/>
            <a:ln>
              <a:noFill/>
            </a:ln>
          </p:spPr>
          <p:txBody>
            <a:bodyPr spcFirstLastPara="1" wrap="square" lIns="91425" tIns="91425" rIns="91425" bIns="91425" anchor="ctr" anchorCtr="0">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lvl="0" indent="0" algn="l" rtl="0">
                <a:spcBef>
                  <a:spcPts val="0"/>
                </a:spcBef>
                <a:spcAft>
                  <a:spcPts val="0"/>
                </a:spcAft>
                <a:buNone/>
              </a:pPr>
              <a:endParaRPr/>
            </a:p>
          </p:txBody>
        </p:sp>
        <p:sp>
          <p:nvSpPr>
            <p:cNvPr id="83" name="Google Shape;8038;p64"/>
            <p:cNvSpPr/>
            <p:nvPr/>
          </p:nvSpPr>
          <p:spPr>
            <a:xfrm>
              <a:off x="-58499108" y="3901890"/>
              <a:ext cx="112968" cy="211616"/>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grpFill/>
            <a:ln>
              <a:noFill/>
            </a:ln>
          </p:spPr>
          <p:txBody>
            <a:bodyPr spcFirstLastPara="1" wrap="square" lIns="91425" tIns="91425" rIns="91425" bIns="91425" anchor="ctr" anchorCtr="0">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lvl="0" indent="0" algn="l" rtl="0">
                <a:spcBef>
                  <a:spcPts val="0"/>
                </a:spcBef>
                <a:spcAft>
                  <a:spcPts val="0"/>
                </a:spcAft>
                <a:buNone/>
              </a:pPr>
              <a:endParaRPr/>
            </a:p>
          </p:txBody>
        </p:sp>
        <p:sp>
          <p:nvSpPr>
            <p:cNvPr id="84" name="Google Shape;8039;p64"/>
            <p:cNvSpPr/>
            <p:nvPr/>
          </p:nvSpPr>
          <p:spPr>
            <a:xfrm>
              <a:off x="-58450423" y="3928512"/>
              <a:ext cx="21427" cy="31173"/>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grpFill/>
            <a:ln>
              <a:noFill/>
            </a:ln>
          </p:spPr>
          <p:txBody>
            <a:bodyPr spcFirstLastPara="1" wrap="square" lIns="91425" tIns="91425" rIns="91425" bIns="91425" anchor="ctr" anchorCtr="0">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lvl="0" indent="0" algn="l" rtl="0">
                <a:spcBef>
                  <a:spcPts val="0"/>
                </a:spcBef>
                <a:spcAft>
                  <a:spcPts val="0"/>
                </a:spcAft>
                <a:buNone/>
              </a:pPr>
              <a:endParaRPr/>
            </a:p>
          </p:txBody>
        </p:sp>
        <p:sp>
          <p:nvSpPr>
            <p:cNvPr id="85" name="Google Shape;8040;p64"/>
            <p:cNvSpPr/>
            <p:nvPr/>
          </p:nvSpPr>
          <p:spPr>
            <a:xfrm>
              <a:off x="-58584799" y="3930242"/>
              <a:ext cx="20789" cy="30081"/>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grpFill/>
            <a:ln>
              <a:noFill/>
            </a:ln>
          </p:spPr>
          <p:txBody>
            <a:bodyPr spcFirstLastPara="1" wrap="square" lIns="91425" tIns="91425" rIns="91425" bIns="91425" anchor="ctr" anchorCtr="0">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lvl="0" indent="0" algn="l" rtl="0">
                <a:spcBef>
                  <a:spcPts val="0"/>
                </a:spcBef>
                <a:spcAft>
                  <a:spcPts val="0"/>
                </a:spcAft>
                <a:buNone/>
              </a:pPr>
              <a:endParaRPr/>
            </a:p>
          </p:txBody>
        </p:sp>
        <p:sp>
          <p:nvSpPr>
            <p:cNvPr id="86" name="Google Shape;8041;p64"/>
            <p:cNvSpPr/>
            <p:nvPr/>
          </p:nvSpPr>
          <p:spPr>
            <a:xfrm>
              <a:off x="-58535454" y="3872677"/>
              <a:ext cx="56474" cy="56494"/>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grpFill/>
            <a:ln>
              <a:noFill/>
            </a:ln>
          </p:spPr>
          <p:txBody>
            <a:bodyPr spcFirstLastPara="1" wrap="square" lIns="91425" tIns="91425" rIns="91425" bIns="91425" anchor="ctr" anchorCtr="0">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lvl="0" indent="0" algn="l" rtl="0">
                <a:spcBef>
                  <a:spcPts val="0"/>
                </a:spcBef>
                <a:spcAft>
                  <a:spcPts val="0"/>
                </a:spcAft>
                <a:buNone/>
              </a:pPr>
              <a:endParaRPr/>
            </a:p>
          </p:txBody>
        </p:sp>
        <p:sp>
          <p:nvSpPr>
            <p:cNvPr id="87" name="Google Shape;8042;p64"/>
            <p:cNvSpPr/>
            <p:nvPr/>
          </p:nvSpPr>
          <p:spPr>
            <a:xfrm>
              <a:off x="-58551689" y="3943426"/>
              <a:ext cx="88945" cy="56494"/>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grpFill/>
            <a:ln>
              <a:noFill/>
            </a:ln>
          </p:spPr>
          <p:txBody>
            <a:bodyPr spcFirstLastPara="1" wrap="square" lIns="91425" tIns="91425" rIns="91425" bIns="91425" anchor="ctr" anchorCtr="0">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lvl="0" indent="0" algn="l" rtl="0">
                <a:spcBef>
                  <a:spcPts val="0"/>
                </a:spcBef>
                <a:spcAft>
                  <a:spcPts val="0"/>
                </a:spcAft>
                <a:buNone/>
              </a:pPr>
              <a:endParaRPr/>
            </a:p>
          </p:txBody>
        </p:sp>
      </p:grpSp>
      <p:grpSp>
        <p:nvGrpSpPr>
          <p:cNvPr id="88" name="Google Shape;7134;p62"/>
          <p:cNvGrpSpPr/>
          <p:nvPr/>
        </p:nvGrpSpPr>
        <p:grpSpPr>
          <a:xfrm>
            <a:off x="2572164" y="2319133"/>
            <a:ext cx="317405" cy="289062"/>
            <a:chOff x="-78495817" y="5853780"/>
            <a:chExt cx="271675" cy="247411"/>
          </a:xfrm>
          <a:solidFill>
            <a:schemeClr val="accent5">
              <a:lumMod val="10000"/>
            </a:schemeClr>
          </a:solidFill>
        </p:grpSpPr>
        <p:sp>
          <p:nvSpPr>
            <p:cNvPr id="89" name="Google Shape;7135;p62"/>
            <p:cNvSpPr/>
            <p:nvPr/>
          </p:nvSpPr>
          <p:spPr>
            <a:xfrm>
              <a:off x="-78359648" y="5888828"/>
              <a:ext cx="135506" cy="212363"/>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grpFill/>
            <a:ln>
              <a:noFill/>
            </a:ln>
          </p:spPr>
          <p:txBody>
            <a:bodyPr spcFirstLastPara="1" wrap="square" lIns="91425" tIns="91425" rIns="91425" bIns="91425" anchor="ctr" anchorCtr="0">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lvl="0" indent="0" algn="l" rtl="0">
                <a:spcBef>
                  <a:spcPts val="0"/>
                </a:spcBef>
                <a:spcAft>
                  <a:spcPts val="0"/>
                </a:spcAft>
                <a:buNone/>
              </a:pPr>
              <a:endParaRPr/>
            </a:p>
          </p:txBody>
        </p:sp>
        <p:sp>
          <p:nvSpPr>
            <p:cNvPr id="90" name="Google Shape;7136;p62"/>
            <p:cNvSpPr/>
            <p:nvPr/>
          </p:nvSpPr>
          <p:spPr>
            <a:xfrm>
              <a:off x="-78443246" y="5853780"/>
              <a:ext cx="74183" cy="220451"/>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grpFill/>
            <a:ln>
              <a:noFill/>
            </a:ln>
          </p:spPr>
          <p:txBody>
            <a:bodyPr spcFirstLastPara="1" wrap="square" lIns="91425" tIns="91425" rIns="91425" bIns="91425" anchor="ctr" anchorCtr="0">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lvl="0" indent="0" algn="l" rtl="0">
                <a:spcBef>
                  <a:spcPts val="0"/>
                </a:spcBef>
                <a:spcAft>
                  <a:spcPts val="0"/>
                </a:spcAft>
                <a:buNone/>
              </a:pPr>
              <a:endParaRPr/>
            </a:p>
          </p:txBody>
        </p:sp>
        <p:sp>
          <p:nvSpPr>
            <p:cNvPr id="91" name="Google Shape;7137;p62"/>
            <p:cNvSpPr/>
            <p:nvPr/>
          </p:nvSpPr>
          <p:spPr>
            <a:xfrm>
              <a:off x="-78351561" y="5853780"/>
              <a:ext cx="74161" cy="220451"/>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grpFill/>
            <a:ln>
              <a:noFill/>
            </a:ln>
          </p:spPr>
          <p:txBody>
            <a:bodyPr spcFirstLastPara="1" wrap="square" lIns="91425" tIns="91425" rIns="91425" bIns="91425" anchor="ctr" anchorCtr="0">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lvl="0" indent="0" algn="l" rtl="0">
                <a:spcBef>
                  <a:spcPts val="0"/>
                </a:spcBef>
                <a:spcAft>
                  <a:spcPts val="0"/>
                </a:spcAft>
                <a:buNone/>
              </a:pPr>
              <a:endParaRPr/>
            </a:p>
          </p:txBody>
        </p:sp>
        <p:sp>
          <p:nvSpPr>
            <p:cNvPr id="92" name="Google Shape;7138;p62"/>
            <p:cNvSpPr/>
            <p:nvPr/>
          </p:nvSpPr>
          <p:spPr>
            <a:xfrm>
              <a:off x="-78495817" y="5888828"/>
              <a:ext cx="134842" cy="212363"/>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grpFill/>
            <a:ln>
              <a:noFill/>
            </a:ln>
          </p:spPr>
          <p:txBody>
            <a:bodyPr spcFirstLastPara="1" wrap="square" lIns="91425" tIns="91425" rIns="91425" bIns="91425" anchor="ctr" anchorCtr="0">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535778081"/>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Прямоугольник 4"/>
          <p:cNvSpPr/>
          <p:nvPr/>
        </p:nvSpPr>
        <p:spPr>
          <a:xfrm>
            <a:off x="441957" y="187618"/>
            <a:ext cx="8476891" cy="4662815"/>
          </a:xfrm>
          <a:prstGeom prst="rect">
            <a:avLst/>
          </a:prstGeom>
        </p:spPr>
        <p:txBody>
          <a:bodyPr wrap="square">
            <a:spAutoFit/>
          </a:bodyPr>
          <a:lstStyle/>
          <a:p>
            <a:pPr lvl="0" algn="just">
              <a:buClrTx/>
            </a:pPr>
            <a:r>
              <a:rPr lang="ru-RU" sz="1100" b="1" kern="1200" dirty="0" smtClean="0">
                <a:solidFill>
                  <a:srgbClr val="FF6600"/>
                </a:solidFill>
                <a:latin typeface="Franklin Gothic Book"/>
                <a:ea typeface="+mn-ea"/>
              </a:rPr>
              <a:t>Муниципальная программа </a:t>
            </a:r>
            <a:r>
              <a:rPr lang="ru-RU" sz="1100" b="1" kern="1200" dirty="0" smtClean="0">
                <a:latin typeface="Franklin Gothic Book"/>
                <a:ea typeface="+mn-ea"/>
              </a:rPr>
              <a:t>– </a:t>
            </a:r>
            <a:r>
              <a:rPr lang="ru-RU" sz="1100" kern="1200" dirty="0" smtClean="0">
                <a:latin typeface="Franklin Gothic Book"/>
                <a:ea typeface="+mn-ea"/>
              </a:rPr>
              <a:t>комплекс мероприятий и инструментов муниципальной политики, обеспечивающих в рамках реализации ключевых муниципальных </a:t>
            </a:r>
            <a:r>
              <a:rPr lang="ru-RU" sz="1100" b="1" kern="1200" dirty="0" smtClean="0">
                <a:latin typeface="Franklin Gothic Book"/>
                <a:ea typeface="+mn-ea"/>
              </a:rPr>
              <a:t> </a:t>
            </a:r>
            <a:r>
              <a:rPr lang="ru-RU" sz="1100" kern="1200" dirty="0" smtClean="0">
                <a:latin typeface="Franklin Gothic Book"/>
                <a:ea typeface="+mn-ea"/>
              </a:rPr>
              <a:t>функций достижения приоритетов и целей муниципальной политики в сфере социально –экономического развития.</a:t>
            </a:r>
          </a:p>
          <a:p>
            <a:pPr lvl="0" algn="just">
              <a:buClrTx/>
            </a:pPr>
            <a:endParaRPr lang="ru-RU" sz="1100" kern="1200" dirty="0">
              <a:latin typeface="Franklin Gothic Book"/>
              <a:ea typeface="+mn-ea"/>
            </a:endParaRPr>
          </a:p>
          <a:p>
            <a:pPr lvl="0">
              <a:buClrTx/>
            </a:pPr>
            <a:r>
              <a:rPr lang="ru-RU" sz="1100" b="1" kern="1200" dirty="0" smtClean="0">
                <a:solidFill>
                  <a:srgbClr val="FF6600"/>
                </a:solidFill>
                <a:latin typeface="Franklin Gothic Book"/>
                <a:ea typeface="+mn-ea"/>
              </a:rPr>
              <a:t>Муниципальные услуги (работы)</a:t>
            </a:r>
            <a:r>
              <a:rPr lang="ru-RU" sz="1100" kern="1200" dirty="0" smtClean="0">
                <a:solidFill>
                  <a:srgbClr val="FF6600"/>
                </a:solidFill>
                <a:latin typeface="Franklin Gothic Book"/>
                <a:ea typeface="+mn-ea"/>
              </a:rPr>
              <a:t> </a:t>
            </a:r>
            <a:r>
              <a:rPr lang="ru-RU" sz="1100" b="1" kern="1200" dirty="0" smtClean="0">
                <a:latin typeface="Franklin Gothic Book"/>
                <a:ea typeface="+mn-ea"/>
              </a:rPr>
              <a:t>- </a:t>
            </a:r>
            <a:r>
              <a:rPr lang="ru-RU" sz="1100" dirty="0" smtClean="0">
                <a:solidFill>
                  <a:srgbClr val="333333"/>
                </a:solidFill>
                <a:latin typeface="YS Text"/>
              </a:rPr>
              <a:t> </a:t>
            </a:r>
            <a:r>
              <a:rPr lang="ru-RU" sz="1100" dirty="0">
                <a:solidFill>
                  <a:srgbClr val="333333"/>
                </a:solidFill>
                <a:latin typeface="YS Text"/>
              </a:rPr>
              <a:t>услуги (работы), </a:t>
            </a:r>
            <a:r>
              <a:rPr lang="ru-RU" sz="1100" dirty="0" smtClean="0">
                <a:solidFill>
                  <a:srgbClr val="333333"/>
                </a:solidFill>
                <a:latin typeface="YS Text"/>
              </a:rPr>
              <a:t>оказываемые( выполняемые) органами </a:t>
            </a:r>
            <a:r>
              <a:rPr lang="ru-RU" sz="1100" dirty="0">
                <a:solidFill>
                  <a:srgbClr val="333333"/>
                </a:solidFill>
                <a:latin typeface="YS Text"/>
              </a:rPr>
              <a:t>местного </a:t>
            </a:r>
            <a:r>
              <a:rPr lang="ru-RU" sz="1100" dirty="0" smtClean="0">
                <a:solidFill>
                  <a:srgbClr val="333333"/>
                </a:solidFill>
                <a:latin typeface="YS Text"/>
              </a:rPr>
              <a:t>самоуправления, муниципальными учреждениями.</a:t>
            </a:r>
            <a:endParaRPr lang="ru-RU" sz="1100" b="1" kern="1200" dirty="0" smtClean="0">
              <a:latin typeface="Franklin Gothic Book"/>
              <a:ea typeface="+mn-ea"/>
            </a:endParaRPr>
          </a:p>
          <a:p>
            <a:pPr lvl="0" algn="just">
              <a:buClrTx/>
            </a:pPr>
            <a:endParaRPr lang="ru-RU" sz="1100" kern="1200" dirty="0" smtClean="0">
              <a:latin typeface="Franklin Gothic Book"/>
              <a:ea typeface="+mn-ea"/>
            </a:endParaRPr>
          </a:p>
          <a:p>
            <a:pPr lvl="0" algn="just">
              <a:buClrTx/>
            </a:pPr>
            <a:r>
              <a:rPr lang="ru-RU" sz="1100" b="1" kern="1200" dirty="0" smtClean="0">
                <a:solidFill>
                  <a:srgbClr val="FF6600"/>
                </a:solidFill>
                <a:latin typeface="Franklin Gothic Book"/>
                <a:ea typeface="+mn-ea"/>
              </a:rPr>
              <a:t>Муниципальный долг </a:t>
            </a:r>
            <a:r>
              <a:rPr lang="ru-RU" sz="1100" b="1" kern="1200" dirty="0" smtClean="0">
                <a:latin typeface="Franklin Gothic Book"/>
                <a:ea typeface="+mn-ea"/>
              </a:rPr>
              <a:t>– </a:t>
            </a:r>
            <a:r>
              <a:rPr lang="ru-RU" sz="1100" kern="1200" dirty="0" smtClean="0">
                <a:latin typeface="Franklin Gothic Book"/>
                <a:ea typeface="+mn-ea"/>
              </a:rPr>
              <a:t>обязательства муниципального образования по полученным кредитам, выпущенным ценным бумагам, предоставленным гарантиям перед кредиторами по обязательствам заемщика.</a:t>
            </a:r>
          </a:p>
          <a:p>
            <a:pPr lvl="0" algn="just">
              <a:buClrTx/>
            </a:pPr>
            <a:endParaRPr lang="ru-RU" sz="1100" kern="1200" dirty="0">
              <a:latin typeface="Franklin Gothic Book"/>
              <a:ea typeface="+mn-ea"/>
            </a:endParaRPr>
          </a:p>
          <a:p>
            <a:pPr lvl="0" algn="just">
              <a:buClrTx/>
            </a:pPr>
            <a:r>
              <a:rPr lang="ru-RU" sz="1100" b="1" kern="1200" dirty="0" smtClean="0">
                <a:solidFill>
                  <a:srgbClr val="FF6600"/>
                </a:solidFill>
                <a:latin typeface="Franklin Gothic Book"/>
                <a:ea typeface="+mn-ea"/>
              </a:rPr>
              <a:t>Муниципальная гарантия </a:t>
            </a:r>
            <a:r>
              <a:rPr lang="ru-RU" sz="1100" b="1" kern="1200" dirty="0" smtClean="0">
                <a:latin typeface="Franklin Gothic Book"/>
                <a:ea typeface="+mn-ea"/>
              </a:rPr>
              <a:t>– </a:t>
            </a:r>
            <a:r>
              <a:rPr lang="ru-RU" sz="1100" kern="1200" dirty="0" smtClean="0">
                <a:latin typeface="Franklin Gothic Book"/>
                <a:ea typeface="+mn-ea"/>
              </a:rPr>
              <a:t>вид долгового обязательства, в силу которого муниципальное образование (грант) обязаны при наступлении предусмотренного в гарантии события (гарантийного случая) уплатить лицу, в пользу которого предоставлена гарантия (бенефициару), по его письменному требованию определенную в обязательстве денежную сумму за счет средств местного бюджета в соответствии с условиями даваемого грантом обязательства отвечать за исполнение третьим лицом (принципалом) его обязательств перед бенефициаром.</a:t>
            </a:r>
          </a:p>
          <a:p>
            <a:pPr lvl="0" algn="just">
              <a:buClrTx/>
            </a:pPr>
            <a:endParaRPr lang="ru-RU" sz="1100" kern="1200" dirty="0">
              <a:latin typeface="Franklin Gothic Book"/>
              <a:ea typeface="+mn-ea"/>
            </a:endParaRPr>
          </a:p>
          <a:p>
            <a:pPr lvl="0" algn="just">
              <a:buClrTx/>
            </a:pPr>
            <a:r>
              <a:rPr lang="ru-RU" sz="1100" b="1" kern="1200" dirty="0" smtClean="0">
                <a:solidFill>
                  <a:srgbClr val="FF6600"/>
                </a:solidFill>
                <a:latin typeface="Franklin Gothic Book"/>
                <a:ea typeface="+mn-ea"/>
              </a:rPr>
              <a:t>Доходы бюджета </a:t>
            </a:r>
            <a:r>
              <a:rPr lang="ru-RU" sz="1100" b="1" kern="1200" dirty="0" smtClean="0">
                <a:latin typeface="Franklin Gothic Book"/>
                <a:ea typeface="+mn-ea"/>
              </a:rPr>
              <a:t>– </a:t>
            </a:r>
            <a:r>
              <a:rPr lang="ru-RU" sz="1100" kern="1200" dirty="0" smtClean="0">
                <a:latin typeface="Franklin Gothic Book"/>
                <a:ea typeface="+mn-ea"/>
              </a:rPr>
              <a:t>поступающие от населения, организаций , учреждений в бюджет денежные средства в виде налогов, неналоговых поступлений (пошлины, доходы от продажи имущества, штрафы и т.п.), безвозмездных поступлений.</a:t>
            </a:r>
          </a:p>
          <a:p>
            <a:pPr lvl="0" algn="just">
              <a:buClrTx/>
            </a:pPr>
            <a:r>
              <a:rPr lang="ru-RU" sz="1100" kern="1200" dirty="0" smtClean="0">
                <a:latin typeface="Franklin Gothic Book"/>
                <a:ea typeface="+mn-ea"/>
              </a:rPr>
              <a:t>Не включаются в состав доходов кредиты, доходы от выпуска ценных бумаг, полученные государством (органами местного самоуправления)</a:t>
            </a:r>
          </a:p>
          <a:p>
            <a:pPr lvl="0" algn="just">
              <a:buClrTx/>
            </a:pPr>
            <a:endParaRPr lang="ru-RU" sz="1100" kern="1200" dirty="0">
              <a:latin typeface="Franklin Gothic Book"/>
              <a:ea typeface="+mn-ea"/>
            </a:endParaRPr>
          </a:p>
          <a:p>
            <a:pPr lvl="0" algn="just">
              <a:buClrTx/>
            </a:pPr>
            <a:r>
              <a:rPr lang="ru-RU" sz="1100" b="1" kern="1200" dirty="0" smtClean="0">
                <a:solidFill>
                  <a:srgbClr val="FF6600"/>
                </a:solidFill>
                <a:latin typeface="Franklin Gothic Book"/>
                <a:ea typeface="+mn-ea"/>
              </a:rPr>
              <a:t>Расходы бюджета </a:t>
            </a:r>
            <a:r>
              <a:rPr lang="ru-RU" sz="1100" b="1" kern="1200" dirty="0" smtClean="0">
                <a:latin typeface="Franklin Gothic Book"/>
                <a:ea typeface="+mn-ea"/>
              </a:rPr>
              <a:t>– </a:t>
            </a:r>
            <a:r>
              <a:rPr lang="ru-RU" sz="1100" kern="1200" dirty="0" smtClean="0">
                <a:latin typeface="Franklin Gothic Book"/>
                <a:ea typeface="+mn-ea"/>
              </a:rPr>
              <a:t>выплачиваемые из бюджета денежные средства.</a:t>
            </a:r>
          </a:p>
          <a:p>
            <a:pPr lvl="0" algn="just">
              <a:buClrTx/>
            </a:pPr>
            <a:endParaRPr lang="ru-RU" sz="1100" kern="1200" dirty="0">
              <a:latin typeface="Franklin Gothic Book"/>
              <a:ea typeface="+mn-ea"/>
            </a:endParaRPr>
          </a:p>
          <a:p>
            <a:pPr lvl="0" algn="just">
              <a:buClrTx/>
            </a:pPr>
            <a:r>
              <a:rPr lang="ru-RU" sz="1100" b="1" kern="1200" dirty="0" smtClean="0">
                <a:solidFill>
                  <a:srgbClr val="FF6600"/>
                </a:solidFill>
                <a:latin typeface="Franklin Gothic Book"/>
                <a:ea typeface="+mn-ea"/>
              </a:rPr>
              <a:t>Дефицит бюджета </a:t>
            </a:r>
            <a:r>
              <a:rPr lang="ru-RU" sz="1100" b="1" kern="1200" dirty="0" smtClean="0">
                <a:latin typeface="Franklin Gothic Book"/>
                <a:ea typeface="+mn-ea"/>
              </a:rPr>
              <a:t>–</a:t>
            </a:r>
            <a:r>
              <a:rPr lang="ru-RU" sz="1100" kern="1200" dirty="0" smtClean="0">
                <a:latin typeface="Franklin Gothic Book"/>
                <a:ea typeface="+mn-ea"/>
              </a:rPr>
              <a:t> превышение расходов бюджета над его доходами.</a:t>
            </a:r>
          </a:p>
          <a:p>
            <a:pPr lvl="0" algn="just">
              <a:buClrTx/>
            </a:pPr>
            <a:endParaRPr lang="ru-RU" sz="1100" kern="1200" dirty="0">
              <a:latin typeface="Franklin Gothic Book"/>
              <a:ea typeface="+mn-ea"/>
            </a:endParaRPr>
          </a:p>
          <a:p>
            <a:pPr lvl="0" algn="just">
              <a:buClrTx/>
            </a:pPr>
            <a:r>
              <a:rPr lang="ru-RU" sz="1100" b="1" kern="1200" dirty="0" smtClean="0">
                <a:solidFill>
                  <a:srgbClr val="FF6600"/>
                </a:solidFill>
                <a:latin typeface="Franklin Gothic Book"/>
                <a:ea typeface="+mn-ea"/>
              </a:rPr>
              <a:t>Профицит бюджета </a:t>
            </a:r>
            <a:r>
              <a:rPr lang="ru-RU" sz="1100" b="1" kern="1200" dirty="0" smtClean="0">
                <a:latin typeface="Franklin Gothic Book"/>
                <a:ea typeface="+mn-ea"/>
              </a:rPr>
              <a:t>– </a:t>
            </a:r>
            <a:r>
              <a:rPr lang="ru-RU" sz="1100" kern="1200" dirty="0" smtClean="0">
                <a:latin typeface="Franklin Gothic Book"/>
                <a:ea typeface="+mn-ea"/>
              </a:rPr>
              <a:t>превышение доходов бюджета над его расходами.</a:t>
            </a:r>
          </a:p>
          <a:p>
            <a:pPr lvl="0" algn="just">
              <a:buClrTx/>
            </a:pPr>
            <a:endParaRPr lang="ru-RU" sz="1100" kern="1200" dirty="0">
              <a:latin typeface="Franklin Gothic Book"/>
              <a:ea typeface="+mn-ea"/>
            </a:endParaRPr>
          </a:p>
        </p:txBody>
      </p:sp>
    </p:spTree>
    <p:extLst>
      <p:ext uri="{BB962C8B-B14F-4D97-AF65-F5344CB8AC3E}">
        <p14:creationId xmlns:p14="http://schemas.microsoft.com/office/powerpoint/2010/main" val="422231333"/>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ctrTitle"/>
          </p:nvPr>
        </p:nvSpPr>
        <p:spPr>
          <a:xfrm>
            <a:off x="675771" y="80429"/>
            <a:ext cx="8000881" cy="662330"/>
          </a:xfrm>
          <a:solidFill>
            <a:srgbClr val="FFFFFF"/>
          </a:solidFill>
        </p:spPr>
        <p:txBody>
          <a:bodyPr/>
          <a:lstStyle/>
          <a:p>
            <a:pPr>
              <a:lnSpc>
                <a:spcPct val="100000"/>
              </a:lnSpc>
            </a:pPr>
            <a:r>
              <a:rPr lang="ru-RU" sz="1400" dirty="0">
                <a:solidFill>
                  <a:schemeClr val="tx1">
                    <a:lumMod val="75000"/>
                  </a:schemeClr>
                </a:solidFill>
                <a:sym typeface="Arial"/>
              </a:rPr>
              <a:t>Меры социальной поддержки отдельным категориям граждан и выплаты социального </a:t>
            </a:r>
            <a:r>
              <a:rPr lang="ru-RU" sz="1400" dirty="0" smtClean="0">
                <a:solidFill>
                  <a:schemeClr val="tx1">
                    <a:lumMod val="75000"/>
                  </a:schemeClr>
                </a:solidFill>
                <a:sym typeface="Arial"/>
              </a:rPr>
              <a:t>характера из бюджета муниципального образования, </a:t>
            </a:r>
            <a:r>
              <a:rPr lang="ru-RU" sz="1100" dirty="0">
                <a:solidFill>
                  <a:schemeClr val="tx1">
                    <a:lumMod val="75000"/>
                  </a:schemeClr>
                </a:solidFill>
                <a:sym typeface="Arial"/>
              </a:rPr>
              <a:t>тыс. </a:t>
            </a:r>
            <a:r>
              <a:rPr lang="ru-RU" sz="1100" dirty="0" smtClean="0">
                <a:solidFill>
                  <a:schemeClr val="tx1">
                    <a:lumMod val="75000"/>
                  </a:schemeClr>
                </a:solidFill>
                <a:sym typeface="Arial"/>
              </a:rPr>
              <a:t>₽ </a:t>
            </a:r>
            <a:endParaRPr lang="ru-RU" sz="1400" dirty="0">
              <a:solidFill>
                <a:srgbClr val="FF6600"/>
              </a:solidFill>
              <a:sym typeface="Arial"/>
            </a:endParaRPr>
          </a:p>
        </p:txBody>
      </p:sp>
      <p:graphicFrame>
        <p:nvGraphicFramePr>
          <p:cNvPr id="6" name="Таблица 5"/>
          <p:cNvGraphicFramePr>
            <a:graphicFrameLocks noGrp="1"/>
          </p:cNvGraphicFramePr>
          <p:nvPr>
            <p:extLst>
              <p:ext uri="{D42A27DB-BD31-4B8C-83A1-F6EECF244321}">
                <p14:modId xmlns:p14="http://schemas.microsoft.com/office/powerpoint/2010/main" val="4064600920"/>
              </p:ext>
            </p:extLst>
          </p:nvPr>
        </p:nvGraphicFramePr>
        <p:xfrm>
          <a:off x="197427" y="824345"/>
          <a:ext cx="8732520" cy="3803073"/>
        </p:xfrm>
        <a:graphic>
          <a:graphicData uri="http://schemas.openxmlformats.org/drawingml/2006/table">
            <a:tbl>
              <a:tblPr/>
              <a:tblGrid>
                <a:gridCol w="3629866"/>
                <a:gridCol w="3265231"/>
                <a:gridCol w="984676"/>
                <a:gridCol w="852747"/>
              </a:tblGrid>
              <a:tr h="401782">
                <a:tc>
                  <a:txBody>
                    <a:bodyPr/>
                    <a:lstStyle/>
                    <a:p>
                      <a:pPr algn="ctr" fontAlgn="ctr"/>
                      <a:r>
                        <a:rPr lang="ru-RU" sz="900" b="1" i="0" u="none" strike="noStrike" dirty="0">
                          <a:solidFill>
                            <a:srgbClr val="FFFFFF"/>
                          </a:solidFill>
                          <a:effectLst/>
                          <a:latin typeface="Inter SemiBold"/>
                        </a:rPr>
                        <a:t>Наименование меры социальной поддержки</a:t>
                      </a: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ctr" fontAlgn="ctr"/>
                      <a:r>
                        <a:rPr lang="ru-RU" sz="900" b="1" i="0" u="none" strike="noStrike" dirty="0">
                          <a:solidFill>
                            <a:srgbClr val="FFFFFF"/>
                          </a:solidFill>
                          <a:effectLst/>
                          <a:latin typeface="Inter SemiBold"/>
                        </a:rPr>
                        <a:t>Реквизиты нормативно-правового акта</a:t>
                      </a: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ctr" fontAlgn="ctr"/>
                      <a:r>
                        <a:rPr lang="ru-RU" sz="900" b="1" i="0" u="none" strike="noStrike" dirty="0" smtClean="0">
                          <a:solidFill>
                            <a:srgbClr val="FFFFFF"/>
                          </a:solidFill>
                          <a:effectLst/>
                          <a:latin typeface="Inter SemiBold"/>
                        </a:rPr>
                        <a:t>Количество </a:t>
                      </a:r>
                      <a:r>
                        <a:rPr lang="ru-RU" sz="900" b="1" i="0" u="none" strike="noStrike" dirty="0">
                          <a:solidFill>
                            <a:srgbClr val="FFFFFF"/>
                          </a:solidFill>
                          <a:effectLst/>
                          <a:latin typeface="Inter SemiBold"/>
                        </a:rPr>
                        <a:t>получателей</a:t>
                      </a: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ctr" fontAlgn="ctr"/>
                      <a:r>
                        <a:rPr lang="ru-RU" sz="1200" b="1" i="0" u="none" strike="noStrike" dirty="0" smtClean="0">
                          <a:solidFill>
                            <a:srgbClr val="FFFFFF"/>
                          </a:solidFill>
                          <a:effectLst/>
                          <a:latin typeface="Inter SemiBold"/>
                        </a:rPr>
                        <a:t>2026 год</a:t>
                      </a:r>
                      <a:endParaRPr lang="ru-RU" sz="900" b="1" i="0" u="none" strike="noStrike" dirty="0">
                        <a:solidFill>
                          <a:srgbClr val="FFFFFF"/>
                        </a:solidFill>
                        <a:effectLst/>
                        <a:latin typeface="Inter SemiBold"/>
                      </a:endParaRP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75000"/>
                      </a:schemeClr>
                    </a:solidFill>
                  </a:tcPr>
                </a:tc>
              </a:tr>
              <a:tr h="354950">
                <a:tc>
                  <a:txBody>
                    <a:bodyPr/>
                    <a:lstStyle/>
                    <a:p>
                      <a:pPr algn="ctr" fontAlgn="ctr"/>
                      <a:r>
                        <a:rPr lang="ru-RU" sz="800" b="0" i="0" u="none" strike="noStrike" dirty="0">
                          <a:solidFill>
                            <a:srgbClr val="000000"/>
                          </a:solidFill>
                          <a:effectLst/>
                          <a:latin typeface="Inter SemiBold"/>
                        </a:rPr>
                        <a:t>П</a:t>
                      </a:r>
                      <a:r>
                        <a:rPr lang="ru-RU" sz="800" b="0" i="0" u="none" strike="noStrike" dirty="0" smtClean="0">
                          <a:solidFill>
                            <a:srgbClr val="000000"/>
                          </a:solidFill>
                          <a:effectLst/>
                          <a:latin typeface="Inter SemiBold"/>
                        </a:rPr>
                        <a:t>итание </a:t>
                      </a:r>
                      <a:r>
                        <a:rPr lang="ru-RU" sz="800" b="0" i="0" u="none" strike="noStrike" dirty="0">
                          <a:solidFill>
                            <a:srgbClr val="000000"/>
                          </a:solidFill>
                          <a:effectLst/>
                          <a:latin typeface="Inter SemiBold"/>
                        </a:rPr>
                        <a:t>школьников из многодетных семей </a:t>
                      </a:r>
                      <a:endParaRPr lang="ru-RU" sz="800" b="0" i="0" u="none" strike="noStrike" dirty="0" smtClean="0">
                        <a:solidFill>
                          <a:srgbClr val="000000"/>
                        </a:solidFill>
                        <a:effectLst/>
                        <a:latin typeface="Inter SemiBold"/>
                      </a:endParaRPr>
                    </a:p>
                    <a:p>
                      <a:pPr algn="ctr" fontAlgn="ctr"/>
                      <a:r>
                        <a:rPr lang="ru-RU" sz="800" b="0" i="0" u="none" strike="noStrike" dirty="0" smtClean="0">
                          <a:solidFill>
                            <a:srgbClr val="000000"/>
                          </a:solidFill>
                          <a:effectLst/>
                          <a:latin typeface="Inter SemiBold"/>
                        </a:rPr>
                        <a:t>(</a:t>
                      </a:r>
                      <a:r>
                        <a:rPr lang="ru-RU" sz="800" b="0" i="0" u="none" strike="noStrike" dirty="0">
                          <a:solidFill>
                            <a:srgbClr val="000000"/>
                          </a:solidFill>
                          <a:effectLst/>
                          <a:latin typeface="Inter SemiBold"/>
                        </a:rPr>
                        <a:t>один раз в учебный день)</a:t>
                      </a: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800" b="0" i="0" u="none" strike="noStrike" dirty="0">
                          <a:solidFill>
                            <a:srgbClr val="000000"/>
                          </a:solidFill>
                          <a:effectLst/>
                          <a:latin typeface="Inter SemiBold"/>
                        </a:rPr>
                        <a:t>Закон УР от 05.05.2006 №13-РЗ "О мерах социальной поддержке многодетных семей"</a:t>
                      </a: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dirty="0" smtClean="0">
                          <a:solidFill>
                            <a:srgbClr val="000000"/>
                          </a:solidFill>
                          <a:effectLst/>
                          <a:latin typeface="Inter SemiBold"/>
                        </a:rPr>
                        <a:t>1025 чел</a:t>
                      </a:r>
                      <a:r>
                        <a:rPr lang="ru-RU" sz="900" b="0" i="0" u="none" strike="noStrike" dirty="0">
                          <a:solidFill>
                            <a:srgbClr val="000000"/>
                          </a:solidFill>
                          <a:effectLst/>
                          <a:latin typeface="Inter SemiBold"/>
                        </a:rPr>
                        <a:t>.</a:t>
                      </a: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100" b="1" i="0" u="none" strike="noStrike" dirty="0" smtClean="0">
                          <a:solidFill>
                            <a:srgbClr val="000000"/>
                          </a:solidFill>
                          <a:effectLst/>
                          <a:latin typeface="Inter SemiBold"/>
                        </a:rPr>
                        <a:t>20 467,39</a:t>
                      </a: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40000"/>
                        <a:lumOff val="60000"/>
                      </a:schemeClr>
                    </a:solidFill>
                  </a:tcPr>
                </a:tc>
              </a:tr>
              <a:tr h="874094">
                <a:tc>
                  <a:txBody>
                    <a:bodyPr/>
                    <a:lstStyle/>
                    <a:p>
                      <a:pPr algn="ctr" fontAlgn="ctr"/>
                      <a:r>
                        <a:rPr lang="ru-RU" sz="800" b="0" i="0" u="none" strike="noStrike" dirty="0" smtClean="0">
                          <a:solidFill>
                            <a:srgbClr val="000000"/>
                          </a:solidFill>
                          <a:effectLst/>
                          <a:latin typeface="Inter SemiBold"/>
                        </a:rPr>
                        <a:t>Мера </a:t>
                      </a:r>
                      <a:r>
                        <a:rPr lang="ru-RU" sz="800" b="0" i="0" u="none" strike="noStrike" dirty="0">
                          <a:solidFill>
                            <a:srgbClr val="000000"/>
                          </a:solidFill>
                          <a:effectLst/>
                          <a:latin typeface="Inter SemiBold"/>
                        </a:rPr>
                        <a:t>социальной поддержки по освобождению родителей (законных представителей), если один или оба из которых являются инвалидами первой или второй группы и не имеют других доходов, кроме пенсии, от платы за присмотр и уход за детьми в муниципальных образовательных организациях, находящихся на территории Удмуртской Республики, реализующих образовательную программу дошкольного образования</a:t>
                      </a: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800" b="0" i="0" u="none" strike="noStrike" dirty="0">
                          <a:solidFill>
                            <a:srgbClr val="000000"/>
                          </a:solidFill>
                          <a:effectLst/>
                          <a:latin typeface="Inter SemiBold"/>
                        </a:rPr>
                        <a:t>Закон УР от 23.12.2004 №89-РЗ "Об адресной социальной защите населения в Удмуртской Республике"</a:t>
                      </a: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dirty="0">
                          <a:solidFill>
                            <a:srgbClr val="000000"/>
                          </a:solidFill>
                          <a:effectLst/>
                          <a:latin typeface="Inter SemiBold"/>
                        </a:rPr>
                        <a:t>9</a:t>
                      </a:r>
                      <a:r>
                        <a:rPr lang="ru-RU" sz="900" b="0" i="0" u="none" strike="noStrike" dirty="0" smtClean="0">
                          <a:solidFill>
                            <a:srgbClr val="000000"/>
                          </a:solidFill>
                          <a:effectLst/>
                          <a:latin typeface="Inter SemiBold"/>
                        </a:rPr>
                        <a:t> </a:t>
                      </a:r>
                      <a:r>
                        <a:rPr lang="ru-RU" sz="900" b="0" i="0" u="none" strike="noStrike" dirty="0">
                          <a:solidFill>
                            <a:srgbClr val="000000"/>
                          </a:solidFill>
                          <a:effectLst/>
                          <a:latin typeface="Inter SemiBold"/>
                        </a:rPr>
                        <a:t>детей</a:t>
                      </a: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100" b="1" i="0" u="none" strike="noStrike" dirty="0" smtClean="0">
                          <a:solidFill>
                            <a:srgbClr val="000000"/>
                          </a:solidFill>
                          <a:effectLst/>
                          <a:latin typeface="Inter SemiBold"/>
                        </a:rPr>
                        <a:t>128,34</a:t>
                      </a:r>
                      <a:endParaRPr lang="ru-RU" sz="1100" b="1" i="0" u="none" strike="noStrike" dirty="0">
                        <a:solidFill>
                          <a:srgbClr val="000000"/>
                        </a:solidFill>
                        <a:effectLst/>
                        <a:latin typeface="Inter SemiBold"/>
                      </a:endParaRP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40000"/>
                        <a:lumOff val="60000"/>
                      </a:schemeClr>
                    </a:solidFill>
                  </a:tcPr>
                </a:tc>
              </a:tr>
              <a:tr h="740818">
                <a:tc>
                  <a:txBody>
                    <a:bodyPr/>
                    <a:lstStyle/>
                    <a:p>
                      <a:pPr algn="ctr" fontAlgn="b"/>
                      <a:r>
                        <a:rPr lang="ru-RU" sz="800" b="0" i="0" u="none" strike="noStrike" dirty="0" smtClean="0">
                          <a:solidFill>
                            <a:srgbClr val="000000"/>
                          </a:solidFill>
                          <a:effectLst/>
                          <a:latin typeface="Inter SemiBold"/>
                        </a:rPr>
                        <a:t> Присмотр и уход за детьми-инвалидами, детьми-сиротами и детьми, оставшимися без попечения родителей, а также за детьми с туберкулезной интоксикацией, обучающимися в муниципальных образовательных организациях, находящихся на территории УР, реализующих образовательную программу дошкольного образования </a:t>
                      </a:r>
                      <a:endParaRPr lang="ru-RU" sz="800" b="0" i="0" u="none" strike="noStrike" dirty="0">
                        <a:solidFill>
                          <a:srgbClr val="000000"/>
                        </a:solidFill>
                        <a:effectLst/>
                        <a:latin typeface="Inter SemiBold"/>
                      </a:endParaRP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dirty="0" smtClean="0">
                          <a:solidFill>
                            <a:srgbClr val="000000"/>
                          </a:solidFill>
                          <a:effectLst/>
                          <a:latin typeface="Inter SemiBold"/>
                        </a:rPr>
                        <a:t>Федеральный закон от 29.12.2012 N 273-ФЗ </a:t>
                      </a:r>
                    </a:p>
                    <a:p>
                      <a:pPr algn="ctr" fontAlgn="b"/>
                      <a:r>
                        <a:rPr lang="ru-RU" sz="800" b="0" i="0" u="none" strike="noStrike" dirty="0" smtClean="0">
                          <a:solidFill>
                            <a:srgbClr val="000000"/>
                          </a:solidFill>
                          <a:effectLst/>
                          <a:latin typeface="Inter SemiBold"/>
                        </a:rPr>
                        <a:t>«Об образовании в Российской Федерации»</a:t>
                      </a:r>
                      <a:endParaRPr lang="ru-RU" sz="800" b="0" i="0" u="none" strike="noStrike" dirty="0">
                        <a:solidFill>
                          <a:srgbClr val="000000"/>
                        </a:solidFill>
                        <a:effectLst/>
                        <a:latin typeface="Inter SemiBold"/>
                      </a:endParaRP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dirty="0" smtClean="0">
                          <a:solidFill>
                            <a:srgbClr val="000000"/>
                          </a:solidFill>
                          <a:effectLst/>
                          <a:latin typeface="Inter SemiBold"/>
                        </a:rPr>
                        <a:t>32 </a:t>
                      </a:r>
                      <a:endParaRPr lang="ru-RU" sz="900" b="0" i="0" u="none" strike="noStrike" dirty="0">
                        <a:solidFill>
                          <a:srgbClr val="000000"/>
                        </a:solidFill>
                        <a:effectLst/>
                        <a:latin typeface="Inter SemiBold"/>
                      </a:endParaRP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100" b="1" i="0" u="none" strike="noStrike" dirty="0" smtClean="0">
                          <a:solidFill>
                            <a:srgbClr val="000000"/>
                          </a:solidFill>
                          <a:effectLst/>
                          <a:latin typeface="Inter SemiBold"/>
                        </a:rPr>
                        <a:t>449,31</a:t>
                      </a: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40000"/>
                        <a:lumOff val="60000"/>
                      </a:schemeClr>
                    </a:solidFill>
                  </a:tcPr>
                </a:tc>
              </a:tr>
              <a:tr h="1431429">
                <a:tc>
                  <a:txBody>
                    <a:bodyPr/>
                    <a:lstStyle/>
                    <a:p>
                      <a:pPr marL="0" marR="0" indent="0" algn="ctr" defTabSz="914400" rtl="0" eaLnBrk="1" fontAlgn="b" latinLnBrk="0" hangingPunct="1">
                        <a:lnSpc>
                          <a:spcPct val="100000"/>
                        </a:lnSpc>
                        <a:spcBef>
                          <a:spcPts val="0"/>
                        </a:spcBef>
                        <a:spcAft>
                          <a:spcPts val="0"/>
                        </a:spcAft>
                        <a:buClr>
                          <a:srgbClr val="000000"/>
                        </a:buClr>
                        <a:buSzTx/>
                        <a:buFont typeface="Arial"/>
                        <a:buNone/>
                        <a:tabLst/>
                        <a:defRPr/>
                      </a:pPr>
                      <a:r>
                        <a:rPr lang="ru-RU" sz="800" b="0" i="0" u="none" strike="noStrike" dirty="0" smtClean="0">
                          <a:solidFill>
                            <a:srgbClr val="000000"/>
                          </a:solidFill>
                          <a:effectLst/>
                          <a:latin typeface="Inter SemiBold"/>
                        </a:rPr>
                        <a:t>Дополнительная мера социальной поддержки семей граждан Российской Федерации, призванных на военную службу по мобилизации в Вооруженные Силы Российской Федерации, или проходящих военную службу по контракту, либо заключивших контракт о добровольном содействии в выполнении задач, возложенных на Вооруженные Силы Российской Федерации или войска национальной гвардии Российской Федерации, по расходы по обеспечению </a:t>
                      </a:r>
                      <a:r>
                        <a:rPr lang="ru-RU" sz="800" b="1" i="0" u="none" strike="noStrike" dirty="0" smtClean="0">
                          <a:solidFill>
                            <a:srgbClr val="000000"/>
                          </a:solidFill>
                          <a:effectLst/>
                          <a:latin typeface="Inter SemiBold"/>
                        </a:rPr>
                        <a:t>бесплатным горячим питанием обучающихся </a:t>
                      </a:r>
                      <a:r>
                        <a:rPr lang="ru-RU" sz="800" b="0" i="0" u="none" strike="noStrike" dirty="0" smtClean="0">
                          <a:solidFill>
                            <a:srgbClr val="000000"/>
                          </a:solidFill>
                          <a:effectLst/>
                          <a:latin typeface="Inter SemiBold"/>
                        </a:rPr>
                        <a:t>в период их обучения по образовательным программам основного общего образования в муниципальных образовательных организациях (один раз в учебный день)</a:t>
                      </a:r>
                      <a:endParaRPr lang="ru-RU" sz="800" b="0" i="0" u="none" strike="noStrike" dirty="0">
                        <a:solidFill>
                          <a:srgbClr val="000000"/>
                        </a:solidFill>
                        <a:effectLst/>
                        <a:latin typeface="Inter SemiBold"/>
                      </a:endParaRP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lang="ru-RU" sz="800" b="0" i="0" u="none" strike="noStrike" dirty="0" smtClean="0">
                          <a:solidFill>
                            <a:srgbClr val="000000"/>
                          </a:solidFill>
                          <a:effectLst/>
                          <a:latin typeface="Inter SemiBold"/>
                        </a:rPr>
                        <a:t>Указ Главы Удмуртской Республики от 23 сентября 2024 года №260 о дополнительной мере социальной поддержки семей граждан Российской Федерации, призванных на военную службу по мобилизации в Вооруженные Силы Российской Федерации или проходящих военную службу по контракту</a:t>
                      </a:r>
                      <a:endParaRPr lang="ru-RU" sz="800" b="0" i="0" u="none" strike="noStrike" dirty="0">
                        <a:solidFill>
                          <a:srgbClr val="000000"/>
                        </a:solidFill>
                        <a:effectLst/>
                        <a:latin typeface="Inter SemiBold"/>
                      </a:endParaRP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dirty="0" smtClean="0">
                          <a:solidFill>
                            <a:srgbClr val="000000"/>
                          </a:solidFill>
                          <a:effectLst/>
                          <a:latin typeface="Inter SemiBold"/>
                        </a:rPr>
                        <a:t>26 чел.</a:t>
                      </a:r>
                      <a:endParaRPr lang="ru-RU" sz="900" b="0" i="0" u="none" strike="noStrike" dirty="0">
                        <a:solidFill>
                          <a:srgbClr val="000000"/>
                        </a:solidFill>
                        <a:effectLst/>
                        <a:latin typeface="Inter SemiBold"/>
                      </a:endParaRP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ru-RU" sz="1100" b="1" i="0" u="none" strike="noStrike" dirty="0">
                          <a:solidFill>
                            <a:srgbClr val="000000"/>
                          </a:solidFill>
                          <a:effectLst/>
                          <a:latin typeface="Inter SemiBold"/>
                        </a:rPr>
                        <a:t>443,50</a:t>
                      </a:r>
                    </a:p>
                  </a:txBody>
                  <a:tcPr marL="8313" marR="8313" marT="831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40000"/>
                        <a:lumOff val="60000"/>
                      </a:schemeClr>
                    </a:solidFill>
                  </a:tcPr>
                </a:tc>
              </a:tr>
            </a:tbl>
          </a:graphicData>
        </a:graphic>
      </p:graphicFrame>
      <p:pic>
        <p:nvPicPr>
          <p:cNvPr id="7" name="Picture 3"/>
          <p:cNvPicPr>
            <a:picLocks noChangeAspect="1" noChangeArrowheads="1"/>
          </p:cNvPicPr>
          <p:nvPr/>
        </p:nvPicPr>
        <p:blipFill>
          <a:blip r:embed="rId2">
            <a:duotone>
              <a:schemeClr val="accent3">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117185" y="324254"/>
            <a:ext cx="558586" cy="3132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234831935"/>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Таблица 1"/>
          <p:cNvGraphicFramePr>
            <a:graphicFrameLocks noGrp="1"/>
          </p:cNvGraphicFramePr>
          <p:nvPr>
            <p:extLst>
              <p:ext uri="{D42A27DB-BD31-4B8C-83A1-F6EECF244321}">
                <p14:modId xmlns:p14="http://schemas.microsoft.com/office/powerpoint/2010/main" val="1562303724"/>
              </p:ext>
            </p:extLst>
          </p:nvPr>
        </p:nvGraphicFramePr>
        <p:xfrm>
          <a:off x="156959" y="178926"/>
          <a:ext cx="8775759" cy="4738015"/>
        </p:xfrm>
        <a:graphic>
          <a:graphicData uri="http://schemas.openxmlformats.org/drawingml/2006/table">
            <a:tbl>
              <a:tblPr/>
              <a:tblGrid>
                <a:gridCol w="3728211"/>
                <a:gridCol w="3151967"/>
                <a:gridCol w="1038181"/>
                <a:gridCol w="857400"/>
              </a:tblGrid>
              <a:tr h="375973">
                <a:tc>
                  <a:txBody>
                    <a:bodyPr/>
                    <a:lstStyle/>
                    <a:p>
                      <a:pPr algn="ctr" fontAlgn="ctr"/>
                      <a:r>
                        <a:rPr lang="ru-RU" sz="900" b="1" i="0" u="none" strike="noStrike" dirty="0">
                          <a:solidFill>
                            <a:srgbClr val="FFFFFF"/>
                          </a:solidFill>
                          <a:effectLst/>
                          <a:latin typeface="Inter SemiBold"/>
                        </a:rPr>
                        <a:t>Наименование </a:t>
                      </a:r>
                      <a:r>
                        <a:rPr lang="ru-RU" sz="900" b="1" i="0" u="none" strike="noStrike" dirty="0" smtClean="0">
                          <a:solidFill>
                            <a:srgbClr val="FFFFFF"/>
                          </a:solidFill>
                          <a:effectLst/>
                          <a:latin typeface="Inter SemiBold"/>
                        </a:rPr>
                        <a:t>меры </a:t>
                      </a:r>
                      <a:r>
                        <a:rPr lang="ru-RU" sz="900" b="1" i="0" u="none" strike="noStrike" dirty="0">
                          <a:solidFill>
                            <a:srgbClr val="FFFFFF"/>
                          </a:solidFill>
                          <a:effectLst/>
                          <a:latin typeface="Inter SemiBold"/>
                        </a:rPr>
                        <a:t>социальной поддержки</a:t>
                      </a: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ctr" fontAlgn="ctr"/>
                      <a:r>
                        <a:rPr lang="ru-RU" sz="900" b="1" i="0" u="none" strike="noStrike" dirty="0">
                          <a:solidFill>
                            <a:srgbClr val="FFFFFF"/>
                          </a:solidFill>
                          <a:effectLst/>
                          <a:latin typeface="Inter SemiBold"/>
                        </a:rPr>
                        <a:t>Реквизиты </a:t>
                      </a:r>
                      <a:r>
                        <a:rPr lang="ru-RU" sz="900" b="1" i="0" u="none" strike="noStrike" dirty="0" smtClean="0">
                          <a:solidFill>
                            <a:srgbClr val="FFFFFF"/>
                          </a:solidFill>
                          <a:effectLst/>
                          <a:latin typeface="Inter SemiBold"/>
                        </a:rPr>
                        <a:t>нормативно-правового </a:t>
                      </a:r>
                      <a:r>
                        <a:rPr lang="ru-RU" sz="900" b="1" i="0" u="none" strike="noStrike" dirty="0">
                          <a:solidFill>
                            <a:srgbClr val="FFFFFF"/>
                          </a:solidFill>
                          <a:effectLst/>
                          <a:latin typeface="Inter SemiBold"/>
                        </a:rPr>
                        <a:t>акта</a:t>
                      </a: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ctr" fontAlgn="ctr"/>
                      <a:r>
                        <a:rPr lang="ru-RU" sz="900" b="1" i="0" u="none" strike="noStrike" dirty="0">
                          <a:solidFill>
                            <a:srgbClr val="FFFFFF"/>
                          </a:solidFill>
                          <a:effectLst/>
                          <a:latin typeface="Inter SemiBold"/>
                        </a:rPr>
                        <a:t>Количество получателей</a:t>
                      </a: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ctr" fontAlgn="ctr"/>
                      <a:r>
                        <a:rPr lang="ru-RU" sz="1100" b="1" i="0" u="none" strike="noStrike" dirty="0" smtClean="0">
                          <a:solidFill>
                            <a:srgbClr val="FFFFFF"/>
                          </a:solidFill>
                          <a:effectLst/>
                          <a:latin typeface="Inter SemiBold"/>
                        </a:rPr>
                        <a:t>2026 год</a:t>
                      </a:r>
                      <a:endParaRPr lang="ru-RU" sz="1050" b="1" i="0" u="none" strike="noStrike" dirty="0">
                        <a:solidFill>
                          <a:srgbClr val="FFFFFF"/>
                        </a:solidFill>
                        <a:effectLst/>
                        <a:latin typeface="Inter SemiBold"/>
                      </a:endParaRP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75000"/>
                      </a:schemeClr>
                    </a:solidFill>
                  </a:tcPr>
                </a:tc>
              </a:tr>
              <a:tr h="833326">
                <a:tc>
                  <a:txBody>
                    <a:bodyPr/>
                    <a:lstStyle/>
                    <a:p>
                      <a:pPr algn="ctr" fontAlgn="b"/>
                      <a:r>
                        <a:rPr lang="ru-RU" sz="800" b="0" i="0" u="none" strike="noStrike" dirty="0" smtClean="0">
                          <a:solidFill>
                            <a:srgbClr val="000000"/>
                          </a:solidFill>
                          <a:effectLst/>
                          <a:latin typeface="Inter SemiBold"/>
                        </a:rPr>
                        <a:t>Обеспечение бесплатным питанием обучающихся с ограниченными возможностями здоровья;</a:t>
                      </a:r>
                      <a:r>
                        <a:rPr lang="ru-RU" sz="800" b="0" i="0" u="none" strike="noStrike" baseline="0" dirty="0" smtClean="0">
                          <a:solidFill>
                            <a:srgbClr val="000000"/>
                          </a:solidFill>
                          <a:effectLst/>
                          <a:latin typeface="Inter SemiBold"/>
                        </a:rPr>
                        <a:t> о</a:t>
                      </a:r>
                      <a:r>
                        <a:rPr lang="ru-RU" sz="800" b="0" i="0" u="none" strike="noStrike" dirty="0" smtClean="0">
                          <a:solidFill>
                            <a:srgbClr val="000000"/>
                          </a:solidFill>
                          <a:effectLst/>
                          <a:latin typeface="Inter SemiBold"/>
                        </a:rPr>
                        <a:t>беспечение</a:t>
                      </a:r>
                      <a:r>
                        <a:rPr lang="ru-RU" sz="800" b="0" i="0" u="none" strike="noStrike" baseline="0" dirty="0" smtClean="0">
                          <a:solidFill>
                            <a:srgbClr val="000000"/>
                          </a:solidFill>
                          <a:effectLst/>
                          <a:latin typeface="Inter SemiBold"/>
                        </a:rPr>
                        <a:t> д</a:t>
                      </a:r>
                      <a:r>
                        <a:rPr lang="ru-RU" sz="800" b="0" i="0" u="none" strike="noStrike" dirty="0" smtClean="0">
                          <a:solidFill>
                            <a:srgbClr val="000000"/>
                          </a:solidFill>
                          <a:effectLst/>
                          <a:latin typeface="Inter SemiBold"/>
                        </a:rPr>
                        <a:t>ополнительным полдником</a:t>
                      </a:r>
                      <a:r>
                        <a:rPr lang="ru-RU" sz="800" b="0" i="0" u="none" strike="noStrike" baseline="0" dirty="0" smtClean="0">
                          <a:solidFill>
                            <a:srgbClr val="000000"/>
                          </a:solidFill>
                          <a:effectLst/>
                          <a:latin typeface="Inter SemiBold"/>
                        </a:rPr>
                        <a:t> обучающихся из малообеспеченных семей, посещающих группы продленного дня; обеспечение полдником обучающихся кадетских классов. </a:t>
                      </a:r>
                      <a:endParaRPr lang="ru-RU" sz="800" b="0" i="0" u="none" strike="noStrike" dirty="0">
                        <a:solidFill>
                          <a:srgbClr val="000000"/>
                        </a:solidFill>
                        <a:effectLst/>
                        <a:latin typeface="Inter SemiBold"/>
                      </a:endParaRP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lang="ru-RU" sz="800" b="0" i="0" u="none" strike="noStrike" dirty="0" smtClean="0">
                          <a:solidFill>
                            <a:srgbClr val="000000"/>
                          </a:solidFill>
                          <a:effectLst/>
                          <a:latin typeface="Inter SemiBold"/>
                        </a:rPr>
                        <a:t>Федеральный закон от 29.12.2012 N 273-ФЗ </a:t>
                      </a:r>
                    </a:p>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lang="ru-RU" sz="800" b="0" i="0" u="none" strike="noStrike" dirty="0" smtClean="0">
                          <a:solidFill>
                            <a:srgbClr val="000000"/>
                          </a:solidFill>
                          <a:effectLst/>
                          <a:latin typeface="Inter SemiBold"/>
                        </a:rPr>
                        <a:t>«Об образовании в Российской Федерации».</a:t>
                      </a:r>
                    </a:p>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lang="ru-RU" sz="800" b="0" i="0" u="none" strike="noStrike" dirty="0" smtClean="0">
                          <a:solidFill>
                            <a:srgbClr val="000000"/>
                          </a:solidFill>
                          <a:effectLst/>
                          <a:latin typeface="Inter SemiBold"/>
                        </a:rPr>
                        <a:t>Распоряжение Администрации </a:t>
                      </a:r>
                      <a:r>
                        <a:rPr lang="ru-RU" sz="800" b="0" i="0" u="none" strike="noStrike" dirty="0" err="1" smtClean="0">
                          <a:solidFill>
                            <a:srgbClr val="000000"/>
                          </a:solidFill>
                          <a:effectLst/>
                          <a:latin typeface="Inter SemiBold"/>
                        </a:rPr>
                        <a:t>Увинского</a:t>
                      </a:r>
                      <a:r>
                        <a:rPr lang="ru-RU" sz="800" b="0" i="0" u="none" strike="noStrike" dirty="0" smtClean="0">
                          <a:solidFill>
                            <a:srgbClr val="000000"/>
                          </a:solidFill>
                          <a:effectLst/>
                          <a:latin typeface="Inter SemiBold"/>
                        </a:rPr>
                        <a:t> района  от 20.04.2022 №170-р «Об установлении средней стоимости питания в образовательных организациях муниципального образования          «Муниципальный округ </a:t>
                      </a:r>
                      <a:r>
                        <a:rPr lang="ru-RU" sz="800" b="0" i="0" u="none" strike="noStrike" dirty="0" err="1" smtClean="0">
                          <a:solidFill>
                            <a:srgbClr val="000000"/>
                          </a:solidFill>
                          <a:effectLst/>
                          <a:latin typeface="Inter SemiBold"/>
                        </a:rPr>
                        <a:t>Увинский</a:t>
                      </a:r>
                      <a:r>
                        <a:rPr lang="ru-RU" sz="800" b="0" i="0" u="none" strike="noStrike" dirty="0" smtClean="0">
                          <a:solidFill>
                            <a:srgbClr val="000000"/>
                          </a:solidFill>
                          <a:effectLst/>
                          <a:latin typeface="Inter SemiBold"/>
                        </a:rPr>
                        <a:t>  район Удмуртской Республики»</a:t>
                      </a: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dirty="0" smtClean="0">
                          <a:solidFill>
                            <a:srgbClr val="000000"/>
                          </a:solidFill>
                          <a:effectLst/>
                          <a:latin typeface="Inter SemiBold"/>
                        </a:rPr>
                        <a:t>345 чел.</a:t>
                      </a:r>
                      <a:endParaRPr lang="ru-RU" sz="900" b="0" i="0" u="none" strike="noStrike" dirty="0">
                        <a:solidFill>
                          <a:srgbClr val="000000"/>
                        </a:solidFill>
                        <a:effectLst/>
                        <a:latin typeface="Inter SemiBold"/>
                      </a:endParaRP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100" b="1" i="0" u="none" strike="noStrike" dirty="0" smtClean="0">
                          <a:solidFill>
                            <a:srgbClr val="000000"/>
                          </a:solidFill>
                          <a:effectLst/>
                          <a:latin typeface="Inter SemiBold"/>
                        </a:rPr>
                        <a:t>11 573,00</a:t>
                      </a:r>
                      <a:endParaRPr lang="ru-RU" sz="1100" b="1" i="0" u="none" strike="noStrike" dirty="0">
                        <a:solidFill>
                          <a:srgbClr val="000000"/>
                        </a:solidFill>
                        <a:effectLst/>
                        <a:latin typeface="Inter SemiBold"/>
                      </a:endParaRP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40000"/>
                        <a:lumOff val="60000"/>
                      </a:schemeClr>
                    </a:solidFill>
                  </a:tcPr>
                </a:tc>
              </a:tr>
              <a:tr h="457711">
                <a:tc>
                  <a:txBody>
                    <a:bodyPr/>
                    <a:lstStyle/>
                    <a:p>
                      <a:pPr algn="ctr" fontAlgn="b"/>
                      <a:r>
                        <a:rPr lang="ru-RU" sz="800" b="0" i="0" u="none" strike="noStrike" dirty="0" smtClean="0">
                          <a:solidFill>
                            <a:srgbClr val="000000"/>
                          </a:solidFill>
                          <a:effectLst/>
                          <a:latin typeface="Inter SemiBold"/>
                        </a:rPr>
                        <a:t>Обеспечение</a:t>
                      </a:r>
                      <a:r>
                        <a:rPr lang="ru-RU" sz="800" b="0" i="0" u="none" strike="noStrike" baseline="0" dirty="0" smtClean="0">
                          <a:solidFill>
                            <a:srgbClr val="000000"/>
                          </a:solidFill>
                          <a:effectLst/>
                          <a:latin typeface="Inter SemiBold"/>
                        </a:rPr>
                        <a:t> </a:t>
                      </a:r>
                      <a:r>
                        <a:rPr lang="ru-RU" sz="800" b="0" i="0" u="none" strike="noStrike" dirty="0" smtClean="0">
                          <a:solidFill>
                            <a:srgbClr val="000000"/>
                          </a:solidFill>
                          <a:effectLst/>
                          <a:latin typeface="Inter SemiBold"/>
                        </a:rPr>
                        <a:t>бесплатным горячим питанием обучающихся, получающих начальное общее образование муниципальных образовательных организациях</a:t>
                      </a:r>
                      <a:endParaRPr lang="ru-RU" sz="800" b="0" i="0" u="none" strike="noStrike" dirty="0">
                        <a:solidFill>
                          <a:srgbClr val="000000"/>
                        </a:solidFill>
                        <a:effectLst/>
                        <a:latin typeface="Inter SemiBold"/>
                      </a:endParaRP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lang="ru-RU" sz="800" b="0" i="0" u="none" strike="noStrike" dirty="0" smtClean="0">
                          <a:solidFill>
                            <a:srgbClr val="000000"/>
                          </a:solidFill>
                          <a:effectLst/>
                          <a:latin typeface="Inter SemiBold"/>
                        </a:rPr>
                        <a:t>Приказ Министерства</a:t>
                      </a:r>
                      <a:r>
                        <a:rPr lang="ru-RU" sz="800" b="0" i="0" u="none" strike="noStrike" baseline="0" dirty="0" smtClean="0">
                          <a:solidFill>
                            <a:srgbClr val="000000"/>
                          </a:solidFill>
                          <a:effectLst/>
                          <a:latin typeface="Inter SemiBold"/>
                        </a:rPr>
                        <a:t> образования и науки УР от 01.12.2023 №1936 «Об установлении размера средней стоимости одного горячего питания в день на одного обучающегося, получающего начальное общее образование в образовательных организациях» </a:t>
                      </a:r>
                      <a:endParaRPr lang="ru-RU" sz="800" b="0" i="0" u="none" strike="noStrike" dirty="0" smtClean="0">
                        <a:solidFill>
                          <a:srgbClr val="000000"/>
                        </a:solidFill>
                        <a:effectLst/>
                        <a:latin typeface="Inter SemiBold"/>
                      </a:endParaRP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dirty="0" smtClean="0">
                          <a:solidFill>
                            <a:srgbClr val="000000"/>
                          </a:solidFill>
                          <a:effectLst/>
                          <a:latin typeface="Inter SemiBold"/>
                        </a:rPr>
                        <a:t>1945 чел.</a:t>
                      </a:r>
                      <a:endParaRPr lang="ru-RU" sz="900" b="0" i="0" u="none" strike="noStrike" dirty="0">
                        <a:solidFill>
                          <a:srgbClr val="000000"/>
                        </a:solidFill>
                        <a:effectLst/>
                        <a:latin typeface="Inter SemiBold"/>
                      </a:endParaRP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100" b="1" i="0" u="none" strike="noStrike" dirty="0" smtClean="0">
                          <a:solidFill>
                            <a:srgbClr val="000000"/>
                          </a:solidFill>
                          <a:effectLst/>
                          <a:latin typeface="Inter SemiBold"/>
                        </a:rPr>
                        <a:t>34 642,47</a:t>
                      </a:r>
                      <a:endParaRPr lang="ru-RU" sz="1100" b="1" i="0" u="none" strike="noStrike" dirty="0">
                        <a:solidFill>
                          <a:srgbClr val="000000"/>
                        </a:solidFill>
                        <a:effectLst/>
                        <a:latin typeface="Inter SemiBold"/>
                      </a:endParaRP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40000"/>
                        <a:lumOff val="60000"/>
                      </a:schemeClr>
                    </a:solidFill>
                  </a:tcPr>
                </a:tc>
              </a:tr>
              <a:tr h="316394">
                <a:tc>
                  <a:txBody>
                    <a:bodyPr/>
                    <a:lstStyle/>
                    <a:p>
                      <a:pPr algn="ctr" fontAlgn="b"/>
                      <a:r>
                        <a:rPr lang="ru-RU" sz="800" b="0" i="0" u="none" strike="noStrike" dirty="0" smtClean="0">
                          <a:solidFill>
                            <a:srgbClr val="000000"/>
                          </a:solidFill>
                          <a:effectLst/>
                          <a:latin typeface="Inter SemiBold"/>
                        </a:rPr>
                        <a:t>Снижение родительской платы за содержание детей в дошкольных образовательных организациях на 25% для детей из многодетных семей</a:t>
                      </a:r>
                      <a:endParaRPr lang="ru-RU" sz="800" b="0" i="0" u="none" strike="noStrike" dirty="0">
                        <a:solidFill>
                          <a:srgbClr val="000000"/>
                        </a:solidFill>
                        <a:effectLst/>
                        <a:latin typeface="Inter SemiBold"/>
                      </a:endParaRP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b"/>
                      <a:r>
                        <a:rPr lang="ru-RU" sz="800" b="0" i="0" u="none" strike="noStrike" dirty="0">
                          <a:solidFill>
                            <a:srgbClr val="000000"/>
                          </a:solidFill>
                          <a:effectLst/>
                          <a:latin typeface="Inter SemiBold"/>
                        </a:rPr>
                        <a:t>Постановление Администрации </a:t>
                      </a:r>
                      <a:r>
                        <a:rPr lang="ru-RU" sz="800" b="0" i="0" u="none" strike="noStrike" dirty="0" err="1">
                          <a:solidFill>
                            <a:srgbClr val="000000"/>
                          </a:solidFill>
                          <a:effectLst/>
                          <a:latin typeface="Inter SemiBold"/>
                        </a:rPr>
                        <a:t>Увинского</a:t>
                      </a:r>
                      <a:r>
                        <a:rPr lang="ru-RU" sz="800" b="0" i="0" u="none" strike="noStrike" dirty="0">
                          <a:solidFill>
                            <a:srgbClr val="000000"/>
                          </a:solidFill>
                          <a:effectLst/>
                          <a:latin typeface="Inter SemiBold"/>
                        </a:rPr>
                        <a:t> района №29 от 18.01.2023 "Об утверждении Положения по плате, взимаемой с родителей (законных представителей) за присмотр и уход за детьми в муниципальных образовательных учреждениях муниципального образования "Муниципальный округ </a:t>
                      </a:r>
                      <a:r>
                        <a:rPr lang="ru-RU" sz="800" b="0" i="0" u="none" strike="noStrike" dirty="0" err="1">
                          <a:solidFill>
                            <a:srgbClr val="000000"/>
                          </a:solidFill>
                          <a:effectLst/>
                          <a:latin typeface="Inter SemiBold"/>
                        </a:rPr>
                        <a:t>Увинский</a:t>
                      </a:r>
                      <a:r>
                        <a:rPr lang="ru-RU" sz="800" b="0" i="0" u="none" strike="noStrike" dirty="0">
                          <a:solidFill>
                            <a:srgbClr val="000000"/>
                          </a:solidFill>
                          <a:effectLst/>
                          <a:latin typeface="Inter SemiBold"/>
                        </a:rPr>
                        <a:t> район Удмуртской Республики", реализующих программы дошкольного образования" </a:t>
                      </a:r>
                    </a:p>
                  </a:txBody>
                  <a:tcPr marL="8313" marR="8313" marT="831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dirty="0" smtClean="0">
                          <a:solidFill>
                            <a:srgbClr val="000000"/>
                          </a:solidFill>
                          <a:effectLst/>
                          <a:latin typeface="Inter SemiBold"/>
                        </a:rPr>
                        <a:t>584 чел.</a:t>
                      </a:r>
                      <a:endParaRPr lang="ru-RU" sz="900" b="0" i="0" u="none" strike="noStrike" dirty="0">
                        <a:solidFill>
                          <a:srgbClr val="000000"/>
                        </a:solidFill>
                        <a:effectLst/>
                        <a:latin typeface="Inter SemiBold"/>
                      </a:endParaRP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100" b="1" i="0" u="none" strike="noStrike" dirty="0" smtClean="0">
                          <a:solidFill>
                            <a:srgbClr val="000000"/>
                          </a:solidFill>
                          <a:effectLst/>
                          <a:latin typeface="Inter SemiBold"/>
                        </a:rPr>
                        <a:t>2 506,00</a:t>
                      </a:r>
                      <a:endParaRPr lang="ru-RU" sz="1100" b="1" i="0" u="none" strike="noStrike" dirty="0">
                        <a:solidFill>
                          <a:srgbClr val="000000"/>
                        </a:solidFill>
                        <a:effectLst/>
                        <a:latin typeface="Inter SemiBold"/>
                      </a:endParaRP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40000"/>
                        <a:lumOff val="60000"/>
                      </a:schemeClr>
                    </a:solidFill>
                  </a:tcPr>
                </a:tc>
              </a:tr>
              <a:tr h="581891">
                <a:tc>
                  <a:txBody>
                    <a:bodyPr/>
                    <a:lstStyle/>
                    <a:p>
                      <a:pPr algn="ctr" fontAlgn="b"/>
                      <a:r>
                        <a:rPr lang="ru-RU" sz="800" b="0" i="0" u="none" strike="noStrike" dirty="0" smtClean="0">
                          <a:solidFill>
                            <a:srgbClr val="000000"/>
                          </a:solidFill>
                          <a:effectLst/>
                          <a:latin typeface="Inter SemiBold"/>
                        </a:rPr>
                        <a:t>Компенсация</a:t>
                      </a:r>
                      <a:r>
                        <a:rPr lang="ru-RU" sz="800" b="0" i="0" u="none" strike="noStrike" baseline="0" dirty="0" smtClean="0">
                          <a:solidFill>
                            <a:srgbClr val="000000"/>
                          </a:solidFill>
                          <a:effectLst/>
                          <a:latin typeface="Inter SemiBold"/>
                        </a:rPr>
                        <a:t> стоимости путевок для детей в загородные оздоровительные лагеря</a:t>
                      </a:r>
                      <a:endParaRPr lang="ru-RU" sz="800" b="0" i="0" u="none" strike="noStrike" dirty="0">
                        <a:solidFill>
                          <a:srgbClr val="000000"/>
                        </a:solidFill>
                        <a:effectLst/>
                        <a:latin typeface="Inter SemiBold"/>
                      </a:endParaRP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lang="ru-RU" sz="800" b="0" i="0" u="none" strike="noStrike" dirty="0" smtClean="0">
                          <a:solidFill>
                            <a:srgbClr val="000000"/>
                          </a:solidFill>
                          <a:effectLst/>
                          <a:latin typeface="Inter SemiBold"/>
                        </a:rPr>
                        <a:t>Постановление Администрации </a:t>
                      </a:r>
                      <a:r>
                        <a:rPr lang="ru-RU" sz="800" b="0" i="0" u="none" strike="noStrike" dirty="0" err="1" smtClean="0">
                          <a:solidFill>
                            <a:srgbClr val="000000"/>
                          </a:solidFill>
                          <a:effectLst/>
                          <a:latin typeface="Inter SemiBold"/>
                        </a:rPr>
                        <a:t>Увинского</a:t>
                      </a:r>
                      <a:r>
                        <a:rPr lang="ru-RU" sz="800" b="0" i="0" u="none" strike="noStrike" dirty="0" smtClean="0">
                          <a:solidFill>
                            <a:srgbClr val="000000"/>
                          </a:solidFill>
                          <a:effectLst/>
                          <a:latin typeface="Inter SemiBold"/>
                        </a:rPr>
                        <a:t> района от 29.12.2022 №1977 «Об утверждении Положения об организации отдыха и оздоровления детей в муниципальном образовании «Муниципальный округ </a:t>
                      </a:r>
                      <a:r>
                        <a:rPr lang="ru-RU" sz="800" b="0" i="0" u="none" strike="noStrike" dirty="0" err="1" smtClean="0">
                          <a:solidFill>
                            <a:srgbClr val="000000"/>
                          </a:solidFill>
                          <a:effectLst/>
                          <a:latin typeface="Inter SemiBold"/>
                        </a:rPr>
                        <a:t>Увинский</a:t>
                      </a:r>
                      <a:r>
                        <a:rPr lang="ru-RU" sz="800" b="0" i="0" u="none" strike="noStrike" dirty="0" smtClean="0">
                          <a:solidFill>
                            <a:srgbClr val="000000"/>
                          </a:solidFill>
                          <a:effectLst/>
                          <a:latin typeface="Inter SemiBold"/>
                        </a:rPr>
                        <a:t> район Удмуртской Республики»»</a:t>
                      </a:r>
                      <a:endParaRPr lang="ru-RU" sz="800" b="0" i="0" u="none" strike="noStrike" dirty="0">
                        <a:solidFill>
                          <a:srgbClr val="000000"/>
                        </a:solidFill>
                        <a:effectLst/>
                        <a:latin typeface="Inter SemiBold"/>
                      </a:endParaRP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dirty="0" smtClean="0">
                          <a:solidFill>
                            <a:srgbClr val="000000"/>
                          </a:solidFill>
                          <a:effectLst/>
                          <a:latin typeface="Inter SemiBold"/>
                        </a:rPr>
                        <a:t>30</a:t>
                      </a:r>
                      <a:endParaRPr lang="ru-RU" sz="900" b="0" i="0" u="none" strike="noStrike" dirty="0">
                        <a:solidFill>
                          <a:srgbClr val="000000"/>
                        </a:solidFill>
                        <a:effectLst/>
                        <a:latin typeface="Inter SemiBold"/>
                      </a:endParaRP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100" b="1" i="0" u="none" strike="noStrike" dirty="0" smtClean="0">
                          <a:solidFill>
                            <a:srgbClr val="000000"/>
                          </a:solidFill>
                          <a:effectLst/>
                          <a:latin typeface="Inter SemiBold"/>
                        </a:rPr>
                        <a:t>200,00</a:t>
                      </a:r>
                      <a:endParaRPr lang="ru-RU" sz="1100" b="1" i="0" u="none" strike="noStrike" dirty="0">
                        <a:solidFill>
                          <a:srgbClr val="000000"/>
                        </a:solidFill>
                        <a:effectLst/>
                        <a:latin typeface="Inter SemiBold"/>
                      </a:endParaRP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40000"/>
                        <a:lumOff val="60000"/>
                      </a:schemeClr>
                    </a:solidFill>
                  </a:tcPr>
                </a:tc>
              </a:tr>
              <a:tr h="308799">
                <a:tc>
                  <a:txBody>
                    <a:bodyPr/>
                    <a:lstStyle/>
                    <a:p>
                      <a:pPr algn="ctr" fontAlgn="b"/>
                      <a:r>
                        <a:rPr lang="ru-RU" sz="800" b="0" i="0" u="none" strike="noStrike" dirty="0" smtClean="0">
                          <a:solidFill>
                            <a:srgbClr val="000000"/>
                          </a:solidFill>
                          <a:effectLst/>
                          <a:latin typeface="Inter SemiBold"/>
                        </a:rPr>
                        <a:t>Возмещение затрат родителям</a:t>
                      </a:r>
                      <a:r>
                        <a:rPr lang="ru-RU" sz="800" b="0" i="0" u="none" strike="noStrike" baseline="0" dirty="0" smtClean="0">
                          <a:solidFill>
                            <a:srgbClr val="000000"/>
                          </a:solidFill>
                          <a:effectLst/>
                          <a:latin typeface="Inter SemiBold"/>
                        </a:rPr>
                        <a:t> (законным представителям) </a:t>
                      </a:r>
                      <a:r>
                        <a:rPr lang="ru-RU" sz="800" b="0" i="0" u="none" strike="noStrike" dirty="0" smtClean="0">
                          <a:solidFill>
                            <a:srgbClr val="000000"/>
                          </a:solidFill>
                          <a:effectLst/>
                          <a:latin typeface="Inter SemiBold"/>
                        </a:rPr>
                        <a:t> за перевозки детей, обучающихся</a:t>
                      </a:r>
                      <a:r>
                        <a:rPr lang="ru-RU" sz="800" b="0" i="0" u="none" strike="noStrike" baseline="0" dirty="0" smtClean="0">
                          <a:solidFill>
                            <a:srgbClr val="000000"/>
                          </a:solidFill>
                          <a:effectLst/>
                          <a:latin typeface="Inter SemiBold"/>
                        </a:rPr>
                        <a:t> в образовательных организациях </a:t>
                      </a:r>
                      <a:r>
                        <a:rPr lang="ru-RU" sz="800" b="0" i="0" u="none" strike="noStrike" baseline="0" dirty="0" err="1" smtClean="0">
                          <a:solidFill>
                            <a:srgbClr val="000000"/>
                          </a:solidFill>
                          <a:effectLst/>
                          <a:latin typeface="Inter SemiBold"/>
                        </a:rPr>
                        <a:t>Увинского</a:t>
                      </a:r>
                      <a:r>
                        <a:rPr lang="ru-RU" sz="800" b="0" i="0" u="none" strike="noStrike" baseline="0" dirty="0" smtClean="0">
                          <a:solidFill>
                            <a:srgbClr val="000000"/>
                          </a:solidFill>
                          <a:effectLst/>
                          <a:latin typeface="Inter SemiBold"/>
                        </a:rPr>
                        <a:t> района</a:t>
                      </a:r>
                      <a:endParaRPr lang="ru-RU" sz="800" b="0" i="0" u="none" strike="noStrike" dirty="0">
                        <a:solidFill>
                          <a:srgbClr val="000000"/>
                        </a:solidFill>
                        <a:effectLst/>
                        <a:latin typeface="Inter SemiBold"/>
                      </a:endParaRP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lang="ru-RU" sz="800" b="0" i="0" u="none" strike="noStrike" dirty="0" smtClean="0">
                          <a:solidFill>
                            <a:srgbClr val="000000"/>
                          </a:solidFill>
                          <a:effectLst/>
                          <a:latin typeface="Inter SemiBold"/>
                        </a:rPr>
                        <a:t>Распоряжение Администрации </a:t>
                      </a:r>
                      <a:r>
                        <a:rPr lang="ru-RU" sz="800" b="0" i="0" u="none" strike="noStrike" dirty="0" err="1" smtClean="0">
                          <a:solidFill>
                            <a:srgbClr val="000000"/>
                          </a:solidFill>
                          <a:effectLst/>
                          <a:latin typeface="Inter SemiBold"/>
                        </a:rPr>
                        <a:t>Увинского</a:t>
                      </a:r>
                      <a:r>
                        <a:rPr lang="ru-RU" sz="800" b="0" i="0" u="none" strike="noStrike" dirty="0" smtClean="0">
                          <a:solidFill>
                            <a:srgbClr val="000000"/>
                          </a:solidFill>
                          <a:effectLst/>
                          <a:latin typeface="Inter SemiBold"/>
                        </a:rPr>
                        <a:t> района от 07.08.2024 №241-р</a:t>
                      </a:r>
                      <a:endParaRPr lang="ru-RU" sz="800" b="0" i="0" u="none" strike="noStrike" dirty="0">
                        <a:solidFill>
                          <a:srgbClr val="000000"/>
                        </a:solidFill>
                        <a:effectLst/>
                        <a:latin typeface="Inter SemiBold"/>
                      </a:endParaRP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dirty="0" smtClean="0">
                          <a:solidFill>
                            <a:srgbClr val="000000"/>
                          </a:solidFill>
                          <a:effectLst/>
                          <a:latin typeface="Inter SemiBold"/>
                        </a:rPr>
                        <a:t>27</a:t>
                      </a:r>
                      <a:endParaRPr lang="ru-RU" sz="900" b="0" i="0" u="none" strike="noStrike" dirty="0" smtClean="0">
                        <a:solidFill>
                          <a:srgbClr val="000000"/>
                        </a:solidFill>
                        <a:effectLst/>
                        <a:latin typeface="Inter SemiBold"/>
                      </a:endParaRP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100" b="1" i="0" u="none" strike="noStrike" dirty="0" smtClean="0">
                          <a:solidFill>
                            <a:srgbClr val="000000"/>
                          </a:solidFill>
                          <a:effectLst/>
                          <a:latin typeface="Inter SemiBold"/>
                        </a:rPr>
                        <a:t>420,00</a:t>
                      </a:r>
                      <a:endParaRPr lang="ru-RU" sz="1100" b="1" i="0" u="none" strike="noStrike" dirty="0">
                        <a:solidFill>
                          <a:srgbClr val="000000"/>
                        </a:solidFill>
                        <a:effectLst/>
                        <a:latin typeface="Inter SemiBold"/>
                      </a:endParaRP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40000"/>
                        <a:lumOff val="60000"/>
                      </a:schemeClr>
                    </a:solidFill>
                  </a:tcPr>
                </a:tc>
              </a:tr>
              <a:tr h="556953">
                <a:tc>
                  <a:txBody>
                    <a:bodyPr/>
                    <a:lstStyle/>
                    <a:p>
                      <a:pPr algn="ctr" fontAlgn="b"/>
                      <a:r>
                        <a:rPr lang="ru-RU" sz="800" b="0" i="0" u="none" strike="noStrike" dirty="0" smtClean="0">
                          <a:solidFill>
                            <a:srgbClr val="000000"/>
                          </a:solidFill>
                          <a:effectLst/>
                          <a:latin typeface="Inter SemiBold"/>
                        </a:rPr>
                        <a:t> Ежемесячная денежная компенсация расходов по оплате коммунальных услуг работникам учреждений, проживающим и работающим в сельских населенных пунктах</a:t>
                      </a:r>
                      <a:endParaRPr lang="ru-RU" sz="800" b="0" i="0" u="none" strike="noStrike" dirty="0">
                        <a:solidFill>
                          <a:srgbClr val="000000"/>
                        </a:solidFill>
                        <a:effectLst/>
                        <a:latin typeface="Inter SemiBold"/>
                      </a:endParaRP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lang="ru-RU" sz="800" b="0" i="0" u="none" strike="noStrike" dirty="0" smtClean="0">
                          <a:solidFill>
                            <a:srgbClr val="000000"/>
                          </a:solidFill>
                          <a:effectLst/>
                          <a:latin typeface="Inter SemiBold"/>
                        </a:rPr>
                        <a:t>Постановление Правительства УР от 21.11.2005 года № 163 «О порядке предоставления мер социальной поддержки работникам государственных учреждений УР»</a:t>
                      </a:r>
                    </a:p>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lang="ru-RU" sz="800" b="0" i="0" u="none" strike="noStrike" dirty="0" smtClean="0">
                          <a:solidFill>
                            <a:srgbClr val="000000"/>
                          </a:solidFill>
                          <a:effectLst/>
                          <a:latin typeface="Inter SemiBold"/>
                        </a:rPr>
                        <a:t>Постановления Администрации </a:t>
                      </a:r>
                      <a:r>
                        <a:rPr lang="ru-RU" sz="800" b="0" i="0" u="none" strike="noStrike" dirty="0" err="1" smtClean="0">
                          <a:solidFill>
                            <a:srgbClr val="000000"/>
                          </a:solidFill>
                          <a:effectLst/>
                          <a:latin typeface="Inter SemiBold"/>
                        </a:rPr>
                        <a:t>Увинского</a:t>
                      </a:r>
                      <a:r>
                        <a:rPr lang="ru-RU" sz="800" b="0" i="0" u="none" strike="noStrike" dirty="0" smtClean="0">
                          <a:solidFill>
                            <a:srgbClr val="000000"/>
                          </a:solidFill>
                          <a:effectLst/>
                          <a:latin typeface="Inter SemiBold"/>
                        </a:rPr>
                        <a:t> района от 30.12.2005</a:t>
                      </a:r>
                      <a:r>
                        <a:rPr lang="ru-RU" sz="800" b="0" i="0" u="none" strike="noStrike" baseline="0" dirty="0" smtClean="0">
                          <a:solidFill>
                            <a:srgbClr val="000000"/>
                          </a:solidFill>
                          <a:effectLst/>
                          <a:latin typeface="Inter SemiBold"/>
                        </a:rPr>
                        <a:t> №1188, от 29.12.2023 №1609</a:t>
                      </a:r>
                      <a:endParaRPr lang="ru-RU" sz="800" b="0" i="0" u="none" strike="noStrike" dirty="0">
                        <a:solidFill>
                          <a:srgbClr val="000000"/>
                        </a:solidFill>
                        <a:effectLst/>
                        <a:latin typeface="Inter SemiBold"/>
                      </a:endParaRP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dirty="0" smtClean="0">
                          <a:solidFill>
                            <a:srgbClr val="000000"/>
                          </a:solidFill>
                          <a:effectLst/>
                          <a:latin typeface="Inter SemiBold"/>
                        </a:rPr>
                        <a:t>1520 чел.</a:t>
                      </a:r>
                      <a:endParaRPr lang="ru-RU" sz="900" b="0" i="0" u="none" strike="noStrike" dirty="0">
                        <a:solidFill>
                          <a:srgbClr val="000000"/>
                        </a:solidFill>
                        <a:effectLst/>
                        <a:latin typeface="Inter SemiBold"/>
                      </a:endParaRP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100" b="1" i="0" u="none" strike="noStrike" dirty="0" smtClean="0">
                          <a:solidFill>
                            <a:srgbClr val="000000"/>
                          </a:solidFill>
                          <a:effectLst/>
                          <a:latin typeface="Inter SemiBold"/>
                        </a:rPr>
                        <a:t>38 887,00</a:t>
                      </a:r>
                      <a:endParaRPr lang="ru-RU" sz="1100" b="1" i="0" u="none" strike="noStrike" dirty="0">
                        <a:solidFill>
                          <a:srgbClr val="000000"/>
                        </a:solidFill>
                        <a:effectLst/>
                        <a:latin typeface="Inter SemiBold"/>
                      </a:endParaRP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40000"/>
                        <a:lumOff val="60000"/>
                      </a:schemeClr>
                    </a:solidFill>
                  </a:tcPr>
                </a:tc>
              </a:tr>
              <a:tr h="483366">
                <a:tc>
                  <a:txBody>
                    <a:bodyPr/>
                    <a:lstStyle/>
                    <a:p>
                      <a:pPr algn="ctr" fontAlgn="b"/>
                      <a:r>
                        <a:rPr lang="ru-RU" sz="800" b="0" i="0" u="none" strike="noStrike" dirty="0" smtClean="0">
                          <a:solidFill>
                            <a:srgbClr val="000000"/>
                          </a:solidFill>
                          <a:effectLst/>
                          <a:latin typeface="Inter SemiBold"/>
                        </a:rPr>
                        <a:t>Оказание единовременной материальной</a:t>
                      </a:r>
                      <a:r>
                        <a:rPr lang="ru-RU" sz="800" b="0" i="0" u="none" strike="noStrike" baseline="0" dirty="0" smtClean="0">
                          <a:solidFill>
                            <a:srgbClr val="000000"/>
                          </a:solidFill>
                          <a:effectLst/>
                          <a:latin typeface="Inter SemiBold"/>
                        </a:rPr>
                        <a:t> помощи пострадавшим гражданам из Резервного фонда Администрации </a:t>
                      </a:r>
                      <a:r>
                        <a:rPr lang="ru-RU" sz="800" b="0" i="0" u="none" strike="noStrike" baseline="0" dirty="0" err="1" smtClean="0">
                          <a:solidFill>
                            <a:srgbClr val="000000"/>
                          </a:solidFill>
                          <a:effectLst/>
                          <a:latin typeface="Inter SemiBold"/>
                        </a:rPr>
                        <a:t>Увинского</a:t>
                      </a:r>
                      <a:r>
                        <a:rPr lang="ru-RU" sz="800" b="0" i="0" u="none" strike="noStrike" baseline="0" dirty="0" smtClean="0">
                          <a:solidFill>
                            <a:srgbClr val="000000"/>
                          </a:solidFill>
                          <a:effectLst/>
                          <a:latin typeface="Inter SemiBold"/>
                        </a:rPr>
                        <a:t> района</a:t>
                      </a:r>
                      <a:endParaRPr lang="ru-RU" sz="800" b="0" i="0" u="none" strike="noStrike" dirty="0">
                        <a:solidFill>
                          <a:srgbClr val="000000"/>
                        </a:solidFill>
                        <a:effectLst/>
                        <a:latin typeface="Inter SemiBold"/>
                      </a:endParaRP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lang="ru-RU" sz="800" b="0" i="0" u="none" strike="noStrike" dirty="0" smtClean="0">
                          <a:solidFill>
                            <a:srgbClr val="000000"/>
                          </a:solidFill>
                          <a:effectLst/>
                          <a:latin typeface="Inter SemiBold"/>
                        </a:rPr>
                        <a:t>Постановление Администрации </a:t>
                      </a:r>
                      <a:r>
                        <a:rPr lang="ru-RU" sz="800" b="0" i="0" u="none" strike="noStrike" dirty="0" err="1" smtClean="0">
                          <a:solidFill>
                            <a:srgbClr val="000000"/>
                          </a:solidFill>
                          <a:effectLst/>
                          <a:latin typeface="Inter SemiBold"/>
                        </a:rPr>
                        <a:t>Увинского</a:t>
                      </a:r>
                      <a:r>
                        <a:rPr lang="ru-RU" sz="800" b="0" i="0" u="none" strike="noStrike" dirty="0" smtClean="0">
                          <a:solidFill>
                            <a:srgbClr val="000000"/>
                          </a:solidFill>
                          <a:effectLst/>
                          <a:latin typeface="Inter SemiBold"/>
                        </a:rPr>
                        <a:t> района  от 12.01.2022 №0006 «О порядке расходования резервного фонда Администрации муниципального образования «Муниципальный округ </a:t>
                      </a:r>
                      <a:r>
                        <a:rPr lang="ru-RU" sz="800" b="0" i="0" u="none" strike="noStrike" dirty="0" err="1" smtClean="0">
                          <a:solidFill>
                            <a:srgbClr val="000000"/>
                          </a:solidFill>
                          <a:effectLst/>
                          <a:latin typeface="Inter SemiBold"/>
                        </a:rPr>
                        <a:t>Увинский</a:t>
                      </a:r>
                      <a:r>
                        <a:rPr lang="ru-RU" sz="800" b="0" i="0" u="none" strike="noStrike" dirty="0" smtClean="0">
                          <a:solidFill>
                            <a:srgbClr val="000000"/>
                          </a:solidFill>
                          <a:effectLst/>
                          <a:latin typeface="Inter SemiBold"/>
                        </a:rPr>
                        <a:t> район Удмуртской Республики»</a:t>
                      </a:r>
                      <a:endParaRPr lang="ru-RU" sz="800" b="0" i="0" u="none" strike="noStrike" dirty="0">
                        <a:solidFill>
                          <a:srgbClr val="000000"/>
                        </a:solidFill>
                        <a:effectLst/>
                        <a:latin typeface="Inter SemiBold"/>
                      </a:endParaRP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dirty="0" smtClean="0">
                          <a:solidFill>
                            <a:srgbClr val="000000"/>
                          </a:solidFill>
                          <a:effectLst/>
                          <a:latin typeface="Inter SemiBold"/>
                        </a:rPr>
                        <a:t>по факту</a:t>
                      </a:r>
                      <a:endParaRPr lang="ru-RU" sz="900" b="0" i="0" u="none" strike="noStrike" dirty="0">
                        <a:solidFill>
                          <a:srgbClr val="000000"/>
                        </a:solidFill>
                        <a:effectLst/>
                        <a:latin typeface="Inter SemiBold"/>
                      </a:endParaRP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100" b="1" i="0" u="none" strike="noStrike" dirty="0" smtClean="0">
                          <a:solidFill>
                            <a:srgbClr val="000000"/>
                          </a:solidFill>
                          <a:effectLst/>
                          <a:latin typeface="Inter SemiBold"/>
                        </a:rPr>
                        <a:t>по факту</a:t>
                      </a:r>
                      <a:endParaRPr lang="ru-RU" sz="1100" b="1" i="0" u="none" strike="noStrike" dirty="0">
                        <a:solidFill>
                          <a:srgbClr val="000000"/>
                        </a:solidFill>
                        <a:effectLst/>
                        <a:latin typeface="Inter SemiBold"/>
                      </a:endParaRP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40000"/>
                        <a:lumOff val="60000"/>
                      </a:schemeClr>
                    </a:solidFill>
                  </a:tcPr>
                </a:tc>
              </a:tr>
            </a:tbl>
          </a:graphicData>
        </a:graphic>
      </p:graphicFrame>
    </p:spTree>
    <p:extLst>
      <p:ext uri="{BB962C8B-B14F-4D97-AF65-F5344CB8AC3E}">
        <p14:creationId xmlns:p14="http://schemas.microsoft.com/office/powerpoint/2010/main" val="2288580310"/>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Таблица 3"/>
          <p:cNvGraphicFramePr>
            <a:graphicFrameLocks noGrp="1"/>
          </p:cNvGraphicFramePr>
          <p:nvPr>
            <p:extLst>
              <p:ext uri="{D42A27DB-BD31-4B8C-83A1-F6EECF244321}">
                <p14:modId xmlns:p14="http://schemas.microsoft.com/office/powerpoint/2010/main" val="2271306277"/>
              </p:ext>
            </p:extLst>
          </p:nvPr>
        </p:nvGraphicFramePr>
        <p:xfrm>
          <a:off x="108064" y="2631997"/>
          <a:ext cx="8794866" cy="2278031"/>
        </p:xfrm>
        <a:graphic>
          <a:graphicData uri="http://schemas.openxmlformats.org/drawingml/2006/table">
            <a:tbl>
              <a:tblPr/>
              <a:tblGrid>
                <a:gridCol w="3764431"/>
                <a:gridCol w="2243534"/>
                <a:gridCol w="894262"/>
                <a:gridCol w="1011434"/>
                <a:gridCol w="881205"/>
              </a:tblGrid>
              <a:tr h="400988">
                <a:tc gridSpan="5">
                  <a:txBody>
                    <a:bodyPr/>
                    <a:lstStyle/>
                    <a:p>
                      <a:pPr algn="ctr" fontAlgn="b"/>
                      <a:r>
                        <a:rPr lang="ru-RU" sz="1000" b="1" i="0" u="none" strike="noStrike" dirty="0">
                          <a:solidFill>
                            <a:schemeClr val="accent5">
                              <a:lumMod val="10000"/>
                            </a:schemeClr>
                          </a:solidFill>
                          <a:effectLst/>
                          <a:latin typeface="Inter SemiBold"/>
                        </a:rPr>
                        <a:t>Единовременная денежная выплата гражданам (по публичным нормативным обязательствам) за счет средств местного </a:t>
                      </a:r>
                      <a:r>
                        <a:rPr lang="ru-RU" sz="1000" b="1" i="0" u="none" strike="noStrike" dirty="0" smtClean="0">
                          <a:solidFill>
                            <a:schemeClr val="accent5">
                              <a:lumMod val="10000"/>
                            </a:schemeClr>
                          </a:solidFill>
                          <a:effectLst/>
                          <a:latin typeface="Inter SemiBold"/>
                        </a:rPr>
                        <a:t>бюджета</a:t>
                      </a:r>
                      <a:endParaRPr lang="ru-RU" sz="1000" b="1" i="0" u="none" strike="noStrike" dirty="0">
                        <a:solidFill>
                          <a:srgbClr val="FF6600"/>
                        </a:solidFill>
                        <a:effectLst/>
                        <a:latin typeface="Inter SemiBold"/>
                      </a:endParaRPr>
                    </a:p>
                  </a:txBody>
                  <a:tcPr marL="7888" marR="7888" marT="7888"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r>
              <a:tr h="363879">
                <a:tc>
                  <a:txBody>
                    <a:bodyPr/>
                    <a:lstStyle/>
                    <a:p>
                      <a:pPr algn="ctr" fontAlgn="ctr"/>
                      <a:r>
                        <a:rPr lang="ru-RU" sz="900" b="1" i="0" u="none" strike="noStrike" dirty="0">
                          <a:solidFill>
                            <a:srgbClr val="FFFFFF"/>
                          </a:solidFill>
                          <a:effectLst/>
                          <a:latin typeface="Inter SemiBold"/>
                        </a:rPr>
                        <a:t>Наименование меры социальной поддержки</a:t>
                      </a:r>
                    </a:p>
                  </a:txBody>
                  <a:tcPr marL="7888" marR="7888" marT="788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ctr" fontAlgn="ctr"/>
                      <a:r>
                        <a:rPr lang="ru-RU" sz="900" b="1" i="0" u="none" strike="noStrike" dirty="0">
                          <a:solidFill>
                            <a:srgbClr val="FFFFFF"/>
                          </a:solidFill>
                          <a:effectLst/>
                          <a:latin typeface="Inter SemiBold"/>
                        </a:rPr>
                        <a:t>Реквизиты нормативно-правового акта</a:t>
                      </a:r>
                    </a:p>
                  </a:txBody>
                  <a:tcPr marL="7888" marR="7888" marT="788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ctr" fontAlgn="ctr"/>
                      <a:r>
                        <a:rPr lang="ru-RU" sz="900" b="1" i="0" u="none" strike="noStrike" dirty="0">
                          <a:solidFill>
                            <a:srgbClr val="FFFFFF"/>
                          </a:solidFill>
                          <a:effectLst/>
                          <a:latin typeface="Inter SemiBold"/>
                        </a:rPr>
                        <a:t>Размер выплат, руб.</a:t>
                      </a:r>
                    </a:p>
                  </a:txBody>
                  <a:tcPr marL="7888" marR="7888" marT="788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ctr" fontAlgn="ctr"/>
                      <a:r>
                        <a:rPr lang="ru-RU" sz="900" b="1" i="0" u="none" strike="noStrike" dirty="0">
                          <a:solidFill>
                            <a:srgbClr val="FFFFFF"/>
                          </a:solidFill>
                          <a:effectLst/>
                          <a:latin typeface="Inter SemiBold"/>
                        </a:rPr>
                        <a:t>Количество получателей</a:t>
                      </a:r>
                    </a:p>
                  </a:txBody>
                  <a:tcPr marL="7888" marR="7888" marT="788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ctr" fontAlgn="ctr"/>
                      <a:r>
                        <a:rPr lang="ru-RU" sz="1100" b="1" i="0" u="none" strike="noStrike" dirty="0" smtClean="0">
                          <a:solidFill>
                            <a:srgbClr val="FFFFFF"/>
                          </a:solidFill>
                          <a:effectLst/>
                          <a:latin typeface="Inter SemiBold"/>
                        </a:rPr>
                        <a:t>2026 год</a:t>
                      </a:r>
                      <a:endParaRPr lang="ru-RU" sz="900" b="1" i="0" u="none" strike="noStrike" dirty="0">
                        <a:solidFill>
                          <a:srgbClr val="FFFFFF"/>
                        </a:solidFill>
                        <a:effectLst/>
                        <a:latin typeface="Inter SemiBold"/>
                      </a:endParaRPr>
                    </a:p>
                  </a:txBody>
                  <a:tcPr marL="7888" marR="7888" marT="788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75000"/>
                      </a:schemeClr>
                    </a:solidFill>
                  </a:tcPr>
                </a:tc>
              </a:tr>
              <a:tr h="688771">
                <a:tc>
                  <a:txBody>
                    <a:bodyPr/>
                    <a:lstStyle/>
                    <a:p>
                      <a:pPr algn="ctr" fontAlgn="ctr"/>
                      <a:r>
                        <a:rPr lang="ru-RU" sz="800" b="0" i="0" u="none" strike="noStrike" dirty="0">
                          <a:solidFill>
                            <a:srgbClr val="000000"/>
                          </a:solidFill>
                          <a:effectLst/>
                          <a:latin typeface="Inter SemiBold"/>
                        </a:rPr>
                        <a:t>В</a:t>
                      </a:r>
                      <a:r>
                        <a:rPr lang="ru-RU" sz="800" b="0" i="0" u="none" strike="noStrike" dirty="0" smtClean="0">
                          <a:solidFill>
                            <a:srgbClr val="000000"/>
                          </a:solidFill>
                          <a:effectLst/>
                          <a:latin typeface="Inter SemiBold"/>
                        </a:rPr>
                        <a:t>ыплата </a:t>
                      </a:r>
                      <a:r>
                        <a:rPr lang="ru-RU" sz="800" b="0" i="0" u="none" strike="noStrike" dirty="0">
                          <a:solidFill>
                            <a:srgbClr val="000000"/>
                          </a:solidFill>
                          <a:effectLst/>
                          <a:latin typeface="Inter SemiBold"/>
                        </a:rPr>
                        <a:t>ежегодного денежного вознаграждения </a:t>
                      </a:r>
                      <a:r>
                        <a:rPr lang="ru-RU" sz="800" b="1" i="0" u="none" strike="noStrike" dirty="0">
                          <a:solidFill>
                            <a:srgbClr val="000000"/>
                          </a:solidFill>
                          <a:effectLst/>
                          <a:latin typeface="Inter SemiBold"/>
                        </a:rPr>
                        <a:t>гражданам, удостоенным звания "Почетный гражданин Увинского района"</a:t>
                      </a:r>
                      <a:endParaRPr lang="ru-RU" sz="800" b="0" i="0" u="none" strike="noStrike" dirty="0">
                        <a:solidFill>
                          <a:srgbClr val="000000"/>
                        </a:solidFill>
                        <a:effectLst/>
                        <a:latin typeface="Inter SemiBold"/>
                      </a:endParaRPr>
                    </a:p>
                  </a:txBody>
                  <a:tcPr marL="7888" marR="7888" marT="788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800" b="0" i="0" u="none" strike="noStrike" cap="none" dirty="0" smtClean="0">
                          <a:solidFill>
                            <a:srgbClr val="000000"/>
                          </a:solidFill>
                          <a:effectLst/>
                          <a:latin typeface="Inter SemiBold"/>
                          <a:ea typeface="+mn-ea"/>
                          <a:cs typeface="+mn-cs"/>
                          <a:sym typeface="Arial"/>
                        </a:rPr>
                        <a:t>Решение Совета депутатов Увинского района от 28.04.2022 № 180 "Об утверждении Положения о звании «Почетный гражданин Увинского района»</a:t>
                      </a:r>
                      <a:endParaRPr lang="ru-RU" sz="800" b="0" i="0" u="none" strike="noStrike" cap="none" dirty="0">
                        <a:solidFill>
                          <a:srgbClr val="000000"/>
                        </a:solidFill>
                        <a:effectLst/>
                        <a:latin typeface="Inter SemiBold"/>
                        <a:ea typeface="+mn-ea"/>
                        <a:cs typeface="+mn-cs"/>
                        <a:sym typeface="Arial"/>
                      </a:endParaRPr>
                    </a:p>
                  </a:txBody>
                  <a:tcPr marL="7888" marR="7888" marT="788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dirty="0" smtClean="0">
                          <a:solidFill>
                            <a:srgbClr val="000000"/>
                          </a:solidFill>
                          <a:effectLst/>
                          <a:latin typeface="Inter SemiBold"/>
                        </a:rPr>
                        <a:t>5 000</a:t>
                      </a:r>
                      <a:endParaRPr lang="ru-RU" sz="900" b="0" i="0" u="none" strike="noStrike" dirty="0">
                        <a:solidFill>
                          <a:srgbClr val="000000"/>
                        </a:solidFill>
                        <a:effectLst/>
                        <a:latin typeface="Inter SemiBold"/>
                      </a:endParaRPr>
                    </a:p>
                  </a:txBody>
                  <a:tcPr marL="7888" marR="7888" marT="788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dirty="0" smtClean="0">
                          <a:solidFill>
                            <a:srgbClr val="000000"/>
                          </a:solidFill>
                          <a:effectLst/>
                          <a:latin typeface="Inter SemiBold"/>
                        </a:rPr>
                        <a:t>14 </a:t>
                      </a:r>
                      <a:r>
                        <a:rPr lang="ru-RU" sz="900" b="0" i="0" u="none" strike="noStrike" dirty="0">
                          <a:solidFill>
                            <a:srgbClr val="000000"/>
                          </a:solidFill>
                          <a:effectLst/>
                          <a:latin typeface="Inter SemiBold"/>
                        </a:rPr>
                        <a:t>чел.</a:t>
                      </a:r>
                    </a:p>
                  </a:txBody>
                  <a:tcPr marL="7888" marR="7888" marT="788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000" b="1" i="0" u="none" strike="noStrike" dirty="0" smtClean="0">
                          <a:solidFill>
                            <a:srgbClr val="000000"/>
                          </a:solidFill>
                          <a:effectLst/>
                          <a:latin typeface="Inter SemiBold"/>
                        </a:rPr>
                        <a:t>70,00</a:t>
                      </a:r>
                      <a:endParaRPr lang="ru-RU" sz="1000" b="1" i="0" u="none" strike="noStrike" dirty="0">
                        <a:solidFill>
                          <a:srgbClr val="000000"/>
                        </a:solidFill>
                        <a:effectLst/>
                        <a:latin typeface="Inter SemiBold"/>
                      </a:endParaRPr>
                    </a:p>
                  </a:txBody>
                  <a:tcPr marL="7888" marR="7888" marT="788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40000"/>
                        <a:lumOff val="60000"/>
                      </a:schemeClr>
                    </a:solidFill>
                  </a:tcPr>
                </a:tc>
              </a:tr>
              <a:tr h="824393">
                <a:tc>
                  <a:txBody>
                    <a:bodyPr/>
                    <a:lstStyle/>
                    <a:p>
                      <a:pPr algn="ctr" fontAlgn="ctr"/>
                      <a:r>
                        <a:rPr lang="ru-RU" sz="800" b="0" i="0" u="none" strike="noStrike" dirty="0">
                          <a:solidFill>
                            <a:srgbClr val="000000"/>
                          </a:solidFill>
                          <a:effectLst/>
                          <a:latin typeface="Inter SemiBold"/>
                        </a:rPr>
                        <a:t>В</a:t>
                      </a:r>
                      <a:r>
                        <a:rPr lang="ru-RU" sz="800" b="0" i="0" u="none" strike="noStrike" dirty="0" smtClean="0">
                          <a:solidFill>
                            <a:srgbClr val="000000"/>
                          </a:solidFill>
                          <a:effectLst/>
                          <a:latin typeface="Inter SemiBold"/>
                        </a:rPr>
                        <a:t>ыплата </a:t>
                      </a:r>
                      <a:r>
                        <a:rPr lang="ru-RU" sz="800" b="0" i="0" u="none" strike="noStrike" dirty="0">
                          <a:solidFill>
                            <a:srgbClr val="000000"/>
                          </a:solidFill>
                          <a:effectLst/>
                          <a:latin typeface="Inter SemiBold"/>
                        </a:rPr>
                        <a:t>единовременного денежного вознаграждения </a:t>
                      </a:r>
                      <a:r>
                        <a:rPr lang="ru-RU" sz="800" b="1" i="0" u="none" strike="noStrike" dirty="0">
                          <a:solidFill>
                            <a:srgbClr val="000000"/>
                          </a:solidFill>
                          <a:effectLst/>
                          <a:latin typeface="Inter SemiBold"/>
                        </a:rPr>
                        <a:t>гражданам, чьи имена занесены в Книгу Почета Увинского района</a:t>
                      </a:r>
                      <a:endParaRPr lang="ru-RU" sz="800" b="0" i="0" u="none" strike="noStrike" dirty="0">
                        <a:solidFill>
                          <a:srgbClr val="000000"/>
                        </a:solidFill>
                        <a:effectLst/>
                        <a:latin typeface="Inter SemiBold"/>
                      </a:endParaRPr>
                    </a:p>
                  </a:txBody>
                  <a:tcPr marL="7888" marR="7888" marT="788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800" b="0" i="0" u="none" strike="noStrike" cap="none" dirty="0" smtClean="0">
                          <a:solidFill>
                            <a:srgbClr val="000000"/>
                          </a:solidFill>
                          <a:effectLst/>
                          <a:latin typeface="Inter SemiBold"/>
                          <a:ea typeface="+mn-ea"/>
                          <a:cs typeface="+mn-cs"/>
                          <a:sym typeface="Arial"/>
                        </a:rPr>
                        <a:t>Решение Совета депутатов Увинского района от 28.04.2022 № 181 «Об утверждении Положения о Книге Почета муниципального образования «Муниципальный округ Увинский район Удмуртской Республики»</a:t>
                      </a:r>
                      <a:endParaRPr lang="ru-RU" sz="800" b="0" i="0" u="none" strike="noStrike" cap="none" dirty="0">
                        <a:solidFill>
                          <a:srgbClr val="000000"/>
                        </a:solidFill>
                        <a:effectLst/>
                        <a:latin typeface="Inter SemiBold"/>
                        <a:ea typeface="+mn-ea"/>
                        <a:cs typeface="+mn-cs"/>
                        <a:sym typeface="Arial"/>
                      </a:endParaRPr>
                    </a:p>
                  </a:txBody>
                  <a:tcPr marL="7888" marR="7888" marT="788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dirty="0" smtClean="0">
                          <a:solidFill>
                            <a:srgbClr val="000000"/>
                          </a:solidFill>
                          <a:effectLst/>
                          <a:latin typeface="Inter SemiBold"/>
                        </a:rPr>
                        <a:t>8 000</a:t>
                      </a:r>
                      <a:endParaRPr lang="ru-RU" sz="900" b="0" i="0" u="none" strike="noStrike" dirty="0">
                        <a:solidFill>
                          <a:srgbClr val="000000"/>
                        </a:solidFill>
                        <a:effectLst/>
                        <a:latin typeface="Inter SemiBold"/>
                      </a:endParaRPr>
                    </a:p>
                  </a:txBody>
                  <a:tcPr marL="7888" marR="7888" marT="788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dirty="0" smtClean="0">
                          <a:solidFill>
                            <a:srgbClr val="000000"/>
                          </a:solidFill>
                          <a:effectLst/>
                          <a:latin typeface="Inter SemiBold"/>
                        </a:rPr>
                        <a:t>3 </a:t>
                      </a:r>
                      <a:r>
                        <a:rPr lang="ru-RU" sz="900" b="0" i="0" u="none" strike="noStrike" dirty="0">
                          <a:solidFill>
                            <a:srgbClr val="000000"/>
                          </a:solidFill>
                          <a:effectLst/>
                          <a:latin typeface="Inter SemiBold"/>
                        </a:rPr>
                        <a:t>чел.</a:t>
                      </a:r>
                    </a:p>
                  </a:txBody>
                  <a:tcPr marL="7888" marR="7888" marT="788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000" b="1" i="0" u="none" strike="noStrike" dirty="0" smtClean="0">
                          <a:solidFill>
                            <a:srgbClr val="000000"/>
                          </a:solidFill>
                          <a:effectLst/>
                          <a:latin typeface="Inter SemiBold"/>
                        </a:rPr>
                        <a:t>24,00</a:t>
                      </a:r>
                      <a:endParaRPr lang="ru-RU" sz="1000" b="1" i="0" u="none" strike="noStrike" dirty="0">
                        <a:solidFill>
                          <a:srgbClr val="000000"/>
                        </a:solidFill>
                        <a:effectLst/>
                        <a:latin typeface="Inter SemiBold"/>
                      </a:endParaRPr>
                    </a:p>
                  </a:txBody>
                  <a:tcPr marL="7888" marR="7888" marT="788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40000"/>
                        <a:lumOff val="60000"/>
                      </a:schemeClr>
                    </a:solidFill>
                  </a:tcPr>
                </a:tc>
              </a:tr>
            </a:tbl>
          </a:graphicData>
        </a:graphic>
      </p:graphicFrame>
      <p:graphicFrame>
        <p:nvGraphicFramePr>
          <p:cNvPr id="5" name="Таблица 4"/>
          <p:cNvGraphicFramePr>
            <a:graphicFrameLocks noGrp="1"/>
          </p:cNvGraphicFramePr>
          <p:nvPr>
            <p:extLst>
              <p:ext uri="{D42A27DB-BD31-4B8C-83A1-F6EECF244321}">
                <p14:modId xmlns:p14="http://schemas.microsoft.com/office/powerpoint/2010/main" val="1820621864"/>
              </p:ext>
            </p:extLst>
          </p:nvPr>
        </p:nvGraphicFramePr>
        <p:xfrm>
          <a:off x="132021" y="178926"/>
          <a:ext cx="8775759" cy="2471473"/>
        </p:xfrm>
        <a:graphic>
          <a:graphicData uri="http://schemas.openxmlformats.org/drawingml/2006/table">
            <a:tbl>
              <a:tblPr/>
              <a:tblGrid>
                <a:gridCol w="3728211"/>
                <a:gridCol w="3151967"/>
                <a:gridCol w="1038181"/>
                <a:gridCol w="857400"/>
              </a:tblGrid>
              <a:tr h="375973">
                <a:tc>
                  <a:txBody>
                    <a:bodyPr/>
                    <a:lstStyle/>
                    <a:p>
                      <a:pPr algn="ctr" fontAlgn="ctr"/>
                      <a:r>
                        <a:rPr lang="ru-RU" sz="900" b="1" i="0" u="none" strike="noStrike" dirty="0">
                          <a:solidFill>
                            <a:srgbClr val="FFFFFF"/>
                          </a:solidFill>
                          <a:effectLst/>
                          <a:latin typeface="Inter SemiBold"/>
                        </a:rPr>
                        <a:t>Наименование </a:t>
                      </a:r>
                      <a:r>
                        <a:rPr lang="ru-RU" sz="900" b="1" i="0" u="none" strike="noStrike" dirty="0" smtClean="0">
                          <a:solidFill>
                            <a:srgbClr val="FFFFFF"/>
                          </a:solidFill>
                          <a:effectLst/>
                          <a:latin typeface="Inter SemiBold"/>
                        </a:rPr>
                        <a:t>меры </a:t>
                      </a:r>
                      <a:r>
                        <a:rPr lang="ru-RU" sz="900" b="1" i="0" u="none" strike="noStrike" dirty="0">
                          <a:solidFill>
                            <a:srgbClr val="FFFFFF"/>
                          </a:solidFill>
                          <a:effectLst/>
                          <a:latin typeface="Inter SemiBold"/>
                        </a:rPr>
                        <a:t>социальной поддержки</a:t>
                      </a: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ctr" fontAlgn="ctr"/>
                      <a:r>
                        <a:rPr lang="ru-RU" sz="900" b="1" i="0" u="none" strike="noStrike" dirty="0">
                          <a:solidFill>
                            <a:srgbClr val="FFFFFF"/>
                          </a:solidFill>
                          <a:effectLst/>
                          <a:latin typeface="Inter SemiBold"/>
                        </a:rPr>
                        <a:t>Реквизиты </a:t>
                      </a:r>
                      <a:r>
                        <a:rPr lang="ru-RU" sz="900" b="1" i="0" u="none" strike="noStrike" dirty="0" smtClean="0">
                          <a:solidFill>
                            <a:srgbClr val="FFFFFF"/>
                          </a:solidFill>
                          <a:effectLst/>
                          <a:latin typeface="Inter SemiBold"/>
                        </a:rPr>
                        <a:t>нормативно-правового </a:t>
                      </a:r>
                      <a:r>
                        <a:rPr lang="ru-RU" sz="900" b="1" i="0" u="none" strike="noStrike" dirty="0">
                          <a:solidFill>
                            <a:srgbClr val="FFFFFF"/>
                          </a:solidFill>
                          <a:effectLst/>
                          <a:latin typeface="Inter SemiBold"/>
                        </a:rPr>
                        <a:t>акта</a:t>
                      </a: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ctr" fontAlgn="ctr"/>
                      <a:r>
                        <a:rPr lang="ru-RU" sz="900" b="1" i="0" u="none" strike="noStrike" dirty="0">
                          <a:solidFill>
                            <a:srgbClr val="FFFFFF"/>
                          </a:solidFill>
                          <a:effectLst/>
                          <a:latin typeface="Inter SemiBold"/>
                        </a:rPr>
                        <a:t>Количество получателей</a:t>
                      </a: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ctr" fontAlgn="ctr"/>
                      <a:r>
                        <a:rPr lang="ru-RU" sz="1100" b="1" i="0" u="none" strike="noStrike" dirty="0" smtClean="0">
                          <a:solidFill>
                            <a:srgbClr val="FFFFFF"/>
                          </a:solidFill>
                          <a:effectLst/>
                          <a:latin typeface="Inter SemiBold"/>
                        </a:rPr>
                        <a:t>2026 год</a:t>
                      </a:r>
                      <a:endParaRPr lang="ru-RU" sz="1050" b="1" i="0" u="none" strike="noStrike" dirty="0">
                        <a:solidFill>
                          <a:srgbClr val="FFFFFF"/>
                        </a:solidFill>
                        <a:effectLst/>
                        <a:latin typeface="Inter SemiBold"/>
                      </a:endParaRP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75000"/>
                      </a:schemeClr>
                    </a:solidFill>
                  </a:tcPr>
                </a:tc>
              </a:tr>
              <a:tr h="449580">
                <a:tc>
                  <a:txBody>
                    <a:bodyPr/>
                    <a:lstStyle/>
                    <a:p>
                      <a:pPr algn="ctr" fontAlgn="ctr"/>
                      <a:r>
                        <a:rPr lang="ru-RU" sz="800" b="0" i="0" u="none" strike="noStrike" dirty="0" smtClean="0">
                          <a:solidFill>
                            <a:srgbClr val="000000"/>
                          </a:solidFill>
                          <a:effectLst/>
                          <a:latin typeface="Inter SemiBold"/>
                        </a:rPr>
                        <a:t>Обеспечение </a:t>
                      </a:r>
                      <a:r>
                        <a:rPr lang="ru-RU" sz="800" b="0" i="0" u="none" strike="noStrike" dirty="0">
                          <a:solidFill>
                            <a:srgbClr val="000000"/>
                          </a:solidFill>
                          <a:effectLst/>
                          <a:latin typeface="Inter SemiBold"/>
                        </a:rPr>
                        <a:t>жильем молодых семей</a:t>
                      </a: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800" b="0" i="0" u="none" strike="noStrike" dirty="0" smtClean="0">
                          <a:solidFill>
                            <a:srgbClr val="000000"/>
                          </a:solidFill>
                          <a:effectLst/>
                          <a:latin typeface="Inter SemiBold"/>
                        </a:rPr>
                        <a:t>Государственная программа РФ "Обеспечение доступным и комфортным жильем и коммунальными услугами граждан Российской Федерации"</a:t>
                      </a:r>
                      <a:endParaRPr lang="ru-RU" sz="800" b="0" i="0" u="none" strike="noStrike" dirty="0">
                        <a:solidFill>
                          <a:srgbClr val="000000"/>
                        </a:solidFill>
                        <a:effectLst/>
                        <a:latin typeface="Inter SemiBold"/>
                      </a:endParaRP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dirty="0">
                          <a:solidFill>
                            <a:srgbClr val="000000"/>
                          </a:solidFill>
                          <a:effectLst/>
                          <a:latin typeface="Inter SemiBold"/>
                        </a:rPr>
                        <a:t>1 семья</a:t>
                      </a: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100" b="1" i="0" u="none" strike="noStrike" dirty="0" smtClean="0">
                          <a:solidFill>
                            <a:srgbClr val="000000"/>
                          </a:solidFill>
                          <a:effectLst/>
                          <a:latin typeface="Inter SemiBold"/>
                        </a:rPr>
                        <a:t>1 237,45</a:t>
                      </a: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40000"/>
                        <a:lumOff val="60000"/>
                      </a:schemeClr>
                    </a:solidFill>
                  </a:tcPr>
                </a:tc>
              </a:tr>
              <a:tr h="449580">
                <a:tc>
                  <a:txBody>
                    <a:bodyPr/>
                    <a:lstStyle/>
                    <a:p>
                      <a:pPr algn="ctr" fontAlgn="ctr"/>
                      <a:r>
                        <a:rPr lang="ru-RU" sz="800" b="0" i="0" u="none" strike="noStrike" dirty="0">
                          <a:solidFill>
                            <a:srgbClr val="000000"/>
                          </a:solidFill>
                          <a:effectLst/>
                          <a:latin typeface="Inter SemiBold"/>
                        </a:rPr>
                        <a:t> </a:t>
                      </a:r>
                      <a:r>
                        <a:rPr lang="ru-RU" sz="800" b="0" i="0" u="none" strike="noStrike" dirty="0" smtClean="0">
                          <a:solidFill>
                            <a:srgbClr val="000000"/>
                          </a:solidFill>
                          <a:effectLst/>
                          <a:latin typeface="Inter SemiBold"/>
                        </a:rPr>
                        <a:t>Обеспечение </a:t>
                      </a:r>
                      <a:r>
                        <a:rPr lang="ru-RU" sz="800" b="0" i="0" u="none" strike="noStrike" dirty="0">
                          <a:solidFill>
                            <a:srgbClr val="000000"/>
                          </a:solidFill>
                          <a:effectLst/>
                          <a:latin typeface="Inter SemiBold"/>
                        </a:rPr>
                        <a:t>осуществления передаваемых полномочий в соответствии с Законом Удмуртской Республики от 14 марта 2013 года № 8-РЗ «Об обеспечении жилыми помещениями детей-сирот и детей, оставшихся без попечения родителей, а также лиц из числа детей-сирот и детей, оставшихся без попечения родителей»</a:t>
                      </a: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800" b="0" i="0" u="none" strike="noStrike" dirty="0" smtClean="0">
                          <a:solidFill>
                            <a:srgbClr val="000000"/>
                          </a:solidFill>
                          <a:effectLst/>
                          <a:latin typeface="Inter SemiBold"/>
                        </a:rPr>
                        <a:t>Закон </a:t>
                      </a:r>
                      <a:r>
                        <a:rPr lang="ru-RU" sz="800" b="0" i="0" u="none" strike="noStrike" dirty="0">
                          <a:solidFill>
                            <a:srgbClr val="000000"/>
                          </a:solidFill>
                          <a:effectLst/>
                          <a:latin typeface="Inter SemiBold"/>
                        </a:rPr>
                        <a:t>Удмуртской Республики от 14 марта 2013 года № 8-РЗ «Об обеспечении жилыми помещениями детей-сирот и детей, оставшихся без попечения родителей, а также лиц из числа детей-сирот и детей, оставшихся без попечения родителей»</a:t>
                      </a: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800" b="0" i="0" u="none" strike="noStrike" dirty="0">
                          <a:solidFill>
                            <a:srgbClr val="000000"/>
                          </a:solidFill>
                          <a:effectLst/>
                          <a:latin typeface="Inter SemiBold"/>
                        </a:rPr>
                        <a:t>обслуживание </a:t>
                      </a:r>
                      <a:endParaRPr lang="ru-RU" sz="800" b="0" i="0" u="none" strike="noStrike" dirty="0" smtClean="0">
                        <a:solidFill>
                          <a:srgbClr val="000000"/>
                        </a:solidFill>
                        <a:effectLst/>
                        <a:latin typeface="Inter SemiBold"/>
                      </a:endParaRPr>
                    </a:p>
                    <a:p>
                      <a:pPr algn="ctr" fontAlgn="ctr"/>
                      <a:r>
                        <a:rPr lang="ru-RU" sz="800" b="0" i="0" u="none" strike="noStrike" dirty="0" smtClean="0">
                          <a:solidFill>
                            <a:srgbClr val="000000"/>
                          </a:solidFill>
                          <a:effectLst/>
                          <a:latin typeface="Inter SemiBold"/>
                        </a:rPr>
                        <a:t>62 </a:t>
                      </a:r>
                      <a:r>
                        <a:rPr lang="ru-RU" sz="800" b="0" i="0" u="none" strike="noStrike" dirty="0">
                          <a:solidFill>
                            <a:srgbClr val="000000"/>
                          </a:solidFill>
                          <a:effectLst/>
                          <a:latin typeface="Inter SemiBold"/>
                        </a:rPr>
                        <a:t>квартир</a:t>
                      </a: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100" b="1" i="0" u="none" strike="noStrike" dirty="0" smtClean="0">
                          <a:solidFill>
                            <a:srgbClr val="000000"/>
                          </a:solidFill>
                          <a:effectLst/>
                          <a:latin typeface="Inter SemiBold"/>
                        </a:rPr>
                        <a:t>843,7</a:t>
                      </a: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40000"/>
                        <a:lumOff val="60000"/>
                      </a:schemeClr>
                    </a:solidFill>
                  </a:tcPr>
                </a:tc>
              </a:tr>
              <a:tr h="418092">
                <a:tc>
                  <a:txBody>
                    <a:bodyPr/>
                    <a:lstStyle/>
                    <a:p>
                      <a:pPr algn="ctr" fontAlgn="b"/>
                      <a:r>
                        <a:rPr lang="ru-RU" sz="800" b="0" i="0" u="none" strike="noStrike" dirty="0" smtClean="0">
                          <a:solidFill>
                            <a:srgbClr val="000000"/>
                          </a:solidFill>
                          <a:effectLst/>
                          <a:latin typeface="Inter SemiBold"/>
                        </a:rPr>
                        <a:t> Материальное вознаграждение старостам сельских населенных пунктов</a:t>
                      </a:r>
                      <a:endParaRPr lang="ru-RU" sz="800" b="0" i="0" u="none" strike="noStrike" dirty="0">
                        <a:solidFill>
                          <a:srgbClr val="000000"/>
                        </a:solidFill>
                        <a:effectLst/>
                        <a:latin typeface="Inter SemiBold"/>
                      </a:endParaRP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lang="ru-RU" sz="800" b="0" i="0" u="none" strike="noStrike" dirty="0" smtClean="0">
                          <a:solidFill>
                            <a:srgbClr val="000000"/>
                          </a:solidFill>
                          <a:effectLst/>
                          <a:latin typeface="Inter SemiBold"/>
                        </a:rPr>
                        <a:t>Решение Совета депутатов </a:t>
                      </a:r>
                      <a:r>
                        <a:rPr lang="ru-RU" sz="800" b="0" i="0" u="none" strike="noStrike" dirty="0" err="1" smtClean="0">
                          <a:solidFill>
                            <a:srgbClr val="000000"/>
                          </a:solidFill>
                          <a:effectLst/>
                          <a:latin typeface="Inter SemiBold"/>
                        </a:rPr>
                        <a:t>Увинского</a:t>
                      </a:r>
                      <a:r>
                        <a:rPr lang="ru-RU" sz="800" b="0" i="0" u="none" strike="noStrike" dirty="0" smtClean="0">
                          <a:solidFill>
                            <a:srgbClr val="000000"/>
                          </a:solidFill>
                          <a:effectLst/>
                          <a:latin typeface="Inter SemiBold"/>
                        </a:rPr>
                        <a:t> района от 22.02.2022 №128 «Об утверждении положения о гарантиях деятельности и иных вопросах статуса старосты населенного пункта»</a:t>
                      </a: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dirty="0" smtClean="0">
                          <a:solidFill>
                            <a:srgbClr val="000000"/>
                          </a:solidFill>
                          <a:effectLst/>
                          <a:latin typeface="Inter SemiBold"/>
                        </a:rPr>
                        <a:t>10 чел.</a:t>
                      </a:r>
                      <a:endParaRPr lang="ru-RU" sz="900" b="0" i="0" u="none" strike="noStrike" dirty="0">
                        <a:solidFill>
                          <a:srgbClr val="000000"/>
                        </a:solidFill>
                        <a:effectLst/>
                        <a:latin typeface="Inter SemiBold"/>
                      </a:endParaRP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100" b="1" i="0" u="none" strike="noStrike" dirty="0" smtClean="0">
                          <a:solidFill>
                            <a:srgbClr val="000000"/>
                          </a:solidFill>
                          <a:effectLst/>
                          <a:latin typeface="Inter SemiBold"/>
                        </a:rPr>
                        <a:t>100,00</a:t>
                      </a:r>
                      <a:endParaRPr lang="ru-RU" sz="1100" b="1" i="0" u="none" strike="noStrike" dirty="0">
                        <a:solidFill>
                          <a:srgbClr val="000000"/>
                        </a:solidFill>
                        <a:effectLst/>
                        <a:latin typeface="Inter SemiBold"/>
                      </a:endParaRP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40000"/>
                        <a:lumOff val="60000"/>
                      </a:schemeClr>
                    </a:solidFill>
                  </a:tcPr>
                </a:tc>
              </a:tr>
              <a:tr h="418092">
                <a:tc>
                  <a:txBody>
                    <a:bodyPr/>
                    <a:lstStyle/>
                    <a:p>
                      <a:pPr algn="ctr" fontAlgn="b"/>
                      <a:r>
                        <a:rPr lang="ru-RU" sz="800" b="0" i="0" u="none" strike="noStrike" dirty="0" smtClean="0">
                          <a:solidFill>
                            <a:srgbClr val="000000"/>
                          </a:solidFill>
                          <a:effectLst/>
                          <a:latin typeface="Inter SemiBold"/>
                        </a:rPr>
                        <a:t>Возмещение медицинским работникам государственных учреждений здравоохранения, приглашенным на работу из другого района Удмуртской Республики, региона РФ, стоимости найма жилья или проживание в арендованной для квартире работодателем до пяти лет с даты заключения трудового договора</a:t>
                      </a:r>
                      <a:endParaRPr lang="ru-RU" sz="800" b="0" i="0" u="none" strike="noStrike" dirty="0">
                        <a:solidFill>
                          <a:srgbClr val="000000"/>
                        </a:solidFill>
                        <a:effectLst/>
                        <a:latin typeface="Inter SemiBold"/>
                      </a:endParaRP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lang="ru-RU" sz="800" b="0" i="0" u="none" strike="noStrike" dirty="0" smtClean="0">
                          <a:solidFill>
                            <a:srgbClr val="000000"/>
                          </a:solidFill>
                          <a:effectLst/>
                          <a:latin typeface="Inter SemiBold"/>
                        </a:rPr>
                        <a:t>Решение Совета депутатов </a:t>
                      </a:r>
                      <a:r>
                        <a:rPr lang="ru-RU" sz="800" b="0" i="0" u="none" strike="noStrike" dirty="0" err="1" smtClean="0">
                          <a:solidFill>
                            <a:srgbClr val="000000"/>
                          </a:solidFill>
                          <a:effectLst/>
                          <a:latin typeface="Inter SemiBold"/>
                        </a:rPr>
                        <a:t>Увинского</a:t>
                      </a:r>
                      <a:r>
                        <a:rPr lang="ru-RU" sz="800" b="0" i="0" u="none" strike="noStrike" dirty="0" smtClean="0">
                          <a:solidFill>
                            <a:srgbClr val="000000"/>
                          </a:solidFill>
                          <a:effectLst/>
                          <a:latin typeface="Inter SemiBold"/>
                        </a:rPr>
                        <a:t> района от 27.04.2023 №290 «О предоставлении дополнительных мер социальной поддержки работникам здравоохранения»</a:t>
                      </a:r>
                      <a:endParaRPr lang="ru-RU" sz="800" b="0" i="0" u="none" strike="noStrike" dirty="0">
                        <a:solidFill>
                          <a:srgbClr val="000000"/>
                        </a:solidFill>
                        <a:effectLst/>
                        <a:latin typeface="Inter SemiBold"/>
                      </a:endParaRP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dirty="0" smtClean="0">
                          <a:solidFill>
                            <a:srgbClr val="000000"/>
                          </a:solidFill>
                          <a:effectLst/>
                          <a:latin typeface="Inter SemiBold"/>
                        </a:rPr>
                        <a:t>1 чел.</a:t>
                      </a:r>
                      <a:endParaRPr lang="ru-RU" sz="900" b="0" i="0" u="none" strike="noStrike" dirty="0">
                        <a:solidFill>
                          <a:srgbClr val="000000"/>
                        </a:solidFill>
                        <a:effectLst/>
                        <a:latin typeface="Inter SemiBold"/>
                      </a:endParaRP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100" b="1" i="0" u="none" strike="noStrike" dirty="0" smtClean="0">
                          <a:solidFill>
                            <a:srgbClr val="000000"/>
                          </a:solidFill>
                          <a:effectLst/>
                          <a:latin typeface="Inter SemiBold"/>
                        </a:rPr>
                        <a:t>240,00</a:t>
                      </a:r>
                      <a:endParaRPr lang="ru-RU" sz="1100" b="1" i="0" u="none" strike="noStrike" dirty="0">
                        <a:solidFill>
                          <a:srgbClr val="000000"/>
                        </a:solidFill>
                        <a:effectLst/>
                        <a:latin typeface="Inter SemiBold"/>
                      </a:endParaRPr>
                    </a:p>
                  </a:txBody>
                  <a:tcPr marL="4314" marR="4314" marT="43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40000"/>
                        <a:lumOff val="60000"/>
                      </a:schemeClr>
                    </a:solidFill>
                  </a:tcPr>
                </a:tc>
              </a:tr>
            </a:tbl>
          </a:graphicData>
        </a:graphic>
      </p:graphicFrame>
    </p:spTree>
    <p:extLst>
      <p:ext uri="{BB962C8B-B14F-4D97-AF65-F5344CB8AC3E}">
        <p14:creationId xmlns:p14="http://schemas.microsoft.com/office/powerpoint/2010/main" val="1069518566"/>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
          <p:cNvSpPr>
            <a:spLocks noChangeArrowheads="1"/>
          </p:cNvSpPr>
          <p:nvPr/>
        </p:nvSpPr>
        <p:spPr bwMode="auto">
          <a:xfrm>
            <a:off x="2740025" y="1111250"/>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lvl1pPr fontAlgn="base">
              <a:spcBef>
                <a:spcPct val="0"/>
              </a:spcBef>
              <a:spcAft>
                <a:spcPct val="0"/>
              </a:spcAft>
              <a:tabLst>
                <a:tab pos="1809750" algn="l"/>
              </a:tabLst>
              <a:defRPr>
                <a:solidFill>
                  <a:schemeClr val="tx1"/>
                </a:solidFill>
                <a:latin typeface="Arial" pitchFamily="34" charset="0"/>
                <a:cs typeface="Arial" pitchFamily="34" charset="0"/>
              </a:defRPr>
            </a:lvl1pPr>
            <a:lvl2pPr marL="457200" fontAlgn="base">
              <a:spcBef>
                <a:spcPct val="0"/>
              </a:spcBef>
              <a:spcAft>
                <a:spcPct val="0"/>
              </a:spcAft>
              <a:tabLst>
                <a:tab pos="1809750" algn="l"/>
              </a:tabLst>
              <a:defRPr>
                <a:solidFill>
                  <a:schemeClr val="tx1"/>
                </a:solidFill>
                <a:latin typeface="Arial" pitchFamily="34" charset="0"/>
                <a:cs typeface="Arial" pitchFamily="34" charset="0"/>
              </a:defRPr>
            </a:lvl2pPr>
            <a:lvl3pPr marL="914400" fontAlgn="base">
              <a:spcBef>
                <a:spcPct val="0"/>
              </a:spcBef>
              <a:spcAft>
                <a:spcPct val="0"/>
              </a:spcAft>
              <a:tabLst>
                <a:tab pos="1809750" algn="l"/>
              </a:tabLst>
              <a:defRPr>
                <a:solidFill>
                  <a:schemeClr val="tx1"/>
                </a:solidFill>
                <a:latin typeface="Arial" pitchFamily="34" charset="0"/>
                <a:cs typeface="Arial" pitchFamily="34" charset="0"/>
              </a:defRPr>
            </a:lvl3pPr>
            <a:lvl4pPr marL="1371600" fontAlgn="base">
              <a:spcBef>
                <a:spcPct val="0"/>
              </a:spcBef>
              <a:spcAft>
                <a:spcPct val="0"/>
              </a:spcAft>
              <a:tabLst>
                <a:tab pos="1809750" algn="l"/>
              </a:tabLst>
              <a:defRPr>
                <a:solidFill>
                  <a:schemeClr val="tx1"/>
                </a:solidFill>
                <a:latin typeface="Arial" pitchFamily="34" charset="0"/>
                <a:cs typeface="Arial" pitchFamily="34" charset="0"/>
              </a:defRPr>
            </a:lvl4pPr>
            <a:lvl5pPr marL="1828800" fontAlgn="base">
              <a:spcBef>
                <a:spcPct val="0"/>
              </a:spcBef>
              <a:spcAft>
                <a:spcPct val="0"/>
              </a:spcAft>
              <a:tabLst>
                <a:tab pos="1809750" algn="l"/>
              </a:tabLst>
              <a:defRPr>
                <a:solidFill>
                  <a:schemeClr val="tx1"/>
                </a:solidFill>
                <a:latin typeface="Arial" pitchFamily="34" charset="0"/>
                <a:cs typeface="Arial" pitchFamily="34" charset="0"/>
              </a:defRPr>
            </a:lvl5pPr>
            <a:lvl6pPr marL="2286000" fontAlgn="base">
              <a:spcBef>
                <a:spcPct val="0"/>
              </a:spcBef>
              <a:spcAft>
                <a:spcPct val="0"/>
              </a:spcAft>
              <a:tabLst>
                <a:tab pos="1809750" algn="l"/>
              </a:tabLst>
              <a:defRPr>
                <a:solidFill>
                  <a:schemeClr val="tx1"/>
                </a:solidFill>
                <a:latin typeface="Arial" pitchFamily="34" charset="0"/>
                <a:cs typeface="Arial" pitchFamily="34" charset="0"/>
              </a:defRPr>
            </a:lvl6pPr>
            <a:lvl7pPr marL="2743200" fontAlgn="base">
              <a:spcBef>
                <a:spcPct val="0"/>
              </a:spcBef>
              <a:spcAft>
                <a:spcPct val="0"/>
              </a:spcAft>
              <a:tabLst>
                <a:tab pos="1809750" algn="l"/>
              </a:tabLst>
              <a:defRPr>
                <a:solidFill>
                  <a:schemeClr val="tx1"/>
                </a:solidFill>
                <a:latin typeface="Arial" pitchFamily="34" charset="0"/>
                <a:cs typeface="Arial" pitchFamily="34" charset="0"/>
              </a:defRPr>
            </a:lvl7pPr>
            <a:lvl8pPr marL="3200400" fontAlgn="base">
              <a:spcBef>
                <a:spcPct val="0"/>
              </a:spcBef>
              <a:spcAft>
                <a:spcPct val="0"/>
              </a:spcAft>
              <a:tabLst>
                <a:tab pos="1809750" algn="l"/>
              </a:tabLst>
              <a:defRPr>
                <a:solidFill>
                  <a:schemeClr val="tx1"/>
                </a:solidFill>
                <a:latin typeface="Arial" pitchFamily="34" charset="0"/>
                <a:cs typeface="Arial" pitchFamily="34" charset="0"/>
              </a:defRPr>
            </a:lvl8pPr>
            <a:lvl9pPr marL="3657600" fontAlgn="base">
              <a:spcBef>
                <a:spcPct val="0"/>
              </a:spcBef>
              <a:spcAft>
                <a:spcPct val="0"/>
              </a:spcAft>
              <a:tabLst>
                <a:tab pos="1809750" algn="l"/>
              </a:tabLs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tab pos="1809750" algn="l"/>
              </a:tabLst>
            </a:pPr>
            <a:endParaRPr kumimoji="0" lang="ru-RU" altLang="ru-RU" sz="1800" b="0" i="0" u="none" strike="noStrike" cap="none" normalizeH="0" baseline="0" smtClean="0">
              <a:ln>
                <a:noFill/>
              </a:ln>
              <a:solidFill>
                <a:schemeClr val="tx1"/>
              </a:solidFill>
              <a:effectLst/>
              <a:latin typeface="Arial" pitchFamily="34" charset="0"/>
              <a:cs typeface="Arial" pitchFamily="34" charset="0"/>
            </a:endParaRPr>
          </a:p>
        </p:txBody>
      </p:sp>
      <p:sp>
        <p:nvSpPr>
          <p:cNvPr id="9" name="Google Shape;1697;p29"/>
          <p:cNvSpPr txBox="1">
            <a:spLocks/>
          </p:cNvSpPr>
          <p:nvPr/>
        </p:nvSpPr>
        <p:spPr>
          <a:xfrm>
            <a:off x="681005" y="90197"/>
            <a:ext cx="7333533" cy="420806"/>
          </a:xfrm>
          <a:prstGeom prst="rect">
            <a:avLst/>
          </a:prstGeom>
          <a:noFill/>
          <a:ln w="38100">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90000"/>
              </a:lnSpc>
              <a:spcBef>
                <a:spcPts val="0"/>
              </a:spcBef>
              <a:spcAft>
                <a:spcPts val="0"/>
              </a:spcAft>
              <a:buClr>
                <a:srgbClr val="191919"/>
              </a:buClr>
              <a:buSzPts val="5200"/>
              <a:buFont typeface="Be Vietnam Pro"/>
              <a:buNone/>
              <a:defRPr sz="5000" b="1" i="0" u="none" strike="noStrike" cap="none">
                <a:solidFill>
                  <a:schemeClr val="dk1"/>
                </a:solidFill>
                <a:latin typeface="Be Vietnam Pro"/>
                <a:ea typeface="Be Vietnam Pro"/>
                <a:cs typeface="Be Vietnam Pro"/>
                <a:sym typeface="Be Vietnam Pro"/>
              </a:defRPr>
            </a:lvl1pPr>
            <a:lvl2pPr marR="0" lvl="1"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2pPr>
            <a:lvl3pPr marR="0" lvl="2"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3pPr>
            <a:lvl4pPr marR="0" lvl="3"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4pPr>
            <a:lvl5pPr marR="0" lvl="4"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5pPr>
            <a:lvl6pPr marR="0" lvl="5"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6pPr>
            <a:lvl7pPr marR="0" lvl="6"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7pPr>
            <a:lvl8pPr marR="0" lvl="7"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8pPr>
            <a:lvl9pPr marR="0" lvl="8"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9pPr>
          </a:lstStyle>
          <a:p>
            <a:r>
              <a:rPr lang="ru-RU" sz="1400" dirty="0" smtClean="0">
                <a:solidFill>
                  <a:schemeClr val="tx1">
                    <a:lumMod val="75000"/>
                  </a:schemeClr>
                </a:solidFill>
              </a:rPr>
              <a:t>Расходы бюджета Увинского района по муниципальным программам, </a:t>
            </a:r>
            <a:r>
              <a:rPr lang="ru-RU" sz="1050" dirty="0" smtClean="0">
                <a:solidFill>
                  <a:schemeClr val="tx1">
                    <a:lumMod val="75000"/>
                  </a:schemeClr>
                </a:solidFill>
              </a:rPr>
              <a:t>тыс.₽</a:t>
            </a:r>
            <a:endParaRPr lang="en-US" sz="600" b="0" dirty="0">
              <a:solidFill>
                <a:schemeClr val="tx1">
                  <a:lumMod val="75000"/>
                </a:schemeClr>
              </a:solidFill>
            </a:endParaRPr>
          </a:p>
        </p:txBody>
      </p:sp>
      <p:pic>
        <p:nvPicPr>
          <p:cNvPr id="10" name="Picture 2"/>
          <p:cNvPicPr>
            <a:picLocks noChangeAspect="1" noChangeArrowheads="1"/>
          </p:cNvPicPr>
          <p:nvPr/>
        </p:nvPicPr>
        <p:blipFill>
          <a:blip r:embed="rId2">
            <a:duotone>
              <a:prstClr val="black"/>
              <a:schemeClr val="accent3">
                <a:tint val="45000"/>
                <a:satMod val="400000"/>
              </a:schemeClr>
            </a:duotone>
            <a:extLst>
              <a:ext uri="{28A0092B-C50C-407E-A947-70E740481C1C}">
                <a14:useLocalDpi xmlns:a14="http://schemas.microsoft.com/office/drawing/2010/main" val="0"/>
              </a:ext>
            </a:extLst>
          </a:blip>
          <a:srcRect/>
          <a:stretch>
            <a:fillRect/>
          </a:stretch>
        </p:blipFill>
        <p:spPr bwMode="auto">
          <a:xfrm>
            <a:off x="388295" y="184889"/>
            <a:ext cx="292710" cy="2314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11" name="Таблица 10"/>
          <p:cNvGraphicFramePr>
            <a:graphicFrameLocks noGrp="1"/>
          </p:cNvGraphicFramePr>
          <p:nvPr>
            <p:extLst>
              <p:ext uri="{D42A27DB-BD31-4B8C-83A1-F6EECF244321}">
                <p14:modId xmlns:p14="http://schemas.microsoft.com/office/powerpoint/2010/main" val="2692764632"/>
              </p:ext>
            </p:extLst>
          </p:nvPr>
        </p:nvGraphicFramePr>
        <p:xfrm>
          <a:off x="167177" y="659787"/>
          <a:ext cx="8720514" cy="4031078"/>
        </p:xfrm>
        <a:graphic>
          <a:graphicData uri="http://schemas.openxmlformats.org/drawingml/2006/table">
            <a:tbl>
              <a:tblPr/>
              <a:tblGrid>
                <a:gridCol w="3801586"/>
                <a:gridCol w="1059701"/>
                <a:gridCol w="1030060"/>
                <a:gridCol w="941133"/>
                <a:gridCol w="985596"/>
                <a:gridCol w="902438"/>
              </a:tblGrid>
              <a:tr h="0">
                <a:tc>
                  <a:txBody>
                    <a:bodyPr/>
                    <a:lstStyle/>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Наименование муниципальной программы</a:t>
                      </a:r>
                    </a:p>
                  </a:txBody>
                  <a:tcPr marL="132911" marR="4923" marT="4923" marB="0" anchor="ctr">
                    <a:lnL>
                      <a:noFill/>
                    </a:lnL>
                    <a:lnR>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solidFill>
                      <a:schemeClr val="accent1">
                        <a:lumMod val="75000"/>
                      </a:schemeClr>
                    </a:solidFill>
                  </a:tcPr>
                </a:tc>
                <a:tc>
                  <a:txBody>
                    <a:bodyPr/>
                    <a:lstStyle/>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2024</a:t>
                      </a:r>
                    </a:p>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отчет</a:t>
                      </a:r>
                    </a:p>
                  </a:txBody>
                  <a:tcPr marL="132911" marR="4923" marT="4923" marB="0" anchor="ctr">
                    <a:lnL>
                      <a:noFill/>
                    </a:lnL>
                    <a:lnR>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solidFill>
                      <a:schemeClr val="accent1">
                        <a:lumMod val="75000"/>
                      </a:schemeClr>
                    </a:solidFill>
                  </a:tcPr>
                </a:tc>
                <a:tc>
                  <a:txBody>
                    <a:bodyPr/>
                    <a:lstStyle/>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2025</a:t>
                      </a:r>
                    </a:p>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оценка</a:t>
                      </a:r>
                    </a:p>
                  </a:txBody>
                  <a:tcPr marL="132911" marR="4923" marT="4923" marB="0" anchor="ctr">
                    <a:lnL>
                      <a:noFill/>
                    </a:lnL>
                    <a:lnR>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solidFill>
                      <a:schemeClr val="accent1">
                        <a:lumMod val="75000"/>
                      </a:schemeClr>
                    </a:solidFill>
                  </a:tcPr>
                </a:tc>
                <a:tc>
                  <a:txBody>
                    <a:bodyPr/>
                    <a:lstStyle/>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dirty="0" smtClean="0">
                          <a:solidFill>
                            <a:srgbClr val="FFFFFF"/>
                          </a:solidFill>
                          <a:effectLst/>
                          <a:latin typeface="Be Vietnam Pro"/>
                        </a:rPr>
                        <a:t>2026</a:t>
                      </a:r>
                    </a:p>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план</a:t>
                      </a:r>
                      <a:endParaRPr lang="ru-RU" sz="1100" b="1" i="0" u="none" strike="noStrike" cap="none" dirty="0">
                        <a:solidFill>
                          <a:srgbClr val="FFFFFF"/>
                        </a:solidFill>
                        <a:effectLst/>
                        <a:latin typeface="Be Vietnam Pro"/>
                        <a:ea typeface="+mn-ea"/>
                        <a:cs typeface="+mn-cs"/>
                        <a:sym typeface="Arial"/>
                      </a:endParaRPr>
                    </a:p>
                  </a:txBody>
                  <a:tcPr marL="5606" marR="5606" marT="5606" marB="0" anchor="ctr">
                    <a:lnL>
                      <a:noFill/>
                    </a:lnL>
                    <a:lnR>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solidFill>
                      <a:schemeClr val="accent1">
                        <a:lumMod val="75000"/>
                      </a:schemeClr>
                    </a:solidFill>
                  </a:tcPr>
                </a:tc>
                <a:tc>
                  <a:txBody>
                    <a:bodyPr/>
                    <a:lstStyle/>
                    <a:p>
                      <a:pPr marR="0" algn="ctr" rtl="0" fontAlgn="ctr">
                        <a:lnSpc>
                          <a:spcPct val="100000"/>
                        </a:lnSpc>
                        <a:spcBef>
                          <a:spcPts val="0"/>
                        </a:spcBef>
                        <a:spcAft>
                          <a:spcPts val="0"/>
                        </a:spcAft>
                        <a:buClr>
                          <a:srgbClr val="000000"/>
                        </a:buClr>
                        <a:buFont typeface="Arial"/>
                      </a:pPr>
                      <a:r>
                        <a:rPr lang="ru-RU" sz="1000" b="1" i="0" u="none" strike="noStrike" cap="none" dirty="0" smtClean="0">
                          <a:solidFill>
                            <a:srgbClr val="FFFFFF"/>
                          </a:solidFill>
                          <a:effectLst/>
                          <a:latin typeface="Be Vietnam Pro"/>
                          <a:ea typeface="+mn-ea"/>
                          <a:cs typeface="+mn-cs"/>
                          <a:sym typeface="Arial"/>
                        </a:rPr>
                        <a:t>2027</a:t>
                      </a:r>
                    </a:p>
                    <a:p>
                      <a:pPr marR="0" algn="ctr" rtl="0" fontAlgn="ctr">
                        <a:lnSpc>
                          <a:spcPct val="100000"/>
                        </a:lnSpc>
                        <a:spcBef>
                          <a:spcPts val="0"/>
                        </a:spcBef>
                        <a:spcAft>
                          <a:spcPts val="0"/>
                        </a:spcAft>
                        <a:buClr>
                          <a:srgbClr val="000000"/>
                        </a:buClr>
                        <a:buFont typeface="Arial"/>
                      </a:pPr>
                      <a:r>
                        <a:rPr lang="ru-RU" sz="1000" b="1" i="0" u="none" strike="noStrike" cap="none" dirty="0" smtClean="0">
                          <a:solidFill>
                            <a:srgbClr val="FFFFFF"/>
                          </a:solidFill>
                          <a:effectLst/>
                          <a:latin typeface="Be Vietnam Pro"/>
                          <a:ea typeface="+mn-ea"/>
                          <a:cs typeface="+mn-cs"/>
                          <a:sym typeface="Arial"/>
                        </a:rPr>
                        <a:t>план</a:t>
                      </a:r>
                      <a:endParaRPr lang="ru-RU" sz="1000" b="1" i="0" u="none" strike="noStrike" cap="none" dirty="0">
                        <a:solidFill>
                          <a:srgbClr val="FFFFFF"/>
                        </a:solidFill>
                        <a:effectLst/>
                        <a:latin typeface="Be Vietnam Pro"/>
                        <a:ea typeface="+mn-ea"/>
                        <a:cs typeface="+mn-cs"/>
                        <a:sym typeface="Arial"/>
                      </a:endParaRPr>
                    </a:p>
                  </a:txBody>
                  <a:tcPr marL="4923" marR="4923" marT="4923" marB="0" anchor="ctr">
                    <a:lnL>
                      <a:noFill/>
                    </a:lnL>
                    <a:lnR>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solidFill>
                      <a:schemeClr val="accent1">
                        <a:lumMod val="75000"/>
                      </a:schemeClr>
                    </a:solidFill>
                  </a:tcPr>
                </a:tc>
                <a:tc>
                  <a:txBody>
                    <a:bodyPr/>
                    <a:lstStyle/>
                    <a:p>
                      <a:pPr marR="0" algn="ctr" rtl="0" fontAlgn="ctr">
                        <a:lnSpc>
                          <a:spcPct val="100000"/>
                        </a:lnSpc>
                        <a:spcBef>
                          <a:spcPts val="0"/>
                        </a:spcBef>
                        <a:spcAft>
                          <a:spcPts val="0"/>
                        </a:spcAft>
                        <a:buClr>
                          <a:srgbClr val="000000"/>
                        </a:buClr>
                        <a:buFont typeface="Arial"/>
                      </a:pPr>
                      <a:r>
                        <a:rPr lang="ru-RU" sz="1000" b="1" i="0" u="none" strike="noStrike" cap="none" dirty="0" smtClean="0">
                          <a:solidFill>
                            <a:srgbClr val="FFFFFF"/>
                          </a:solidFill>
                          <a:effectLst/>
                          <a:latin typeface="Be Vietnam Pro"/>
                          <a:ea typeface="+mn-ea"/>
                          <a:cs typeface="+mn-cs"/>
                          <a:sym typeface="Arial"/>
                        </a:rPr>
                        <a:t>2028</a:t>
                      </a:r>
                    </a:p>
                    <a:p>
                      <a:pPr marR="0" algn="ctr" rtl="0" fontAlgn="ctr">
                        <a:lnSpc>
                          <a:spcPct val="100000"/>
                        </a:lnSpc>
                        <a:spcBef>
                          <a:spcPts val="0"/>
                        </a:spcBef>
                        <a:spcAft>
                          <a:spcPts val="0"/>
                        </a:spcAft>
                        <a:buClr>
                          <a:srgbClr val="000000"/>
                        </a:buClr>
                        <a:buFont typeface="Arial"/>
                      </a:pPr>
                      <a:r>
                        <a:rPr lang="ru-RU" sz="1000" b="1" i="0" u="none" strike="noStrike" cap="none" dirty="0" smtClean="0">
                          <a:solidFill>
                            <a:srgbClr val="FFFFFF"/>
                          </a:solidFill>
                          <a:effectLst/>
                          <a:latin typeface="Be Vietnam Pro"/>
                          <a:ea typeface="+mn-ea"/>
                          <a:cs typeface="+mn-cs"/>
                          <a:sym typeface="Arial"/>
                        </a:rPr>
                        <a:t>план</a:t>
                      </a:r>
                      <a:endParaRPr lang="ru-RU" sz="1000" b="1" i="0" u="none" strike="noStrike" cap="none" dirty="0">
                        <a:solidFill>
                          <a:srgbClr val="FFFFFF"/>
                        </a:solidFill>
                        <a:effectLst/>
                        <a:latin typeface="Be Vietnam Pro"/>
                        <a:ea typeface="+mn-ea"/>
                        <a:cs typeface="+mn-cs"/>
                        <a:sym typeface="Arial"/>
                      </a:endParaRPr>
                    </a:p>
                  </a:txBody>
                  <a:tcPr marL="4923" marR="4923" marT="4923" marB="0" anchor="ctr">
                    <a:lnL>
                      <a:noFill/>
                    </a:lnL>
                    <a:lnR>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solidFill>
                      <a:schemeClr val="accent1">
                        <a:lumMod val="75000"/>
                      </a:schemeClr>
                    </a:solidFill>
                  </a:tcPr>
                </a:tc>
              </a:tr>
              <a:tr h="253163">
                <a:tc>
                  <a:txBody>
                    <a:bodyPr/>
                    <a:lstStyle/>
                    <a:p>
                      <a:pPr>
                        <a:lnSpc>
                          <a:spcPct val="115000"/>
                        </a:lnSpc>
                        <a:spcAft>
                          <a:spcPts val="0"/>
                        </a:spcAft>
                      </a:pPr>
                      <a:r>
                        <a:rPr lang="ru-RU" sz="1000" dirty="0" smtClean="0">
                          <a:solidFill>
                            <a:schemeClr val="bg2">
                              <a:lumMod val="10000"/>
                            </a:schemeClr>
                          </a:solidFill>
                          <a:effectLst/>
                          <a:latin typeface="Inter SemiBold"/>
                        </a:rPr>
                        <a:t>Развитие </a:t>
                      </a:r>
                      <a:r>
                        <a:rPr lang="ru-RU" sz="1000" dirty="0">
                          <a:solidFill>
                            <a:schemeClr val="bg2">
                              <a:lumMod val="10000"/>
                            </a:schemeClr>
                          </a:solidFill>
                          <a:effectLst/>
                          <a:latin typeface="Inter SemiBold"/>
                        </a:rPr>
                        <a:t>образования и </a:t>
                      </a:r>
                      <a:r>
                        <a:rPr lang="ru-RU" sz="1000" dirty="0" smtClean="0">
                          <a:solidFill>
                            <a:schemeClr val="bg2">
                              <a:lumMod val="10000"/>
                            </a:schemeClr>
                          </a:solidFill>
                          <a:effectLst/>
                          <a:latin typeface="Inter SemiBold"/>
                        </a:rPr>
                        <a:t>воспитание</a:t>
                      </a:r>
                      <a:endParaRPr lang="ru-RU" sz="1000" dirty="0">
                        <a:solidFill>
                          <a:schemeClr val="bg2">
                            <a:lumMod val="10000"/>
                          </a:schemeClr>
                        </a:solidFill>
                        <a:effectLst/>
                        <a:latin typeface="Inter SemiBold"/>
                        <a:ea typeface="Calibri"/>
                        <a:cs typeface="Times New Roman"/>
                      </a:endParaRPr>
                    </a:p>
                  </a:txBody>
                  <a:tcPr marL="33331" marR="33331" marT="0" marB="0" anchor="ctr">
                    <a:lnL>
                      <a:noFill/>
                    </a:lnL>
                    <a:lnR>
                      <a:noFill/>
                    </a:lnR>
                    <a:lnT w="6350" cap="flat" cmpd="sng" algn="ctr">
                      <a:no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algn="r">
                        <a:lnSpc>
                          <a:spcPct val="115000"/>
                        </a:lnSpc>
                        <a:spcAft>
                          <a:spcPts val="0"/>
                        </a:spcAft>
                      </a:pPr>
                      <a:r>
                        <a:rPr lang="ru-RU" sz="900" dirty="0" smtClean="0">
                          <a:solidFill>
                            <a:schemeClr val="bg2">
                              <a:lumMod val="10000"/>
                            </a:schemeClr>
                          </a:solidFill>
                          <a:effectLst/>
                          <a:latin typeface="Inter SemiBold"/>
                        </a:rPr>
                        <a:t>1</a:t>
                      </a:r>
                      <a:r>
                        <a:rPr lang="ru-RU" sz="900" baseline="0" dirty="0" smtClean="0">
                          <a:solidFill>
                            <a:schemeClr val="bg2">
                              <a:lumMod val="10000"/>
                            </a:schemeClr>
                          </a:solidFill>
                          <a:effectLst/>
                          <a:latin typeface="Inter SemiBold"/>
                        </a:rPr>
                        <a:t> 554 588,34</a:t>
                      </a:r>
                      <a:endParaRPr lang="ru-RU" sz="900" dirty="0">
                        <a:solidFill>
                          <a:schemeClr val="bg2">
                            <a:lumMod val="10000"/>
                          </a:schemeClr>
                        </a:solidFill>
                        <a:effectLst/>
                        <a:latin typeface="Inter SemiBold"/>
                        <a:ea typeface="Calibri"/>
                        <a:cs typeface="Times New Roman"/>
                      </a:endParaRPr>
                    </a:p>
                  </a:txBody>
                  <a:tcPr marL="33331" marR="33331" marT="0" marB="0" anchor="ctr">
                    <a:lnL>
                      <a:noFill/>
                    </a:lnL>
                    <a:lnR>
                      <a:noFill/>
                    </a:lnR>
                    <a:lnT w="6350" cap="flat" cmpd="sng" algn="ctr">
                      <a:no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a:lnSpc>
                          <a:spcPct val="115000"/>
                        </a:lnSpc>
                        <a:spcAft>
                          <a:spcPts val="0"/>
                        </a:spcAft>
                      </a:pPr>
                      <a:r>
                        <a:rPr lang="ru-RU" sz="900" dirty="0" smtClean="0">
                          <a:solidFill>
                            <a:schemeClr val="bg2">
                              <a:lumMod val="10000"/>
                            </a:schemeClr>
                          </a:solidFill>
                          <a:effectLst/>
                          <a:latin typeface="Inter SemiBold"/>
                        </a:rPr>
                        <a:t>1 709</a:t>
                      </a:r>
                      <a:r>
                        <a:rPr lang="ru-RU" sz="900" baseline="0" dirty="0" smtClean="0">
                          <a:solidFill>
                            <a:schemeClr val="bg2">
                              <a:lumMod val="10000"/>
                            </a:schemeClr>
                          </a:solidFill>
                          <a:effectLst/>
                          <a:latin typeface="Inter SemiBold"/>
                        </a:rPr>
                        <a:t> 540,01</a:t>
                      </a:r>
                      <a:endParaRPr lang="ru-RU" sz="900" dirty="0">
                        <a:solidFill>
                          <a:schemeClr val="bg2">
                            <a:lumMod val="10000"/>
                          </a:schemeClr>
                        </a:solidFill>
                        <a:effectLst/>
                        <a:latin typeface="Inter SemiBold"/>
                        <a:ea typeface="Calibri"/>
                        <a:cs typeface="Times New Roman"/>
                      </a:endParaRPr>
                    </a:p>
                  </a:txBody>
                  <a:tcPr marL="33331" marR="33331" marT="0" marB="0" anchor="ctr">
                    <a:lnL>
                      <a:noFill/>
                    </a:lnL>
                    <a:lnR>
                      <a:noFill/>
                    </a:lnR>
                    <a:lnT w="6350" cap="flat" cmpd="sng" algn="ctr">
                      <a:no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15000"/>
                        </a:lnSpc>
                        <a:spcBef>
                          <a:spcPts val="0"/>
                        </a:spcBef>
                        <a:spcAft>
                          <a:spcPts val="0"/>
                        </a:spcAft>
                        <a:buClr>
                          <a:srgbClr val="000000"/>
                        </a:buClr>
                        <a:buFont typeface="Arial"/>
                      </a:pPr>
                      <a:r>
                        <a:rPr lang="ru-RU" sz="900" b="0" i="0" u="none" strike="noStrike" cap="none" dirty="0">
                          <a:solidFill>
                            <a:schemeClr val="bg2">
                              <a:lumMod val="10000"/>
                            </a:schemeClr>
                          </a:solidFill>
                          <a:effectLst/>
                          <a:latin typeface="Inter SemiBold"/>
                          <a:ea typeface="Arial"/>
                          <a:cs typeface="Arial"/>
                          <a:sym typeface="Arial"/>
                        </a:rPr>
                        <a:t>2 149 628,81</a:t>
                      </a:r>
                    </a:p>
                  </a:txBody>
                  <a:tcPr marL="7620" marR="7620" marT="7620" marB="0" anchor="ctr">
                    <a:lnL>
                      <a:noFill/>
                    </a:lnL>
                    <a:lnR>
                      <a:noFill/>
                    </a:lnR>
                    <a:lnT w="6350" cap="flat" cmpd="sng" algn="ctr">
                      <a:no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b">
                        <a:lnSpc>
                          <a:spcPct val="115000"/>
                        </a:lnSpc>
                        <a:spcBef>
                          <a:spcPts val="0"/>
                        </a:spcBef>
                        <a:spcAft>
                          <a:spcPts val="0"/>
                        </a:spcAft>
                        <a:buClr>
                          <a:srgbClr val="000000"/>
                        </a:buClr>
                        <a:buFont typeface="Arial"/>
                      </a:pPr>
                      <a:r>
                        <a:rPr lang="ru-RU" sz="900" b="0" i="0" u="none" strike="noStrike" cap="none" dirty="0">
                          <a:solidFill>
                            <a:schemeClr val="bg2">
                              <a:lumMod val="10000"/>
                            </a:schemeClr>
                          </a:solidFill>
                          <a:effectLst/>
                          <a:latin typeface="Inter SemiBold"/>
                          <a:ea typeface="Arial"/>
                          <a:cs typeface="Arial"/>
                          <a:sym typeface="Arial"/>
                        </a:rPr>
                        <a:t>2 012 780,73</a:t>
                      </a:r>
                    </a:p>
                  </a:txBody>
                  <a:tcPr marL="7620" marR="7620" marT="7620" marB="0" anchor="ctr">
                    <a:lnL>
                      <a:noFill/>
                    </a:lnL>
                    <a:lnR>
                      <a:noFill/>
                    </a:lnR>
                    <a:lnT w="6350" cap="flat" cmpd="sng" algn="ctr">
                      <a:no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b">
                        <a:lnSpc>
                          <a:spcPct val="115000"/>
                        </a:lnSpc>
                        <a:spcBef>
                          <a:spcPts val="0"/>
                        </a:spcBef>
                        <a:spcAft>
                          <a:spcPts val="0"/>
                        </a:spcAft>
                        <a:buClr>
                          <a:srgbClr val="000000"/>
                        </a:buClr>
                        <a:buFont typeface="Arial"/>
                      </a:pPr>
                      <a:r>
                        <a:rPr lang="ru-RU" sz="900" b="0" i="0" u="none" strike="noStrike" cap="none">
                          <a:solidFill>
                            <a:schemeClr val="bg2">
                              <a:lumMod val="10000"/>
                            </a:schemeClr>
                          </a:solidFill>
                          <a:effectLst/>
                          <a:latin typeface="Inter SemiBold"/>
                          <a:ea typeface="Arial"/>
                          <a:cs typeface="Arial"/>
                          <a:sym typeface="Arial"/>
                        </a:rPr>
                        <a:t>2 052 791,24</a:t>
                      </a:r>
                    </a:p>
                  </a:txBody>
                  <a:tcPr marL="7620" marR="7620" marT="7620" marB="0" anchor="ctr">
                    <a:lnL>
                      <a:noFill/>
                    </a:lnL>
                    <a:lnR>
                      <a:noFill/>
                    </a:lnR>
                    <a:lnT w="6350" cap="flat" cmpd="sng" algn="ctr">
                      <a:no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r>
              <a:tr h="256309">
                <a:tc>
                  <a:txBody>
                    <a:bodyPr/>
                    <a:lstStyle/>
                    <a:p>
                      <a:pPr>
                        <a:lnSpc>
                          <a:spcPct val="115000"/>
                        </a:lnSpc>
                        <a:spcAft>
                          <a:spcPts val="0"/>
                        </a:spcAft>
                      </a:pPr>
                      <a:r>
                        <a:rPr lang="ru-RU" sz="1000" dirty="0" smtClean="0">
                          <a:solidFill>
                            <a:schemeClr val="bg2">
                              <a:lumMod val="10000"/>
                            </a:schemeClr>
                          </a:solidFill>
                          <a:effectLst/>
                          <a:latin typeface="Inter SemiBold"/>
                        </a:rPr>
                        <a:t>Формирование </a:t>
                      </a:r>
                      <a:r>
                        <a:rPr lang="ru-RU" sz="1000" dirty="0">
                          <a:solidFill>
                            <a:schemeClr val="bg2">
                              <a:lumMod val="10000"/>
                            </a:schemeClr>
                          </a:solidFill>
                          <a:effectLst/>
                          <a:latin typeface="Inter SemiBold"/>
                        </a:rPr>
                        <a:t>здорового образа жизни </a:t>
                      </a:r>
                      <a:r>
                        <a:rPr lang="ru-RU" sz="1000" dirty="0" smtClean="0">
                          <a:solidFill>
                            <a:schemeClr val="bg2">
                              <a:lumMod val="10000"/>
                            </a:schemeClr>
                          </a:solidFill>
                          <a:effectLst/>
                          <a:latin typeface="Inter SemiBold"/>
                        </a:rPr>
                        <a:t>населения </a:t>
                      </a:r>
                      <a:endParaRPr lang="ru-RU" sz="1000" dirty="0">
                        <a:solidFill>
                          <a:schemeClr val="bg2">
                            <a:lumMod val="10000"/>
                          </a:schemeClr>
                        </a:solidFill>
                        <a:effectLst/>
                        <a:latin typeface="Inter SemiBold"/>
                        <a:ea typeface="Calibri"/>
                        <a:cs typeface="Times New Roman"/>
                      </a:endParaRPr>
                    </a:p>
                  </a:txBody>
                  <a:tcPr marL="33331" marR="33331" marT="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algn="r">
                        <a:lnSpc>
                          <a:spcPct val="115000"/>
                        </a:lnSpc>
                        <a:spcAft>
                          <a:spcPts val="0"/>
                        </a:spcAft>
                      </a:pPr>
                      <a:r>
                        <a:rPr lang="ru-RU" sz="900" dirty="0" smtClean="0">
                          <a:solidFill>
                            <a:schemeClr val="bg2">
                              <a:lumMod val="10000"/>
                            </a:schemeClr>
                          </a:solidFill>
                          <a:effectLst/>
                          <a:latin typeface="Inter SemiBold"/>
                        </a:rPr>
                        <a:t>34 722,44</a:t>
                      </a:r>
                      <a:endParaRPr lang="ru-RU" sz="900" dirty="0">
                        <a:solidFill>
                          <a:schemeClr val="bg2">
                            <a:lumMod val="10000"/>
                          </a:schemeClr>
                        </a:solidFill>
                        <a:effectLst/>
                        <a:latin typeface="Inter SemiBold"/>
                        <a:ea typeface="Calibri"/>
                        <a:cs typeface="Times New Roman"/>
                      </a:endParaRPr>
                    </a:p>
                  </a:txBody>
                  <a:tcPr marL="33331" marR="33331" marT="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a:lnSpc>
                          <a:spcPct val="115000"/>
                        </a:lnSpc>
                        <a:spcAft>
                          <a:spcPts val="0"/>
                        </a:spcAft>
                      </a:pPr>
                      <a:r>
                        <a:rPr lang="ru-RU" sz="900" dirty="0" smtClean="0">
                          <a:solidFill>
                            <a:schemeClr val="bg2">
                              <a:lumMod val="10000"/>
                            </a:schemeClr>
                          </a:solidFill>
                          <a:effectLst/>
                          <a:latin typeface="Inter SemiBold"/>
                        </a:rPr>
                        <a:t>37</a:t>
                      </a:r>
                      <a:r>
                        <a:rPr lang="ru-RU" sz="900" baseline="0" dirty="0" smtClean="0">
                          <a:solidFill>
                            <a:schemeClr val="bg2">
                              <a:lumMod val="10000"/>
                            </a:schemeClr>
                          </a:solidFill>
                          <a:effectLst/>
                          <a:latin typeface="Inter SemiBold"/>
                        </a:rPr>
                        <a:t> 864,74</a:t>
                      </a:r>
                      <a:endParaRPr lang="ru-RU" sz="900" dirty="0">
                        <a:solidFill>
                          <a:schemeClr val="bg2">
                            <a:lumMod val="10000"/>
                          </a:schemeClr>
                        </a:solidFill>
                        <a:effectLst/>
                        <a:latin typeface="Inter SemiBold"/>
                        <a:ea typeface="Calibri"/>
                        <a:cs typeface="Times New Roman"/>
                      </a:endParaRPr>
                    </a:p>
                  </a:txBody>
                  <a:tcPr marL="33331" marR="33331" marT="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15000"/>
                        </a:lnSpc>
                        <a:spcBef>
                          <a:spcPts val="0"/>
                        </a:spcBef>
                        <a:spcAft>
                          <a:spcPts val="0"/>
                        </a:spcAft>
                        <a:buClr>
                          <a:srgbClr val="000000"/>
                        </a:buClr>
                        <a:buFont typeface="Arial"/>
                      </a:pPr>
                      <a:r>
                        <a:rPr lang="ru-RU" sz="900" b="0" i="0" u="none" strike="noStrike" cap="none" dirty="0">
                          <a:solidFill>
                            <a:schemeClr val="bg2">
                              <a:lumMod val="10000"/>
                            </a:schemeClr>
                          </a:solidFill>
                          <a:effectLst/>
                          <a:latin typeface="Inter SemiBold"/>
                          <a:ea typeface="Arial"/>
                          <a:cs typeface="Arial"/>
                          <a:sym typeface="Arial"/>
                        </a:rPr>
                        <a:t>49 937,00</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b">
                        <a:lnSpc>
                          <a:spcPct val="115000"/>
                        </a:lnSpc>
                        <a:spcBef>
                          <a:spcPts val="0"/>
                        </a:spcBef>
                        <a:spcAft>
                          <a:spcPts val="0"/>
                        </a:spcAft>
                        <a:buClr>
                          <a:srgbClr val="000000"/>
                        </a:buClr>
                        <a:buFont typeface="Arial"/>
                      </a:pPr>
                      <a:r>
                        <a:rPr lang="ru-RU" sz="900" b="0" i="0" u="none" strike="noStrike" cap="none" dirty="0">
                          <a:solidFill>
                            <a:schemeClr val="bg2">
                              <a:lumMod val="10000"/>
                            </a:schemeClr>
                          </a:solidFill>
                          <a:effectLst/>
                          <a:latin typeface="Inter SemiBold"/>
                          <a:ea typeface="Arial"/>
                          <a:cs typeface="Arial"/>
                          <a:sym typeface="Arial"/>
                        </a:rPr>
                        <a:t>39 034,00</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b">
                        <a:lnSpc>
                          <a:spcPct val="115000"/>
                        </a:lnSpc>
                        <a:spcBef>
                          <a:spcPts val="0"/>
                        </a:spcBef>
                        <a:spcAft>
                          <a:spcPts val="0"/>
                        </a:spcAft>
                        <a:buClr>
                          <a:srgbClr val="000000"/>
                        </a:buClr>
                        <a:buFont typeface="Arial"/>
                      </a:pPr>
                      <a:r>
                        <a:rPr lang="ru-RU" sz="900" b="0" i="0" u="none" strike="noStrike" cap="none">
                          <a:solidFill>
                            <a:schemeClr val="bg2">
                              <a:lumMod val="10000"/>
                            </a:schemeClr>
                          </a:solidFill>
                          <a:effectLst/>
                          <a:latin typeface="Inter SemiBold"/>
                          <a:ea typeface="Arial"/>
                          <a:cs typeface="Arial"/>
                          <a:sym typeface="Arial"/>
                        </a:rPr>
                        <a:t>39 119,00</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r>
              <a:tr h="242455">
                <a:tc>
                  <a:txBody>
                    <a:bodyPr/>
                    <a:lstStyle/>
                    <a:p>
                      <a:pPr>
                        <a:lnSpc>
                          <a:spcPct val="115000"/>
                        </a:lnSpc>
                        <a:spcAft>
                          <a:spcPts val="0"/>
                        </a:spcAft>
                      </a:pPr>
                      <a:r>
                        <a:rPr lang="ru-RU" sz="1000" dirty="0" smtClean="0">
                          <a:solidFill>
                            <a:schemeClr val="bg2">
                              <a:lumMod val="10000"/>
                            </a:schemeClr>
                          </a:solidFill>
                          <a:effectLst/>
                          <a:latin typeface="Inter SemiBold"/>
                        </a:rPr>
                        <a:t>Развитие культуры</a:t>
                      </a:r>
                      <a:endParaRPr lang="ru-RU" sz="1000" dirty="0">
                        <a:solidFill>
                          <a:schemeClr val="bg2">
                            <a:lumMod val="10000"/>
                          </a:schemeClr>
                        </a:solidFill>
                        <a:effectLst/>
                        <a:latin typeface="Inter SemiBold"/>
                        <a:ea typeface="Calibri"/>
                        <a:cs typeface="Times New Roman"/>
                      </a:endParaRPr>
                    </a:p>
                  </a:txBody>
                  <a:tcPr marL="33331" marR="33331" marT="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algn="r">
                        <a:lnSpc>
                          <a:spcPct val="115000"/>
                        </a:lnSpc>
                        <a:spcAft>
                          <a:spcPts val="0"/>
                        </a:spcAft>
                      </a:pPr>
                      <a:r>
                        <a:rPr lang="ru-RU" sz="900" dirty="0" smtClean="0">
                          <a:solidFill>
                            <a:schemeClr val="bg2">
                              <a:lumMod val="10000"/>
                            </a:schemeClr>
                          </a:solidFill>
                          <a:effectLst/>
                          <a:latin typeface="Inter SemiBold"/>
                        </a:rPr>
                        <a:t>189 620,21</a:t>
                      </a:r>
                    </a:p>
                  </a:txBody>
                  <a:tcPr marL="33331" marR="33331" marT="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a:lnSpc>
                          <a:spcPct val="115000"/>
                        </a:lnSpc>
                        <a:spcAft>
                          <a:spcPts val="0"/>
                        </a:spcAft>
                      </a:pPr>
                      <a:r>
                        <a:rPr lang="ru-RU" sz="900" dirty="0" smtClean="0">
                          <a:solidFill>
                            <a:schemeClr val="bg2">
                              <a:lumMod val="10000"/>
                            </a:schemeClr>
                          </a:solidFill>
                          <a:effectLst/>
                          <a:latin typeface="Inter SemiBold"/>
                          <a:ea typeface="Calibri"/>
                          <a:cs typeface="Arial"/>
                        </a:rPr>
                        <a:t>223</a:t>
                      </a:r>
                      <a:r>
                        <a:rPr lang="ru-RU" sz="900" baseline="0" dirty="0" smtClean="0">
                          <a:solidFill>
                            <a:schemeClr val="bg2">
                              <a:lumMod val="10000"/>
                            </a:schemeClr>
                          </a:solidFill>
                          <a:effectLst/>
                          <a:latin typeface="Inter SemiBold"/>
                          <a:ea typeface="Calibri"/>
                          <a:cs typeface="Arial"/>
                        </a:rPr>
                        <a:t> 096,37</a:t>
                      </a:r>
                      <a:endParaRPr lang="ru-RU" sz="900" dirty="0">
                        <a:solidFill>
                          <a:schemeClr val="bg2">
                            <a:lumMod val="10000"/>
                          </a:schemeClr>
                        </a:solidFill>
                        <a:effectLst/>
                        <a:latin typeface="Inter SemiBold"/>
                        <a:ea typeface="Calibri"/>
                        <a:cs typeface="Times New Roman"/>
                      </a:endParaRPr>
                    </a:p>
                  </a:txBody>
                  <a:tcPr marL="33331" marR="33331" marT="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15000"/>
                        </a:lnSpc>
                        <a:spcBef>
                          <a:spcPts val="0"/>
                        </a:spcBef>
                        <a:spcAft>
                          <a:spcPts val="0"/>
                        </a:spcAft>
                        <a:buClr>
                          <a:srgbClr val="000000"/>
                        </a:buClr>
                        <a:buFont typeface="Arial"/>
                      </a:pPr>
                      <a:r>
                        <a:rPr lang="ru-RU" sz="900" b="0" i="0" u="none" strike="noStrike" cap="none">
                          <a:solidFill>
                            <a:schemeClr val="bg2">
                              <a:lumMod val="10000"/>
                            </a:schemeClr>
                          </a:solidFill>
                          <a:effectLst/>
                          <a:latin typeface="Inter SemiBold"/>
                          <a:ea typeface="Arial"/>
                          <a:cs typeface="Arial"/>
                          <a:sym typeface="Arial"/>
                        </a:rPr>
                        <a:t>230 457,04</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b">
                        <a:lnSpc>
                          <a:spcPct val="115000"/>
                        </a:lnSpc>
                        <a:spcBef>
                          <a:spcPts val="0"/>
                        </a:spcBef>
                        <a:spcAft>
                          <a:spcPts val="0"/>
                        </a:spcAft>
                        <a:buClr>
                          <a:srgbClr val="000000"/>
                        </a:buClr>
                        <a:buFont typeface="Arial"/>
                      </a:pPr>
                      <a:r>
                        <a:rPr lang="ru-RU" sz="900" b="0" i="0" u="none" strike="noStrike" cap="none" dirty="0">
                          <a:solidFill>
                            <a:schemeClr val="bg2">
                              <a:lumMod val="10000"/>
                            </a:schemeClr>
                          </a:solidFill>
                          <a:effectLst/>
                          <a:latin typeface="Inter SemiBold"/>
                          <a:ea typeface="Arial"/>
                          <a:cs typeface="Arial"/>
                          <a:sym typeface="Arial"/>
                        </a:rPr>
                        <a:t>250 688,70</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b">
                        <a:lnSpc>
                          <a:spcPct val="115000"/>
                        </a:lnSpc>
                        <a:spcBef>
                          <a:spcPts val="0"/>
                        </a:spcBef>
                        <a:spcAft>
                          <a:spcPts val="0"/>
                        </a:spcAft>
                        <a:buClr>
                          <a:srgbClr val="000000"/>
                        </a:buClr>
                        <a:buFont typeface="Arial"/>
                      </a:pPr>
                      <a:r>
                        <a:rPr lang="ru-RU" sz="900" b="0" i="0" u="none" strike="noStrike" cap="none">
                          <a:solidFill>
                            <a:schemeClr val="bg2">
                              <a:lumMod val="10000"/>
                            </a:schemeClr>
                          </a:solidFill>
                          <a:effectLst/>
                          <a:latin typeface="Inter SemiBold"/>
                          <a:ea typeface="Arial"/>
                          <a:cs typeface="Arial"/>
                          <a:sym typeface="Arial"/>
                        </a:rPr>
                        <a:t>242 386,47</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r>
              <a:tr h="270163">
                <a:tc>
                  <a:txBody>
                    <a:bodyPr/>
                    <a:lstStyle/>
                    <a:p>
                      <a:pPr>
                        <a:lnSpc>
                          <a:spcPct val="115000"/>
                        </a:lnSpc>
                        <a:spcAft>
                          <a:spcPts val="0"/>
                        </a:spcAft>
                      </a:pPr>
                      <a:r>
                        <a:rPr lang="ru-RU" sz="1000" dirty="0" smtClean="0">
                          <a:solidFill>
                            <a:schemeClr val="bg2">
                              <a:lumMod val="10000"/>
                            </a:schemeClr>
                          </a:solidFill>
                          <a:effectLst/>
                          <a:latin typeface="Inter SemiBold"/>
                        </a:rPr>
                        <a:t>Социальная </a:t>
                      </a:r>
                      <a:r>
                        <a:rPr lang="ru-RU" sz="1000" dirty="0">
                          <a:solidFill>
                            <a:schemeClr val="bg2">
                              <a:lumMod val="10000"/>
                            </a:schemeClr>
                          </a:solidFill>
                          <a:effectLst/>
                          <a:latin typeface="Inter SemiBold"/>
                        </a:rPr>
                        <a:t>поддержка </a:t>
                      </a:r>
                      <a:r>
                        <a:rPr lang="ru-RU" sz="1000" dirty="0" smtClean="0">
                          <a:solidFill>
                            <a:schemeClr val="bg2">
                              <a:lumMod val="10000"/>
                            </a:schemeClr>
                          </a:solidFill>
                          <a:effectLst/>
                          <a:latin typeface="Inter SemiBold"/>
                        </a:rPr>
                        <a:t>населения</a:t>
                      </a:r>
                      <a:endParaRPr lang="ru-RU" sz="1000" dirty="0">
                        <a:solidFill>
                          <a:schemeClr val="bg2">
                            <a:lumMod val="10000"/>
                          </a:schemeClr>
                        </a:solidFill>
                        <a:effectLst/>
                        <a:latin typeface="Inter SemiBold"/>
                        <a:ea typeface="Calibri"/>
                        <a:cs typeface="Times New Roman"/>
                      </a:endParaRPr>
                    </a:p>
                  </a:txBody>
                  <a:tcPr marL="33331" marR="33331" marT="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algn="r">
                        <a:lnSpc>
                          <a:spcPct val="115000"/>
                        </a:lnSpc>
                        <a:spcAft>
                          <a:spcPts val="0"/>
                        </a:spcAft>
                      </a:pPr>
                      <a:r>
                        <a:rPr lang="ru-RU" sz="900" dirty="0" smtClean="0">
                          <a:solidFill>
                            <a:schemeClr val="bg2">
                              <a:lumMod val="10000"/>
                            </a:schemeClr>
                          </a:solidFill>
                          <a:effectLst/>
                          <a:latin typeface="Inter SemiBold"/>
                        </a:rPr>
                        <a:t>13 750,2</a:t>
                      </a:r>
                      <a:endParaRPr lang="ru-RU" sz="900" dirty="0">
                        <a:solidFill>
                          <a:schemeClr val="bg2">
                            <a:lumMod val="10000"/>
                          </a:schemeClr>
                        </a:solidFill>
                        <a:effectLst/>
                        <a:latin typeface="Inter SemiBold"/>
                        <a:ea typeface="Calibri"/>
                        <a:cs typeface="Times New Roman"/>
                      </a:endParaRPr>
                    </a:p>
                  </a:txBody>
                  <a:tcPr marL="33331" marR="33331" marT="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a:lnSpc>
                          <a:spcPct val="115000"/>
                        </a:lnSpc>
                        <a:spcAft>
                          <a:spcPts val="0"/>
                        </a:spcAft>
                      </a:pPr>
                      <a:r>
                        <a:rPr lang="ru-RU" sz="900" dirty="0" smtClean="0">
                          <a:solidFill>
                            <a:schemeClr val="bg2">
                              <a:lumMod val="10000"/>
                            </a:schemeClr>
                          </a:solidFill>
                          <a:effectLst/>
                          <a:latin typeface="Inter SemiBold"/>
                          <a:ea typeface="Calibri"/>
                          <a:cs typeface="Arial"/>
                        </a:rPr>
                        <a:t>14</a:t>
                      </a:r>
                      <a:r>
                        <a:rPr lang="ru-RU" sz="900" baseline="0" dirty="0" smtClean="0">
                          <a:solidFill>
                            <a:schemeClr val="bg2">
                              <a:lumMod val="10000"/>
                            </a:schemeClr>
                          </a:solidFill>
                          <a:effectLst/>
                          <a:latin typeface="Inter SemiBold"/>
                          <a:ea typeface="Calibri"/>
                          <a:cs typeface="Arial"/>
                        </a:rPr>
                        <a:t> 802,15</a:t>
                      </a:r>
                      <a:endParaRPr lang="ru-RU" sz="900" dirty="0">
                        <a:solidFill>
                          <a:schemeClr val="bg2">
                            <a:lumMod val="10000"/>
                          </a:schemeClr>
                        </a:solidFill>
                        <a:effectLst/>
                        <a:latin typeface="Inter SemiBold"/>
                        <a:ea typeface="Calibri"/>
                        <a:cs typeface="Times New Roman"/>
                      </a:endParaRPr>
                    </a:p>
                  </a:txBody>
                  <a:tcPr marL="33331" marR="33331" marT="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15000"/>
                        </a:lnSpc>
                        <a:spcBef>
                          <a:spcPts val="0"/>
                        </a:spcBef>
                        <a:spcAft>
                          <a:spcPts val="0"/>
                        </a:spcAft>
                        <a:buClr>
                          <a:srgbClr val="000000"/>
                        </a:buClr>
                        <a:buFont typeface="Arial"/>
                      </a:pPr>
                      <a:r>
                        <a:rPr lang="ru-RU" sz="900" b="0" i="0" u="none" strike="noStrike" cap="none" dirty="0">
                          <a:solidFill>
                            <a:schemeClr val="bg2">
                              <a:lumMod val="10000"/>
                            </a:schemeClr>
                          </a:solidFill>
                          <a:effectLst/>
                          <a:latin typeface="Inter SemiBold"/>
                          <a:ea typeface="Arial"/>
                          <a:cs typeface="Arial"/>
                          <a:sym typeface="Arial"/>
                        </a:rPr>
                        <a:t>19 999,54</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b">
                        <a:lnSpc>
                          <a:spcPct val="115000"/>
                        </a:lnSpc>
                        <a:spcBef>
                          <a:spcPts val="0"/>
                        </a:spcBef>
                        <a:spcAft>
                          <a:spcPts val="0"/>
                        </a:spcAft>
                        <a:buClr>
                          <a:srgbClr val="000000"/>
                        </a:buClr>
                        <a:buFont typeface="Arial"/>
                      </a:pPr>
                      <a:r>
                        <a:rPr lang="ru-RU" sz="900" b="0" i="0" u="none" strike="noStrike" cap="none" dirty="0">
                          <a:solidFill>
                            <a:schemeClr val="bg2">
                              <a:lumMod val="10000"/>
                            </a:schemeClr>
                          </a:solidFill>
                          <a:effectLst/>
                          <a:latin typeface="Inter SemiBold"/>
                          <a:ea typeface="Arial"/>
                          <a:cs typeface="Arial"/>
                          <a:sym typeface="Arial"/>
                        </a:rPr>
                        <a:t>18 777,09</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b">
                        <a:lnSpc>
                          <a:spcPct val="115000"/>
                        </a:lnSpc>
                        <a:spcBef>
                          <a:spcPts val="0"/>
                        </a:spcBef>
                        <a:spcAft>
                          <a:spcPts val="0"/>
                        </a:spcAft>
                        <a:buClr>
                          <a:srgbClr val="000000"/>
                        </a:buClr>
                        <a:buFont typeface="Arial"/>
                      </a:pPr>
                      <a:r>
                        <a:rPr lang="ru-RU" sz="900" b="0" i="0" u="none" strike="noStrike" cap="none">
                          <a:solidFill>
                            <a:schemeClr val="bg2">
                              <a:lumMod val="10000"/>
                            </a:schemeClr>
                          </a:solidFill>
                          <a:effectLst/>
                          <a:latin typeface="Inter SemiBold"/>
                          <a:ea typeface="Arial"/>
                          <a:cs typeface="Arial"/>
                          <a:sym typeface="Arial"/>
                        </a:rPr>
                        <a:t>18 777,09</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r>
              <a:tr h="242455">
                <a:tc>
                  <a:txBody>
                    <a:bodyPr/>
                    <a:lstStyle/>
                    <a:p>
                      <a:pPr>
                        <a:lnSpc>
                          <a:spcPct val="115000"/>
                        </a:lnSpc>
                        <a:spcAft>
                          <a:spcPts val="0"/>
                        </a:spcAft>
                      </a:pPr>
                      <a:r>
                        <a:rPr lang="ru-RU" sz="1000" dirty="0" smtClean="0">
                          <a:solidFill>
                            <a:schemeClr val="bg2">
                              <a:lumMod val="10000"/>
                            </a:schemeClr>
                          </a:solidFill>
                          <a:effectLst/>
                          <a:latin typeface="Inter SemiBold"/>
                        </a:rPr>
                        <a:t>Создание </a:t>
                      </a:r>
                      <a:r>
                        <a:rPr lang="ru-RU" sz="1000" dirty="0">
                          <a:solidFill>
                            <a:schemeClr val="bg2">
                              <a:lumMod val="10000"/>
                            </a:schemeClr>
                          </a:solidFill>
                          <a:effectLst/>
                          <a:latin typeface="Inter SemiBold"/>
                        </a:rPr>
                        <a:t>условий для устойчивого экономического </a:t>
                      </a:r>
                      <a:r>
                        <a:rPr lang="ru-RU" sz="1000" dirty="0" smtClean="0">
                          <a:solidFill>
                            <a:schemeClr val="bg2">
                              <a:lumMod val="10000"/>
                            </a:schemeClr>
                          </a:solidFill>
                          <a:effectLst/>
                          <a:latin typeface="Inter SemiBold"/>
                        </a:rPr>
                        <a:t>развития</a:t>
                      </a:r>
                      <a:endParaRPr lang="ru-RU" sz="1000" dirty="0">
                        <a:solidFill>
                          <a:schemeClr val="bg2">
                            <a:lumMod val="10000"/>
                          </a:schemeClr>
                        </a:solidFill>
                        <a:effectLst/>
                        <a:latin typeface="Inter SemiBold"/>
                        <a:ea typeface="Calibri"/>
                        <a:cs typeface="Times New Roman"/>
                      </a:endParaRPr>
                    </a:p>
                  </a:txBody>
                  <a:tcPr marL="33331" marR="33331" marT="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algn="r">
                        <a:lnSpc>
                          <a:spcPct val="115000"/>
                        </a:lnSpc>
                        <a:spcAft>
                          <a:spcPts val="0"/>
                        </a:spcAft>
                      </a:pPr>
                      <a:r>
                        <a:rPr lang="ru-RU" sz="900" dirty="0" smtClean="0">
                          <a:solidFill>
                            <a:schemeClr val="bg2">
                              <a:lumMod val="10000"/>
                            </a:schemeClr>
                          </a:solidFill>
                          <a:effectLst/>
                          <a:latin typeface="Inter SemiBold"/>
                        </a:rPr>
                        <a:t>337 049,5</a:t>
                      </a:r>
                      <a:endParaRPr lang="ru-RU" sz="900" dirty="0">
                        <a:solidFill>
                          <a:schemeClr val="bg2">
                            <a:lumMod val="10000"/>
                          </a:schemeClr>
                        </a:solidFill>
                        <a:effectLst/>
                        <a:latin typeface="Inter SemiBold"/>
                        <a:ea typeface="Calibri"/>
                        <a:cs typeface="Times New Roman"/>
                      </a:endParaRPr>
                    </a:p>
                  </a:txBody>
                  <a:tcPr marL="33331" marR="33331" marT="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a:lnSpc>
                          <a:spcPct val="115000"/>
                        </a:lnSpc>
                        <a:spcAft>
                          <a:spcPts val="0"/>
                        </a:spcAft>
                      </a:pPr>
                      <a:r>
                        <a:rPr lang="ru-RU" sz="900" dirty="0" smtClean="0">
                          <a:solidFill>
                            <a:schemeClr val="bg2">
                              <a:lumMod val="10000"/>
                            </a:schemeClr>
                          </a:solidFill>
                          <a:effectLst/>
                          <a:latin typeface="Inter SemiBold"/>
                          <a:ea typeface="Calibri"/>
                          <a:cs typeface="Arial"/>
                        </a:rPr>
                        <a:t>767</a:t>
                      </a:r>
                      <a:r>
                        <a:rPr lang="ru-RU" sz="900" baseline="0" dirty="0" smtClean="0">
                          <a:solidFill>
                            <a:schemeClr val="bg2">
                              <a:lumMod val="10000"/>
                            </a:schemeClr>
                          </a:solidFill>
                          <a:effectLst/>
                          <a:latin typeface="Inter SemiBold"/>
                          <a:ea typeface="Calibri"/>
                          <a:cs typeface="Arial"/>
                        </a:rPr>
                        <a:t> 818,18</a:t>
                      </a:r>
                      <a:endParaRPr lang="ru-RU" sz="900" dirty="0">
                        <a:solidFill>
                          <a:schemeClr val="bg2">
                            <a:lumMod val="10000"/>
                          </a:schemeClr>
                        </a:solidFill>
                        <a:effectLst/>
                        <a:latin typeface="Inter SemiBold"/>
                        <a:ea typeface="Calibri"/>
                        <a:cs typeface="Times New Roman"/>
                      </a:endParaRPr>
                    </a:p>
                  </a:txBody>
                  <a:tcPr marL="33331" marR="33331" marT="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15000"/>
                        </a:lnSpc>
                        <a:spcBef>
                          <a:spcPts val="0"/>
                        </a:spcBef>
                        <a:spcAft>
                          <a:spcPts val="0"/>
                        </a:spcAft>
                        <a:buClr>
                          <a:srgbClr val="000000"/>
                        </a:buClr>
                        <a:buFont typeface="Arial"/>
                      </a:pPr>
                      <a:r>
                        <a:rPr lang="ru-RU" sz="900" b="0" i="0" u="none" strike="noStrike" cap="none" dirty="0">
                          <a:solidFill>
                            <a:schemeClr val="bg2">
                              <a:lumMod val="10000"/>
                            </a:schemeClr>
                          </a:solidFill>
                          <a:effectLst/>
                          <a:latin typeface="Inter SemiBold"/>
                          <a:ea typeface="Arial"/>
                          <a:cs typeface="Arial"/>
                          <a:sym typeface="Arial"/>
                        </a:rPr>
                        <a:t>633 769,94</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b">
                        <a:lnSpc>
                          <a:spcPct val="115000"/>
                        </a:lnSpc>
                        <a:spcBef>
                          <a:spcPts val="0"/>
                        </a:spcBef>
                        <a:spcAft>
                          <a:spcPts val="0"/>
                        </a:spcAft>
                        <a:buClr>
                          <a:srgbClr val="000000"/>
                        </a:buClr>
                        <a:buFont typeface="Arial"/>
                      </a:pPr>
                      <a:r>
                        <a:rPr lang="ru-RU" sz="900" b="0" i="0" u="none" strike="noStrike" cap="none" dirty="0">
                          <a:solidFill>
                            <a:schemeClr val="bg2">
                              <a:lumMod val="10000"/>
                            </a:schemeClr>
                          </a:solidFill>
                          <a:effectLst/>
                          <a:latin typeface="Inter SemiBold"/>
                          <a:ea typeface="Arial"/>
                          <a:cs typeface="Arial"/>
                          <a:sym typeface="Arial"/>
                        </a:rPr>
                        <a:t>539 698,51</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b">
                        <a:lnSpc>
                          <a:spcPct val="115000"/>
                        </a:lnSpc>
                        <a:spcBef>
                          <a:spcPts val="0"/>
                        </a:spcBef>
                        <a:spcAft>
                          <a:spcPts val="0"/>
                        </a:spcAft>
                        <a:buClr>
                          <a:srgbClr val="000000"/>
                        </a:buClr>
                        <a:buFont typeface="Arial"/>
                      </a:pPr>
                      <a:r>
                        <a:rPr lang="ru-RU" sz="900" b="0" i="0" u="none" strike="noStrike" cap="none" dirty="0">
                          <a:solidFill>
                            <a:schemeClr val="bg2">
                              <a:lumMod val="10000"/>
                            </a:schemeClr>
                          </a:solidFill>
                          <a:effectLst/>
                          <a:latin typeface="Inter SemiBold"/>
                          <a:ea typeface="Arial"/>
                          <a:cs typeface="Arial"/>
                          <a:sym typeface="Arial"/>
                        </a:rPr>
                        <a:t>175 322,29</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r>
              <a:tr h="242454">
                <a:tc>
                  <a:txBody>
                    <a:bodyPr/>
                    <a:lstStyle/>
                    <a:p>
                      <a:pPr>
                        <a:lnSpc>
                          <a:spcPct val="115000"/>
                        </a:lnSpc>
                        <a:spcAft>
                          <a:spcPts val="0"/>
                        </a:spcAft>
                      </a:pPr>
                      <a:r>
                        <a:rPr lang="ru-RU" sz="1000" dirty="0" smtClean="0">
                          <a:solidFill>
                            <a:schemeClr val="bg2">
                              <a:lumMod val="10000"/>
                            </a:schemeClr>
                          </a:solidFill>
                          <a:effectLst/>
                          <a:latin typeface="Inter SemiBold"/>
                        </a:rPr>
                        <a:t>Безопасность </a:t>
                      </a:r>
                      <a:r>
                        <a:rPr lang="ru-RU" sz="1000" dirty="0">
                          <a:solidFill>
                            <a:schemeClr val="bg2">
                              <a:lumMod val="10000"/>
                            </a:schemeClr>
                          </a:solidFill>
                          <a:effectLst/>
                          <a:latin typeface="Inter SemiBold"/>
                        </a:rPr>
                        <a:t>в муниципальном </a:t>
                      </a:r>
                      <a:r>
                        <a:rPr lang="ru-RU" sz="1000" dirty="0" smtClean="0">
                          <a:solidFill>
                            <a:schemeClr val="bg2">
                              <a:lumMod val="10000"/>
                            </a:schemeClr>
                          </a:solidFill>
                          <a:effectLst/>
                          <a:latin typeface="Inter SemiBold"/>
                        </a:rPr>
                        <a:t>образовании</a:t>
                      </a:r>
                      <a:endParaRPr lang="ru-RU" sz="1000" dirty="0">
                        <a:solidFill>
                          <a:schemeClr val="bg2">
                            <a:lumMod val="10000"/>
                          </a:schemeClr>
                        </a:solidFill>
                        <a:effectLst/>
                        <a:latin typeface="Inter SemiBold"/>
                        <a:ea typeface="Calibri"/>
                        <a:cs typeface="Times New Roman"/>
                      </a:endParaRPr>
                    </a:p>
                  </a:txBody>
                  <a:tcPr marL="33331" marR="33331" marT="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algn="r">
                        <a:lnSpc>
                          <a:spcPct val="115000"/>
                        </a:lnSpc>
                        <a:spcAft>
                          <a:spcPts val="0"/>
                        </a:spcAft>
                      </a:pPr>
                      <a:r>
                        <a:rPr lang="ru-RU" sz="900" dirty="0" smtClean="0">
                          <a:solidFill>
                            <a:schemeClr val="bg2">
                              <a:lumMod val="10000"/>
                            </a:schemeClr>
                          </a:solidFill>
                          <a:effectLst/>
                          <a:latin typeface="Inter SemiBold"/>
                        </a:rPr>
                        <a:t>17 206,81</a:t>
                      </a:r>
                      <a:endParaRPr lang="ru-RU" sz="900" dirty="0">
                        <a:solidFill>
                          <a:schemeClr val="bg2">
                            <a:lumMod val="10000"/>
                          </a:schemeClr>
                        </a:solidFill>
                        <a:effectLst/>
                        <a:latin typeface="Inter SemiBold"/>
                        <a:ea typeface="Calibri"/>
                        <a:cs typeface="Times New Roman"/>
                      </a:endParaRPr>
                    </a:p>
                  </a:txBody>
                  <a:tcPr marL="33331" marR="33331" marT="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a:lnSpc>
                          <a:spcPct val="115000"/>
                        </a:lnSpc>
                        <a:spcAft>
                          <a:spcPts val="0"/>
                        </a:spcAft>
                      </a:pPr>
                      <a:r>
                        <a:rPr lang="ru-RU" sz="900" dirty="0" smtClean="0">
                          <a:solidFill>
                            <a:schemeClr val="bg2">
                              <a:lumMod val="10000"/>
                            </a:schemeClr>
                          </a:solidFill>
                          <a:effectLst/>
                          <a:latin typeface="Inter SemiBold"/>
                          <a:ea typeface="Calibri"/>
                          <a:cs typeface="Arial"/>
                        </a:rPr>
                        <a:t>20</a:t>
                      </a:r>
                      <a:r>
                        <a:rPr lang="ru-RU" sz="900" baseline="0" dirty="0" smtClean="0">
                          <a:solidFill>
                            <a:schemeClr val="bg2">
                              <a:lumMod val="10000"/>
                            </a:schemeClr>
                          </a:solidFill>
                          <a:effectLst/>
                          <a:latin typeface="Inter SemiBold"/>
                          <a:ea typeface="Calibri"/>
                          <a:cs typeface="Arial"/>
                        </a:rPr>
                        <a:t> 346,89</a:t>
                      </a:r>
                      <a:endParaRPr lang="ru-RU" sz="900" dirty="0">
                        <a:solidFill>
                          <a:schemeClr val="bg2">
                            <a:lumMod val="10000"/>
                          </a:schemeClr>
                        </a:solidFill>
                        <a:effectLst/>
                        <a:latin typeface="Inter SemiBold"/>
                        <a:ea typeface="Calibri"/>
                        <a:cs typeface="Times New Roman"/>
                      </a:endParaRPr>
                    </a:p>
                  </a:txBody>
                  <a:tcPr marL="33331" marR="33331" marT="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15000"/>
                        </a:lnSpc>
                        <a:spcBef>
                          <a:spcPts val="0"/>
                        </a:spcBef>
                        <a:spcAft>
                          <a:spcPts val="0"/>
                        </a:spcAft>
                        <a:buClr>
                          <a:srgbClr val="000000"/>
                        </a:buClr>
                        <a:buFont typeface="Arial"/>
                      </a:pPr>
                      <a:r>
                        <a:rPr lang="ru-RU" sz="900" b="0" i="0" u="none" strike="noStrike" cap="none" dirty="0">
                          <a:solidFill>
                            <a:schemeClr val="bg2">
                              <a:lumMod val="10000"/>
                            </a:schemeClr>
                          </a:solidFill>
                          <a:effectLst/>
                          <a:latin typeface="Inter SemiBold"/>
                          <a:ea typeface="Arial"/>
                          <a:cs typeface="Arial"/>
                          <a:sym typeface="Arial"/>
                        </a:rPr>
                        <a:t>18 226,80</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b">
                        <a:lnSpc>
                          <a:spcPct val="115000"/>
                        </a:lnSpc>
                        <a:spcBef>
                          <a:spcPts val="0"/>
                        </a:spcBef>
                        <a:spcAft>
                          <a:spcPts val="0"/>
                        </a:spcAft>
                        <a:buClr>
                          <a:srgbClr val="000000"/>
                        </a:buClr>
                        <a:buFont typeface="Arial"/>
                      </a:pPr>
                      <a:r>
                        <a:rPr lang="ru-RU" sz="900" b="0" i="0" u="none" strike="noStrike" cap="none" dirty="0">
                          <a:solidFill>
                            <a:schemeClr val="bg2">
                              <a:lumMod val="10000"/>
                            </a:schemeClr>
                          </a:solidFill>
                          <a:effectLst/>
                          <a:latin typeface="Inter SemiBold"/>
                          <a:ea typeface="Arial"/>
                          <a:cs typeface="Arial"/>
                          <a:sym typeface="Arial"/>
                        </a:rPr>
                        <a:t>11 487,00</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b">
                        <a:lnSpc>
                          <a:spcPct val="115000"/>
                        </a:lnSpc>
                        <a:spcBef>
                          <a:spcPts val="0"/>
                        </a:spcBef>
                        <a:spcAft>
                          <a:spcPts val="0"/>
                        </a:spcAft>
                        <a:buClr>
                          <a:srgbClr val="000000"/>
                        </a:buClr>
                        <a:buFont typeface="Arial"/>
                      </a:pPr>
                      <a:r>
                        <a:rPr lang="ru-RU" sz="900" b="0" i="0" u="none" strike="noStrike" cap="none" dirty="0">
                          <a:solidFill>
                            <a:schemeClr val="bg2">
                              <a:lumMod val="10000"/>
                            </a:schemeClr>
                          </a:solidFill>
                          <a:effectLst/>
                          <a:latin typeface="Inter SemiBold"/>
                          <a:ea typeface="Arial"/>
                          <a:cs typeface="Arial"/>
                          <a:sym typeface="Arial"/>
                        </a:rPr>
                        <a:t>11 660,00</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r>
              <a:tr h="242455">
                <a:tc>
                  <a:txBody>
                    <a:bodyPr/>
                    <a:lstStyle/>
                    <a:p>
                      <a:pPr>
                        <a:lnSpc>
                          <a:spcPct val="115000"/>
                        </a:lnSpc>
                        <a:spcAft>
                          <a:spcPts val="0"/>
                        </a:spcAft>
                      </a:pPr>
                      <a:r>
                        <a:rPr lang="ru-RU" sz="1000" dirty="0" smtClean="0">
                          <a:solidFill>
                            <a:schemeClr val="bg2">
                              <a:lumMod val="10000"/>
                            </a:schemeClr>
                          </a:solidFill>
                          <a:effectLst/>
                          <a:latin typeface="Inter SemiBold"/>
                        </a:rPr>
                        <a:t>Муниципальное хозяйство</a:t>
                      </a:r>
                      <a:endParaRPr lang="ru-RU" sz="1000" dirty="0">
                        <a:solidFill>
                          <a:schemeClr val="bg2">
                            <a:lumMod val="10000"/>
                          </a:schemeClr>
                        </a:solidFill>
                        <a:effectLst/>
                        <a:latin typeface="Inter SemiBold"/>
                        <a:ea typeface="Calibri"/>
                        <a:cs typeface="Times New Roman"/>
                      </a:endParaRPr>
                    </a:p>
                  </a:txBody>
                  <a:tcPr marL="33331" marR="33331" marT="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algn="r">
                        <a:lnSpc>
                          <a:spcPct val="115000"/>
                        </a:lnSpc>
                        <a:spcAft>
                          <a:spcPts val="0"/>
                        </a:spcAft>
                      </a:pPr>
                      <a:r>
                        <a:rPr lang="ru-RU" sz="900" dirty="0" smtClean="0">
                          <a:solidFill>
                            <a:schemeClr val="bg2">
                              <a:lumMod val="10000"/>
                            </a:schemeClr>
                          </a:solidFill>
                          <a:effectLst/>
                          <a:latin typeface="Inter SemiBold"/>
                        </a:rPr>
                        <a:t>242 330,12</a:t>
                      </a:r>
                      <a:endParaRPr lang="ru-RU" sz="900" dirty="0">
                        <a:solidFill>
                          <a:schemeClr val="bg2">
                            <a:lumMod val="10000"/>
                          </a:schemeClr>
                        </a:solidFill>
                        <a:effectLst/>
                        <a:latin typeface="Inter SemiBold"/>
                        <a:ea typeface="Calibri"/>
                        <a:cs typeface="Times New Roman"/>
                      </a:endParaRPr>
                    </a:p>
                  </a:txBody>
                  <a:tcPr marL="33331" marR="33331" marT="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a:lnSpc>
                          <a:spcPct val="115000"/>
                        </a:lnSpc>
                        <a:spcAft>
                          <a:spcPts val="0"/>
                        </a:spcAft>
                      </a:pPr>
                      <a:r>
                        <a:rPr lang="ru-RU" sz="900" dirty="0" smtClean="0">
                          <a:solidFill>
                            <a:schemeClr val="bg2">
                              <a:lumMod val="10000"/>
                            </a:schemeClr>
                          </a:solidFill>
                          <a:effectLst/>
                          <a:latin typeface="Inter SemiBold"/>
                          <a:ea typeface="Calibri"/>
                          <a:cs typeface="Arial"/>
                        </a:rPr>
                        <a:t>583</a:t>
                      </a:r>
                      <a:r>
                        <a:rPr lang="ru-RU" sz="900" baseline="0" dirty="0" smtClean="0">
                          <a:solidFill>
                            <a:schemeClr val="bg2">
                              <a:lumMod val="10000"/>
                            </a:schemeClr>
                          </a:solidFill>
                          <a:effectLst/>
                          <a:latin typeface="Inter SemiBold"/>
                          <a:ea typeface="Calibri"/>
                          <a:cs typeface="Arial"/>
                        </a:rPr>
                        <a:t> 407,91</a:t>
                      </a:r>
                      <a:endParaRPr lang="ru-RU" sz="900" dirty="0">
                        <a:solidFill>
                          <a:schemeClr val="bg2">
                            <a:lumMod val="10000"/>
                          </a:schemeClr>
                        </a:solidFill>
                        <a:effectLst/>
                        <a:latin typeface="Inter SemiBold"/>
                        <a:ea typeface="Calibri"/>
                        <a:cs typeface="Times New Roman"/>
                      </a:endParaRPr>
                    </a:p>
                  </a:txBody>
                  <a:tcPr marL="33331" marR="33331" marT="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15000"/>
                        </a:lnSpc>
                        <a:spcBef>
                          <a:spcPts val="0"/>
                        </a:spcBef>
                        <a:spcAft>
                          <a:spcPts val="0"/>
                        </a:spcAft>
                        <a:buClr>
                          <a:srgbClr val="000000"/>
                        </a:buClr>
                        <a:buFont typeface="Arial"/>
                      </a:pPr>
                      <a:r>
                        <a:rPr lang="ru-RU" sz="900" b="0" i="0" u="none" strike="noStrike" cap="none" dirty="0">
                          <a:solidFill>
                            <a:schemeClr val="bg2">
                              <a:lumMod val="10000"/>
                            </a:schemeClr>
                          </a:solidFill>
                          <a:effectLst/>
                          <a:latin typeface="Inter SemiBold"/>
                          <a:ea typeface="Arial"/>
                          <a:cs typeface="Arial"/>
                          <a:sym typeface="Arial"/>
                        </a:rPr>
                        <a:t>508 122,64</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b">
                        <a:lnSpc>
                          <a:spcPct val="115000"/>
                        </a:lnSpc>
                        <a:spcBef>
                          <a:spcPts val="0"/>
                        </a:spcBef>
                        <a:spcAft>
                          <a:spcPts val="0"/>
                        </a:spcAft>
                        <a:buClr>
                          <a:srgbClr val="000000"/>
                        </a:buClr>
                        <a:buFont typeface="Arial"/>
                      </a:pPr>
                      <a:r>
                        <a:rPr lang="ru-RU" sz="900" b="0" i="0" u="none" strike="noStrike" cap="none" dirty="0">
                          <a:solidFill>
                            <a:schemeClr val="bg2">
                              <a:lumMod val="10000"/>
                            </a:schemeClr>
                          </a:solidFill>
                          <a:effectLst/>
                          <a:latin typeface="Inter SemiBold"/>
                          <a:ea typeface="Arial"/>
                          <a:cs typeface="Arial"/>
                          <a:sym typeface="Arial"/>
                        </a:rPr>
                        <a:t>553 080,82</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b">
                        <a:lnSpc>
                          <a:spcPct val="115000"/>
                        </a:lnSpc>
                        <a:spcBef>
                          <a:spcPts val="0"/>
                        </a:spcBef>
                        <a:spcAft>
                          <a:spcPts val="0"/>
                        </a:spcAft>
                        <a:buClr>
                          <a:srgbClr val="000000"/>
                        </a:buClr>
                        <a:buFont typeface="Arial"/>
                      </a:pPr>
                      <a:r>
                        <a:rPr lang="ru-RU" sz="900" b="0" i="0" u="none" strike="noStrike" cap="none" dirty="0">
                          <a:solidFill>
                            <a:schemeClr val="bg2">
                              <a:lumMod val="10000"/>
                            </a:schemeClr>
                          </a:solidFill>
                          <a:effectLst/>
                          <a:latin typeface="Inter SemiBold"/>
                          <a:ea typeface="Arial"/>
                          <a:cs typeface="Arial"/>
                          <a:sym typeface="Arial"/>
                        </a:rPr>
                        <a:t>377 388,24</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r>
              <a:tr h="277091">
                <a:tc>
                  <a:txBody>
                    <a:bodyPr/>
                    <a:lstStyle/>
                    <a:p>
                      <a:pPr>
                        <a:lnSpc>
                          <a:spcPct val="115000"/>
                        </a:lnSpc>
                        <a:spcAft>
                          <a:spcPts val="0"/>
                        </a:spcAft>
                      </a:pPr>
                      <a:r>
                        <a:rPr lang="ru-RU" sz="1000" dirty="0" smtClean="0">
                          <a:solidFill>
                            <a:schemeClr val="bg2">
                              <a:lumMod val="10000"/>
                            </a:schemeClr>
                          </a:solidFill>
                          <a:effectLst/>
                          <a:latin typeface="Inter SemiBold"/>
                        </a:rPr>
                        <a:t>Энергосбережение </a:t>
                      </a:r>
                      <a:r>
                        <a:rPr lang="ru-RU" sz="1000" dirty="0">
                          <a:solidFill>
                            <a:schemeClr val="bg2">
                              <a:lumMod val="10000"/>
                            </a:schemeClr>
                          </a:solidFill>
                          <a:effectLst/>
                          <a:latin typeface="Inter SemiBold"/>
                        </a:rPr>
                        <a:t>и повышение энергетической </a:t>
                      </a:r>
                      <a:r>
                        <a:rPr lang="ru-RU" sz="1000" dirty="0" smtClean="0">
                          <a:solidFill>
                            <a:schemeClr val="bg2">
                              <a:lumMod val="10000"/>
                            </a:schemeClr>
                          </a:solidFill>
                          <a:effectLst/>
                          <a:latin typeface="Inter SemiBold"/>
                        </a:rPr>
                        <a:t>эффективности</a:t>
                      </a:r>
                      <a:endParaRPr lang="ru-RU" sz="1000" dirty="0">
                        <a:solidFill>
                          <a:schemeClr val="bg2">
                            <a:lumMod val="10000"/>
                          </a:schemeClr>
                        </a:solidFill>
                        <a:effectLst/>
                        <a:latin typeface="Inter SemiBold"/>
                        <a:ea typeface="Calibri"/>
                        <a:cs typeface="Times New Roman"/>
                      </a:endParaRPr>
                    </a:p>
                  </a:txBody>
                  <a:tcPr marL="33331" marR="33331" marT="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algn="r">
                        <a:lnSpc>
                          <a:spcPct val="115000"/>
                        </a:lnSpc>
                        <a:spcAft>
                          <a:spcPts val="0"/>
                        </a:spcAft>
                      </a:pPr>
                      <a:r>
                        <a:rPr lang="ru-RU" sz="900" dirty="0" smtClean="0">
                          <a:solidFill>
                            <a:schemeClr val="bg2">
                              <a:lumMod val="10000"/>
                            </a:schemeClr>
                          </a:solidFill>
                          <a:effectLst/>
                          <a:latin typeface="Inter SemiBold"/>
                        </a:rPr>
                        <a:t>1 322,42</a:t>
                      </a:r>
                      <a:endParaRPr lang="ru-RU" sz="900" dirty="0">
                        <a:solidFill>
                          <a:schemeClr val="bg2">
                            <a:lumMod val="10000"/>
                          </a:schemeClr>
                        </a:solidFill>
                        <a:effectLst/>
                        <a:latin typeface="Inter SemiBold"/>
                        <a:ea typeface="Calibri"/>
                        <a:cs typeface="Times New Roman"/>
                      </a:endParaRPr>
                    </a:p>
                  </a:txBody>
                  <a:tcPr marL="33331" marR="33331" marT="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a:lnSpc>
                          <a:spcPct val="115000"/>
                        </a:lnSpc>
                        <a:spcAft>
                          <a:spcPts val="0"/>
                        </a:spcAft>
                      </a:pPr>
                      <a:r>
                        <a:rPr lang="ru-RU" sz="900" dirty="0">
                          <a:solidFill>
                            <a:schemeClr val="bg2">
                              <a:lumMod val="10000"/>
                            </a:schemeClr>
                          </a:solidFill>
                          <a:effectLst/>
                          <a:latin typeface="Inter SemiBold"/>
                        </a:rPr>
                        <a:t>1 </a:t>
                      </a:r>
                      <a:r>
                        <a:rPr lang="ru-RU" sz="900" dirty="0" smtClean="0">
                          <a:solidFill>
                            <a:schemeClr val="bg2">
                              <a:lumMod val="10000"/>
                            </a:schemeClr>
                          </a:solidFill>
                          <a:effectLst/>
                          <a:latin typeface="Inter SemiBold"/>
                        </a:rPr>
                        <a:t>046,31</a:t>
                      </a:r>
                      <a:endParaRPr lang="ru-RU" sz="900" dirty="0">
                        <a:solidFill>
                          <a:schemeClr val="bg2">
                            <a:lumMod val="10000"/>
                          </a:schemeClr>
                        </a:solidFill>
                        <a:effectLst/>
                        <a:latin typeface="Inter SemiBold"/>
                        <a:ea typeface="Calibri"/>
                        <a:cs typeface="Times New Roman"/>
                      </a:endParaRPr>
                    </a:p>
                  </a:txBody>
                  <a:tcPr marL="33331" marR="33331" marT="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15000"/>
                        </a:lnSpc>
                        <a:spcBef>
                          <a:spcPts val="0"/>
                        </a:spcBef>
                        <a:spcAft>
                          <a:spcPts val="0"/>
                        </a:spcAft>
                        <a:buClr>
                          <a:srgbClr val="000000"/>
                        </a:buClr>
                        <a:buFont typeface="Arial"/>
                      </a:pPr>
                      <a:r>
                        <a:rPr lang="ru-RU" sz="900" b="0" i="0" u="none" strike="noStrike" cap="none">
                          <a:solidFill>
                            <a:schemeClr val="bg2">
                              <a:lumMod val="10000"/>
                            </a:schemeClr>
                          </a:solidFill>
                          <a:effectLst/>
                          <a:latin typeface="Inter SemiBold"/>
                          <a:ea typeface="Arial"/>
                          <a:cs typeface="Arial"/>
                          <a:sym typeface="Arial"/>
                        </a:rPr>
                        <a:t>1 278,39</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b">
                        <a:lnSpc>
                          <a:spcPct val="115000"/>
                        </a:lnSpc>
                        <a:spcBef>
                          <a:spcPts val="0"/>
                        </a:spcBef>
                        <a:spcAft>
                          <a:spcPts val="0"/>
                        </a:spcAft>
                        <a:buClr>
                          <a:srgbClr val="000000"/>
                        </a:buClr>
                        <a:buFont typeface="Arial"/>
                      </a:pPr>
                      <a:r>
                        <a:rPr lang="ru-RU" sz="900" b="0" i="0" u="none" strike="noStrike" cap="none" dirty="0">
                          <a:solidFill>
                            <a:schemeClr val="bg2">
                              <a:lumMod val="10000"/>
                            </a:schemeClr>
                          </a:solidFill>
                          <a:effectLst/>
                          <a:latin typeface="Inter SemiBold"/>
                          <a:ea typeface="Arial"/>
                          <a:cs typeface="Arial"/>
                          <a:sym typeface="Arial"/>
                        </a:rPr>
                        <a:t>500,00</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b">
                        <a:lnSpc>
                          <a:spcPct val="115000"/>
                        </a:lnSpc>
                        <a:spcBef>
                          <a:spcPts val="0"/>
                        </a:spcBef>
                        <a:spcAft>
                          <a:spcPts val="0"/>
                        </a:spcAft>
                        <a:buClr>
                          <a:srgbClr val="000000"/>
                        </a:buClr>
                        <a:buFont typeface="Arial"/>
                      </a:pPr>
                      <a:r>
                        <a:rPr lang="ru-RU" sz="900" b="0" i="0" u="none" strike="noStrike" cap="none" dirty="0">
                          <a:solidFill>
                            <a:schemeClr val="bg2">
                              <a:lumMod val="10000"/>
                            </a:schemeClr>
                          </a:solidFill>
                          <a:effectLst/>
                          <a:latin typeface="Inter SemiBold"/>
                          <a:ea typeface="Arial"/>
                          <a:cs typeface="Arial"/>
                          <a:sym typeface="Arial"/>
                        </a:rPr>
                        <a:t>500,00</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r>
              <a:tr h="263236">
                <a:tc>
                  <a:txBody>
                    <a:bodyPr/>
                    <a:lstStyle/>
                    <a:p>
                      <a:pPr>
                        <a:lnSpc>
                          <a:spcPct val="115000"/>
                        </a:lnSpc>
                        <a:spcAft>
                          <a:spcPts val="0"/>
                        </a:spcAft>
                      </a:pPr>
                      <a:r>
                        <a:rPr lang="ru-RU" sz="1000" dirty="0" smtClean="0">
                          <a:solidFill>
                            <a:schemeClr val="bg2">
                              <a:lumMod val="10000"/>
                            </a:schemeClr>
                          </a:solidFill>
                          <a:effectLst/>
                          <a:latin typeface="Inter SemiBold"/>
                        </a:rPr>
                        <a:t>Муниципальное управление</a:t>
                      </a:r>
                      <a:endParaRPr lang="ru-RU" sz="1000" dirty="0">
                        <a:solidFill>
                          <a:schemeClr val="bg2">
                            <a:lumMod val="10000"/>
                          </a:schemeClr>
                        </a:solidFill>
                        <a:effectLst/>
                        <a:latin typeface="Inter SemiBold"/>
                        <a:ea typeface="Calibri"/>
                        <a:cs typeface="Times New Roman"/>
                      </a:endParaRPr>
                    </a:p>
                  </a:txBody>
                  <a:tcPr marL="33331" marR="33331" marT="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algn="r">
                        <a:lnSpc>
                          <a:spcPct val="115000"/>
                        </a:lnSpc>
                        <a:spcAft>
                          <a:spcPts val="0"/>
                        </a:spcAft>
                      </a:pPr>
                      <a:r>
                        <a:rPr lang="ru-RU" sz="900" dirty="0" smtClean="0">
                          <a:solidFill>
                            <a:schemeClr val="bg2">
                              <a:lumMod val="10000"/>
                            </a:schemeClr>
                          </a:solidFill>
                          <a:effectLst/>
                          <a:latin typeface="Inter SemiBold"/>
                        </a:rPr>
                        <a:t>260 235,53</a:t>
                      </a:r>
                      <a:endParaRPr lang="ru-RU" sz="900" dirty="0">
                        <a:solidFill>
                          <a:schemeClr val="bg2">
                            <a:lumMod val="10000"/>
                          </a:schemeClr>
                        </a:solidFill>
                        <a:effectLst/>
                        <a:latin typeface="Inter SemiBold"/>
                        <a:ea typeface="Calibri"/>
                        <a:cs typeface="Times New Roman"/>
                      </a:endParaRPr>
                    </a:p>
                  </a:txBody>
                  <a:tcPr marL="33331" marR="33331" marT="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a:lnSpc>
                          <a:spcPct val="115000"/>
                        </a:lnSpc>
                        <a:spcAft>
                          <a:spcPts val="0"/>
                        </a:spcAft>
                      </a:pPr>
                      <a:r>
                        <a:rPr lang="ru-RU" sz="900" dirty="0" smtClean="0">
                          <a:solidFill>
                            <a:schemeClr val="bg2">
                              <a:lumMod val="10000"/>
                            </a:schemeClr>
                          </a:solidFill>
                          <a:effectLst/>
                          <a:latin typeface="Inter SemiBold"/>
                          <a:ea typeface="Calibri"/>
                          <a:cs typeface="Arial"/>
                        </a:rPr>
                        <a:t>349</a:t>
                      </a:r>
                      <a:r>
                        <a:rPr lang="ru-RU" sz="900" baseline="0" dirty="0" smtClean="0">
                          <a:solidFill>
                            <a:schemeClr val="bg2">
                              <a:lumMod val="10000"/>
                            </a:schemeClr>
                          </a:solidFill>
                          <a:effectLst/>
                          <a:latin typeface="Inter SemiBold"/>
                          <a:ea typeface="Calibri"/>
                          <a:cs typeface="Arial"/>
                        </a:rPr>
                        <a:t> 821,46</a:t>
                      </a:r>
                      <a:endParaRPr lang="ru-RU" sz="900" dirty="0">
                        <a:solidFill>
                          <a:schemeClr val="bg2">
                            <a:lumMod val="10000"/>
                          </a:schemeClr>
                        </a:solidFill>
                        <a:effectLst/>
                        <a:latin typeface="Inter SemiBold"/>
                        <a:ea typeface="Calibri"/>
                        <a:cs typeface="Times New Roman"/>
                      </a:endParaRPr>
                    </a:p>
                  </a:txBody>
                  <a:tcPr marL="33331" marR="33331" marT="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15000"/>
                        </a:lnSpc>
                        <a:spcBef>
                          <a:spcPts val="0"/>
                        </a:spcBef>
                        <a:spcAft>
                          <a:spcPts val="0"/>
                        </a:spcAft>
                        <a:buClr>
                          <a:srgbClr val="000000"/>
                        </a:buClr>
                        <a:buFont typeface="Arial"/>
                      </a:pPr>
                      <a:r>
                        <a:rPr lang="ru-RU" sz="900" b="0" i="0" u="none" strike="noStrike" cap="none">
                          <a:solidFill>
                            <a:schemeClr val="bg2">
                              <a:lumMod val="10000"/>
                            </a:schemeClr>
                          </a:solidFill>
                          <a:effectLst/>
                          <a:latin typeface="Inter SemiBold"/>
                          <a:ea typeface="Arial"/>
                          <a:cs typeface="Arial"/>
                          <a:sym typeface="Arial"/>
                        </a:rPr>
                        <a:t>455 691,54</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b">
                        <a:lnSpc>
                          <a:spcPct val="115000"/>
                        </a:lnSpc>
                        <a:spcBef>
                          <a:spcPts val="0"/>
                        </a:spcBef>
                        <a:spcAft>
                          <a:spcPts val="0"/>
                        </a:spcAft>
                        <a:buClr>
                          <a:srgbClr val="000000"/>
                        </a:buClr>
                        <a:buFont typeface="Arial"/>
                      </a:pPr>
                      <a:r>
                        <a:rPr lang="ru-RU" sz="900" b="0" i="0" u="none" strike="noStrike" cap="none" dirty="0">
                          <a:solidFill>
                            <a:schemeClr val="bg2">
                              <a:lumMod val="10000"/>
                            </a:schemeClr>
                          </a:solidFill>
                          <a:effectLst/>
                          <a:latin typeface="Inter SemiBold"/>
                          <a:ea typeface="Arial"/>
                          <a:cs typeface="Arial"/>
                          <a:sym typeface="Arial"/>
                        </a:rPr>
                        <a:t>536 257,60</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b">
                        <a:lnSpc>
                          <a:spcPct val="115000"/>
                        </a:lnSpc>
                        <a:spcBef>
                          <a:spcPts val="0"/>
                        </a:spcBef>
                        <a:spcAft>
                          <a:spcPts val="0"/>
                        </a:spcAft>
                        <a:buClr>
                          <a:srgbClr val="000000"/>
                        </a:buClr>
                        <a:buFont typeface="Arial"/>
                      </a:pPr>
                      <a:r>
                        <a:rPr lang="ru-RU" sz="900" b="0" i="0" u="none" strike="noStrike" cap="none" dirty="0">
                          <a:solidFill>
                            <a:schemeClr val="bg2">
                              <a:lumMod val="10000"/>
                            </a:schemeClr>
                          </a:solidFill>
                          <a:effectLst/>
                          <a:latin typeface="Inter SemiBold"/>
                          <a:ea typeface="Arial"/>
                          <a:cs typeface="Arial"/>
                          <a:sym typeface="Arial"/>
                        </a:rPr>
                        <a:t>612 454,96</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r>
              <a:tr h="332509">
                <a:tc>
                  <a:txBody>
                    <a:bodyPr/>
                    <a:lstStyle/>
                    <a:p>
                      <a:pPr>
                        <a:lnSpc>
                          <a:spcPct val="115000"/>
                        </a:lnSpc>
                        <a:spcAft>
                          <a:spcPts val="0"/>
                        </a:spcAft>
                      </a:pPr>
                      <a:r>
                        <a:rPr lang="ru-RU" sz="1000" dirty="0" smtClean="0">
                          <a:solidFill>
                            <a:schemeClr val="bg2">
                              <a:lumMod val="10000"/>
                            </a:schemeClr>
                          </a:solidFill>
                          <a:effectLst/>
                          <a:latin typeface="Inter SemiBold"/>
                        </a:rPr>
                        <a:t>Комфортная </a:t>
                      </a:r>
                      <a:r>
                        <a:rPr lang="ru-RU" sz="1000" dirty="0">
                          <a:solidFill>
                            <a:schemeClr val="bg2">
                              <a:lumMod val="10000"/>
                            </a:schemeClr>
                          </a:solidFill>
                          <a:effectLst/>
                          <a:latin typeface="Inter SemiBold"/>
                        </a:rPr>
                        <a:t>городская </a:t>
                      </a:r>
                      <a:r>
                        <a:rPr lang="ru-RU" sz="1000" dirty="0" smtClean="0">
                          <a:solidFill>
                            <a:schemeClr val="bg2">
                              <a:lumMod val="10000"/>
                            </a:schemeClr>
                          </a:solidFill>
                          <a:effectLst/>
                          <a:latin typeface="Inter SemiBold"/>
                        </a:rPr>
                        <a:t>среда</a:t>
                      </a:r>
                      <a:endParaRPr lang="ru-RU" sz="1000" dirty="0">
                        <a:solidFill>
                          <a:schemeClr val="bg2">
                            <a:lumMod val="10000"/>
                          </a:schemeClr>
                        </a:solidFill>
                        <a:effectLst/>
                        <a:latin typeface="Inter SemiBold"/>
                        <a:ea typeface="Calibri"/>
                        <a:cs typeface="Times New Roman"/>
                      </a:endParaRPr>
                    </a:p>
                  </a:txBody>
                  <a:tcPr marL="33331" marR="33331" marT="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algn="r">
                        <a:lnSpc>
                          <a:spcPct val="115000"/>
                        </a:lnSpc>
                        <a:spcAft>
                          <a:spcPts val="0"/>
                        </a:spcAft>
                      </a:pPr>
                      <a:r>
                        <a:rPr lang="ru-RU" sz="900" dirty="0" smtClean="0">
                          <a:solidFill>
                            <a:schemeClr val="bg2">
                              <a:lumMod val="10000"/>
                            </a:schemeClr>
                          </a:solidFill>
                          <a:effectLst/>
                          <a:latin typeface="Inter SemiBold"/>
                        </a:rPr>
                        <a:t>10 038,22</a:t>
                      </a:r>
                      <a:endParaRPr lang="ru-RU" sz="900" dirty="0">
                        <a:solidFill>
                          <a:schemeClr val="bg2">
                            <a:lumMod val="10000"/>
                          </a:schemeClr>
                        </a:solidFill>
                        <a:effectLst/>
                        <a:latin typeface="Inter SemiBold"/>
                        <a:ea typeface="Calibri"/>
                        <a:cs typeface="Times New Roman"/>
                      </a:endParaRPr>
                    </a:p>
                  </a:txBody>
                  <a:tcPr marL="33331" marR="33331" marT="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r">
                        <a:lnSpc>
                          <a:spcPct val="115000"/>
                        </a:lnSpc>
                        <a:spcAft>
                          <a:spcPts val="0"/>
                        </a:spcAft>
                      </a:pPr>
                      <a:r>
                        <a:rPr lang="ru-RU" sz="900" dirty="0" smtClean="0">
                          <a:solidFill>
                            <a:schemeClr val="bg2">
                              <a:lumMod val="10000"/>
                            </a:schemeClr>
                          </a:solidFill>
                          <a:effectLst/>
                          <a:latin typeface="Inter SemiBold"/>
                          <a:ea typeface="Calibri"/>
                          <a:cs typeface="Arial"/>
                        </a:rPr>
                        <a:t>8</a:t>
                      </a:r>
                      <a:r>
                        <a:rPr lang="ru-RU" sz="900" baseline="0" dirty="0" smtClean="0">
                          <a:solidFill>
                            <a:schemeClr val="bg2">
                              <a:lumMod val="10000"/>
                            </a:schemeClr>
                          </a:solidFill>
                          <a:effectLst/>
                          <a:latin typeface="Inter SemiBold"/>
                          <a:ea typeface="Calibri"/>
                          <a:cs typeface="Arial"/>
                        </a:rPr>
                        <a:t> 103,85</a:t>
                      </a:r>
                      <a:endParaRPr lang="ru-RU" sz="900" dirty="0">
                        <a:solidFill>
                          <a:schemeClr val="bg2">
                            <a:lumMod val="10000"/>
                          </a:schemeClr>
                        </a:solidFill>
                        <a:effectLst/>
                        <a:latin typeface="Inter SemiBold"/>
                        <a:ea typeface="Calibri"/>
                        <a:cs typeface="Times New Roman"/>
                      </a:endParaRPr>
                    </a:p>
                  </a:txBody>
                  <a:tcPr marL="33331" marR="33331" marT="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marR="0" algn="r" rtl="0" fontAlgn="b">
                        <a:lnSpc>
                          <a:spcPct val="115000"/>
                        </a:lnSpc>
                        <a:spcBef>
                          <a:spcPts val="0"/>
                        </a:spcBef>
                        <a:spcAft>
                          <a:spcPts val="0"/>
                        </a:spcAft>
                        <a:buClr>
                          <a:srgbClr val="000000"/>
                        </a:buClr>
                        <a:buFont typeface="Arial"/>
                      </a:pPr>
                      <a:r>
                        <a:rPr lang="ru-RU" sz="900" b="0" i="0" u="none" strike="noStrike" cap="none">
                          <a:solidFill>
                            <a:schemeClr val="bg2">
                              <a:lumMod val="10000"/>
                            </a:schemeClr>
                          </a:solidFill>
                          <a:effectLst/>
                          <a:latin typeface="Inter SemiBold"/>
                          <a:ea typeface="Arial"/>
                          <a:cs typeface="Arial"/>
                          <a:sym typeface="Arial"/>
                        </a:rPr>
                        <a:t>7 505,05</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b">
                        <a:lnSpc>
                          <a:spcPct val="115000"/>
                        </a:lnSpc>
                        <a:spcBef>
                          <a:spcPts val="0"/>
                        </a:spcBef>
                        <a:spcAft>
                          <a:spcPts val="0"/>
                        </a:spcAft>
                        <a:buClr>
                          <a:srgbClr val="000000"/>
                        </a:buClr>
                        <a:buFont typeface="Arial"/>
                      </a:pPr>
                      <a:r>
                        <a:rPr lang="ru-RU" sz="900" b="0" i="0" u="none" strike="noStrike" cap="none" dirty="0">
                          <a:solidFill>
                            <a:schemeClr val="bg2">
                              <a:lumMod val="10000"/>
                            </a:schemeClr>
                          </a:solidFill>
                          <a:effectLst/>
                          <a:latin typeface="Inter SemiBold"/>
                          <a:ea typeface="Arial"/>
                          <a:cs typeface="Arial"/>
                          <a:sym typeface="Arial"/>
                        </a:rPr>
                        <a:t>7 206,14</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c>
                  <a:txBody>
                    <a:bodyPr/>
                    <a:lstStyle/>
                    <a:p>
                      <a:pPr marR="0" algn="r" rtl="0" fontAlgn="b">
                        <a:lnSpc>
                          <a:spcPct val="115000"/>
                        </a:lnSpc>
                        <a:spcBef>
                          <a:spcPts val="0"/>
                        </a:spcBef>
                        <a:spcAft>
                          <a:spcPts val="0"/>
                        </a:spcAft>
                        <a:buClr>
                          <a:srgbClr val="000000"/>
                        </a:buClr>
                        <a:buFont typeface="Arial"/>
                      </a:pPr>
                      <a:r>
                        <a:rPr lang="ru-RU" sz="900" b="0" i="0" u="none" strike="noStrike" cap="none" dirty="0">
                          <a:solidFill>
                            <a:schemeClr val="bg2">
                              <a:lumMod val="10000"/>
                            </a:schemeClr>
                          </a:solidFill>
                          <a:effectLst/>
                          <a:latin typeface="Inter SemiBold"/>
                          <a:ea typeface="Arial"/>
                          <a:cs typeface="Arial"/>
                          <a:sym typeface="Arial"/>
                        </a:rPr>
                        <a:t>7 286,94</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FF"/>
                    </a:solidFill>
                  </a:tcPr>
                </a:tc>
              </a:tr>
              <a:tr h="401614">
                <a:tc>
                  <a:txBody>
                    <a:bodyPr/>
                    <a:lstStyle/>
                    <a:p>
                      <a:pPr>
                        <a:lnSpc>
                          <a:spcPct val="115000"/>
                        </a:lnSpc>
                        <a:spcAft>
                          <a:spcPts val="0"/>
                        </a:spcAft>
                      </a:pPr>
                      <a:r>
                        <a:rPr lang="ru-RU" sz="900" b="1" dirty="0">
                          <a:solidFill>
                            <a:srgbClr val="FFFFFF"/>
                          </a:solidFill>
                          <a:effectLst/>
                          <a:latin typeface="Inter SemiBold"/>
                        </a:rPr>
                        <a:t>ВСЕГО РАСХОДОВ ПО МУНИЦИПАЛЬНЫМ  </a:t>
                      </a:r>
                      <a:r>
                        <a:rPr lang="ru-RU" sz="900" b="1" dirty="0" smtClean="0">
                          <a:solidFill>
                            <a:srgbClr val="FFFFFF"/>
                          </a:solidFill>
                          <a:effectLst/>
                          <a:latin typeface="Inter SemiBold"/>
                        </a:rPr>
                        <a:t>ПРОГРАММАМ</a:t>
                      </a:r>
                      <a:endParaRPr lang="ru-RU" sz="900" b="1" dirty="0">
                        <a:solidFill>
                          <a:srgbClr val="FFFFFF"/>
                        </a:solidFill>
                        <a:effectLst/>
                        <a:latin typeface="Inter SemiBold"/>
                        <a:ea typeface="Calibri"/>
                        <a:cs typeface="Times New Roman"/>
                      </a:endParaRPr>
                    </a:p>
                  </a:txBody>
                  <a:tcPr marL="33331" marR="33331" marT="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chemeClr val="accent1">
                        <a:lumMod val="50000"/>
                      </a:schemeClr>
                    </a:solidFill>
                  </a:tcPr>
                </a:tc>
                <a:tc>
                  <a:txBody>
                    <a:bodyPr/>
                    <a:lstStyle/>
                    <a:p>
                      <a:pPr algn="r">
                        <a:lnSpc>
                          <a:spcPct val="115000"/>
                        </a:lnSpc>
                        <a:spcAft>
                          <a:spcPts val="0"/>
                        </a:spcAft>
                      </a:pPr>
                      <a:r>
                        <a:rPr lang="ru-RU" sz="900" b="1" dirty="0" smtClean="0">
                          <a:solidFill>
                            <a:srgbClr val="FFFFFF"/>
                          </a:solidFill>
                          <a:effectLst/>
                          <a:latin typeface="Inter SemiBold"/>
                        </a:rPr>
                        <a:t>2 660 863,79</a:t>
                      </a:r>
                      <a:endParaRPr lang="ru-RU" sz="900" b="1" dirty="0">
                        <a:solidFill>
                          <a:srgbClr val="FFFFFF"/>
                        </a:solidFill>
                        <a:effectLst/>
                        <a:latin typeface="Inter SemiBold"/>
                        <a:ea typeface="Calibri"/>
                        <a:cs typeface="Times New Roman"/>
                      </a:endParaRPr>
                    </a:p>
                  </a:txBody>
                  <a:tcPr marL="33331" marR="33331" marT="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chemeClr val="accent1">
                        <a:lumMod val="50000"/>
                      </a:schemeClr>
                    </a:solidFill>
                  </a:tcPr>
                </a:tc>
                <a:tc>
                  <a:txBody>
                    <a:bodyPr/>
                    <a:lstStyle/>
                    <a:p>
                      <a:pPr algn="r">
                        <a:lnSpc>
                          <a:spcPct val="115000"/>
                        </a:lnSpc>
                        <a:spcAft>
                          <a:spcPts val="0"/>
                        </a:spcAft>
                      </a:pPr>
                      <a:r>
                        <a:rPr lang="ru-RU" sz="900" b="1" dirty="0" smtClean="0">
                          <a:solidFill>
                            <a:srgbClr val="FFFFFF"/>
                          </a:solidFill>
                          <a:effectLst/>
                          <a:latin typeface="Inter SemiBold"/>
                          <a:ea typeface="Calibri"/>
                          <a:cs typeface="Arial"/>
                        </a:rPr>
                        <a:t>3 715</a:t>
                      </a:r>
                      <a:r>
                        <a:rPr lang="ru-RU" sz="900" b="1" baseline="0" dirty="0" smtClean="0">
                          <a:solidFill>
                            <a:srgbClr val="FFFFFF"/>
                          </a:solidFill>
                          <a:effectLst/>
                          <a:latin typeface="Inter SemiBold"/>
                          <a:ea typeface="Calibri"/>
                          <a:cs typeface="Arial"/>
                        </a:rPr>
                        <a:t> 847,87</a:t>
                      </a:r>
                      <a:endParaRPr lang="ru-RU" sz="900" b="1" dirty="0">
                        <a:solidFill>
                          <a:srgbClr val="FFFFFF"/>
                        </a:solidFill>
                        <a:effectLst/>
                        <a:latin typeface="Inter SemiBold"/>
                        <a:ea typeface="Calibri"/>
                        <a:cs typeface="Times New Roman"/>
                      </a:endParaRPr>
                    </a:p>
                  </a:txBody>
                  <a:tcPr marL="33331" marR="33331" marT="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chemeClr val="accent1">
                        <a:lumMod val="50000"/>
                      </a:schemeClr>
                    </a:solidFill>
                  </a:tcPr>
                </a:tc>
                <a:tc>
                  <a:txBody>
                    <a:bodyPr/>
                    <a:lstStyle/>
                    <a:p>
                      <a:pPr marR="0" algn="r" rtl="0" fontAlgn="b">
                        <a:lnSpc>
                          <a:spcPct val="115000"/>
                        </a:lnSpc>
                        <a:spcBef>
                          <a:spcPts val="0"/>
                        </a:spcBef>
                        <a:spcAft>
                          <a:spcPts val="0"/>
                        </a:spcAft>
                        <a:buClr>
                          <a:srgbClr val="000000"/>
                        </a:buClr>
                        <a:buFont typeface="Arial"/>
                      </a:pPr>
                      <a:r>
                        <a:rPr lang="ru-RU" sz="900" b="1" i="0" u="none" strike="noStrike" cap="none" dirty="0">
                          <a:solidFill>
                            <a:srgbClr val="FFFFFF"/>
                          </a:solidFill>
                          <a:effectLst/>
                          <a:latin typeface="Inter SemiBold"/>
                          <a:ea typeface="Calibri"/>
                          <a:cs typeface="Arial"/>
                          <a:sym typeface="Arial"/>
                        </a:rPr>
                        <a:t>4 074 616,75</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chemeClr val="accent1">
                        <a:lumMod val="50000"/>
                      </a:schemeClr>
                    </a:solidFill>
                  </a:tcPr>
                </a:tc>
                <a:tc>
                  <a:txBody>
                    <a:bodyPr/>
                    <a:lstStyle/>
                    <a:p>
                      <a:pPr marR="0" algn="r" rtl="0" fontAlgn="b">
                        <a:lnSpc>
                          <a:spcPct val="115000"/>
                        </a:lnSpc>
                        <a:spcBef>
                          <a:spcPts val="0"/>
                        </a:spcBef>
                        <a:spcAft>
                          <a:spcPts val="0"/>
                        </a:spcAft>
                        <a:buClr>
                          <a:srgbClr val="000000"/>
                        </a:buClr>
                        <a:buFont typeface="Arial"/>
                      </a:pPr>
                      <a:r>
                        <a:rPr lang="ru-RU" sz="900" b="1" i="0" u="none" strike="noStrike" cap="none" dirty="0">
                          <a:solidFill>
                            <a:srgbClr val="FFFFFF"/>
                          </a:solidFill>
                          <a:effectLst/>
                          <a:latin typeface="Inter SemiBold"/>
                          <a:ea typeface="Calibri"/>
                          <a:cs typeface="Arial"/>
                          <a:sym typeface="Arial"/>
                        </a:rPr>
                        <a:t>3 969 510,57</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chemeClr val="accent1">
                        <a:lumMod val="50000"/>
                      </a:schemeClr>
                    </a:solidFill>
                  </a:tcPr>
                </a:tc>
                <a:tc>
                  <a:txBody>
                    <a:bodyPr/>
                    <a:lstStyle/>
                    <a:p>
                      <a:pPr marR="0" algn="r" rtl="0" fontAlgn="b">
                        <a:lnSpc>
                          <a:spcPct val="115000"/>
                        </a:lnSpc>
                        <a:spcBef>
                          <a:spcPts val="0"/>
                        </a:spcBef>
                        <a:spcAft>
                          <a:spcPts val="0"/>
                        </a:spcAft>
                        <a:buClr>
                          <a:srgbClr val="000000"/>
                        </a:buClr>
                        <a:buFont typeface="Arial"/>
                      </a:pPr>
                      <a:r>
                        <a:rPr lang="ru-RU" sz="900" b="1" i="0" u="none" strike="noStrike" cap="none" dirty="0">
                          <a:solidFill>
                            <a:srgbClr val="FFFFFF"/>
                          </a:solidFill>
                          <a:effectLst/>
                          <a:latin typeface="Inter SemiBold"/>
                          <a:ea typeface="Calibri"/>
                          <a:cs typeface="Arial"/>
                          <a:sym typeface="Arial"/>
                        </a:rPr>
                        <a:t>3 537 686,23</a:t>
                      </a:r>
                    </a:p>
                  </a:txBody>
                  <a:tcPr marL="7620" marR="7620" marT="762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chemeClr val="accent1">
                        <a:lumMod val="50000"/>
                      </a:schemeClr>
                    </a:solidFill>
                  </a:tcPr>
                </a:tc>
              </a:tr>
              <a:tr h="291113">
                <a:tc>
                  <a:txBody>
                    <a:bodyPr/>
                    <a:lstStyle/>
                    <a:p>
                      <a:pPr>
                        <a:lnSpc>
                          <a:spcPct val="115000"/>
                        </a:lnSpc>
                        <a:spcAft>
                          <a:spcPts val="0"/>
                        </a:spcAft>
                      </a:pPr>
                      <a:r>
                        <a:rPr lang="ru-RU" sz="900" dirty="0">
                          <a:solidFill>
                            <a:schemeClr val="bg2">
                              <a:lumMod val="10000"/>
                            </a:schemeClr>
                          </a:solidFill>
                          <a:effectLst/>
                          <a:latin typeface="Inter SemiBold"/>
                        </a:rPr>
                        <a:t>Справочно: </a:t>
                      </a:r>
                      <a:r>
                        <a:rPr lang="ru-RU" sz="900" dirty="0" smtClean="0">
                          <a:solidFill>
                            <a:schemeClr val="bg2">
                              <a:lumMod val="10000"/>
                            </a:schemeClr>
                          </a:solidFill>
                          <a:effectLst/>
                          <a:latin typeface="Inter SemiBold"/>
                        </a:rPr>
                        <a:t>НЕПРОГРАММНЫЕ </a:t>
                      </a:r>
                      <a:r>
                        <a:rPr lang="ru-RU" sz="900" dirty="0">
                          <a:solidFill>
                            <a:schemeClr val="bg2">
                              <a:lumMod val="10000"/>
                            </a:schemeClr>
                          </a:solidFill>
                          <a:effectLst/>
                          <a:latin typeface="Inter SemiBold"/>
                        </a:rPr>
                        <a:t>РАСХОДЫ</a:t>
                      </a:r>
                      <a:endParaRPr lang="ru-RU" sz="900" dirty="0">
                        <a:solidFill>
                          <a:schemeClr val="bg2">
                            <a:lumMod val="10000"/>
                          </a:schemeClr>
                        </a:solidFill>
                        <a:effectLst/>
                        <a:latin typeface="Inter SemiBold"/>
                        <a:ea typeface="Calibri"/>
                        <a:cs typeface="Times New Roman"/>
                      </a:endParaRPr>
                    </a:p>
                  </a:txBody>
                  <a:tcPr marL="33331" marR="33331" marT="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noFill/>
                  </a:tcPr>
                </a:tc>
                <a:tc>
                  <a:txBody>
                    <a:bodyPr/>
                    <a:lstStyle/>
                    <a:p>
                      <a:pPr algn="r">
                        <a:lnSpc>
                          <a:spcPct val="115000"/>
                        </a:lnSpc>
                        <a:spcAft>
                          <a:spcPts val="0"/>
                        </a:spcAft>
                      </a:pPr>
                      <a:r>
                        <a:rPr lang="ru-RU" sz="900" dirty="0" smtClean="0">
                          <a:solidFill>
                            <a:schemeClr val="bg2">
                              <a:lumMod val="10000"/>
                            </a:schemeClr>
                          </a:solidFill>
                          <a:effectLst/>
                          <a:latin typeface="Inter SemiBold"/>
                        </a:rPr>
                        <a:t>858,9</a:t>
                      </a:r>
                      <a:endParaRPr lang="ru-RU" sz="900" dirty="0">
                        <a:solidFill>
                          <a:schemeClr val="bg2">
                            <a:lumMod val="10000"/>
                          </a:schemeClr>
                        </a:solidFill>
                        <a:effectLst/>
                        <a:latin typeface="Inter SemiBold"/>
                        <a:ea typeface="Calibri"/>
                        <a:cs typeface="Times New Roman"/>
                      </a:endParaRPr>
                    </a:p>
                  </a:txBody>
                  <a:tcPr marL="33331" marR="33331" marT="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noFill/>
                  </a:tcPr>
                </a:tc>
                <a:tc>
                  <a:txBody>
                    <a:bodyPr/>
                    <a:lstStyle/>
                    <a:p>
                      <a:pPr algn="r">
                        <a:lnSpc>
                          <a:spcPct val="115000"/>
                        </a:lnSpc>
                        <a:spcAft>
                          <a:spcPts val="0"/>
                        </a:spcAft>
                      </a:pPr>
                      <a:r>
                        <a:rPr lang="ru-RU" sz="900" dirty="0" smtClean="0">
                          <a:solidFill>
                            <a:schemeClr val="bg2">
                              <a:lumMod val="10000"/>
                            </a:schemeClr>
                          </a:solidFill>
                          <a:effectLst/>
                          <a:latin typeface="Inter SemiBold"/>
                        </a:rPr>
                        <a:t>2 204,96</a:t>
                      </a:r>
                      <a:endParaRPr lang="ru-RU" sz="900" dirty="0">
                        <a:solidFill>
                          <a:schemeClr val="bg2">
                            <a:lumMod val="10000"/>
                          </a:schemeClr>
                        </a:solidFill>
                        <a:effectLst/>
                        <a:latin typeface="Inter SemiBold"/>
                        <a:ea typeface="Calibri"/>
                        <a:cs typeface="Times New Roman"/>
                      </a:endParaRPr>
                    </a:p>
                  </a:txBody>
                  <a:tcPr marL="33331" marR="33331" marT="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noFill/>
                  </a:tcPr>
                </a:tc>
                <a:tc>
                  <a:txBody>
                    <a:bodyPr/>
                    <a:lstStyle/>
                    <a:p>
                      <a:pPr algn="r">
                        <a:lnSpc>
                          <a:spcPct val="115000"/>
                        </a:lnSpc>
                        <a:spcAft>
                          <a:spcPts val="0"/>
                        </a:spcAft>
                      </a:pPr>
                      <a:r>
                        <a:rPr lang="ru-RU" sz="900" dirty="0">
                          <a:solidFill>
                            <a:schemeClr val="bg2">
                              <a:lumMod val="10000"/>
                            </a:schemeClr>
                          </a:solidFill>
                          <a:effectLst/>
                          <a:latin typeface="Inter SemiBold"/>
                        </a:rPr>
                        <a:t>1 </a:t>
                      </a:r>
                      <a:r>
                        <a:rPr lang="ru-RU" sz="900" dirty="0" smtClean="0">
                          <a:solidFill>
                            <a:schemeClr val="bg2">
                              <a:lumMod val="10000"/>
                            </a:schemeClr>
                          </a:solidFill>
                          <a:effectLst/>
                          <a:latin typeface="Inter SemiBold"/>
                        </a:rPr>
                        <a:t>997,00</a:t>
                      </a:r>
                      <a:endParaRPr lang="ru-RU" sz="900" dirty="0">
                        <a:solidFill>
                          <a:schemeClr val="bg2">
                            <a:lumMod val="10000"/>
                          </a:schemeClr>
                        </a:solidFill>
                        <a:effectLst/>
                        <a:latin typeface="Inter SemiBold"/>
                        <a:ea typeface="Calibri"/>
                        <a:cs typeface="Times New Roman"/>
                      </a:endParaRPr>
                    </a:p>
                  </a:txBody>
                  <a:tcPr marL="33331" marR="33331" marT="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noFill/>
                  </a:tcPr>
                </a:tc>
                <a:tc>
                  <a:txBody>
                    <a:bodyPr/>
                    <a:lstStyle/>
                    <a:p>
                      <a:pPr algn="r">
                        <a:lnSpc>
                          <a:spcPct val="115000"/>
                        </a:lnSpc>
                        <a:spcAft>
                          <a:spcPts val="0"/>
                        </a:spcAft>
                      </a:pPr>
                      <a:r>
                        <a:rPr lang="ru-RU" sz="900" dirty="0" smtClean="0">
                          <a:solidFill>
                            <a:schemeClr val="bg2">
                              <a:lumMod val="10000"/>
                            </a:schemeClr>
                          </a:solidFill>
                          <a:effectLst/>
                          <a:latin typeface="Inter SemiBold"/>
                        </a:rPr>
                        <a:t>1 997,00</a:t>
                      </a:r>
                      <a:endParaRPr lang="ru-RU" sz="900" dirty="0">
                        <a:solidFill>
                          <a:schemeClr val="bg2">
                            <a:lumMod val="10000"/>
                          </a:schemeClr>
                        </a:solidFill>
                        <a:effectLst/>
                        <a:latin typeface="Inter SemiBold"/>
                        <a:ea typeface="Calibri"/>
                        <a:cs typeface="Times New Roman"/>
                      </a:endParaRPr>
                    </a:p>
                  </a:txBody>
                  <a:tcPr marL="33331" marR="33331" marT="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noFill/>
                  </a:tcPr>
                </a:tc>
                <a:tc>
                  <a:txBody>
                    <a:bodyPr/>
                    <a:lstStyle/>
                    <a:p>
                      <a:pPr algn="r">
                        <a:lnSpc>
                          <a:spcPct val="115000"/>
                        </a:lnSpc>
                        <a:spcAft>
                          <a:spcPts val="0"/>
                        </a:spcAft>
                      </a:pPr>
                      <a:r>
                        <a:rPr lang="ru-RU" sz="900" dirty="0" smtClean="0">
                          <a:solidFill>
                            <a:schemeClr val="bg2">
                              <a:lumMod val="10000"/>
                            </a:schemeClr>
                          </a:solidFill>
                          <a:effectLst/>
                          <a:latin typeface="Inter SemiBold"/>
                        </a:rPr>
                        <a:t>1 997,00</a:t>
                      </a:r>
                      <a:endParaRPr lang="ru-RU" sz="900" dirty="0">
                        <a:solidFill>
                          <a:schemeClr val="bg2">
                            <a:lumMod val="10000"/>
                          </a:schemeClr>
                        </a:solidFill>
                        <a:effectLst/>
                        <a:latin typeface="Inter SemiBold"/>
                        <a:ea typeface="Calibri"/>
                        <a:cs typeface="Times New Roman"/>
                      </a:endParaRPr>
                    </a:p>
                  </a:txBody>
                  <a:tcPr marL="33331" marR="33331" marT="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noFill/>
                  </a:tcPr>
                </a:tc>
              </a:tr>
              <a:tr h="301746">
                <a:tc>
                  <a:txBody>
                    <a:bodyPr/>
                    <a:lstStyle/>
                    <a:p>
                      <a:pPr>
                        <a:lnSpc>
                          <a:spcPct val="115000"/>
                        </a:lnSpc>
                        <a:spcAft>
                          <a:spcPts val="0"/>
                        </a:spcAft>
                      </a:pPr>
                      <a:r>
                        <a:rPr lang="ru-RU" sz="800" b="1" i="1" dirty="0" smtClean="0">
                          <a:solidFill>
                            <a:schemeClr val="bg2">
                              <a:lumMod val="10000"/>
                            </a:schemeClr>
                          </a:solidFill>
                          <a:effectLst/>
                          <a:latin typeface="Inter SemiBold"/>
                          <a:ea typeface="Calibri"/>
                          <a:cs typeface="Times New Roman"/>
                        </a:rPr>
                        <a:t>Удельный вес расходов, формируемых программно-целевым методом</a:t>
                      </a:r>
                      <a:endParaRPr lang="ru-RU" sz="800" b="1" i="1" dirty="0">
                        <a:solidFill>
                          <a:schemeClr val="bg2">
                            <a:lumMod val="10000"/>
                          </a:schemeClr>
                        </a:solidFill>
                        <a:effectLst/>
                        <a:latin typeface="Inter SemiBold"/>
                        <a:ea typeface="Calibri"/>
                        <a:cs typeface="Times New Roman"/>
                      </a:endParaRPr>
                    </a:p>
                  </a:txBody>
                  <a:tcPr marL="33331" marR="33331" marT="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noFill/>
                  </a:tcPr>
                </a:tc>
                <a:tc>
                  <a:txBody>
                    <a:bodyPr/>
                    <a:lstStyle/>
                    <a:p>
                      <a:pPr marR="0" algn="r" rtl="0" fontAlgn="b">
                        <a:lnSpc>
                          <a:spcPct val="100000"/>
                        </a:lnSpc>
                        <a:spcBef>
                          <a:spcPts val="0"/>
                        </a:spcBef>
                        <a:spcAft>
                          <a:spcPts val="0"/>
                        </a:spcAft>
                        <a:buClr>
                          <a:srgbClr val="000000"/>
                        </a:buClr>
                        <a:buFont typeface="Arial"/>
                      </a:pPr>
                      <a:r>
                        <a:rPr lang="ru-RU" sz="900" b="0" i="1" u="none" strike="noStrike" cap="none" dirty="0" smtClean="0">
                          <a:solidFill>
                            <a:srgbClr val="000000"/>
                          </a:solidFill>
                          <a:effectLst/>
                          <a:latin typeface="Arial"/>
                          <a:ea typeface="Arial"/>
                          <a:cs typeface="Arial"/>
                          <a:sym typeface="Arial"/>
                        </a:rPr>
                        <a:t>99,96%</a:t>
                      </a:r>
                      <a:endParaRPr lang="ru-RU" sz="900" b="0" i="1" u="none" strike="noStrike" cap="none" dirty="0">
                        <a:solidFill>
                          <a:srgbClr val="000000"/>
                        </a:solidFill>
                        <a:effectLst/>
                        <a:latin typeface="Arial"/>
                        <a:ea typeface="Arial"/>
                        <a:cs typeface="Arial"/>
                        <a:sym typeface="Arial"/>
                      </a:endParaRPr>
                    </a:p>
                  </a:txBody>
                  <a:tcPr marL="33331" marR="33331" marT="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noFill/>
                  </a:tcPr>
                </a:tc>
                <a:tc>
                  <a:txBody>
                    <a:bodyPr/>
                    <a:lstStyle/>
                    <a:p>
                      <a:pPr marR="0" algn="r" rtl="0" fontAlgn="b">
                        <a:lnSpc>
                          <a:spcPct val="100000"/>
                        </a:lnSpc>
                        <a:spcBef>
                          <a:spcPts val="0"/>
                        </a:spcBef>
                        <a:spcAft>
                          <a:spcPts val="0"/>
                        </a:spcAft>
                        <a:buClr>
                          <a:srgbClr val="000000"/>
                        </a:buClr>
                        <a:buFont typeface="Arial"/>
                      </a:pPr>
                      <a:r>
                        <a:rPr lang="ru-RU" sz="900" b="0" i="1" u="none" strike="noStrike" cap="none" dirty="0" smtClean="0">
                          <a:solidFill>
                            <a:srgbClr val="000000"/>
                          </a:solidFill>
                          <a:effectLst/>
                          <a:latin typeface="Arial"/>
                          <a:ea typeface="Arial"/>
                          <a:cs typeface="Arial"/>
                          <a:sym typeface="Arial"/>
                        </a:rPr>
                        <a:t>99,94%</a:t>
                      </a:r>
                      <a:endParaRPr lang="ru-RU" sz="900" b="0" i="1" u="none" strike="noStrike" cap="none" dirty="0">
                        <a:solidFill>
                          <a:srgbClr val="000000"/>
                        </a:solidFill>
                        <a:effectLst/>
                        <a:latin typeface="Arial"/>
                        <a:ea typeface="Arial"/>
                        <a:cs typeface="Arial"/>
                        <a:sym typeface="Arial"/>
                      </a:endParaRPr>
                    </a:p>
                  </a:txBody>
                  <a:tcPr marL="33331" marR="33331" marT="0"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noFill/>
                  </a:tcPr>
                </a:tc>
                <a:tc>
                  <a:txBody>
                    <a:bodyPr/>
                    <a:lstStyle/>
                    <a:p>
                      <a:pPr algn="r" rtl="0" fontAlgn="b"/>
                      <a:r>
                        <a:rPr lang="ru-RU" sz="900" b="0" i="1" u="none" strike="noStrike" dirty="0" smtClean="0">
                          <a:solidFill>
                            <a:srgbClr val="000000"/>
                          </a:solidFill>
                          <a:effectLst/>
                          <a:latin typeface="Arial"/>
                        </a:rPr>
                        <a:t>99,95%</a:t>
                      </a:r>
                      <a:endParaRPr lang="ru-RU" sz="900" b="0" i="1" u="none" strike="noStrike" dirty="0">
                        <a:solidFill>
                          <a:srgbClr val="000000"/>
                        </a:solidFill>
                        <a:effectLst/>
                        <a:latin typeface="Arial"/>
                      </a:endParaRPr>
                    </a:p>
                  </a:txBody>
                  <a:tcPr marL="8313" marR="8313" marT="831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noFill/>
                  </a:tcPr>
                </a:tc>
                <a:tc>
                  <a:txBody>
                    <a:bodyPr/>
                    <a:lstStyle/>
                    <a:p>
                      <a:pPr algn="r" rtl="0" fontAlgn="b"/>
                      <a:r>
                        <a:rPr lang="ru-RU" sz="900" b="0" i="1" u="none" strike="noStrike" dirty="0" smtClean="0">
                          <a:solidFill>
                            <a:srgbClr val="000000"/>
                          </a:solidFill>
                          <a:effectLst/>
                          <a:latin typeface="Arial"/>
                        </a:rPr>
                        <a:t>99,95%</a:t>
                      </a:r>
                      <a:endParaRPr lang="ru-RU" sz="900" b="0" i="1" u="none" strike="noStrike" dirty="0">
                        <a:solidFill>
                          <a:srgbClr val="000000"/>
                        </a:solidFill>
                        <a:effectLst/>
                        <a:latin typeface="Arial"/>
                      </a:endParaRPr>
                    </a:p>
                  </a:txBody>
                  <a:tcPr marL="8313" marR="8313" marT="831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noFill/>
                  </a:tcPr>
                </a:tc>
                <a:tc>
                  <a:txBody>
                    <a:bodyPr/>
                    <a:lstStyle/>
                    <a:p>
                      <a:pPr algn="r" rtl="0" fontAlgn="b"/>
                      <a:r>
                        <a:rPr lang="ru-RU" sz="900" b="0" i="1" u="none" strike="noStrike" dirty="0">
                          <a:solidFill>
                            <a:srgbClr val="000000"/>
                          </a:solidFill>
                          <a:effectLst/>
                          <a:latin typeface="Arial"/>
                        </a:rPr>
                        <a:t>99,94%</a:t>
                      </a:r>
                    </a:p>
                  </a:txBody>
                  <a:tcPr marL="8313" marR="8313" marT="8313" marB="0" anchor="ctr">
                    <a:lnL>
                      <a:noFill/>
                    </a:lnL>
                    <a:lnR>
                      <a:noFill/>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noFill/>
                  </a:tcPr>
                </a:tc>
              </a:tr>
            </a:tbl>
          </a:graphicData>
        </a:graphic>
      </p:graphicFrame>
    </p:spTree>
    <p:extLst>
      <p:ext uri="{BB962C8B-B14F-4D97-AF65-F5344CB8AC3E}">
        <p14:creationId xmlns:p14="http://schemas.microsoft.com/office/powerpoint/2010/main" val="2238834320"/>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ctrTitle"/>
          </p:nvPr>
        </p:nvSpPr>
        <p:spPr>
          <a:xfrm>
            <a:off x="670112" y="117373"/>
            <a:ext cx="8655169" cy="409100"/>
          </a:xfrm>
        </p:spPr>
        <p:txBody>
          <a:bodyPr/>
          <a:lstStyle/>
          <a:p>
            <a:r>
              <a:rPr lang="ru-RU" sz="1400" dirty="0">
                <a:solidFill>
                  <a:schemeClr val="tx1">
                    <a:lumMod val="75000"/>
                  </a:schemeClr>
                </a:solidFill>
              </a:rPr>
              <a:t>Муниципальная программа «Развитие образования и воспитание</a:t>
            </a:r>
            <a:r>
              <a:rPr lang="ru-RU" sz="1400" dirty="0" smtClean="0">
                <a:solidFill>
                  <a:schemeClr val="tx1">
                    <a:lumMod val="75000"/>
                  </a:schemeClr>
                </a:solidFill>
              </a:rPr>
              <a:t>», </a:t>
            </a:r>
            <a:r>
              <a:rPr lang="ru-RU" sz="1400" b="0" dirty="0" smtClean="0">
                <a:solidFill>
                  <a:schemeClr val="tx1">
                    <a:lumMod val="75000"/>
                  </a:schemeClr>
                </a:solidFill>
              </a:rPr>
              <a:t>тыс.₽ </a:t>
            </a:r>
            <a:endParaRPr lang="ru-RU" sz="1400" b="0" dirty="0">
              <a:solidFill>
                <a:schemeClr val="tx1">
                  <a:lumMod val="75000"/>
                </a:schemeClr>
              </a:solidFill>
            </a:endParaRPr>
          </a:p>
        </p:txBody>
      </p:sp>
      <p:graphicFrame>
        <p:nvGraphicFramePr>
          <p:cNvPr id="4" name="Таблица 3"/>
          <p:cNvGraphicFramePr>
            <a:graphicFrameLocks noGrp="1"/>
          </p:cNvGraphicFramePr>
          <p:nvPr>
            <p:extLst>
              <p:ext uri="{D42A27DB-BD31-4B8C-83A1-F6EECF244321}">
                <p14:modId xmlns:p14="http://schemas.microsoft.com/office/powerpoint/2010/main" val="2049517200"/>
              </p:ext>
            </p:extLst>
          </p:nvPr>
        </p:nvGraphicFramePr>
        <p:xfrm>
          <a:off x="173182" y="2064328"/>
          <a:ext cx="8772410" cy="2599881"/>
        </p:xfrm>
        <a:graphic>
          <a:graphicData uri="http://schemas.openxmlformats.org/drawingml/2006/table">
            <a:tbl>
              <a:tblPr firstRow="1" firstCol="1" bandRow="1"/>
              <a:tblGrid>
                <a:gridCol w="2674517"/>
                <a:gridCol w="1086698"/>
                <a:gridCol w="1244353"/>
                <a:gridCol w="1306289"/>
                <a:gridCol w="1328812"/>
                <a:gridCol w="1131741"/>
              </a:tblGrid>
              <a:tr h="364174">
                <a:tc>
                  <a:txBody>
                    <a:bodyPr/>
                    <a:lstStyle/>
                    <a:p>
                      <a:pPr algn="ctr">
                        <a:lnSpc>
                          <a:spcPct val="115000"/>
                        </a:lnSpc>
                        <a:spcAft>
                          <a:spcPts val="0"/>
                        </a:spcAft>
                      </a:pPr>
                      <a:r>
                        <a:rPr lang="ru-RU" sz="1000" b="1" dirty="0" smtClean="0">
                          <a:solidFill>
                            <a:srgbClr val="FFFFFF"/>
                          </a:solidFill>
                          <a:effectLst/>
                          <a:latin typeface="Inter SemiBold"/>
                          <a:ea typeface="Calibri"/>
                          <a:cs typeface="Times New Roman"/>
                        </a:rPr>
                        <a:t>Программа / подпрограмма</a:t>
                      </a:r>
                      <a:endParaRPr lang="ru-RU" sz="900" dirty="0">
                        <a:solidFill>
                          <a:srgbClr val="FFFFFF"/>
                        </a:solidFill>
                        <a:effectLst/>
                        <a:latin typeface="Inter SemiBold"/>
                        <a:ea typeface="Calibri"/>
                        <a:cs typeface="Times New Roman"/>
                      </a:endParaRPr>
                    </a:p>
                  </a:txBody>
                  <a:tcPr marL="39786" marR="397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2024</a:t>
                      </a:r>
                    </a:p>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отчет</a:t>
                      </a:r>
                    </a:p>
                  </a:txBody>
                  <a:tcPr marL="132911" marR="4923" marT="49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2025</a:t>
                      </a:r>
                    </a:p>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оценка</a:t>
                      </a:r>
                    </a:p>
                  </a:txBody>
                  <a:tcPr marL="132911" marR="4923" marT="49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dirty="0" smtClean="0">
                          <a:solidFill>
                            <a:srgbClr val="FFFFFF"/>
                          </a:solidFill>
                          <a:effectLst/>
                          <a:latin typeface="Be Vietnam Pro"/>
                        </a:rPr>
                        <a:t>2026</a:t>
                      </a:r>
                    </a:p>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план</a:t>
                      </a:r>
                      <a:endParaRPr lang="ru-RU" sz="1100" b="1" i="0" u="none" strike="noStrike" cap="none" dirty="0">
                        <a:solidFill>
                          <a:srgbClr val="FFFFFF"/>
                        </a:solidFill>
                        <a:effectLst/>
                        <a:latin typeface="Be Vietnam Pro"/>
                        <a:ea typeface="+mn-ea"/>
                        <a:cs typeface="+mn-cs"/>
                        <a:sym typeface="Arial"/>
                      </a:endParaRPr>
                    </a:p>
                  </a:txBody>
                  <a:tcPr marL="5606" marR="5606" marT="560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marR="0" algn="ctr" rtl="0" fontAlgn="ctr">
                        <a:lnSpc>
                          <a:spcPct val="100000"/>
                        </a:lnSpc>
                        <a:spcBef>
                          <a:spcPts val="0"/>
                        </a:spcBef>
                        <a:spcAft>
                          <a:spcPts val="0"/>
                        </a:spcAft>
                        <a:buClr>
                          <a:srgbClr val="000000"/>
                        </a:buClr>
                        <a:buFont typeface="Arial"/>
                      </a:pPr>
                      <a:r>
                        <a:rPr lang="ru-RU" sz="1100" b="1" i="0" u="none" strike="noStrike" cap="none" dirty="0" smtClean="0">
                          <a:solidFill>
                            <a:srgbClr val="FFFFFF"/>
                          </a:solidFill>
                          <a:effectLst/>
                          <a:latin typeface="Be Vietnam Pro"/>
                          <a:ea typeface="+mn-ea"/>
                          <a:cs typeface="+mn-cs"/>
                          <a:sym typeface="Arial"/>
                        </a:rPr>
                        <a:t>2027</a:t>
                      </a:r>
                    </a:p>
                    <a:p>
                      <a:pPr marR="0" algn="ctr" rtl="0" fontAlgn="ctr">
                        <a:lnSpc>
                          <a:spcPct val="100000"/>
                        </a:lnSpc>
                        <a:spcBef>
                          <a:spcPts val="0"/>
                        </a:spcBef>
                        <a:spcAft>
                          <a:spcPts val="0"/>
                        </a:spcAft>
                        <a:buClr>
                          <a:srgbClr val="000000"/>
                        </a:buClr>
                        <a:buFont typeface="Arial"/>
                      </a:pPr>
                      <a:r>
                        <a:rPr lang="ru-RU" sz="1100" b="1" i="0" u="none" strike="noStrike" cap="none" dirty="0" smtClean="0">
                          <a:solidFill>
                            <a:srgbClr val="FFFFFF"/>
                          </a:solidFill>
                          <a:effectLst/>
                          <a:latin typeface="Be Vietnam Pro"/>
                          <a:ea typeface="+mn-ea"/>
                          <a:cs typeface="+mn-cs"/>
                          <a:sym typeface="Arial"/>
                        </a:rPr>
                        <a:t>план</a:t>
                      </a:r>
                      <a:endParaRPr lang="ru-RU" sz="1100" b="1" i="0" u="none" strike="noStrike" cap="none" dirty="0">
                        <a:solidFill>
                          <a:srgbClr val="FFFFFF"/>
                        </a:solidFill>
                        <a:effectLst/>
                        <a:latin typeface="Be Vietnam Pro"/>
                        <a:ea typeface="+mn-ea"/>
                        <a:cs typeface="+mn-cs"/>
                        <a:sym typeface="Arial"/>
                      </a:endParaRPr>
                    </a:p>
                  </a:txBody>
                  <a:tcPr marL="4923" marR="4923" marT="49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marR="0" algn="ctr" rtl="0" fontAlgn="ctr">
                        <a:lnSpc>
                          <a:spcPct val="100000"/>
                        </a:lnSpc>
                        <a:spcBef>
                          <a:spcPts val="0"/>
                        </a:spcBef>
                        <a:spcAft>
                          <a:spcPts val="0"/>
                        </a:spcAft>
                        <a:buClr>
                          <a:srgbClr val="000000"/>
                        </a:buClr>
                        <a:buFont typeface="Arial"/>
                      </a:pPr>
                      <a:r>
                        <a:rPr lang="ru-RU" sz="1100" b="1" i="0" u="none" strike="noStrike" cap="none" dirty="0" smtClean="0">
                          <a:solidFill>
                            <a:srgbClr val="FFFFFF"/>
                          </a:solidFill>
                          <a:effectLst/>
                          <a:latin typeface="Be Vietnam Pro"/>
                          <a:ea typeface="+mn-ea"/>
                          <a:cs typeface="+mn-cs"/>
                          <a:sym typeface="Arial"/>
                        </a:rPr>
                        <a:t>2028</a:t>
                      </a:r>
                    </a:p>
                    <a:p>
                      <a:pPr marR="0" algn="ctr" rtl="0" fontAlgn="ctr">
                        <a:lnSpc>
                          <a:spcPct val="100000"/>
                        </a:lnSpc>
                        <a:spcBef>
                          <a:spcPts val="0"/>
                        </a:spcBef>
                        <a:spcAft>
                          <a:spcPts val="0"/>
                        </a:spcAft>
                        <a:buClr>
                          <a:srgbClr val="000000"/>
                        </a:buClr>
                        <a:buFont typeface="Arial"/>
                      </a:pPr>
                      <a:r>
                        <a:rPr lang="ru-RU" sz="1100" b="1" i="0" u="none" strike="noStrike" cap="none" dirty="0" smtClean="0">
                          <a:solidFill>
                            <a:srgbClr val="FFFFFF"/>
                          </a:solidFill>
                          <a:effectLst/>
                          <a:latin typeface="Be Vietnam Pro"/>
                          <a:ea typeface="+mn-ea"/>
                          <a:cs typeface="+mn-cs"/>
                          <a:sym typeface="Arial"/>
                        </a:rPr>
                        <a:t>план</a:t>
                      </a:r>
                      <a:endParaRPr lang="ru-RU" sz="1100" b="1" i="0" u="none" strike="noStrike" cap="none" dirty="0">
                        <a:solidFill>
                          <a:srgbClr val="FFFFFF"/>
                        </a:solidFill>
                        <a:effectLst/>
                        <a:latin typeface="Be Vietnam Pro"/>
                        <a:ea typeface="+mn-ea"/>
                        <a:cs typeface="+mn-cs"/>
                        <a:sym typeface="Arial"/>
                      </a:endParaRPr>
                    </a:p>
                  </a:txBody>
                  <a:tcPr marL="4923" marR="4923" marT="49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r>
              <a:tr h="531117">
                <a:tc>
                  <a:txBody>
                    <a:bodyPr/>
                    <a:lstStyle/>
                    <a:p>
                      <a:pPr algn="l">
                        <a:lnSpc>
                          <a:spcPct val="115000"/>
                        </a:lnSpc>
                        <a:spcAft>
                          <a:spcPts val="0"/>
                        </a:spcAft>
                      </a:pPr>
                      <a:r>
                        <a:rPr lang="ru-RU" sz="1000" b="1" dirty="0" smtClean="0">
                          <a:solidFill>
                            <a:schemeClr val="accent5">
                              <a:lumMod val="10000"/>
                            </a:schemeClr>
                          </a:solidFill>
                          <a:effectLst/>
                          <a:latin typeface="Inter SemiBold"/>
                          <a:ea typeface="Calibri"/>
                          <a:cs typeface="Times New Roman"/>
                        </a:rPr>
                        <a:t>ИТОГО  расходов по МП «Развитие </a:t>
                      </a:r>
                      <a:r>
                        <a:rPr lang="ru-RU" sz="1000" b="1" dirty="0">
                          <a:solidFill>
                            <a:schemeClr val="accent5">
                              <a:lumMod val="10000"/>
                            </a:schemeClr>
                          </a:solidFill>
                          <a:effectLst/>
                          <a:latin typeface="Inter SemiBold"/>
                          <a:ea typeface="Calibri"/>
                          <a:cs typeface="Times New Roman"/>
                        </a:rPr>
                        <a:t>образования и </a:t>
                      </a:r>
                      <a:r>
                        <a:rPr lang="ru-RU" sz="1000" b="1" dirty="0" smtClean="0">
                          <a:solidFill>
                            <a:schemeClr val="accent5">
                              <a:lumMod val="10000"/>
                            </a:schemeClr>
                          </a:solidFill>
                          <a:effectLst/>
                          <a:latin typeface="Inter SemiBold"/>
                          <a:ea typeface="Calibri"/>
                          <a:cs typeface="Times New Roman"/>
                        </a:rPr>
                        <a:t>воспитание», </a:t>
                      </a:r>
                      <a:r>
                        <a:rPr lang="ru-RU" sz="900" b="1" dirty="0">
                          <a:solidFill>
                            <a:schemeClr val="accent5">
                              <a:lumMod val="10000"/>
                            </a:schemeClr>
                          </a:solidFill>
                          <a:effectLst/>
                          <a:latin typeface="Inter SemiBold"/>
                          <a:ea typeface="Calibri"/>
                          <a:cs typeface="Times New Roman"/>
                        </a:rPr>
                        <a:t>в том числе:</a:t>
                      </a:r>
                      <a:endParaRPr lang="ru-RU" sz="900" dirty="0">
                        <a:solidFill>
                          <a:schemeClr val="accent5">
                            <a:lumMod val="10000"/>
                          </a:schemeClr>
                        </a:solidFill>
                        <a:effectLst/>
                        <a:latin typeface="Inter SemiBold"/>
                        <a:ea typeface="Calibri"/>
                        <a:cs typeface="Times New Roman"/>
                      </a:endParaRPr>
                    </a:p>
                  </a:txBody>
                  <a:tcPr marL="39786" marR="397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lumMod val="90000"/>
                      </a:schemeClr>
                    </a:solidFill>
                  </a:tcPr>
                </a:tc>
                <a:tc>
                  <a:txBody>
                    <a:bodyPr/>
                    <a:lstStyle/>
                    <a:p>
                      <a:pPr algn="r">
                        <a:lnSpc>
                          <a:spcPct val="115000"/>
                        </a:lnSpc>
                        <a:spcAft>
                          <a:spcPts val="0"/>
                        </a:spcAft>
                      </a:pPr>
                      <a:r>
                        <a:rPr lang="ru-RU" sz="1100" b="1" dirty="0">
                          <a:solidFill>
                            <a:schemeClr val="accent5">
                              <a:lumMod val="10000"/>
                            </a:schemeClr>
                          </a:solidFill>
                          <a:effectLst/>
                          <a:latin typeface="Inter SemiBold"/>
                          <a:ea typeface="Calibri"/>
                          <a:cs typeface="Times New Roman"/>
                        </a:rPr>
                        <a:t>1 </a:t>
                      </a:r>
                      <a:r>
                        <a:rPr lang="ru-RU" sz="1100" b="1" dirty="0" smtClean="0">
                          <a:solidFill>
                            <a:schemeClr val="accent5">
                              <a:lumMod val="10000"/>
                            </a:schemeClr>
                          </a:solidFill>
                          <a:effectLst/>
                          <a:latin typeface="Inter SemiBold"/>
                          <a:ea typeface="Calibri"/>
                          <a:cs typeface="Times New Roman"/>
                        </a:rPr>
                        <a:t>554 588,3</a:t>
                      </a:r>
                      <a:endParaRPr lang="ru-RU" sz="1100" dirty="0">
                        <a:solidFill>
                          <a:schemeClr val="accent5">
                            <a:lumMod val="10000"/>
                          </a:schemeClr>
                        </a:solidFill>
                        <a:effectLst/>
                        <a:latin typeface="Inter SemiBold"/>
                        <a:ea typeface="Calibri"/>
                        <a:cs typeface="Times New Roman"/>
                      </a:endParaRPr>
                    </a:p>
                  </a:txBody>
                  <a:tcPr marL="39786" marR="397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lumMod val="90000"/>
                      </a:schemeClr>
                    </a:solidFill>
                  </a:tcPr>
                </a:tc>
                <a:tc>
                  <a:txBody>
                    <a:bodyPr/>
                    <a:lstStyle/>
                    <a:p>
                      <a:pPr algn="r">
                        <a:lnSpc>
                          <a:spcPct val="115000"/>
                        </a:lnSpc>
                        <a:spcAft>
                          <a:spcPts val="0"/>
                        </a:spcAft>
                      </a:pPr>
                      <a:r>
                        <a:rPr lang="ru-RU" sz="1100" b="1" dirty="0" smtClean="0">
                          <a:solidFill>
                            <a:schemeClr val="accent5">
                              <a:lumMod val="10000"/>
                            </a:schemeClr>
                          </a:solidFill>
                          <a:effectLst/>
                          <a:latin typeface="Inter SemiBold"/>
                          <a:ea typeface="Calibri"/>
                          <a:cs typeface="Times New Roman"/>
                        </a:rPr>
                        <a:t>1 709 540,01</a:t>
                      </a:r>
                      <a:endParaRPr lang="ru-RU" sz="1100" dirty="0">
                        <a:solidFill>
                          <a:schemeClr val="accent5">
                            <a:lumMod val="10000"/>
                          </a:schemeClr>
                        </a:solidFill>
                        <a:effectLst/>
                        <a:latin typeface="Inter SemiBold"/>
                        <a:ea typeface="Calibri"/>
                        <a:cs typeface="Times New Roman"/>
                      </a:endParaRPr>
                    </a:p>
                  </a:txBody>
                  <a:tcPr marL="39786" marR="397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lumMod val="90000"/>
                      </a:schemeClr>
                    </a:solidFill>
                  </a:tcPr>
                </a:tc>
                <a:tc>
                  <a:txBody>
                    <a:bodyPr/>
                    <a:lstStyle/>
                    <a:p>
                      <a:pPr algn="r">
                        <a:lnSpc>
                          <a:spcPct val="115000"/>
                        </a:lnSpc>
                        <a:spcAft>
                          <a:spcPts val="0"/>
                        </a:spcAft>
                      </a:pPr>
                      <a:r>
                        <a:rPr lang="ru-RU" sz="1100" b="1" dirty="0" smtClean="0">
                          <a:solidFill>
                            <a:schemeClr val="accent5">
                              <a:lumMod val="10000"/>
                            </a:schemeClr>
                          </a:solidFill>
                          <a:effectLst/>
                          <a:latin typeface="Inter SemiBold"/>
                          <a:ea typeface="Calibri"/>
                          <a:cs typeface="Times New Roman"/>
                        </a:rPr>
                        <a:t>2</a:t>
                      </a:r>
                      <a:r>
                        <a:rPr lang="ru-RU" sz="1100" b="1" baseline="0" dirty="0" smtClean="0">
                          <a:solidFill>
                            <a:schemeClr val="accent5">
                              <a:lumMod val="10000"/>
                            </a:schemeClr>
                          </a:solidFill>
                          <a:effectLst/>
                          <a:latin typeface="Inter SemiBold"/>
                          <a:ea typeface="Calibri"/>
                          <a:cs typeface="Times New Roman"/>
                        </a:rPr>
                        <a:t> </a:t>
                      </a:r>
                      <a:r>
                        <a:rPr lang="en-US" sz="1100" b="1" baseline="0" dirty="0" smtClean="0">
                          <a:solidFill>
                            <a:schemeClr val="accent5">
                              <a:lumMod val="10000"/>
                            </a:schemeClr>
                          </a:solidFill>
                          <a:effectLst/>
                          <a:latin typeface="Inter SemiBold"/>
                          <a:ea typeface="Calibri"/>
                          <a:cs typeface="Times New Roman"/>
                        </a:rPr>
                        <a:t>149 628,81</a:t>
                      </a:r>
                    </a:p>
                  </a:txBody>
                  <a:tcPr marL="39786" marR="397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lumMod val="90000"/>
                      </a:schemeClr>
                    </a:solidFill>
                  </a:tcPr>
                </a:tc>
                <a:tc>
                  <a:txBody>
                    <a:bodyPr/>
                    <a:lstStyle/>
                    <a:p>
                      <a:pPr algn="r">
                        <a:lnSpc>
                          <a:spcPct val="115000"/>
                        </a:lnSpc>
                        <a:spcAft>
                          <a:spcPts val="0"/>
                        </a:spcAft>
                      </a:pPr>
                      <a:r>
                        <a:rPr lang="ru-RU" sz="1100" b="1" dirty="0" smtClean="0">
                          <a:solidFill>
                            <a:schemeClr val="accent5">
                              <a:lumMod val="10000"/>
                            </a:schemeClr>
                          </a:solidFill>
                          <a:effectLst/>
                          <a:latin typeface="Inter SemiBold"/>
                          <a:ea typeface="Calibri"/>
                          <a:cs typeface="Times New Roman"/>
                        </a:rPr>
                        <a:t>2 012 780,73</a:t>
                      </a:r>
                    </a:p>
                  </a:txBody>
                  <a:tcPr marL="39786" marR="397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lumMod val="90000"/>
                      </a:schemeClr>
                    </a:solidFill>
                  </a:tcPr>
                </a:tc>
                <a:tc>
                  <a:txBody>
                    <a:bodyPr/>
                    <a:lstStyle/>
                    <a:p>
                      <a:pPr algn="r">
                        <a:lnSpc>
                          <a:spcPct val="115000"/>
                        </a:lnSpc>
                        <a:spcAft>
                          <a:spcPts val="0"/>
                        </a:spcAft>
                      </a:pPr>
                      <a:r>
                        <a:rPr lang="ru-RU" sz="1100" b="1" dirty="0" smtClean="0">
                          <a:solidFill>
                            <a:schemeClr val="accent5">
                              <a:lumMod val="10000"/>
                            </a:schemeClr>
                          </a:solidFill>
                          <a:effectLst/>
                          <a:latin typeface="Inter SemiBold"/>
                          <a:ea typeface="Calibri"/>
                          <a:cs typeface="Times New Roman"/>
                        </a:rPr>
                        <a:t>2 052 791,24</a:t>
                      </a:r>
                    </a:p>
                  </a:txBody>
                  <a:tcPr marL="39786" marR="397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lumMod val="90000"/>
                      </a:schemeClr>
                    </a:solidFill>
                  </a:tcPr>
                </a:tc>
              </a:tr>
              <a:tr h="319988">
                <a:tc>
                  <a:txBody>
                    <a:bodyPr/>
                    <a:lstStyle/>
                    <a:p>
                      <a:pPr marL="342900" lvl="0" indent="-342900" algn="l">
                        <a:lnSpc>
                          <a:spcPct val="115000"/>
                        </a:lnSpc>
                        <a:spcAft>
                          <a:spcPts val="0"/>
                        </a:spcAft>
                        <a:buSzPts val="1200"/>
                        <a:buFont typeface="Wingdings"/>
                        <a:buChar char=""/>
                      </a:pPr>
                      <a:r>
                        <a:rPr lang="ru-RU" sz="1000" dirty="0">
                          <a:solidFill>
                            <a:schemeClr val="accent5">
                              <a:lumMod val="10000"/>
                            </a:schemeClr>
                          </a:solidFill>
                          <a:effectLst/>
                          <a:latin typeface="Inter SemiBold"/>
                          <a:ea typeface="Calibri"/>
                          <a:cs typeface="Times New Roman"/>
                        </a:rPr>
                        <a:t>Развитие дошкольного </a:t>
                      </a:r>
                      <a:r>
                        <a:rPr lang="ru-RU" sz="1000" dirty="0" smtClean="0">
                          <a:solidFill>
                            <a:schemeClr val="accent5">
                              <a:lumMod val="10000"/>
                            </a:schemeClr>
                          </a:solidFill>
                          <a:effectLst/>
                          <a:latin typeface="Inter SemiBold"/>
                          <a:ea typeface="Calibri"/>
                          <a:cs typeface="Times New Roman"/>
                        </a:rPr>
                        <a:t>образования</a:t>
                      </a:r>
                      <a:r>
                        <a:rPr lang="ru-RU" sz="1000" dirty="0">
                          <a:solidFill>
                            <a:schemeClr val="accent5">
                              <a:lumMod val="10000"/>
                            </a:schemeClr>
                          </a:solidFill>
                          <a:effectLst/>
                          <a:latin typeface="Inter SemiBold"/>
                          <a:ea typeface="Calibri"/>
                          <a:cs typeface="Times New Roman"/>
                        </a:rPr>
                        <a:t> </a:t>
                      </a:r>
                      <a:endParaRPr lang="ru-RU" sz="900" dirty="0">
                        <a:solidFill>
                          <a:schemeClr val="accent5">
                            <a:lumMod val="10000"/>
                          </a:schemeClr>
                        </a:solidFill>
                        <a:effectLst/>
                        <a:latin typeface="Inter SemiBold"/>
                        <a:ea typeface="Calibri"/>
                        <a:cs typeface="Times New Roman"/>
                      </a:endParaRPr>
                    </a:p>
                  </a:txBody>
                  <a:tcPr marL="39786" marR="397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r">
                        <a:lnSpc>
                          <a:spcPct val="115000"/>
                        </a:lnSpc>
                        <a:spcAft>
                          <a:spcPts val="0"/>
                        </a:spcAft>
                      </a:pPr>
                      <a:r>
                        <a:rPr lang="ru-RU" sz="1100" b="0" dirty="0" smtClean="0">
                          <a:solidFill>
                            <a:schemeClr val="accent5">
                              <a:lumMod val="10000"/>
                            </a:schemeClr>
                          </a:solidFill>
                          <a:effectLst/>
                          <a:latin typeface="Inter SemiBold"/>
                          <a:ea typeface="Calibri"/>
                          <a:cs typeface="Times New Roman"/>
                        </a:rPr>
                        <a:t>511 694,3</a:t>
                      </a:r>
                      <a:endParaRPr lang="ru-RU" sz="1100" b="0" dirty="0">
                        <a:solidFill>
                          <a:schemeClr val="accent5">
                            <a:lumMod val="10000"/>
                          </a:schemeClr>
                        </a:solidFill>
                        <a:effectLst/>
                        <a:latin typeface="Inter SemiBold"/>
                        <a:ea typeface="Calibri"/>
                        <a:cs typeface="Times New Roman"/>
                      </a:endParaRPr>
                    </a:p>
                  </a:txBody>
                  <a:tcPr marL="39786" marR="397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r">
                        <a:lnSpc>
                          <a:spcPct val="115000"/>
                        </a:lnSpc>
                        <a:spcAft>
                          <a:spcPts val="0"/>
                        </a:spcAft>
                      </a:pPr>
                      <a:r>
                        <a:rPr lang="ru-RU" sz="1100" b="0" dirty="0" smtClean="0">
                          <a:solidFill>
                            <a:schemeClr val="accent5">
                              <a:lumMod val="10000"/>
                            </a:schemeClr>
                          </a:solidFill>
                          <a:effectLst/>
                          <a:latin typeface="Inter SemiBold"/>
                          <a:ea typeface="Calibri"/>
                          <a:cs typeface="Times New Roman"/>
                        </a:rPr>
                        <a:t>587 301,80</a:t>
                      </a:r>
                      <a:endParaRPr lang="ru-RU" sz="1100" b="0" dirty="0">
                        <a:solidFill>
                          <a:schemeClr val="accent5">
                            <a:lumMod val="10000"/>
                          </a:schemeClr>
                        </a:solidFill>
                        <a:effectLst/>
                        <a:latin typeface="Inter SemiBold"/>
                        <a:ea typeface="Calibri"/>
                        <a:cs typeface="Times New Roman"/>
                      </a:endParaRPr>
                    </a:p>
                  </a:txBody>
                  <a:tcPr marL="39786" marR="397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r">
                        <a:lnSpc>
                          <a:spcPct val="115000"/>
                        </a:lnSpc>
                        <a:spcAft>
                          <a:spcPts val="0"/>
                        </a:spcAft>
                      </a:pPr>
                      <a:r>
                        <a:rPr lang="ru-RU" sz="1100" b="0" dirty="0" smtClean="0">
                          <a:solidFill>
                            <a:schemeClr val="accent5">
                              <a:lumMod val="10000"/>
                            </a:schemeClr>
                          </a:solidFill>
                          <a:effectLst/>
                          <a:latin typeface="Inter SemiBold"/>
                          <a:ea typeface="Calibri"/>
                          <a:cs typeface="Times New Roman"/>
                        </a:rPr>
                        <a:t>745 981,88</a:t>
                      </a:r>
                      <a:endParaRPr lang="ru-RU" sz="1100" b="0" dirty="0">
                        <a:solidFill>
                          <a:schemeClr val="accent5">
                            <a:lumMod val="10000"/>
                          </a:schemeClr>
                        </a:solidFill>
                        <a:effectLst/>
                        <a:latin typeface="Inter SemiBold"/>
                        <a:ea typeface="Calibri"/>
                        <a:cs typeface="Times New Roman"/>
                      </a:endParaRPr>
                    </a:p>
                  </a:txBody>
                  <a:tcPr marL="39786" marR="397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r">
                        <a:lnSpc>
                          <a:spcPct val="115000"/>
                        </a:lnSpc>
                        <a:spcAft>
                          <a:spcPts val="0"/>
                        </a:spcAft>
                      </a:pPr>
                      <a:r>
                        <a:rPr lang="ru-RU" sz="1100" b="0" dirty="0" smtClean="0">
                          <a:solidFill>
                            <a:schemeClr val="accent5">
                              <a:lumMod val="10000"/>
                            </a:schemeClr>
                          </a:solidFill>
                          <a:effectLst/>
                          <a:latin typeface="Inter SemiBold"/>
                          <a:ea typeface="Calibri"/>
                          <a:cs typeface="Times New Roman"/>
                        </a:rPr>
                        <a:t>623 499,03</a:t>
                      </a:r>
                      <a:endParaRPr lang="ru-RU" sz="1100" b="0" dirty="0">
                        <a:solidFill>
                          <a:schemeClr val="accent5">
                            <a:lumMod val="10000"/>
                          </a:schemeClr>
                        </a:solidFill>
                        <a:effectLst/>
                        <a:latin typeface="Inter SemiBold"/>
                        <a:ea typeface="Calibri"/>
                        <a:cs typeface="Times New Roman"/>
                      </a:endParaRPr>
                    </a:p>
                  </a:txBody>
                  <a:tcPr marL="39786" marR="397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r">
                        <a:lnSpc>
                          <a:spcPct val="115000"/>
                        </a:lnSpc>
                        <a:spcAft>
                          <a:spcPts val="0"/>
                        </a:spcAft>
                      </a:pPr>
                      <a:r>
                        <a:rPr lang="ru-RU" sz="1100" b="0" dirty="0" smtClean="0">
                          <a:solidFill>
                            <a:schemeClr val="accent5">
                              <a:lumMod val="10000"/>
                            </a:schemeClr>
                          </a:solidFill>
                          <a:effectLst/>
                          <a:latin typeface="Inter SemiBold"/>
                          <a:ea typeface="Calibri"/>
                          <a:cs typeface="Times New Roman"/>
                        </a:rPr>
                        <a:t>650 529,56</a:t>
                      </a:r>
                      <a:endParaRPr lang="ru-RU" sz="1100" b="0" dirty="0">
                        <a:solidFill>
                          <a:schemeClr val="accent5">
                            <a:lumMod val="10000"/>
                          </a:schemeClr>
                        </a:solidFill>
                        <a:effectLst/>
                        <a:latin typeface="Inter SemiBold"/>
                        <a:ea typeface="Calibri"/>
                        <a:cs typeface="Times New Roman"/>
                      </a:endParaRPr>
                    </a:p>
                  </a:txBody>
                  <a:tcPr marL="39786" marR="397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268867">
                <a:tc>
                  <a:txBody>
                    <a:bodyPr/>
                    <a:lstStyle/>
                    <a:p>
                      <a:pPr marL="342900" lvl="0" indent="-342900" algn="l">
                        <a:lnSpc>
                          <a:spcPct val="115000"/>
                        </a:lnSpc>
                        <a:spcAft>
                          <a:spcPts val="0"/>
                        </a:spcAft>
                        <a:buSzPts val="1200"/>
                        <a:buFont typeface="Wingdings"/>
                        <a:buChar char=""/>
                      </a:pPr>
                      <a:r>
                        <a:rPr lang="ru-RU" sz="1000" dirty="0">
                          <a:solidFill>
                            <a:schemeClr val="accent5">
                              <a:lumMod val="10000"/>
                            </a:schemeClr>
                          </a:solidFill>
                          <a:effectLst/>
                          <a:latin typeface="Inter SemiBold"/>
                          <a:ea typeface="Calibri"/>
                          <a:cs typeface="Times New Roman"/>
                        </a:rPr>
                        <a:t>Развитие общего </a:t>
                      </a:r>
                      <a:r>
                        <a:rPr lang="ru-RU" sz="1000" dirty="0" smtClean="0">
                          <a:solidFill>
                            <a:schemeClr val="accent5">
                              <a:lumMod val="10000"/>
                            </a:schemeClr>
                          </a:solidFill>
                          <a:effectLst/>
                          <a:latin typeface="Inter SemiBold"/>
                          <a:ea typeface="Calibri"/>
                          <a:cs typeface="Times New Roman"/>
                        </a:rPr>
                        <a:t>образования</a:t>
                      </a:r>
                      <a:endParaRPr lang="ru-RU" sz="900" dirty="0">
                        <a:solidFill>
                          <a:schemeClr val="accent5">
                            <a:lumMod val="10000"/>
                          </a:schemeClr>
                        </a:solidFill>
                        <a:effectLst/>
                        <a:latin typeface="Inter SemiBold"/>
                        <a:ea typeface="Calibri"/>
                        <a:cs typeface="Times New Roman"/>
                      </a:endParaRPr>
                    </a:p>
                  </a:txBody>
                  <a:tcPr marL="39786" marR="397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r">
                        <a:lnSpc>
                          <a:spcPct val="115000"/>
                        </a:lnSpc>
                        <a:spcAft>
                          <a:spcPts val="0"/>
                        </a:spcAft>
                      </a:pPr>
                      <a:r>
                        <a:rPr lang="ru-RU" sz="1100" b="0" dirty="0" smtClean="0">
                          <a:solidFill>
                            <a:schemeClr val="accent5">
                              <a:lumMod val="10000"/>
                            </a:schemeClr>
                          </a:solidFill>
                          <a:effectLst/>
                          <a:latin typeface="Inter SemiBold"/>
                          <a:ea typeface="Calibri"/>
                          <a:cs typeface="Times New Roman"/>
                        </a:rPr>
                        <a:t>902 043,5</a:t>
                      </a:r>
                      <a:endParaRPr lang="ru-RU" sz="1100" b="0" dirty="0">
                        <a:solidFill>
                          <a:schemeClr val="accent5">
                            <a:lumMod val="10000"/>
                          </a:schemeClr>
                        </a:solidFill>
                        <a:effectLst/>
                        <a:latin typeface="Inter SemiBold"/>
                        <a:ea typeface="Calibri"/>
                        <a:cs typeface="Times New Roman"/>
                      </a:endParaRPr>
                    </a:p>
                  </a:txBody>
                  <a:tcPr marL="39786" marR="397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r">
                        <a:lnSpc>
                          <a:spcPct val="115000"/>
                        </a:lnSpc>
                        <a:spcAft>
                          <a:spcPts val="0"/>
                        </a:spcAft>
                      </a:pPr>
                      <a:r>
                        <a:rPr lang="ru-RU" sz="1100" b="0" dirty="0" smtClean="0">
                          <a:solidFill>
                            <a:schemeClr val="accent5">
                              <a:lumMod val="10000"/>
                            </a:schemeClr>
                          </a:solidFill>
                          <a:effectLst/>
                          <a:latin typeface="Inter SemiBold"/>
                          <a:ea typeface="Calibri"/>
                          <a:cs typeface="Times New Roman"/>
                        </a:rPr>
                        <a:t>927 931,25</a:t>
                      </a:r>
                      <a:endParaRPr lang="ru-RU" sz="1100" b="0" dirty="0">
                        <a:solidFill>
                          <a:schemeClr val="accent5">
                            <a:lumMod val="10000"/>
                          </a:schemeClr>
                        </a:solidFill>
                        <a:effectLst/>
                        <a:latin typeface="Inter SemiBold"/>
                        <a:ea typeface="Calibri"/>
                        <a:cs typeface="Times New Roman"/>
                      </a:endParaRPr>
                    </a:p>
                  </a:txBody>
                  <a:tcPr marL="39786" marR="397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r">
                        <a:lnSpc>
                          <a:spcPct val="115000"/>
                        </a:lnSpc>
                        <a:spcAft>
                          <a:spcPts val="0"/>
                        </a:spcAft>
                      </a:pPr>
                      <a:r>
                        <a:rPr lang="ru-RU" sz="1100" b="0" dirty="0" smtClean="0">
                          <a:solidFill>
                            <a:schemeClr val="accent5">
                              <a:lumMod val="10000"/>
                            </a:schemeClr>
                          </a:solidFill>
                          <a:effectLst/>
                          <a:latin typeface="Inter SemiBold"/>
                          <a:ea typeface="Calibri"/>
                          <a:cs typeface="Times New Roman"/>
                        </a:rPr>
                        <a:t>1 </a:t>
                      </a:r>
                      <a:r>
                        <a:rPr lang="en-US" sz="1100" b="0" dirty="0" smtClean="0">
                          <a:solidFill>
                            <a:schemeClr val="accent5">
                              <a:lumMod val="10000"/>
                            </a:schemeClr>
                          </a:solidFill>
                          <a:effectLst/>
                          <a:latin typeface="Inter SemiBold"/>
                          <a:ea typeface="Calibri"/>
                          <a:cs typeface="Times New Roman"/>
                        </a:rPr>
                        <a:t>179 092,64</a:t>
                      </a:r>
                    </a:p>
                  </a:txBody>
                  <a:tcPr marL="39786" marR="397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r">
                        <a:lnSpc>
                          <a:spcPct val="115000"/>
                        </a:lnSpc>
                        <a:spcAft>
                          <a:spcPts val="0"/>
                        </a:spcAft>
                      </a:pPr>
                      <a:r>
                        <a:rPr lang="ru-RU" sz="1100" b="0" dirty="0" smtClean="0">
                          <a:solidFill>
                            <a:schemeClr val="accent5">
                              <a:lumMod val="10000"/>
                            </a:schemeClr>
                          </a:solidFill>
                          <a:effectLst/>
                          <a:latin typeface="Inter SemiBold"/>
                          <a:ea typeface="Calibri"/>
                          <a:cs typeface="Times New Roman"/>
                        </a:rPr>
                        <a:t>1 157 902,55</a:t>
                      </a:r>
                    </a:p>
                  </a:txBody>
                  <a:tcPr marL="39786" marR="397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r">
                        <a:lnSpc>
                          <a:spcPct val="115000"/>
                        </a:lnSpc>
                        <a:spcAft>
                          <a:spcPts val="0"/>
                        </a:spcAft>
                      </a:pPr>
                      <a:r>
                        <a:rPr lang="ru-RU" sz="1100" b="0" dirty="0" smtClean="0">
                          <a:solidFill>
                            <a:schemeClr val="accent5">
                              <a:lumMod val="10000"/>
                            </a:schemeClr>
                          </a:solidFill>
                          <a:effectLst/>
                          <a:latin typeface="Inter SemiBold"/>
                          <a:ea typeface="Calibri"/>
                          <a:cs typeface="Times New Roman"/>
                        </a:rPr>
                        <a:t>1 164 168,53</a:t>
                      </a:r>
                    </a:p>
                  </a:txBody>
                  <a:tcPr marL="39786" marR="397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431206">
                <a:tc>
                  <a:txBody>
                    <a:bodyPr/>
                    <a:lstStyle/>
                    <a:p>
                      <a:pPr marL="342900" lvl="0" indent="-342900" algn="l">
                        <a:lnSpc>
                          <a:spcPct val="115000"/>
                        </a:lnSpc>
                        <a:spcAft>
                          <a:spcPts val="0"/>
                        </a:spcAft>
                        <a:buSzPts val="1200"/>
                        <a:buFont typeface="Wingdings"/>
                        <a:buChar char=""/>
                      </a:pPr>
                      <a:r>
                        <a:rPr lang="ru-RU" sz="1000" dirty="0">
                          <a:solidFill>
                            <a:schemeClr val="accent5">
                              <a:lumMod val="10000"/>
                            </a:schemeClr>
                          </a:solidFill>
                          <a:effectLst/>
                          <a:latin typeface="Inter SemiBold"/>
                          <a:ea typeface="Calibri"/>
                          <a:cs typeface="Times New Roman"/>
                        </a:rPr>
                        <a:t>Дополнительное образование и воспитание </a:t>
                      </a:r>
                      <a:r>
                        <a:rPr lang="ru-RU" sz="1000" dirty="0" smtClean="0">
                          <a:solidFill>
                            <a:schemeClr val="accent5">
                              <a:lumMod val="10000"/>
                            </a:schemeClr>
                          </a:solidFill>
                          <a:effectLst/>
                          <a:latin typeface="Inter SemiBold"/>
                          <a:ea typeface="Calibri"/>
                          <a:cs typeface="Times New Roman"/>
                        </a:rPr>
                        <a:t>детей</a:t>
                      </a:r>
                      <a:r>
                        <a:rPr lang="ru-RU" sz="1000" dirty="0">
                          <a:solidFill>
                            <a:schemeClr val="accent5">
                              <a:lumMod val="10000"/>
                            </a:schemeClr>
                          </a:solidFill>
                          <a:effectLst/>
                          <a:latin typeface="Inter SemiBold"/>
                          <a:ea typeface="Calibri"/>
                          <a:cs typeface="Times New Roman"/>
                        </a:rPr>
                        <a:t> </a:t>
                      </a:r>
                      <a:endParaRPr lang="ru-RU" sz="900" dirty="0">
                        <a:solidFill>
                          <a:schemeClr val="accent5">
                            <a:lumMod val="10000"/>
                          </a:schemeClr>
                        </a:solidFill>
                        <a:effectLst/>
                        <a:latin typeface="Inter SemiBold"/>
                        <a:ea typeface="Calibri"/>
                        <a:cs typeface="Times New Roman"/>
                      </a:endParaRPr>
                    </a:p>
                  </a:txBody>
                  <a:tcPr marL="39786" marR="397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r">
                        <a:lnSpc>
                          <a:spcPct val="115000"/>
                        </a:lnSpc>
                        <a:spcAft>
                          <a:spcPts val="0"/>
                        </a:spcAft>
                      </a:pPr>
                      <a:r>
                        <a:rPr lang="ru-RU" sz="1100" b="0" dirty="0" smtClean="0">
                          <a:solidFill>
                            <a:schemeClr val="accent5">
                              <a:lumMod val="10000"/>
                            </a:schemeClr>
                          </a:solidFill>
                          <a:effectLst/>
                          <a:latin typeface="Inter SemiBold"/>
                          <a:ea typeface="Calibri"/>
                          <a:cs typeface="Times New Roman"/>
                        </a:rPr>
                        <a:t>125 611,6</a:t>
                      </a:r>
                      <a:endParaRPr lang="ru-RU" sz="1100" b="0" dirty="0">
                        <a:solidFill>
                          <a:schemeClr val="accent5">
                            <a:lumMod val="10000"/>
                          </a:schemeClr>
                        </a:solidFill>
                        <a:effectLst/>
                        <a:latin typeface="Inter SemiBold"/>
                        <a:ea typeface="Calibri"/>
                        <a:cs typeface="Times New Roman"/>
                      </a:endParaRPr>
                    </a:p>
                  </a:txBody>
                  <a:tcPr marL="39786" marR="397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r">
                        <a:lnSpc>
                          <a:spcPct val="115000"/>
                        </a:lnSpc>
                        <a:spcAft>
                          <a:spcPts val="0"/>
                        </a:spcAft>
                      </a:pPr>
                      <a:r>
                        <a:rPr lang="ru-RU" sz="1100" b="0" dirty="0" smtClean="0">
                          <a:solidFill>
                            <a:schemeClr val="accent5">
                              <a:lumMod val="10000"/>
                            </a:schemeClr>
                          </a:solidFill>
                          <a:effectLst/>
                          <a:latin typeface="Inter SemiBold"/>
                          <a:ea typeface="Calibri"/>
                          <a:cs typeface="Times New Roman"/>
                        </a:rPr>
                        <a:t>155 802,81</a:t>
                      </a:r>
                      <a:endParaRPr lang="ru-RU" sz="1100" b="0" dirty="0">
                        <a:solidFill>
                          <a:schemeClr val="accent5">
                            <a:lumMod val="10000"/>
                          </a:schemeClr>
                        </a:solidFill>
                        <a:effectLst/>
                        <a:latin typeface="Inter SemiBold"/>
                        <a:ea typeface="Calibri"/>
                        <a:cs typeface="Times New Roman"/>
                      </a:endParaRPr>
                    </a:p>
                  </a:txBody>
                  <a:tcPr marL="39786" marR="397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r">
                        <a:lnSpc>
                          <a:spcPct val="115000"/>
                        </a:lnSpc>
                        <a:spcAft>
                          <a:spcPts val="0"/>
                        </a:spcAft>
                      </a:pPr>
                      <a:r>
                        <a:rPr lang="ru-RU" sz="1100" b="0" dirty="0" smtClean="0">
                          <a:solidFill>
                            <a:schemeClr val="accent5">
                              <a:lumMod val="10000"/>
                            </a:schemeClr>
                          </a:solidFill>
                          <a:effectLst/>
                          <a:latin typeface="Inter SemiBold"/>
                          <a:ea typeface="Calibri"/>
                          <a:cs typeface="Times New Roman"/>
                        </a:rPr>
                        <a:t>193 </a:t>
                      </a:r>
                      <a:r>
                        <a:rPr lang="en-US" sz="1100" b="0" dirty="0" smtClean="0">
                          <a:solidFill>
                            <a:schemeClr val="accent5">
                              <a:lumMod val="10000"/>
                            </a:schemeClr>
                          </a:solidFill>
                          <a:effectLst/>
                          <a:latin typeface="Inter SemiBold"/>
                          <a:ea typeface="Calibri"/>
                          <a:cs typeface="Times New Roman"/>
                        </a:rPr>
                        <a:t>908,18</a:t>
                      </a:r>
                      <a:endParaRPr lang="ru-RU" sz="1100" b="0" dirty="0">
                        <a:solidFill>
                          <a:schemeClr val="accent5">
                            <a:lumMod val="10000"/>
                          </a:schemeClr>
                        </a:solidFill>
                        <a:effectLst/>
                        <a:latin typeface="Inter SemiBold"/>
                        <a:ea typeface="Calibri"/>
                        <a:cs typeface="Times New Roman"/>
                      </a:endParaRPr>
                    </a:p>
                  </a:txBody>
                  <a:tcPr marL="39786" marR="397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r">
                        <a:lnSpc>
                          <a:spcPct val="115000"/>
                        </a:lnSpc>
                        <a:spcAft>
                          <a:spcPts val="0"/>
                        </a:spcAft>
                      </a:pPr>
                      <a:r>
                        <a:rPr lang="ru-RU" sz="1100" b="0" dirty="0" smtClean="0">
                          <a:solidFill>
                            <a:schemeClr val="accent5">
                              <a:lumMod val="10000"/>
                            </a:schemeClr>
                          </a:solidFill>
                          <a:effectLst/>
                          <a:latin typeface="Inter SemiBold"/>
                          <a:ea typeface="Calibri"/>
                          <a:cs typeface="Times New Roman"/>
                        </a:rPr>
                        <a:t>199 614,05</a:t>
                      </a:r>
                    </a:p>
                  </a:txBody>
                  <a:tcPr marL="39786" marR="397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r">
                        <a:lnSpc>
                          <a:spcPct val="115000"/>
                        </a:lnSpc>
                        <a:spcAft>
                          <a:spcPts val="0"/>
                        </a:spcAft>
                      </a:pPr>
                      <a:r>
                        <a:rPr lang="ru-RU" sz="1100" b="0" dirty="0" smtClean="0">
                          <a:solidFill>
                            <a:schemeClr val="accent5">
                              <a:lumMod val="10000"/>
                            </a:schemeClr>
                          </a:solidFill>
                          <a:effectLst/>
                          <a:latin typeface="Inter SemiBold"/>
                          <a:ea typeface="Calibri"/>
                          <a:cs typeface="Times New Roman"/>
                        </a:rPr>
                        <a:t>206 298,05</a:t>
                      </a:r>
                    </a:p>
                  </a:txBody>
                  <a:tcPr marL="39786" marR="397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297389">
                <a:tc>
                  <a:txBody>
                    <a:bodyPr/>
                    <a:lstStyle/>
                    <a:p>
                      <a:pPr marL="342900" lvl="0" indent="-342900" algn="l">
                        <a:lnSpc>
                          <a:spcPct val="115000"/>
                        </a:lnSpc>
                        <a:spcAft>
                          <a:spcPts val="0"/>
                        </a:spcAft>
                        <a:buSzPts val="1200"/>
                        <a:buFont typeface="Wingdings"/>
                        <a:buChar char=""/>
                      </a:pPr>
                      <a:r>
                        <a:rPr lang="ru-RU" sz="1000" dirty="0">
                          <a:solidFill>
                            <a:schemeClr val="accent5">
                              <a:lumMod val="10000"/>
                            </a:schemeClr>
                          </a:solidFill>
                          <a:effectLst/>
                          <a:latin typeface="Inter SemiBold"/>
                          <a:ea typeface="Calibri"/>
                          <a:cs typeface="Times New Roman"/>
                        </a:rPr>
                        <a:t>Реализация молодежной </a:t>
                      </a:r>
                      <a:r>
                        <a:rPr lang="ru-RU" sz="1000" dirty="0" smtClean="0">
                          <a:solidFill>
                            <a:schemeClr val="accent5">
                              <a:lumMod val="10000"/>
                            </a:schemeClr>
                          </a:solidFill>
                          <a:effectLst/>
                          <a:latin typeface="Inter SemiBold"/>
                          <a:ea typeface="Calibri"/>
                          <a:cs typeface="Times New Roman"/>
                        </a:rPr>
                        <a:t>политики</a:t>
                      </a:r>
                      <a:endParaRPr lang="ru-RU" sz="900" dirty="0">
                        <a:solidFill>
                          <a:schemeClr val="accent5">
                            <a:lumMod val="10000"/>
                          </a:schemeClr>
                        </a:solidFill>
                        <a:effectLst/>
                        <a:latin typeface="Inter SemiBold"/>
                        <a:ea typeface="Calibri"/>
                        <a:cs typeface="Times New Roman"/>
                      </a:endParaRPr>
                    </a:p>
                  </a:txBody>
                  <a:tcPr marL="39786" marR="397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r">
                        <a:lnSpc>
                          <a:spcPct val="115000"/>
                        </a:lnSpc>
                        <a:spcAft>
                          <a:spcPts val="0"/>
                        </a:spcAft>
                      </a:pPr>
                      <a:r>
                        <a:rPr lang="ru-RU" sz="1100" b="0" dirty="0" smtClean="0">
                          <a:solidFill>
                            <a:schemeClr val="accent5">
                              <a:lumMod val="10000"/>
                            </a:schemeClr>
                          </a:solidFill>
                          <a:effectLst/>
                          <a:latin typeface="Inter SemiBold"/>
                          <a:ea typeface="Calibri"/>
                          <a:cs typeface="Times New Roman"/>
                        </a:rPr>
                        <a:t>4</a:t>
                      </a:r>
                      <a:r>
                        <a:rPr lang="ru-RU" sz="1100" b="0" baseline="0" dirty="0" smtClean="0">
                          <a:solidFill>
                            <a:schemeClr val="accent5">
                              <a:lumMod val="10000"/>
                            </a:schemeClr>
                          </a:solidFill>
                          <a:effectLst/>
                          <a:latin typeface="Inter SemiBold"/>
                          <a:ea typeface="Calibri"/>
                          <a:cs typeface="Times New Roman"/>
                        </a:rPr>
                        <a:t> 550,5</a:t>
                      </a:r>
                      <a:endParaRPr lang="ru-RU" sz="1100" b="0" dirty="0">
                        <a:solidFill>
                          <a:schemeClr val="accent5">
                            <a:lumMod val="10000"/>
                          </a:schemeClr>
                        </a:solidFill>
                        <a:effectLst/>
                        <a:latin typeface="Inter SemiBold"/>
                        <a:ea typeface="Calibri"/>
                        <a:cs typeface="Times New Roman"/>
                      </a:endParaRPr>
                    </a:p>
                  </a:txBody>
                  <a:tcPr marL="39786" marR="397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r">
                        <a:lnSpc>
                          <a:spcPct val="115000"/>
                        </a:lnSpc>
                        <a:spcAft>
                          <a:spcPts val="0"/>
                        </a:spcAft>
                      </a:pPr>
                      <a:r>
                        <a:rPr lang="ru-RU" sz="1100" b="0" dirty="0" smtClean="0">
                          <a:solidFill>
                            <a:schemeClr val="accent5">
                              <a:lumMod val="10000"/>
                            </a:schemeClr>
                          </a:solidFill>
                          <a:effectLst/>
                          <a:latin typeface="Inter SemiBold"/>
                          <a:ea typeface="Calibri"/>
                          <a:cs typeface="Times New Roman"/>
                        </a:rPr>
                        <a:t>26 016,22</a:t>
                      </a:r>
                      <a:endParaRPr lang="ru-RU" sz="1100" b="0" dirty="0">
                        <a:solidFill>
                          <a:schemeClr val="accent5">
                            <a:lumMod val="10000"/>
                          </a:schemeClr>
                        </a:solidFill>
                        <a:effectLst/>
                        <a:latin typeface="Inter SemiBold"/>
                        <a:ea typeface="Calibri"/>
                        <a:cs typeface="Times New Roman"/>
                      </a:endParaRPr>
                    </a:p>
                  </a:txBody>
                  <a:tcPr marL="39786" marR="397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r">
                        <a:lnSpc>
                          <a:spcPct val="115000"/>
                        </a:lnSpc>
                        <a:spcAft>
                          <a:spcPts val="0"/>
                        </a:spcAft>
                      </a:pPr>
                      <a:r>
                        <a:rPr lang="ru-RU" sz="1100" b="0" dirty="0" smtClean="0">
                          <a:solidFill>
                            <a:schemeClr val="accent5">
                              <a:lumMod val="10000"/>
                            </a:schemeClr>
                          </a:solidFill>
                          <a:effectLst/>
                          <a:latin typeface="Inter SemiBold"/>
                          <a:ea typeface="Calibri"/>
                          <a:cs typeface="Times New Roman"/>
                        </a:rPr>
                        <a:t>15 746,00</a:t>
                      </a:r>
                      <a:endParaRPr lang="ru-RU" sz="1100" b="0" dirty="0">
                        <a:solidFill>
                          <a:schemeClr val="accent5">
                            <a:lumMod val="10000"/>
                          </a:schemeClr>
                        </a:solidFill>
                        <a:effectLst/>
                        <a:latin typeface="Inter SemiBold"/>
                        <a:ea typeface="Calibri"/>
                        <a:cs typeface="Times New Roman"/>
                      </a:endParaRPr>
                    </a:p>
                  </a:txBody>
                  <a:tcPr marL="39786" marR="397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r">
                        <a:lnSpc>
                          <a:spcPct val="115000"/>
                        </a:lnSpc>
                        <a:spcAft>
                          <a:spcPts val="0"/>
                        </a:spcAft>
                      </a:pPr>
                      <a:r>
                        <a:rPr lang="ru-RU" sz="1100" b="0" dirty="0" smtClean="0">
                          <a:solidFill>
                            <a:schemeClr val="accent5">
                              <a:lumMod val="10000"/>
                            </a:schemeClr>
                          </a:solidFill>
                          <a:effectLst/>
                          <a:latin typeface="Inter SemiBold"/>
                          <a:ea typeface="Calibri"/>
                          <a:cs typeface="Times New Roman"/>
                        </a:rPr>
                        <a:t>16 261,00</a:t>
                      </a:r>
                      <a:endParaRPr lang="ru-RU" sz="1100" b="0" dirty="0">
                        <a:solidFill>
                          <a:schemeClr val="accent5">
                            <a:lumMod val="10000"/>
                          </a:schemeClr>
                        </a:solidFill>
                        <a:effectLst/>
                        <a:latin typeface="Inter SemiBold"/>
                        <a:ea typeface="Calibri"/>
                        <a:cs typeface="Times New Roman"/>
                      </a:endParaRPr>
                    </a:p>
                  </a:txBody>
                  <a:tcPr marL="39786" marR="397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r">
                        <a:lnSpc>
                          <a:spcPct val="115000"/>
                        </a:lnSpc>
                        <a:spcAft>
                          <a:spcPts val="0"/>
                        </a:spcAft>
                      </a:pPr>
                      <a:r>
                        <a:rPr lang="ru-RU" sz="1100" b="0" dirty="0" smtClean="0">
                          <a:solidFill>
                            <a:schemeClr val="accent5">
                              <a:lumMod val="10000"/>
                            </a:schemeClr>
                          </a:solidFill>
                          <a:effectLst/>
                          <a:latin typeface="Inter SemiBold"/>
                          <a:ea typeface="Calibri"/>
                          <a:cs typeface="Times New Roman"/>
                        </a:rPr>
                        <a:t>16 291,00</a:t>
                      </a:r>
                      <a:endParaRPr lang="ru-RU" sz="1100" b="0" dirty="0">
                        <a:solidFill>
                          <a:schemeClr val="accent5">
                            <a:lumMod val="10000"/>
                          </a:schemeClr>
                        </a:solidFill>
                        <a:effectLst/>
                        <a:latin typeface="Inter SemiBold"/>
                        <a:ea typeface="Calibri"/>
                        <a:cs typeface="Times New Roman"/>
                      </a:endParaRPr>
                    </a:p>
                  </a:txBody>
                  <a:tcPr marL="39786" marR="397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87140">
                <a:tc>
                  <a:txBody>
                    <a:bodyPr/>
                    <a:lstStyle/>
                    <a:p>
                      <a:pPr marL="342900" lvl="0" indent="-342900" algn="l">
                        <a:lnSpc>
                          <a:spcPct val="115000"/>
                        </a:lnSpc>
                        <a:spcAft>
                          <a:spcPts val="0"/>
                        </a:spcAft>
                        <a:buSzPts val="1200"/>
                        <a:buFont typeface="Wingdings"/>
                        <a:buChar char=""/>
                      </a:pPr>
                      <a:r>
                        <a:rPr lang="ru-RU" sz="1000" dirty="0">
                          <a:solidFill>
                            <a:schemeClr val="accent5">
                              <a:lumMod val="10000"/>
                            </a:schemeClr>
                          </a:solidFill>
                          <a:effectLst/>
                          <a:latin typeface="Inter SemiBold"/>
                          <a:ea typeface="Calibri"/>
                          <a:cs typeface="Times New Roman"/>
                        </a:rPr>
                        <a:t>Создание условий для реализации муниципальной </a:t>
                      </a:r>
                      <a:r>
                        <a:rPr lang="ru-RU" sz="1000" dirty="0" smtClean="0">
                          <a:solidFill>
                            <a:schemeClr val="accent5">
                              <a:lumMod val="10000"/>
                            </a:schemeClr>
                          </a:solidFill>
                          <a:effectLst/>
                          <a:latin typeface="Inter SemiBold"/>
                          <a:ea typeface="Calibri"/>
                          <a:cs typeface="Times New Roman"/>
                        </a:rPr>
                        <a:t>программы</a:t>
                      </a:r>
                      <a:endParaRPr lang="ru-RU" sz="900" dirty="0">
                        <a:solidFill>
                          <a:schemeClr val="accent5">
                            <a:lumMod val="10000"/>
                          </a:schemeClr>
                        </a:solidFill>
                        <a:effectLst/>
                        <a:latin typeface="Inter SemiBold"/>
                        <a:ea typeface="Calibri"/>
                        <a:cs typeface="Times New Roman"/>
                      </a:endParaRPr>
                    </a:p>
                  </a:txBody>
                  <a:tcPr marL="39786" marR="397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r">
                        <a:lnSpc>
                          <a:spcPct val="115000"/>
                        </a:lnSpc>
                        <a:spcAft>
                          <a:spcPts val="0"/>
                        </a:spcAft>
                      </a:pPr>
                      <a:r>
                        <a:rPr lang="ru-RU" sz="1100" b="0" dirty="0">
                          <a:solidFill>
                            <a:schemeClr val="accent5">
                              <a:lumMod val="10000"/>
                            </a:schemeClr>
                          </a:solidFill>
                          <a:effectLst/>
                          <a:latin typeface="Inter SemiBold"/>
                          <a:ea typeface="Calibri"/>
                          <a:cs typeface="Times New Roman"/>
                        </a:rPr>
                        <a:t>10 </a:t>
                      </a:r>
                      <a:r>
                        <a:rPr lang="ru-RU" sz="1100" b="0" dirty="0" smtClean="0">
                          <a:solidFill>
                            <a:schemeClr val="accent5">
                              <a:lumMod val="10000"/>
                            </a:schemeClr>
                          </a:solidFill>
                          <a:effectLst/>
                          <a:latin typeface="Inter SemiBold"/>
                          <a:ea typeface="Calibri"/>
                          <a:cs typeface="Times New Roman"/>
                        </a:rPr>
                        <a:t>688,4</a:t>
                      </a:r>
                      <a:endParaRPr lang="ru-RU" sz="1100" b="0" dirty="0">
                        <a:solidFill>
                          <a:schemeClr val="accent5">
                            <a:lumMod val="10000"/>
                          </a:schemeClr>
                        </a:solidFill>
                        <a:effectLst/>
                        <a:latin typeface="Inter SemiBold"/>
                        <a:ea typeface="Calibri"/>
                        <a:cs typeface="Times New Roman"/>
                      </a:endParaRPr>
                    </a:p>
                  </a:txBody>
                  <a:tcPr marL="39786" marR="397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r">
                        <a:lnSpc>
                          <a:spcPct val="115000"/>
                        </a:lnSpc>
                        <a:spcAft>
                          <a:spcPts val="0"/>
                        </a:spcAft>
                      </a:pPr>
                      <a:r>
                        <a:rPr lang="ru-RU" sz="1100" b="0" dirty="0" smtClean="0">
                          <a:solidFill>
                            <a:schemeClr val="accent5">
                              <a:lumMod val="10000"/>
                            </a:schemeClr>
                          </a:solidFill>
                          <a:effectLst/>
                          <a:latin typeface="Inter SemiBold"/>
                          <a:ea typeface="Calibri"/>
                          <a:cs typeface="Times New Roman"/>
                        </a:rPr>
                        <a:t>12 487,93</a:t>
                      </a:r>
                      <a:endParaRPr lang="ru-RU" sz="1100" b="0" dirty="0">
                        <a:solidFill>
                          <a:schemeClr val="accent5">
                            <a:lumMod val="10000"/>
                          </a:schemeClr>
                        </a:solidFill>
                        <a:effectLst/>
                        <a:latin typeface="Inter SemiBold"/>
                        <a:ea typeface="Calibri"/>
                        <a:cs typeface="Times New Roman"/>
                      </a:endParaRPr>
                    </a:p>
                  </a:txBody>
                  <a:tcPr marL="39786" marR="397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r">
                        <a:lnSpc>
                          <a:spcPct val="115000"/>
                        </a:lnSpc>
                        <a:spcAft>
                          <a:spcPts val="0"/>
                        </a:spcAft>
                      </a:pPr>
                      <a:r>
                        <a:rPr lang="ru-RU" sz="1100" b="0" dirty="0" smtClean="0">
                          <a:solidFill>
                            <a:schemeClr val="accent5">
                              <a:lumMod val="10000"/>
                            </a:schemeClr>
                          </a:solidFill>
                          <a:effectLst/>
                          <a:latin typeface="Inter SemiBold"/>
                          <a:ea typeface="Calibri"/>
                          <a:cs typeface="Times New Roman"/>
                        </a:rPr>
                        <a:t>14 </a:t>
                      </a:r>
                      <a:r>
                        <a:rPr lang="en-US" sz="1100" b="0" dirty="0" smtClean="0">
                          <a:solidFill>
                            <a:schemeClr val="accent5">
                              <a:lumMod val="10000"/>
                            </a:schemeClr>
                          </a:solidFill>
                          <a:effectLst/>
                          <a:latin typeface="Inter SemiBold"/>
                          <a:ea typeface="Calibri"/>
                          <a:cs typeface="Times New Roman"/>
                        </a:rPr>
                        <a:t>900,10</a:t>
                      </a:r>
                      <a:endParaRPr lang="ru-RU" sz="1100" b="0" dirty="0">
                        <a:solidFill>
                          <a:schemeClr val="accent5">
                            <a:lumMod val="10000"/>
                          </a:schemeClr>
                        </a:solidFill>
                        <a:effectLst/>
                        <a:latin typeface="Inter SemiBold"/>
                        <a:ea typeface="Calibri"/>
                        <a:cs typeface="Times New Roman"/>
                      </a:endParaRPr>
                    </a:p>
                  </a:txBody>
                  <a:tcPr marL="39786" marR="397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r">
                        <a:lnSpc>
                          <a:spcPct val="115000"/>
                        </a:lnSpc>
                        <a:spcAft>
                          <a:spcPts val="0"/>
                        </a:spcAft>
                      </a:pPr>
                      <a:r>
                        <a:rPr lang="ru-RU" sz="1100" b="0" dirty="0" smtClean="0">
                          <a:solidFill>
                            <a:schemeClr val="accent5">
                              <a:lumMod val="10000"/>
                            </a:schemeClr>
                          </a:solidFill>
                          <a:effectLst/>
                          <a:latin typeface="Inter SemiBold"/>
                          <a:ea typeface="Calibri"/>
                          <a:cs typeface="Times New Roman"/>
                        </a:rPr>
                        <a:t>15 504,10</a:t>
                      </a:r>
                    </a:p>
                  </a:txBody>
                  <a:tcPr marL="39786" marR="397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r">
                        <a:lnSpc>
                          <a:spcPct val="115000"/>
                        </a:lnSpc>
                        <a:spcAft>
                          <a:spcPts val="0"/>
                        </a:spcAft>
                      </a:pPr>
                      <a:r>
                        <a:rPr lang="ru-RU" sz="1100" b="0" dirty="0" smtClean="0">
                          <a:solidFill>
                            <a:schemeClr val="accent5">
                              <a:lumMod val="10000"/>
                            </a:schemeClr>
                          </a:solidFill>
                          <a:effectLst/>
                          <a:latin typeface="Inter SemiBold"/>
                          <a:ea typeface="Calibri"/>
                          <a:cs typeface="Times New Roman"/>
                        </a:rPr>
                        <a:t>15 504,10</a:t>
                      </a:r>
                    </a:p>
                  </a:txBody>
                  <a:tcPr marL="39786" marR="397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bl>
          </a:graphicData>
        </a:graphic>
      </p:graphicFrame>
      <p:sp>
        <p:nvSpPr>
          <p:cNvPr id="6" name="Прямоугольник 5"/>
          <p:cNvSpPr/>
          <p:nvPr/>
        </p:nvSpPr>
        <p:spPr>
          <a:xfrm>
            <a:off x="1876634" y="770363"/>
            <a:ext cx="5590963" cy="858697"/>
          </a:xfrm>
          <a:prstGeom prst="rect">
            <a:avLst/>
          </a:prstGeom>
        </p:spPr>
        <p:txBody>
          <a:bodyPr wrap="square">
            <a:spAutoFit/>
          </a:bodyPr>
          <a:lstStyle/>
          <a:p>
            <a:pPr lvl="0" fontAlgn="base">
              <a:spcBef>
                <a:spcPct val="0"/>
              </a:spcBef>
              <a:spcAft>
                <a:spcPct val="0"/>
              </a:spcAft>
              <a:buClrTx/>
            </a:pPr>
            <a:r>
              <a:rPr lang="ru-RU" sz="1200" b="1" dirty="0">
                <a:solidFill>
                  <a:schemeClr val="accent2">
                    <a:lumMod val="50000"/>
                  </a:schemeClr>
                </a:solidFill>
                <a:latin typeface="Arial" pitchFamily="34" charset="0"/>
                <a:ea typeface="Calibri" pitchFamily="34" charset="0"/>
                <a:cs typeface="Arial" pitchFamily="34" charset="0"/>
              </a:rPr>
              <a:t>Главная цель - </a:t>
            </a:r>
            <a:r>
              <a:rPr lang="ru-RU" sz="1200" dirty="0">
                <a:solidFill>
                  <a:schemeClr val="accent2">
                    <a:lumMod val="50000"/>
                  </a:schemeClr>
                </a:solidFill>
                <a:latin typeface="Arial" pitchFamily="34" charset="0"/>
                <a:ea typeface="Calibri" pitchFamily="34" charset="0"/>
                <a:cs typeface="Arial" pitchFamily="34" charset="0"/>
              </a:rPr>
              <a:t>организация предоставления, повышение качества и доступности образования детей в Увинском районе, создание условий для успешной социализации и самореализации детей и молодежи</a:t>
            </a:r>
            <a:endParaRPr lang="ru-RU" sz="1800" dirty="0">
              <a:solidFill>
                <a:schemeClr val="accent2">
                  <a:lumMod val="50000"/>
                </a:schemeClr>
              </a:solidFill>
              <a:latin typeface="Arial" pitchFamily="34" charset="0"/>
            </a:endParaRPr>
          </a:p>
          <a:p>
            <a:pPr marR="539115">
              <a:lnSpc>
                <a:spcPct val="115000"/>
              </a:lnSpc>
              <a:tabLst>
                <a:tab pos="2777490" algn="l"/>
              </a:tabLst>
            </a:pPr>
            <a:r>
              <a:rPr lang="ru-RU" sz="1200" b="1" dirty="0">
                <a:solidFill>
                  <a:srgbClr val="17365D"/>
                </a:solidFill>
                <a:latin typeface="Inter SemiBold"/>
                <a:ea typeface="Calibri"/>
                <a:cs typeface="Times New Roman"/>
              </a:rPr>
              <a:t> </a:t>
            </a:r>
            <a:endParaRPr lang="ru-RU" sz="1200" dirty="0">
              <a:effectLst/>
              <a:latin typeface="Inter SemiBold"/>
              <a:ea typeface="Calibri"/>
              <a:cs typeface="Times New Roman"/>
            </a:endParaRPr>
          </a:p>
        </p:txBody>
      </p:sp>
      <p:pic>
        <p:nvPicPr>
          <p:cNvPr id="7" name="Рисунок 6"/>
          <p:cNvPicPr/>
          <p:nvPr/>
        </p:nvPicPr>
        <p:blipFill>
          <a:blip r:embed="rId2">
            <a:extLst>
              <a:ext uri="{28A0092B-C50C-407E-A947-70E740481C1C}">
                <a14:useLocalDpi xmlns:a14="http://schemas.microsoft.com/office/drawing/2010/main" val="0"/>
              </a:ext>
            </a:extLst>
          </a:blip>
          <a:srcRect/>
          <a:stretch>
            <a:fillRect/>
          </a:stretch>
        </p:blipFill>
        <p:spPr bwMode="auto">
          <a:xfrm>
            <a:off x="200891" y="724618"/>
            <a:ext cx="1420090" cy="1118165"/>
          </a:xfrm>
          <a:prstGeom prst="rect">
            <a:avLst/>
          </a:prstGeom>
          <a:noFill/>
        </p:spPr>
      </p:pic>
      <p:pic>
        <p:nvPicPr>
          <p:cNvPr id="10" name="Picture 2"/>
          <p:cNvPicPr>
            <a:picLocks noChangeAspect="1" noChangeArrowheads="1"/>
          </p:cNvPicPr>
          <p:nvPr/>
        </p:nvPicPr>
        <p:blipFill>
          <a:blip r:embed="rId3">
            <a:duotone>
              <a:prstClr val="black"/>
              <a:schemeClr val="accent3">
                <a:tint val="45000"/>
                <a:satMod val="400000"/>
              </a:schemeClr>
            </a:duotone>
            <a:extLst>
              <a:ext uri="{28A0092B-C50C-407E-A947-70E740481C1C}">
                <a14:useLocalDpi xmlns:a14="http://schemas.microsoft.com/office/drawing/2010/main" val="0"/>
              </a:ext>
            </a:extLst>
          </a:blip>
          <a:srcRect/>
          <a:stretch>
            <a:fillRect/>
          </a:stretch>
        </p:blipFill>
        <p:spPr bwMode="auto">
          <a:xfrm>
            <a:off x="282799" y="187037"/>
            <a:ext cx="340733" cy="2535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671170589"/>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Прямоугольник 11"/>
          <p:cNvSpPr/>
          <p:nvPr/>
        </p:nvSpPr>
        <p:spPr>
          <a:xfrm>
            <a:off x="1363628" y="112874"/>
            <a:ext cx="7151317" cy="276999"/>
          </a:xfrm>
          <a:prstGeom prst="rect">
            <a:avLst/>
          </a:prstGeom>
        </p:spPr>
        <p:txBody>
          <a:bodyPr wrap="none">
            <a:spAutoFit/>
          </a:bodyPr>
          <a:lstStyle/>
          <a:p>
            <a:r>
              <a:rPr lang="ru-RU" sz="1200" b="1" dirty="0">
                <a:solidFill>
                  <a:schemeClr val="tx1">
                    <a:lumMod val="75000"/>
                  </a:schemeClr>
                </a:solidFill>
                <a:latin typeface="Be Vietnam Pro"/>
                <a:ea typeface="Be Vietnam Pro"/>
                <a:cs typeface="Be Vietnam Pro"/>
              </a:rPr>
              <a:t>Основные результаты муниципальной программы </a:t>
            </a:r>
            <a:r>
              <a:rPr lang="ru-RU" sz="1200" b="1" dirty="0" smtClean="0">
                <a:solidFill>
                  <a:schemeClr val="tx1">
                    <a:lumMod val="75000"/>
                  </a:schemeClr>
                </a:solidFill>
                <a:latin typeface="Be Vietnam Pro"/>
                <a:ea typeface="Be Vietnam Pro"/>
                <a:cs typeface="Be Vietnam Pro"/>
              </a:rPr>
              <a:t>«</a:t>
            </a:r>
            <a:r>
              <a:rPr lang="ru-RU" sz="1200" b="1" dirty="0" smtClean="0">
                <a:solidFill>
                  <a:schemeClr val="tx1">
                    <a:lumMod val="75000"/>
                  </a:schemeClr>
                </a:solidFill>
                <a:latin typeface="Be Vietnam Pro"/>
                <a:ea typeface="Be Vietnam Pro"/>
                <a:cs typeface="Be Vietnam Pro"/>
                <a:sym typeface="Be Vietnam Pro"/>
              </a:rPr>
              <a:t>Развитие </a:t>
            </a:r>
            <a:r>
              <a:rPr lang="ru-RU" sz="1200" b="1" dirty="0">
                <a:solidFill>
                  <a:schemeClr val="tx1">
                    <a:lumMod val="75000"/>
                  </a:schemeClr>
                </a:solidFill>
                <a:latin typeface="Be Vietnam Pro"/>
                <a:ea typeface="Be Vietnam Pro"/>
                <a:cs typeface="Be Vietnam Pro"/>
                <a:sym typeface="Be Vietnam Pro"/>
              </a:rPr>
              <a:t>образования и </a:t>
            </a:r>
            <a:r>
              <a:rPr lang="ru-RU" sz="1200" b="1" dirty="0" smtClean="0">
                <a:solidFill>
                  <a:schemeClr val="tx1">
                    <a:lumMod val="75000"/>
                  </a:schemeClr>
                </a:solidFill>
                <a:latin typeface="Be Vietnam Pro"/>
                <a:ea typeface="Be Vietnam Pro"/>
                <a:cs typeface="Be Vietnam Pro"/>
                <a:sym typeface="Be Vietnam Pro"/>
              </a:rPr>
              <a:t>воспитание»</a:t>
            </a:r>
            <a:endParaRPr lang="ru-RU" sz="1200" b="1" dirty="0">
              <a:solidFill>
                <a:schemeClr val="tx1">
                  <a:lumMod val="75000"/>
                </a:schemeClr>
              </a:solidFill>
              <a:latin typeface="Be Vietnam Pro"/>
              <a:ea typeface="Be Vietnam Pro"/>
              <a:cs typeface="Be Vietnam Pro"/>
              <a:sym typeface="Be Vietnam Pro"/>
            </a:endParaRPr>
          </a:p>
        </p:txBody>
      </p:sp>
      <p:graphicFrame>
        <p:nvGraphicFramePr>
          <p:cNvPr id="6" name="Таблица 5"/>
          <p:cNvGraphicFramePr>
            <a:graphicFrameLocks noGrp="1"/>
          </p:cNvGraphicFramePr>
          <p:nvPr>
            <p:extLst>
              <p:ext uri="{D42A27DB-BD31-4B8C-83A1-F6EECF244321}">
                <p14:modId xmlns:p14="http://schemas.microsoft.com/office/powerpoint/2010/main" val="1773160839"/>
              </p:ext>
            </p:extLst>
          </p:nvPr>
        </p:nvGraphicFramePr>
        <p:xfrm>
          <a:off x="215664" y="381407"/>
          <a:ext cx="8733605" cy="4591650"/>
        </p:xfrm>
        <a:graphic>
          <a:graphicData uri="http://schemas.openxmlformats.org/drawingml/2006/table">
            <a:tbl>
              <a:tblPr firstRow="1" firstCol="1" bandRow="1"/>
              <a:tblGrid>
                <a:gridCol w="3120294"/>
                <a:gridCol w="950107"/>
                <a:gridCol w="776940"/>
                <a:gridCol w="776940"/>
                <a:gridCol w="777722"/>
                <a:gridCol w="777722"/>
                <a:gridCol w="776940"/>
                <a:gridCol w="776940"/>
              </a:tblGrid>
              <a:tr h="145714">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Наименование целевого показателя (индикатора)</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Единица измерения</a:t>
                      </a:r>
                      <a:endParaRPr lang="ru-RU" sz="80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2023</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2024</a:t>
                      </a:r>
                      <a:endParaRPr lang="ru-RU" sz="80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2025</a:t>
                      </a:r>
                      <a:endParaRPr lang="ru-RU" sz="80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2026</a:t>
                      </a:r>
                      <a:endParaRPr lang="ru-RU" sz="80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2027</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2028</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43779">
                <a:tc vMerge="1">
                  <a:txBody>
                    <a:bodyPr/>
                    <a:lstStyle/>
                    <a:p>
                      <a:endParaRPr lang="ru-RU"/>
                    </a:p>
                  </a:txBody>
                  <a:tcPr/>
                </a:tc>
                <a:tc vMerge="1">
                  <a:txBody>
                    <a:bodyPr/>
                    <a:lstStyle/>
                    <a:p>
                      <a:endParaRPr lang="ru-RU"/>
                    </a:p>
                  </a:txBody>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отчет</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800" b="0" i="0" u="none" strike="noStrike" kern="0" cap="none" spc="0" normalizeH="0" baseline="0" noProof="0" dirty="0" smtClean="0">
                          <a:ln>
                            <a:noFill/>
                          </a:ln>
                          <a:solidFill>
                            <a:srgbClr val="00717D"/>
                          </a:solidFill>
                          <a:effectLst/>
                          <a:uLnTx/>
                          <a:uFillTx/>
                          <a:latin typeface="Inter SemiBold"/>
                          <a:ea typeface="Calibri"/>
                          <a:cs typeface="Times New Roman"/>
                          <a:sym typeface="Arial"/>
                        </a:rPr>
                        <a:t>отчет</a:t>
                      </a:r>
                      <a:endParaRPr kumimoji="0" lang="ru-RU" sz="800" b="0" i="0" u="none" strike="noStrike" kern="0" cap="none" spc="0" normalizeH="0" baseline="0" noProof="0" dirty="0">
                        <a:ln>
                          <a:noFill/>
                        </a:ln>
                        <a:solidFill>
                          <a:srgbClr val="00717D"/>
                        </a:solidFill>
                        <a:effectLst/>
                        <a:uLnTx/>
                        <a:uFillTx/>
                        <a:latin typeface="Inter SemiBold"/>
                        <a:ea typeface="Calibri"/>
                        <a:cs typeface="Times New Roman"/>
                        <a:sym typeface="Arial"/>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оценка</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53891">
                <a:tc gridSpan="7">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1050" b="1" dirty="0" smtClean="0">
                          <a:effectLst/>
                          <a:latin typeface="Inter SemiBold"/>
                          <a:ea typeface="Times New Roman"/>
                          <a:cs typeface="Times New Roman"/>
                        </a:rPr>
                        <a:t>Подпрограмма «Развитие </a:t>
                      </a:r>
                      <a:r>
                        <a:rPr lang="ru-RU" sz="1050" b="1" dirty="0">
                          <a:effectLst/>
                          <a:latin typeface="Inter SemiBold"/>
                          <a:ea typeface="Times New Roman"/>
                          <a:cs typeface="Times New Roman"/>
                        </a:rPr>
                        <a:t>дошкольного </a:t>
                      </a:r>
                      <a:r>
                        <a:rPr lang="ru-RU" sz="1050" b="1" dirty="0" smtClean="0">
                          <a:effectLst/>
                          <a:latin typeface="Inter SemiBold"/>
                          <a:ea typeface="Times New Roman"/>
                          <a:cs typeface="Times New Roman"/>
                        </a:rPr>
                        <a:t>образования»</a:t>
                      </a:r>
                      <a:r>
                        <a:rPr lang="ru-RU" sz="1050" b="1" dirty="0">
                          <a:effectLst/>
                          <a:latin typeface="Inter SemiBold"/>
                          <a:ea typeface="Times New Roman"/>
                          <a:cs typeface="Times New Roman"/>
                        </a:rPr>
                        <a:t>  </a:t>
                      </a:r>
                      <a:endParaRPr lang="ru-RU" sz="105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ctr">
                        <a:lnSpc>
                          <a:spcPct val="115000"/>
                        </a:lnSpc>
                        <a:spcAft>
                          <a:spcPts val="0"/>
                        </a:spcAft>
                      </a:pPr>
                      <a:endParaRPr lang="ru-RU" sz="800" dirty="0">
                        <a:effectLst/>
                        <a:latin typeface="Inter SemiBold"/>
                        <a:ea typeface="Calibri"/>
                        <a:cs typeface="Times New Roman"/>
                      </a:endParaRPr>
                    </a:p>
                  </a:txBody>
                  <a:tcPr marL="32254" marR="32254"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549479">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a:effectLst/>
                          <a:latin typeface="Inter SemiBold"/>
                          <a:ea typeface="Times New Roman"/>
                          <a:cs typeface="Times New Roman"/>
                        </a:rPr>
                        <a:t>Доля детей в возрасте 1 - 6 лет, получающих дошкольную образовательную услугу и (или) услугу по их содержанию в муниципальных образовательных учреждениях, в общей численности детей в возрасте 1 - 6 лет</a:t>
                      </a:r>
                      <a:endParaRPr lang="ru-RU" sz="800">
                        <a:effectLst/>
                        <a:latin typeface="Inter SemiBold"/>
                        <a:ea typeface="Calibri"/>
                        <a:cs typeface="Times New Roman"/>
                      </a:endParaRPr>
                    </a:p>
                  </a:txBody>
                  <a:tcPr marL="32254" marR="322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процентов</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97,0</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90,0</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98,0</a:t>
                      </a:r>
                      <a:endParaRPr lang="ru-RU" sz="80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98,0</a:t>
                      </a:r>
                      <a:endParaRPr lang="ru-RU" sz="80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98,0</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98,0</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428754">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a:effectLst/>
                          <a:latin typeface="Inter SemiBold"/>
                          <a:ea typeface="Times New Roman"/>
                          <a:cs typeface="Times New Roman"/>
                        </a:rPr>
                        <a:t>Доля детей в возрасте 1-6 лет, состоящих на учете для определения в муниципальные дошкольные образовательные учреждения, в общей численности детей в возрасте 1-6 лет</a:t>
                      </a:r>
                      <a:endParaRPr lang="ru-RU" sz="800">
                        <a:effectLst/>
                        <a:latin typeface="Inter SemiBold"/>
                        <a:ea typeface="Calibri"/>
                        <a:cs typeface="Times New Roman"/>
                      </a:endParaRPr>
                    </a:p>
                  </a:txBody>
                  <a:tcPr marL="32254" marR="322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процентов</a:t>
                      </a:r>
                      <a:endParaRPr lang="ru-RU" sz="80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5,6</a:t>
                      </a:r>
                      <a:endParaRPr lang="ru-RU" sz="80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4,9</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5,0</a:t>
                      </a:r>
                      <a:endParaRPr lang="ru-RU" sz="80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5,0</a:t>
                      </a:r>
                      <a:endParaRPr lang="ru-RU" sz="80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5,0</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5,0</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686849">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effectLst/>
                          <a:latin typeface="Inter SemiBold"/>
                          <a:ea typeface="Times New Roman"/>
                          <a:cs typeface="Times New Roman"/>
                        </a:rPr>
                        <a:t>Доступность дошкольного образования (отношение численности детей 3-7 лет, которым предоставлена возможность получать услуги дошкольного образования, к численности детей в возрасте 3-7 лет, скорректированной на численность детей в возрасте 5-7 лет, обучающихся в школе)</a:t>
                      </a:r>
                      <a:endParaRPr lang="ru-RU" sz="800" dirty="0">
                        <a:effectLst/>
                        <a:latin typeface="Inter SemiBold"/>
                        <a:ea typeface="Calibri"/>
                        <a:cs typeface="Times New Roman"/>
                      </a:endParaRPr>
                    </a:p>
                  </a:txBody>
                  <a:tcPr marL="32254" marR="322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процентов</a:t>
                      </a:r>
                      <a:endParaRPr lang="ru-RU" sz="80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100,0</a:t>
                      </a:r>
                      <a:endParaRPr lang="ru-RU" sz="80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100,0</a:t>
                      </a:r>
                      <a:endParaRPr lang="ru-RU" sz="80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100,0</a:t>
                      </a:r>
                      <a:endParaRPr lang="ru-RU" sz="80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100,0</a:t>
                      </a:r>
                      <a:endParaRPr lang="ru-RU" sz="80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100,0</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100,0</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549479">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effectLst/>
                          <a:latin typeface="Inter SemiBold"/>
                          <a:ea typeface="Times New Roman"/>
                          <a:cs typeface="Times New Roman"/>
                        </a:rPr>
                        <a:t>Доля муниципальных дошкольных образовательных учреждений, здания которых находятся в аварийном состоянии или требуют капитального ремонта, в общем числе муниципальных дошкольных образовательных учреждений</a:t>
                      </a:r>
                      <a:endParaRPr lang="ru-RU" sz="800" dirty="0">
                        <a:effectLst/>
                        <a:latin typeface="Inter SemiBold"/>
                        <a:ea typeface="Calibri"/>
                        <a:cs typeface="Times New Roman"/>
                      </a:endParaRPr>
                    </a:p>
                  </a:txBody>
                  <a:tcPr marL="32254" marR="322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процентов</a:t>
                      </a:r>
                      <a:endParaRPr lang="ru-RU" sz="80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30,0</a:t>
                      </a:r>
                      <a:endParaRPr lang="ru-RU" sz="80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31,5</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31,5</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26,3</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26,3</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26,3</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432775">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effectLst/>
                          <a:latin typeface="Inter SemiBold"/>
                          <a:ea typeface="Times New Roman"/>
                          <a:cs typeface="Times New Roman"/>
                        </a:rPr>
                        <a:t>Среднемесячная номинальная начисленная заработная плата работников муниципальных дошкольных образовательных учреждений</a:t>
                      </a:r>
                      <a:endParaRPr lang="ru-RU" sz="800" dirty="0">
                        <a:effectLst/>
                        <a:latin typeface="Inter SemiBold"/>
                        <a:ea typeface="Calibri"/>
                        <a:cs typeface="Times New Roman"/>
                      </a:endParaRPr>
                    </a:p>
                  </a:txBody>
                  <a:tcPr marL="28207" marR="2820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рублей</a:t>
                      </a:r>
                      <a:endParaRPr lang="ru-RU" sz="800" dirty="0">
                        <a:effectLst/>
                        <a:latin typeface="Inter SemiBold"/>
                        <a:ea typeface="Calibri"/>
                        <a:cs typeface="Times New Roman"/>
                      </a:endParaRPr>
                    </a:p>
                  </a:txBody>
                  <a:tcPr marL="28207" marR="2820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29 124,0</a:t>
                      </a:r>
                      <a:endParaRPr lang="ru-RU" sz="800" dirty="0">
                        <a:effectLst/>
                        <a:latin typeface="Inter SemiBold"/>
                        <a:ea typeface="Calibri"/>
                        <a:cs typeface="Times New Roman"/>
                      </a:endParaRPr>
                    </a:p>
                  </a:txBody>
                  <a:tcPr marL="28207" marR="2820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36 249</a:t>
                      </a:r>
                      <a:endParaRPr lang="ru-RU" sz="800" dirty="0">
                        <a:effectLst/>
                        <a:latin typeface="Inter SemiBold"/>
                        <a:ea typeface="Calibri"/>
                        <a:cs typeface="Times New Roman"/>
                      </a:endParaRPr>
                    </a:p>
                  </a:txBody>
                  <a:tcPr marL="28207" marR="2820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42 048,8</a:t>
                      </a:r>
                      <a:endParaRPr lang="ru-RU" sz="800" dirty="0">
                        <a:effectLst/>
                        <a:latin typeface="Inter SemiBold"/>
                        <a:ea typeface="Calibri"/>
                        <a:cs typeface="Times New Roman"/>
                      </a:endParaRPr>
                    </a:p>
                  </a:txBody>
                  <a:tcPr marL="28207" marR="2820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45 833,2</a:t>
                      </a:r>
                      <a:endParaRPr lang="ru-RU" sz="800" dirty="0">
                        <a:effectLst/>
                        <a:latin typeface="Inter SemiBold"/>
                        <a:ea typeface="Calibri"/>
                        <a:cs typeface="Times New Roman"/>
                      </a:endParaRPr>
                    </a:p>
                  </a:txBody>
                  <a:tcPr marL="28207" marR="2820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49</a:t>
                      </a:r>
                      <a:r>
                        <a:rPr lang="ru-RU" sz="800" baseline="0" dirty="0" smtClean="0">
                          <a:effectLst/>
                          <a:latin typeface="Inter SemiBold"/>
                          <a:ea typeface="Calibri"/>
                          <a:cs typeface="Times New Roman"/>
                        </a:rPr>
                        <a:t> 499,9</a:t>
                      </a:r>
                      <a:endParaRPr lang="ru-RU" sz="800" dirty="0">
                        <a:effectLst/>
                        <a:latin typeface="Inter SemiBold"/>
                        <a:ea typeface="Calibri"/>
                        <a:cs typeface="Times New Roman"/>
                      </a:endParaRPr>
                    </a:p>
                  </a:txBody>
                  <a:tcPr marL="28207" marR="2820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49</a:t>
                      </a:r>
                      <a:r>
                        <a:rPr lang="ru-RU" sz="800" baseline="0" dirty="0" smtClean="0">
                          <a:effectLst/>
                          <a:latin typeface="Inter SemiBold"/>
                          <a:ea typeface="Calibri"/>
                          <a:cs typeface="Times New Roman"/>
                        </a:rPr>
                        <a:t> 499,9</a:t>
                      </a:r>
                      <a:endParaRPr lang="ru-RU" sz="800" dirty="0">
                        <a:effectLst/>
                        <a:latin typeface="Inter SemiBold"/>
                        <a:ea typeface="Calibri"/>
                        <a:cs typeface="Times New Roman"/>
                      </a:endParaRPr>
                    </a:p>
                  </a:txBody>
                  <a:tcPr marL="28207" marR="2820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422785">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effectLst/>
                          <a:latin typeface="Inter SemiBold"/>
                          <a:ea typeface="Times New Roman"/>
                          <a:cs typeface="Times New Roman"/>
                        </a:rPr>
                        <a:t>Укомплектованность муниципальных дошкольных образовательных учреждений персоналом в соответствии со штатным расписанием</a:t>
                      </a:r>
                      <a:endParaRPr lang="ru-RU" sz="800" dirty="0">
                        <a:effectLst/>
                        <a:latin typeface="Inter SemiBold"/>
                        <a:ea typeface="Calibri"/>
                        <a:cs typeface="Times New Roman"/>
                      </a:endParaRPr>
                    </a:p>
                  </a:txBody>
                  <a:tcPr marL="28207" marR="2820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a:t>
                      </a:r>
                      <a:endParaRPr lang="ru-RU" sz="800" dirty="0">
                        <a:effectLst/>
                        <a:latin typeface="Inter SemiBold"/>
                        <a:ea typeface="Calibri"/>
                        <a:cs typeface="Times New Roman"/>
                      </a:endParaRPr>
                    </a:p>
                  </a:txBody>
                  <a:tcPr marL="28207" marR="2820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100,0</a:t>
                      </a:r>
                      <a:endParaRPr lang="ru-RU" sz="800" dirty="0">
                        <a:effectLst/>
                        <a:latin typeface="Inter SemiBold"/>
                        <a:ea typeface="Calibri"/>
                        <a:cs typeface="Times New Roman"/>
                      </a:endParaRPr>
                    </a:p>
                  </a:txBody>
                  <a:tcPr marL="28207" marR="2820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100,0</a:t>
                      </a:r>
                      <a:endParaRPr lang="ru-RU" sz="800">
                        <a:effectLst/>
                        <a:latin typeface="Inter SemiBold"/>
                        <a:ea typeface="Calibri"/>
                        <a:cs typeface="Times New Roman"/>
                      </a:endParaRPr>
                    </a:p>
                  </a:txBody>
                  <a:tcPr marL="28207" marR="2820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100,0</a:t>
                      </a:r>
                      <a:endParaRPr lang="ru-RU" sz="800" dirty="0">
                        <a:effectLst/>
                        <a:latin typeface="Inter SemiBold"/>
                        <a:ea typeface="Calibri"/>
                        <a:cs typeface="Times New Roman"/>
                      </a:endParaRPr>
                    </a:p>
                  </a:txBody>
                  <a:tcPr marL="28207" marR="2820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100,0</a:t>
                      </a:r>
                      <a:endParaRPr lang="ru-RU" sz="800">
                        <a:effectLst/>
                        <a:latin typeface="Inter SemiBold"/>
                        <a:ea typeface="Calibri"/>
                        <a:cs typeface="Times New Roman"/>
                      </a:endParaRPr>
                    </a:p>
                  </a:txBody>
                  <a:tcPr marL="28207" marR="2820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100,0</a:t>
                      </a:r>
                      <a:endParaRPr lang="ru-RU" sz="800">
                        <a:effectLst/>
                        <a:latin typeface="Inter SemiBold"/>
                        <a:ea typeface="Calibri"/>
                        <a:cs typeface="Times New Roman"/>
                      </a:endParaRPr>
                    </a:p>
                  </a:txBody>
                  <a:tcPr marL="28207" marR="2820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100,0</a:t>
                      </a:r>
                      <a:endParaRPr lang="ru-RU" sz="800">
                        <a:effectLst/>
                        <a:latin typeface="Inter SemiBold"/>
                        <a:ea typeface="Calibri"/>
                        <a:cs typeface="Times New Roman"/>
                      </a:endParaRPr>
                    </a:p>
                  </a:txBody>
                  <a:tcPr marL="28207" marR="2820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824219">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a:effectLst/>
                          <a:latin typeface="Inter SemiBold"/>
                          <a:ea typeface="Times New Roman"/>
                          <a:cs typeface="Times New Roman"/>
                        </a:rPr>
                        <a:t>Доля педагогических работников муниципальных дошкольных образовательных учреждений, получивших  в установленном порядке первую и высшую квалификационные категории и подтверждение соответствия занимаемой должности, в общей численности педагогических работников муниципальных дошкольных образовательных учреждений</a:t>
                      </a:r>
                      <a:endParaRPr lang="ru-RU" sz="800">
                        <a:effectLst/>
                        <a:latin typeface="Inter SemiBold"/>
                        <a:ea typeface="Calibri"/>
                        <a:cs typeface="Times New Roman"/>
                      </a:endParaRPr>
                    </a:p>
                  </a:txBody>
                  <a:tcPr marL="28207" marR="2820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a:t>
                      </a:r>
                      <a:endParaRPr lang="ru-RU" sz="800" dirty="0">
                        <a:effectLst/>
                        <a:latin typeface="Inter SemiBold"/>
                        <a:ea typeface="Calibri"/>
                        <a:cs typeface="Times New Roman"/>
                      </a:endParaRPr>
                    </a:p>
                  </a:txBody>
                  <a:tcPr marL="28207" marR="2820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86,3</a:t>
                      </a:r>
                      <a:endParaRPr lang="ru-RU" sz="800" dirty="0">
                        <a:effectLst/>
                        <a:latin typeface="Inter SemiBold"/>
                        <a:ea typeface="Calibri"/>
                        <a:cs typeface="Times New Roman"/>
                      </a:endParaRPr>
                    </a:p>
                  </a:txBody>
                  <a:tcPr marL="28207" marR="2820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81,9</a:t>
                      </a:r>
                      <a:endParaRPr lang="ru-RU" sz="800" dirty="0">
                        <a:effectLst/>
                        <a:latin typeface="Inter SemiBold"/>
                        <a:ea typeface="Calibri"/>
                        <a:cs typeface="Times New Roman"/>
                      </a:endParaRPr>
                    </a:p>
                  </a:txBody>
                  <a:tcPr marL="28207" marR="2820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82,0</a:t>
                      </a:r>
                      <a:endParaRPr lang="ru-RU" sz="800" dirty="0">
                        <a:effectLst/>
                        <a:latin typeface="Inter SemiBold"/>
                        <a:ea typeface="Calibri"/>
                        <a:cs typeface="Times New Roman"/>
                      </a:endParaRPr>
                    </a:p>
                  </a:txBody>
                  <a:tcPr marL="28207" marR="2820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82,0</a:t>
                      </a:r>
                      <a:endParaRPr lang="ru-RU" sz="800" dirty="0">
                        <a:effectLst/>
                        <a:latin typeface="Inter SemiBold"/>
                        <a:ea typeface="Calibri"/>
                        <a:cs typeface="Times New Roman"/>
                      </a:endParaRPr>
                    </a:p>
                  </a:txBody>
                  <a:tcPr marL="28207" marR="2820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82,0</a:t>
                      </a:r>
                      <a:endParaRPr lang="ru-RU" sz="800" dirty="0">
                        <a:effectLst/>
                        <a:latin typeface="Inter SemiBold"/>
                        <a:ea typeface="Calibri"/>
                        <a:cs typeface="Times New Roman"/>
                      </a:endParaRPr>
                    </a:p>
                  </a:txBody>
                  <a:tcPr marL="28207" marR="2820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82,0</a:t>
                      </a:r>
                      <a:endParaRPr lang="ru-RU" sz="800" dirty="0">
                        <a:effectLst/>
                        <a:latin typeface="Inter SemiBold"/>
                        <a:ea typeface="Calibri"/>
                        <a:cs typeface="Times New Roman"/>
                      </a:endParaRPr>
                    </a:p>
                  </a:txBody>
                  <a:tcPr marL="28207" marR="2820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1011096130"/>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Таблица 3"/>
          <p:cNvGraphicFramePr>
            <a:graphicFrameLocks noGrp="1"/>
          </p:cNvGraphicFramePr>
          <p:nvPr>
            <p:extLst>
              <p:ext uri="{D42A27DB-BD31-4B8C-83A1-F6EECF244321}">
                <p14:modId xmlns:p14="http://schemas.microsoft.com/office/powerpoint/2010/main" val="322605189"/>
              </p:ext>
            </p:extLst>
          </p:nvPr>
        </p:nvGraphicFramePr>
        <p:xfrm>
          <a:off x="211666" y="208285"/>
          <a:ext cx="8720666" cy="4647718"/>
        </p:xfrm>
        <a:graphic>
          <a:graphicData uri="http://schemas.openxmlformats.org/drawingml/2006/table">
            <a:tbl>
              <a:tblPr firstRow="1" firstCol="1" bandRow="1"/>
              <a:tblGrid>
                <a:gridCol w="3305486"/>
                <a:gridCol w="570135"/>
                <a:gridCol w="850500"/>
                <a:gridCol w="915628"/>
                <a:gridCol w="785368"/>
                <a:gridCol w="755998"/>
                <a:gridCol w="755998"/>
                <a:gridCol w="781553"/>
              </a:tblGrid>
              <a:tr h="295561">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Наименование целевого показателя (индикатора)</a:t>
                      </a:r>
                      <a:endParaRPr lang="ru-RU" sz="800" dirty="0">
                        <a:effectLst/>
                        <a:latin typeface="Inter SemiBold"/>
                        <a:ea typeface="Calibri"/>
                        <a:cs typeface="Times New Roman"/>
                      </a:endParaRPr>
                    </a:p>
                  </a:txBody>
                  <a:tcPr marL="28207" marR="2820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Единица </a:t>
                      </a:r>
                      <a:r>
                        <a:rPr lang="ru-RU" sz="800" dirty="0" err="1" smtClean="0">
                          <a:effectLst/>
                          <a:latin typeface="Inter SemiBold"/>
                          <a:ea typeface="Times New Roman"/>
                          <a:cs typeface="Times New Roman"/>
                        </a:rPr>
                        <a:t>измере-ния</a:t>
                      </a:r>
                      <a:endParaRPr lang="ru-RU" sz="800" dirty="0">
                        <a:effectLst/>
                        <a:latin typeface="Inter SemiBold"/>
                        <a:ea typeface="Calibri"/>
                        <a:cs typeface="Times New Roman"/>
                      </a:endParaRPr>
                    </a:p>
                  </a:txBody>
                  <a:tcPr marL="28207" marR="2820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2023</a:t>
                      </a:r>
                      <a:endParaRPr lang="ru-RU" sz="800" dirty="0">
                        <a:effectLst/>
                        <a:latin typeface="Inter SemiBold"/>
                        <a:ea typeface="Calibri"/>
                        <a:cs typeface="Times New Roman"/>
                      </a:endParaRPr>
                    </a:p>
                  </a:txBody>
                  <a:tcPr marL="28207" marR="2820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2024</a:t>
                      </a:r>
                      <a:endParaRPr lang="ru-RU" sz="800" dirty="0">
                        <a:effectLst/>
                        <a:latin typeface="Inter SemiBold"/>
                        <a:ea typeface="Calibri"/>
                        <a:cs typeface="Times New Roman"/>
                      </a:endParaRPr>
                    </a:p>
                  </a:txBody>
                  <a:tcPr marL="28207" marR="2820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2025</a:t>
                      </a:r>
                      <a:endParaRPr lang="ru-RU" sz="800" dirty="0">
                        <a:effectLst/>
                        <a:latin typeface="Inter SemiBold"/>
                        <a:ea typeface="Calibri"/>
                        <a:cs typeface="Times New Roman"/>
                      </a:endParaRPr>
                    </a:p>
                  </a:txBody>
                  <a:tcPr marL="28207" marR="2820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2026</a:t>
                      </a:r>
                      <a:endParaRPr lang="ru-RU" sz="800" dirty="0">
                        <a:effectLst/>
                        <a:latin typeface="Inter SemiBold"/>
                        <a:ea typeface="Calibri"/>
                        <a:cs typeface="Times New Roman"/>
                      </a:endParaRPr>
                    </a:p>
                  </a:txBody>
                  <a:tcPr marL="28207" marR="2820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2027</a:t>
                      </a:r>
                      <a:endParaRPr lang="ru-RU" sz="800">
                        <a:effectLst/>
                        <a:latin typeface="Inter SemiBold"/>
                        <a:ea typeface="Calibri"/>
                        <a:cs typeface="Times New Roman"/>
                      </a:endParaRPr>
                    </a:p>
                  </a:txBody>
                  <a:tcPr marL="28207" marR="2820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2028</a:t>
                      </a:r>
                      <a:endParaRPr lang="ru-RU" sz="800" dirty="0">
                        <a:effectLst/>
                        <a:latin typeface="Inter SemiBold"/>
                        <a:ea typeface="Calibri"/>
                        <a:cs typeface="Times New Roman"/>
                      </a:endParaRPr>
                    </a:p>
                  </a:txBody>
                  <a:tcPr marL="28207" marR="2820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72504">
                <a:tc vMerge="1">
                  <a:txBody>
                    <a:bodyPr/>
                    <a:lstStyle/>
                    <a:p>
                      <a:endParaRPr lang="ru-RU"/>
                    </a:p>
                  </a:txBody>
                  <a:tcPr/>
                </a:tc>
                <a:tc vMerge="1">
                  <a:txBody>
                    <a:bodyPr/>
                    <a:lstStyle/>
                    <a:p>
                      <a:endParaRPr lang="ru-RU"/>
                    </a:p>
                  </a:txBody>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отчет</a:t>
                      </a:r>
                      <a:endParaRPr lang="ru-RU" sz="800" dirty="0">
                        <a:effectLst/>
                        <a:latin typeface="Inter SemiBold"/>
                        <a:ea typeface="Calibri"/>
                        <a:cs typeface="Times New Roman"/>
                      </a:endParaRPr>
                    </a:p>
                  </a:txBody>
                  <a:tcPr marL="28207" marR="2820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800" b="0"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отчет</a:t>
                      </a:r>
                      <a:endParaRPr kumimoji="0" lang="ru-RU" sz="800" b="0" i="0" u="none" strike="noStrike" kern="0" cap="none" spc="0" normalizeH="0" baseline="0" noProof="0" dirty="0">
                        <a:ln>
                          <a:noFill/>
                        </a:ln>
                        <a:solidFill>
                          <a:srgbClr val="00717D"/>
                        </a:solidFill>
                        <a:effectLst/>
                        <a:uLnTx/>
                        <a:uFillTx/>
                        <a:latin typeface="Inter SemiBold"/>
                        <a:ea typeface="Calibri"/>
                        <a:cs typeface="Times New Roman"/>
                        <a:sym typeface="Arial"/>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оценка</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369475">
                <a:tc gridSpan="8">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1050" b="1" dirty="0" smtClean="0">
                          <a:effectLst/>
                          <a:latin typeface="Inter SemiBold"/>
                          <a:ea typeface="Times New Roman"/>
                          <a:cs typeface="Times New Roman"/>
                        </a:rPr>
                        <a:t>Подпрограмма «Развитие </a:t>
                      </a:r>
                      <a:r>
                        <a:rPr lang="ru-RU" sz="1050" b="1" dirty="0">
                          <a:effectLst/>
                          <a:latin typeface="Inter SemiBold"/>
                          <a:ea typeface="Times New Roman"/>
                          <a:cs typeface="Times New Roman"/>
                        </a:rPr>
                        <a:t>общего </a:t>
                      </a:r>
                      <a:r>
                        <a:rPr lang="ru-RU" sz="1050" b="1" dirty="0" smtClean="0">
                          <a:effectLst/>
                          <a:latin typeface="Inter SemiBold"/>
                          <a:ea typeface="Times New Roman"/>
                          <a:cs typeface="Times New Roman"/>
                        </a:rPr>
                        <a:t>образования (</a:t>
                      </a:r>
                      <a:r>
                        <a:rPr lang="ru-RU" sz="1050" b="1" dirty="0">
                          <a:effectLst/>
                          <a:latin typeface="Inter SemiBold"/>
                          <a:ea typeface="Times New Roman"/>
                          <a:cs typeface="Times New Roman"/>
                        </a:rPr>
                        <a:t>развитие начального общего, основного общего, </a:t>
                      </a:r>
                      <a:endParaRPr lang="ru-RU" sz="1050" b="1" dirty="0" smtClean="0">
                        <a:effectLst/>
                        <a:latin typeface="Inter SemiBold"/>
                        <a:ea typeface="Times New Roman"/>
                        <a:cs typeface="Times New Roman"/>
                      </a:endParaRPr>
                    </a:p>
                    <a:p>
                      <a:pPr algn="ctr">
                        <a:lnSpc>
                          <a:spcPct val="115000"/>
                        </a:lnSpc>
                        <a:spcAft>
                          <a:spcPts val="0"/>
                        </a:spcAft>
                      </a:pPr>
                      <a:r>
                        <a:rPr lang="ru-RU" sz="1050" b="1" dirty="0" smtClean="0">
                          <a:effectLst/>
                          <a:latin typeface="Inter SemiBold"/>
                          <a:ea typeface="Times New Roman"/>
                          <a:cs typeface="Times New Roman"/>
                        </a:rPr>
                        <a:t>среднего </a:t>
                      </a:r>
                      <a:r>
                        <a:rPr lang="ru-RU" sz="1050" b="1" dirty="0">
                          <a:effectLst/>
                          <a:latin typeface="Inter SemiBold"/>
                          <a:ea typeface="Times New Roman"/>
                          <a:cs typeface="Times New Roman"/>
                        </a:rPr>
                        <a:t>общего образования</a:t>
                      </a:r>
                      <a:r>
                        <a:rPr lang="ru-RU" sz="1050" b="1" dirty="0" smtClean="0">
                          <a:effectLst/>
                          <a:latin typeface="Inter SemiBold"/>
                          <a:ea typeface="Times New Roman"/>
                          <a:cs typeface="Times New Roman"/>
                        </a:rPr>
                        <a:t>)»</a:t>
                      </a:r>
                      <a:endParaRPr lang="ru-RU" sz="1050" dirty="0">
                        <a:effectLst/>
                        <a:latin typeface="Inter SemiBold"/>
                        <a:ea typeface="Calibri"/>
                        <a:cs typeface="Times New Roman"/>
                      </a:endParaRPr>
                    </a:p>
                  </a:txBody>
                  <a:tcPr marL="28207" marR="2820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r>
              <a:tr h="598426">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effectLst/>
                          <a:latin typeface="Inter SemiBold"/>
                          <a:ea typeface="Times New Roman"/>
                          <a:cs typeface="Times New Roman"/>
                        </a:rPr>
                        <a:t>Доля выпускников муниципальных общеобразовательных учреждений, не получивших аттестат о среднем общем образовании, в общей численности выпускников муниципальных общеобразовательных учреждений</a:t>
                      </a:r>
                      <a:endParaRPr lang="ru-RU" sz="800" dirty="0">
                        <a:effectLst/>
                        <a:latin typeface="Inter SemiBold"/>
                        <a:ea typeface="Calibri"/>
                        <a:cs typeface="Times New Roman"/>
                      </a:endParaRPr>
                    </a:p>
                  </a:txBody>
                  <a:tcPr marL="28207" marR="2820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a:t>
                      </a:r>
                      <a:endParaRPr lang="ru-RU" sz="800" dirty="0">
                        <a:effectLst/>
                        <a:latin typeface="Inter SemiBold"/>
                        <a:ea typeface="Calibri"/>
                        <a:cs typeface="Times New Roman"/>
                      </a:endParaRPr>
                    </a:p>
                  </a:txBody>
                  <a:tcPr marL="28207" marR="2820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0,00</a:t>
                      </a:r>
                      <a:endParaRPr lang="ru-RU" sz="800" dirty="0">
                        <a:effectLst/>
                        <a:latin typeface="Inter SemiBold"/>
                        <a:ea typeface="Calibri"/>
                        <a:cs typeface="Times New Roman"/>
                      </a:endParaRPr>
                    </a:p>
                  </a:txBody>
                  <a:tcPr marL="28207" marR="2820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0,00</a:t>
                      </a:r>
                      <a:endParaRPr lang="ru-RU" sz="800" dirty="0">
                        <a:effectLst/>
                        <a:latin typeface="Inter SemiBold"/>
                        <a:ea typeface="Calibri"/>
                        <a:cs typeface="Times New Roman"/>
                      </a:endParaRPr>
                    </a:p>
                  </a:txBody>
                  <a:tcPr marL="28207" marR="2820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0,00</a:t>
                      </a:r>
                      <a:endParaRPr lang="ru-RU" sz="800" dirty="0">
                        <a:effectLst/>
                        <a:latin typeface="Inter SemiBold"/>
                        <a:ea typeface="Calibri"/>
                        <a:cs typeface="Times New Roman"/>
                      </a:endParaRPr>
                    </a:p>
                  </a:txBody>
                  <a:tcPr marL="28207" marR="2820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0,00</a:t>
                      </a:r>
                      <a:endParaRPr lang="ru-RU" sz="800">
                        <a:effectLst/>
                        <a:latin typeface="Inter SemiBold"/>
                        <a:ea typeface="Calibri"/>
                        <a:cs typeface="Times New Roman"/>
                      </a:endParaRPr>
                    </a:p>
                  </a:txBody>
                  <a:tcPr marL="28207" marR="2820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0,00</a:t>
                      </a:r>
                      <a:endParaRPr lang="ru-RU" sz="800">
                        <a:effectLst/>
                        <a:latin typeface="Inter SemiBold"/>
                        <a:ea typeface="Calibri"/>
                        <a:cs typeface="Times New Roman"/>
                      </a:endParaRPr>
                    </a:p>
                  </a:txBody>
                  <a:tcPr marL="28207" marR="2820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0,00</a:t>
                      </a:r>
                      <a:endParaRPr lang="ru-RU" sz="800" dirty="0">
                        <a:effectLst/>
                        <a:latin typeface="Inter SemiBold"/>
                        <a:ea typeface="Calibri"/>
                        <a:cs typeface="Times New Roman"/>
                      </a:endParaRPr>
                    </a:p>
                  </a:txBody>
                  <a:tcPr marL="28207" marR="2820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576812">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effectLst/>
                          <a:latin typeface="Inter SemiBold"/>
                          <a:ea typeface="Times New Roman"/>
                          <a:cs typeface="Times New Roman"/>
                        </a:rPr>
                        <a:t>Удельный вес учащихся организаций общего образования, обучающихся в соответствии с федеральными государственными образовательными стандартами, в общей численности учащихся организаций общего образования</a:t>
                      </a:r>
                      <a:endParaRPr lang="ru-RU" sz="800" dirty="0">
                        <a:effectLst/>
                        <a:latin typeface="Inter SemiBold"/>
                        <a:ea typeface="Calibri"/>
                        <a:cs typeface="Times New Roman"/>
                      </a:endParaRPr>
                    </a:p>
                  </a:txBody>
                  <a:tcPr marL="32126" marR="3212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a:t>
                      </a:r>
                      <a:endParaRPr lang="ru-RU" sz="800" dirty="0">
                        <a:effectLst/>
                        <a:latin typeface="Inter SemiBold"/>
                        <a:ea typeface="Calibri"/>
                        <a:cs typeface="Times New Roman"/>
                      </a:endParaRPr>
                    </a:p>
                  </a:txBody>
                  <a:tcPr marL="28207" marR="2820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100,0</a:t>
                      </a:r>
                      <a:endParaRPr lang="ru-RU" sz="800">
                        <a:effectLst/>
                        <a:latin typeface="Inter SemiBold"/>
                        <a:ea typeface="Calibri"/>
                        <a:cs typeface="Times New Roman"/>
                      </a:endParaRPr>
                    </a:p>
                  </a:txBody>
                  <a:tcPr marL="32126" marR="321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100,0</a:t>
                      </a:r>
                      <a:endParaRPr lang="ru-RU" sz="800">
                        <a:effectLst/>
                        <a:latin typeface="Inter SemiBold"/>
                        <a:ea typeface="Calibri"/>
                        <a:cs typeface="Times New Roman"/>
                      </a:endParaRPr>
                    </a:p>
                  </a:txBody>
                  <a:tcPr marL="32126" marR="321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100,0</a:t>
                      </a:r>
                      <a:endParaRPr lang="ru-RU" sz="800">
                        <a:effectLst/>
                        <a:latin typeface="Inter SemiBold"/>
                        <a:ea typeface="Calibri"/>
                        <a:cs typeface="Times New Roman"/>
                      </a:endParaRPr>
                    </a:p>
                  </a:txBody>
                  <a:tcPr marL="32126" marR="321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100,0</a:t>
                      </a:r>
                      <a:endParaRPr lang="ru-RU" sz="800" dirty="0">
                        <a:effectLst/>
                        <a:latin typeface="Inter SemiBold"/>
                        <a:ea typeface="Calibri"/>
                        <a:cs typeface="Times New Roman"/>
                      </a:endParaRPr>
                    </a:p>
                  </a:txBody>
                  <a:tcPr marL="32126" marR="321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100,0</a:t>
                      </a:r>
                      <a:endParaRPr lang="ru-RU" sz="800" dirty="0">
                        <a:effectLst/>
                        <a:latin typeface="Inter SemiBold"/>
                        <a:ea typeface="Calibri"/>
                        <a:cs typeface="Times New Roman"/>
                      </a:endParaRPr>
                    </a:p>
                  </a:txBody>
                  <a:tcPr marL="32126" marR="321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100,0</a:t>
                      </a:r>
                      <a:endParaRPr lang="ru-RU" sz="800" dirty="0">
                        <a:effectLst/>
                        <a:latin typeface="Inter SemiBold"/>
                        <a:ea typeface="Calibri"/>
                        <a:cs typeface="Times New Roman"/>
                      </a:endParaRPr>
                    </a:p>
                  </a:txBody>
                  <a:tcPr marL="32126" marR="321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54583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effectLst/>
                          <a:latin typeface="Inter SemiBold"/>
                          <a:ea typeface="Times New Roman"/>
                          <a:cs typeface="Times New Roman"/>
                        </a:rPr>
                        <a:t>Доля муниципальных общеобразовательных учреждений, здания которых находятся в аварийном состоянии или требуют капитального ремонта, в общем количестве муниципальных общеобразовательных учреждений</a:t>
                      </a:r>
                      <a:endParaRPr lang="ru-RU" sz="800" dirty="0">
                        <a:effectLst/>
                        <a:latin typeface="Inter SemiBold"/>
                        <a:ea typeface="Calibri"/>
                        <a:cs typeface="Times New Roman"/>
                      </a:endParaRPr>
                    </a:p>
                  </a:txBody>
                  <a:tcPr marL="32126" marR="3212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a:t>
                      </a:r>
                      <a:endParaRPr lang="ru-RU" sz="800" dirty="0">
                        <a:effectLst/>
                        <a:latin typeface="Inter SemiBold"/>
                        <a:ea typeface="Calibri"/>
                        <a:cs typeface="Times New Roman"/>
                      </a:endParaRPr>
                    </a:p>
                  </a:txBody>
                  <a:tcPr marL="28207" marR="2820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30,4</a:t>
                      </a:r>
                      <a:endParaRPr lang="ru-RU" sz="800">
                        <a:effectLst/>
                        <a:latin typeface="Inter SemiBold"/>
                        <a:ea typeface="Calibri"/>
                        <a:cs typeface="Times New Roman"/>
                      </a:endParaRPr>
                    </a:p>
                  </a:txBody>
                  <a:tcPr marL="32126" marR="321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26,1</a:t>
                      </a:r>
                      <a:endParaRPr lang="ru-RU" sz="800" dirty="0">
                        <a:effectLst/>
                        <a:latin typeface="Inter SemiBold"/>
                        <a:ea typeface="Calibri"/>
                        <a:cs typeface="Times New Roman"/>
                      </a:endParaRPr>
                    </a:p>
                  </a:txBody>
                  <a:tcPr marL="32126" marR="321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26,0</a:t>
                      </a:r>
                      <a:endParaRPr lang="ru-RU" sz="800">
                        <a:effectLst/>
                        <a:latin typeface="Inter SemiBold"/>
                        <a:ea typeface="Calibri"/>
                        <a:cs typeface="Times New Roman"/>
                      </a:endParaRPr>
                    </a:p>
                  </a:txBody>
                  <a:tcPr marL="32126" marR="321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21,7</a:t>
                      </a:r>
                      <a:endParaRPr lang="ru-RU" sz="800">
                        <a:effectLst/>
                        <a:latin typeface="Inter SemiBold"/>
                        <a:ea typeface="Calibri"/>
                        <a:cs typeface="Times New Roman"/>
                      </a:endParaRPr>
                    </a:p>
                  </a:txBody>
                  <a:tcPr marL="32126" marR="321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21,7</a:t>
                      </a:r>
                      <a:endParaRPr lang="ru-RU" sz="800" dirty="0">
                        <a:effectLst/>
                        <a:latin typeface="Inter SemiBold"/>
                        <a:ea typeface="Calibri"/>
                        <a:cs typeface="Times New Roman"/>
                      </a:endParaRPr>
                    </a:p>
                  </a:txBody>
                  <a:tcPr marL="32126" marR="321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21,7</a:t>
                      </a:r>
                      <a:endParaRPr lang="ru-RU" sz="800" dirty="0">
                        <a:effectLst/>
                        <a:latin typeface="Inter SemiBold"/>
                        <a:ea typeface="Calibri"/>
                        <a:cs typeface="Times New Roman"/>
                      </a:endParaRPr>
                    </a:p>
                  </a:txBody>
                  <a:tcPr marL="32126" marR="321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471092">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effectLst/>
                          <a:latin typeface="Inter SemiBold"/>
                          <a:ea typeface="Times New Roman"/>
                          <a:cs typeface="Times New Roman"/>
                        </a:rPr>
                        <a:t>Доля муниципальных общеобразовательных учреждений, соответствующих современным требованиям обучения, в общем количестве муниципальных общеобразовательных учреждений</a:t>
                      </a:r>
                      <a:endParaRPr lang="ru-RU" sz="800" dirty="0">
                        <a:effectLst/>
                        <a:latin typeface="Inter SemiBold"/>
                        <a:ea typeface="Calibri"/>
                        <a:cs typeface="Times New Roman"/>
                      </a:endParaRPr>
                    </a:p>
                  </a:txBody>
                  <a:tcPr marL="32126" marR="3212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a:t>
                      </a:r>
                      <a:endParaRPr lang="ru-RU" sz="800" dirty="0">
                        <a:effectLst/>
                        <a:latin typeface="Inter SemiBold"/>
                        <a:ea typeface="Calibri"/>
                        <a:cs typeface="Times New Roman"/>
                      </a:endParaRPr>
                    </a:p>
                  </a:txBody>
                  <a:tcPr marL="28207" marR="2820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84,6</a:t>
                      </a:r>
                      <a:endParaRPr lang="ru-RU" sz="800" dirty="0">
                        <a:effectLst/>
                        <a:latin typeface="Inter SemiBold"/>
                        <a:ea typeface="Calibri"/>
                        <a:cs typeface="Times New Roman"/>
                      </a:endParaRPr>
                    </a:p>
                  </a:txBody>
                  <a:tcPr marL="32126" marR="321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84,8</a:t>
                      </a:r>
                      <a:endParaRPr lang="ru-RU" sz="800" dirty="0">
                        <a:effectLst/>
                        <a:latin typeface="Inter SemiBold"/>
                        <a:ea typeface="Calibri"/>
                        <a:cs typeface="Times New Roman"/>
                      </a:endParaRPr>
                    </a:p>
                  </a:txBody>
                  <a:tcPr marL="32126" marR="321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85,0</a:t>
                      </a:r>
                      <a:endParaRPr lang="ru-RU" sz="800" dirty="0">
                        <a:effectLst/>
                        <a:latin typeface="Inter SemiBold"/>
                        <a:ea typeface="Calibri"/>
                        <a:cs typeface="Times New Roman"/>
                      </a:endParaRPr>
                    </a:p>
                  </a:txBody>
                  <a:tcPr marL="32126" marR="321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85,0</a:t>
                      </a:r>
                      <a:endParaRPr lang="ru-RU" sz="800" dirty="0">
                        <a:effectLst/>
                        <a:latin typeface="Inter SemiBold"/>
                        <a:ea typeface="Calibri"/>
                        <a:cs typeface="Times New Roman"/>
                      </a:endParaRPr>
                    </a:p>
                  </a:txBody>
                  <a:tcPr marL="32126" marR="321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85,0</a:t>
                      </a:r>
                      <a:endParaRPr lang="ru-RU" sz="800" dirty="0">
                        <a:effectLst/>
                        <a:latin typeface="Inter SemiBold"/>
                        <a:ea typeface="Calibri"/>
                        <a:cs typeface="Times New Roman"/>
                      </a:endParaRPr>
                    </a:p>
                  </a:txBody>
                  <a:tcPr marL="32126" marR="321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85,0</a:t>
                      </a:r>
                      <a:endParaRPr lang="ru-RU" sz="800" dirty="0">
                        <a:effectLst/>
                        <a:latin typeface="Inter SemiBold"/>
                        <a:ea typeface="Calibri"/>
                        <a:cs typeface="Times New Roman"/>
                      </a:endParaRPr>
                    </a:p>
                  </a:txBody>
                  <a:tcPr marL="32126" marR="321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471092">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effectLst/>
                          <a:latin typeface="Inter SemiBold"/>
                          <a:ea typeface="Times New Roman"/>
                          <a:cs typeface="Times New Roman"/>
                        </a:rPr>
                        <a:t>Доля детей первой и второй групп здоровья в общей численности обучающихся в муниципальных общеобразовательных учреждениях</a:t>
                      </a:r>
                      <a:endParaRPr lang="ru-RU" sz="800" dirty="0">
                        <a:effectLst/>
                        <a:latin typeface="Inter SemiBold"/>
                        <a:ea typeface="Calibri"/>
                        <a:cs typeface="Times New Roman"/>
                      </a:endParaRPr>
                    </a:p>
                  </a:txBody>
                  <a:tcPr marL="32126" marR="3212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a:t>
                      </a:r>
                      <a:endParaRPr lang="ru-RU" sz="800" dirty="0">
                        <a:effectLst/>
                        <a:latin typeface="Inter SemiBold"/>
                        <a:ea typeface="Calibri"/>
                        <a:cs typeface="Times New Roman"/>
                      </a:endParaRPr>
                    </a:p>
                  </a:txBody>
                  <a:tcPr marL="28207" marR="2820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94,3</a:t>
                      </a:r>
                      <a:endParaRPr lang="ru-RU" sz="800">
                        <a:effectLst/>
                        <a:latin typeface="Inter SemiBold"/>
                        <a:ea typeface="Calibri"/>
                        <a:cs typeface="Times New Roman"/>
                      </a:endParaRPr>
                    </a:p>
                  </a:txBody>
                  <a:tcPr marL="32126" marR="321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94,3</a:t>
                      </a:r>
                      <a:endParaRPr lang="ru-RU" sz="800" dirty="0">
                        <a:effectLst/>
                        <a:latin typeface="Inter SemiBold"/>
                        <a:ea typeface="Calibri"/>
                        <a:cs typeface="Times New Roman"/>
                      </a:endParaRPr>
                    </a:p>
                  </a:txBody>
                  <a:tcPr marL="32126" marR="321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95,0</a:t>
                      </a:r>
                      <a:endParaRPr lang="ru-RU" sz="800">
                        <a:effectLst/>
                        <a:latin typeface="Inter SemiBold"/>
                        <a:ea typeface="Calibri"/>
                        <a:cs typeface="Times New Roman"/>
                      </a:endParaRPr>
                    </a:p>
                  </a:txBody>
                  <a:tcPr marL="32126" marR="321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95,0</a:t>
                      </a:r>
                      <a:endParaRPr lang="ru-RU" sz="800">
                        <a:effectLst/>
                        <a:latin typeface="Inter SemiBold"/>
                        <a:ea typeface="Calibri"/>
                        <a:cs typeface="Times New Roman"/>
                      </a:endParaRPr>
                    </a:p>
                  </a:txBody>
                  <a:tcPr marL="32126" marR="321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95,0</a:t>
                      </a:r>
                      <a:endParaRPr lang="ru-RU" sz="800" dirty="0">
                        <a:effectLst/>
                        <a:latin typeface="Inter SemiBold"/>
                        <a:ea typeface="Calibri"/>
                        <a:cs typeface="Times New Roman"/>
                      </a:endParaRPr>
                    </a:p>
                  </a:txBody>
                  <a:tcPr marL="32126" marR="321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95,0</a:t>
                      </a:r>
                      <a:endParaRPr lang="ru-RU" sz="800" dirty="0">
                        <a:effectLst/>
                        <a:latin typeface="Inter SemiBold"/>
                        <a:ea typeface="Calibri"/>
                        <a:cs typeface="Times New Roman"/>
                      </a:endParaRPr>
                    </a:p>
                  </a:txBody>
                  <a:tcPr marL="32126" marR="321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54583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effectLst/>
                          <a:latin typeface="Inter SemiBold"/>
                          <a:ea typeface="Times New Roman"/>
                          <a:cs typeface="Times New Roman"/>
                        </a:rPr>
                        <a:t>Доля обучающихся в муниципальных общеобразовательных учреждениях, занимающихся во вторую (третью) смену, в общей численности обучающихся в муниципальных общеобразовательных учреждениях</a:t>
                      </a:r>
                      <a:endParaRPr lang="ru-RU" sz="800" dirty="0">
                        <a:effectLst/>
                        <a:latin typeface="Inter SemiBold"/>
                        <a:ea typeface="Calibri"/>
                        <a:cs typeface="Times New Roman"/>
                      </a:endParaRPr>
                    </a:p>
                  </a:txBody>
                  <a:tcPr marL="32126" marR="3212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a:t>
                      </a:r>
                      <a:endParaRPr lang="ru-RU" sz="800" dirty="0">
                        <a:effectLst/>
                        <a:latin typeface="Inter SemiBold"/>
                        <a:ea typeface="Calibri"/>
                        <a:cs typeface="Times New Roman"/>
                      </a:endParaRPr>
                    </a:p>
                  </a:txBody>
                  <a:tcPr marL="28207" marR="2820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25,2</a:t>
                      </a:r>
                      <a:endParaRPr lang="ru-RU" sz="800" dirty="0">
                        <a:effectLst/>
                        <a:latin typeface="Inter SemiBold"/>
                        <a:ea typeface="Calibri"/>
                        <a:cs typeface="Times New Roman"/>
                      </a:endParaRPr>
                    </a:p>
                  </a:txBody>
                  <a:tcPr marL="32126" marR="321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27,7</a:t>
                      </a:r>
                      <a:endParaRPr lang="ru-RU" sz="800" dirty="0">
                        <a:effectLst/>
                        <a:latin typeface="Inter SemiBold"/>
                        <a:ea typeface="Calibri"/>
                        <a:cs typeface="Times New Roman"/>
                      </a:endParaRPr>
                    </a:p>
                  </a:txBody>
                  <a:tcPr marL="32126" marR="321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25,0</a:t>
                      </a:r>
                      <a:endParaRPr lang="ru-RU" sz="800" dirty="0">
                        <a:effectLst/>
                        <a:latin typeface="Inter SemiBold"/>
                        <a:ea typeface="Calibri"/>
                        <a:cs typeface="Times New Roman"/>
                      </a:endParaRPr>
                    </a:p>
                  </a:txBody>
                  <a:tcPr marL="32126" marR="321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25,0</a:t>
                      </a:r>
                      <a:endParaRPr lang="ru-RU" sz="800" dirty="0">
                        <a:effectLst/>
                        <a:latin typeface="Inter SemiBold"/>
                        <a:ea typeface="Calibri"/>
                        <a:cs typeface="Times New Roman"/>
                      </a:endParaRPr>
                    </a:p>
                  </a:txBody>
                  <a:tcPr marL="32126" marR="321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25,0</a:t>
                      </a:r>
                      <a:endParaRPr lang="ru-RU" sz="800" dirty="0">
                        <a:effectLst/>
                        <a:latin typeface="Inter SemiBold"/>
                        <a:ea typeface="Calibri"/>
                        <a:cs typeface="Times New Roman"/>
                      </a:endParaRPr>
                    </a:p>
                  </a:txBody>
                  <a:tcPr marL="32126" marR="321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25,0</a:t>
                      </a:r>
                      <a:endParaRPr lang="ru-RU" sz="800" dirty="0">
                        <a:effectLst/>
                        <a:latin typeface="Inter SemiBold"/>
                        <a:ea typeface="Calibri"/>
                        <a:cs typeface="Times New Roman"/>
                      </a:endParaRPr>
                    </a:p>
                  </a:txBody>
                  <a:tcPr marL="32126" marR="321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471092">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effectLst/>
                          <a:latin typeface="Inter SemiBold"/>
                          <a:ea typeface="Times New Roman"/>
                          <a:cs typeface="Times New Roman"/>
                        </a:rPr>
                        <a:t>Охват бесплатным горячим питанием обучающихся, получающих начальное общее образование в  муниципальных общеобразовательных организациях (применяется с 2020 года)  </a:t>
                      </a:r>
                      <a:endParaRPr lang="ru-RU" sz="800" dirty="0">
                        <a:effectLst/>
                        <a:latin typeface="Inter SemiBold"/>
                        <a:ea typeface="Calibri"/>
                        <a:cs typeface="Times New Roman"/>
                      </a:endParaRPr>
                    </a:p>
                  </a:txBody>
                  <a:tcPr marL="30952" marR="3095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 </a:t>
                      </a:r>
                      <a:r>
                        <a:rPr lang="ru-RU" sz="800" dirty="0" smtClean="0">
                          <a:effectLst/>
                          <a:latin typeface="Inter SemiBold"/>
                          <a:ea typeface="Times New Roman"/>
                          <a:cs typeface="Times New Roman"/>
                        </a:rPr>
                        <a:t>%</a:t>
                      </a:r>
                      <a:endParaRPr lang="ru-RU" sz="800" dirty="0">
                        <a:effectLst/>
                        <a:latin typeface="Inter SemiBold"/>
                        <a:ea typeface="Calibri"/>
                        <a:cs typeface="Times New Roman"/>
                      </a:endParaRPr>
                    </a:p>
                  </a:txBody>
                  <a:tcPr marL="30952" marR="309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100,0</a:t>
                      </a:r>
                      <a:endParaRPr lang="ru-RU" sz="800">
                        <a:effectLst/>
                        <a:latin typeface="Inter SemiBold"/>
                        <a:ea typeface="Calibri"/>
                        <a:cs typeface="Times New Roman"/>
                      </a:endParaRPr>
                    </a:p>
                  </a:txBody>
                  <a:tcPr marL="30952" marR="309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100,0</a:t>
                      </a:r>
                      <a:endParaRPr lang="ru-RU" sz="800">
                        <a:effectLst/>
                        <a:latin typeface="Inter SemiBold"/>
                        <a:ea typeface="Calibri"/>
                        <a:cs typeface="Times New Roman"/>
                      </a:endParaRPr>
                    </a:p>
                  </a:txBody>
                  <a:tcPr marL="30952" marR="309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100,0</a:t>
                      </a:r>
                      <a:endParaRPr lang="ru-RU" sz="800">
                        <a:effectLst/>
                        <a:latin typeface="Inter SemiBold"/>
                        <a:ea typeface="Calibri"/>
                        <a:cs typeface="Times New Roman"/>
                      </a:endParaRPr>
                    </a:p>
                  </a:txBody>
                  <a:tcPr marL="30952" marR="309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100,0</a:t>
                      </a:r>
                      <a:endParaRPr lang="ru-RU" sz="800" dirty="0">
                        <a:effectLst/>
                        <a:latin typeface="Inter SemiBold"/>
                        <a:ea typeface="Calibri"/>
                        <a:cs typeface="Times New Roman"/>
                      </a:endParaRPr>
                    </a:p>
                  </a:txBody>
                  <a:tcPr marL="30952" marR="309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100,0</a:t>
                      </a:r>
                      <a:endParaRPr lang="ru-RU" sz="800" dirty="0">
                        <a:effectLst/>
                        <a:latin typeface="Inter SemiBold"/>
                        <a:ea typeface="Calibri"/>
                        <a:cs typeface="Times New Roman"/>
                      </a:endParaRPr>
                    </a:p>
                  </a:txBody>
                  <a:tcPr marL="30952" marR="309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100,0</a:t>
                      </a:r>
                      <a:endParaRPr lang="ru-RU" sz="800" dirty="0">
                        <a:effectLst/>
                        <a:latin typeface="Inter SemiBold"/>
                        <a:ea typeface="Calibri"/>
                        <a:cs typeface="Times New Roman"/>
                      </a:endParaRPr>
                    </a:p>
                  </a:txBody>
                  <a:tcPr marL="30952" marR="309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1276716944"/>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Таблица 3"/>
          <p:cNvGraphicFramePr>
            <a:graphicFrameLocks noGrp="1"/>
          </p:cNvGraphicFramePr>
          <p:nvPr>
            <p:extLst>
              <p:ext uri="{D42A27DB-BD31-4B8C-83A1-F6EECF244321}">
                <p14:modId xmlns:p14="http://schemas.microsoft.com/office/powerpoint/2010/main" val="1464368860"/>
              </p:ext>
            </p:extLst>
          </p:nvPr>
        </p:nvGraphicFramePr>
        <p:xfrm>
          <a:off x="177799" y="171546"/>
          <a:ext cx="8788402" cy="4793300"/>
        </p:xfrm>
        <a:graphic>
          <a:graphicData uri="http://schemas.openxmlformats.org/drawingml/2006/table">
            <a:tbl>
              <a:tblPr firstRow="1" firstCol="1" bandRow="1"/>
              <a:tblGrid>
                <a:gridCol w="3480966"/>
                <a:gridCol w="651790"/>
                <a:gridCol w="744903"/>
                <a:gridCol w="744903"/>
                <a:gridCol w="744903"/>
                <a:gridCol w="744903"/>
                <a:gridCol w="838017"/>
                <a:gridCol w="838017"/>
              </a:tblGrid>
              <a:tr h="246581">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Наименование целевого показателя (индикатора)</a:t>
                      </a:r>
                      <a:endParaRPr lang="ru-RU" sz="800" dirty="0">
                        <a:effectLst/>
                        <a:latin typeface="Inter SemiBold"/>
                        <a:ea typeface="Calibri"/>
                        <a:cs typeface="Times New Roman"/>
                      </a:endParaRPr>
                    </a:p>
                  </a:txBody>
                  <a:tcPr marL="32126" marR="321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Единица измерения</a:t>
                      </a:r>
                      <a:endParaRPr lang="ru-RU" sz="800" dirty="0">
                        <a:effectLst/>
                        <a:latin typeface="Inter SemiBold"/>
                        <a:ea typeface="Calibri"/>
                        <a:cs typeface="Times New Roman"/>
                      </a:endParaRPr>
                    </a:p>
                  </a:txBody>
                  <a:tcPr marL="32126" marR="321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2023</a:t>
                      </a:r>
                      <a:endParaRPr lang="ru-RU" sz="800" dirty="0">
                        <a:effectLst/>
                        <a:latin typeface="Inter SemiBold"/>
                        <a:ea typeface="Calibri"/>
                        <a:cs typeface="Times New Roman"/>
                      </a:endParaRPr>
                    </a:p>
                  </a:txBody>
                  <a:tcPr marL="32126" marR="321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2024</a:t>
                      </a:r>
                      <a:endParaRPr lang="ru-RU" sz="800" dirty="0">
                        <a:effectLst/>
                        <a:latin typeface="Inter SemiBold"/>
                        <a:ea typeface="Calibri"/>
                        <a:cs typeface="Times New Roman"/>
                      </a:endParaRPr>
                    </a:p>
                  </a:txBody>
                  <a:tcPr marL="32126" marR="321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2025</a:t>
                      </a:r>
                      <a:endParaRPr lang="ru-RU" sz="800">
                        <a:effectLst/>
                        <a:latin typeface="Inter SemiBold"/>
                        <a:ea typeface="Calibri"/>
                        <a:cs typeface="Times New Roman"/>
                      </a:endParaRPr>
                    </a:p>
                  </a:txBody>
                  <a:tcPr marL="32126" marR="321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2026</a:t>
                      </a:r>
                      <a:endParaRPr lang="ru-RU" sz="800">
                        <a:effectLst/>
                        <a:latin typeface="Inter SemiBold"/>
                        <a:ea typeface="Calibri"/>
                        <a:cs typeface="Times New Roman"/>
                      </a:endParaRPr>
                    </a:p>
                  </a:txBody>
                  <a:tcPr marL="32126" marR="321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2027</a:t>
                      </a:r>
                      <a:endParaRPr lang="ru-RU" sz="800">
                        <a:effectLst/>
                        <a:latin typeface="Inter SemiBold"/>
                        <a:ea typeface="Calibri"/>
                        <a:cs typeface="Times New Roman"/>
                      </a:endParaRPr>
                    </a:p>
                  </a:txBody>
                  <a:tcPr marL="32126" marR="321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2028</a:t>
                      </a:r>
                      <a:endParaRPr lang="ru-RU" sz="800" dirty="0">
                        <a:effectLst/>
                        <a:latin typeface="Inter SemiBold"/>
                        <a:ea typeface="Calibri"/>
                        <a:cs typeface="Times New Roman"/>
                      </a:endParaRPr>
                    </a:p>
                  </a:txBody>
                  <a:tcPr marL="32126" marR="321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50230">
                <a:tc vMerge="1">
                  <a:txBody>
                    <a:bodyPr/>
                    <a:lstStyle/>
                    <a:p>
                      <a:endParaRPr lang="ru-RU"/>
                    </a:p>
                  </a:txBody>
                  <a:tcPr/>
                </a:tc>
                <a:tc vMerge="1">
                  <a:txBody>
                    <a:bodyPr/>
                    <a:lstStyle/>
                    <a:p>
                      <a:endParaRPr lang="ru-RU"/>
                    </a:p>
                  </a:txBody>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отчет</a:t>
                      </a:r>
                      <a:endParaRPr lang="ru-RU" sz="800" dirty="0">
                        <a:effectLst/>
                        <a:latin typeface="Inter SemiBold"/>
                        <a:ea typeface="Calibri"/>
                        <a:cs typeface="Times New Roman"/>
                      </a:endParaRPr>
                    </a:p>
                  </a:txBody>
                  <a:tcPr marL="32126" marR="321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800" b="0"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отчет</a:t>
                      </a:r>
                      <a:endParaRPr kumimoji="0" lang="ru-RU" sz="800" b="0" i="0" u="none" strike="noStrike" kern="0" cap="none" spc="0" normalizeH="0" baseline="0" noProof="0" dirty="0">
                        <a:ln>
                          <a:noFill/>
                        </a:ln>
                        <a:solidFill>
                          <a:srgbClr val="00717D"/>
                        </a:solidFill>
                        <a:effectLst/>
                        <a:uLnTx/>
                        <a:uFillTx/>
                        <a:latin typeface="Inter SemiBold"/>
                        <a:ea typeface="Calibri"/>
                        <a:cs typeface="Times New Roman"/>
                        <a:sym typeface="Arial"/>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оценка</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45586">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effectLst/>
                          <a:latin typeface="Inter SemiBold"/>
                          <a:ea typeface="Times New Roman"/>
                          <a:cs typeface="Times New Roman"/>
                        </a:rPr>
                        <a:t>Охват всеми видами питания учащихся образовательный организаций </a:t>
                      </a:r>
                      <a:endParaRPr lang="ru-RU" sz="800" dirty="0">
                        <a:effectLst/>
                        <a:latin typeface="Inter SemiBold"/>
                        <a:ea typeface="Calibri"/>
                        <a:cs typeface="Times New Roman"/>
                      </a:endParaRPr>
                    </a:p>
                  </a:txBody>
                  <a:tcPr marL="30952" marR="3095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a:t>
                      </a:r>
                      <a:endParaRPr lang="ru-RU" sz="800" dirty="0">
                        <a:effectLst/>
                        <a:latin typeface="Inter SemiBold"/>
                        <a:ea typeface="Calibri"/>
                        <a:cs typeface="Times New Roman"/>
                      </a:endParaRPr>
                    </a:p>
                  </a:txBody>
                  <a:tcPr marL="30952" marR="309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99,0</a:t>
                      </a:r>
                      <a:endParaRPr lang="ru-RU" sz="800" dirty="0">
                        <a:effectLst/>
                        <a:latin typeface="Inter SemiBold"/>
                        <a:ea typeface="Calibri"/>
                        <a:cs typeface="Times New Roman"/>
                      </a:endParaRPr>
                    </a:p>
                  </a:txBody>
                  <a:tcPr marL="30952" marR="309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99,0</a:t>
                      </a:r>
                      <a:endParaRPr lang="ru-RU" sz="800" dirty="0">
                        <a:effectLst/>
                        <a:latin typeface="Inter SemiBold"/>
                        <a:ea typeface="Calibri"/>
                        <a:cs typeface="Times New Roman"/>
                      </a:endParaRPr>
                    </a:p>
                  </a:txBody>
                  <a:tcPr marL="30952" marR="309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99,0</a:t>
                      </a:r>
                      <a:endParaRPr lang="ru-RU" sz="800" dirty="0">
                        <a:effectLst/>
                        <a:latin typeface="Inter SemiBold"/>
                        <a:ea typeface="Calibri"/>
                        <a:cs typeface="Times New Roman"/>
                      </a:endParaRPr>
                    </a:p>
                  </a:txBody>
                  <a:tcPr marL="30952" marR="309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99,0</a:t>
                      </a:r>
                      <a:endParaRPr lang="ru-RU" sz="800" dirty="0">
                        <a:effectLst/>
                        <a:latin typeface="Inter SemiBold"/>
                        <a:ea typeface="Calibri"/>
                        <a:cs typeface="Times New Roman"/>
                      </a:endParaRPr>
                    </a:p>
                  </a:txBody>
                  <a:tcPr marL="30952" marR="309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99,0</a:t>
                      </a:r>
                      <a:endParaRPr lang="ru-RU" sz="800" dirty="0">
                        <a:effectLst/>
                        <a:latin typeface="Inter SemiBold"/>
                        <a:ea typeface="Calibri"/>
                        <a:cs typeface="Times New Roman"/>
                      </a:endParaRPr>
                    </a:p>
                  </a:txBody>
                  <a:tcPr marL="30952" marR="309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99,0</a:t>
                      </a:r>
                      <a:endParaRPr lang="ru-RU" sz="800" dirty="0">
                        <a:effectLst/>
                        <a:latin typeface="Inter SemiBold"/>
                        <a:ea typeface="Calibri"/>
                        <a:cs typeface="Times New Roman"/>
                      </a:endParaRPr>
                    </a:p>
                  </a:txBody>
                  <a:tcPr marL="30952" marR="309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424995">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effectLst/>
                          <a:latin typeface="Inter SemiBold"/>
                          <a:ea typeface="Times New Roman"/>
                          <a:cs typeface="Times New Roman"/>
                        </a:rPr>
                        <a:t>Среднемесячная номинальная начисленная заработная плата учителей муниципальных общеобразовательных учреждений</a:t>
                      </a:r>
                      <a:endParaRPr lang="ru-RU" sz="800" dirty="0">
                        <a:effectLst/>
                        <a:latin typeface="Inter SemiBold"/>
                        <a:ea typeface="Calibri"/>
                        <a:cs typeface="Times New Roman"/>
                      </a:endParaRPr>
                    </a:p>
                  </a:txBody>
                  <a:tcPr marL="30952" marR="3095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тыс</a:t>
                      </a:r>
                      <a:r>
                        <a:rPr lang="ru-RU" sz="800" dirty="0" smtClean="0">
                          <a:effectLst/>
                          <a:latin typeface="Inter SemiBold"/>
                          <a:ea typeface="Times New Roman"/>
                          <a:cs typeface="Times New Roman"/>
                        </a:rPr>
                        <a:t>. руб</a:t>
                      </a:r>
                      <a:r>
                        <a:rPr lang="ru-RU" sz="800" dirty="0">
                          <a:effectLst/>
                          <a:latin typeface="Inter SemiBold"/>
                          <a:ea typeface="Times New Roman"/>
                          <a:cs typeface="Times New Roman"/>
                        </a:rPr>
                        <a:t>.</a:t>
                      </a:r>
                      <a:endParaRPr lang="ru-RU" sz="800" dirty="0">
                        <a:effectLst/>
                        <a:latin typeface="Inter SemiBold"/>
                        <a:ea typeface="Calibri"/>
                        <a:cs typeface="Times New Roman"/>
                      </a:endParaRPr>
                    </a:p>
                  </a:txBody>
                  <a:tcPr marL="30952" marR="309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41,1</a:t>
                      </a:r>
                      <a:endParaRPr lang="ru-RU" sz="800" dirty="0">
                        <a:effectLst/>
                        <a:latin typeface="Inter SemiBold"/>
                        <a:ea typeface="Calibri"/>
                        <a:cs typeface="Times New Roman"/>
                      </a:endParaRPr>
                    </a:p>
                  </a:txBody>
                  <a:tcPr marL="30952" marR="309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51,1</a:t>
                      </a:r>
                      <a:endParaRPr lang="ru-RU" sz="800" dirty="0">
                        <a:effectLst/>
                        <a:latin typeface="Inter SemiBold"/>
                        <a:ea typeface="Calibri"/>
                        <a:cs typeface="Times New Roman"/>
                      </a:endParaRPr>
                    </a:p>
                  </a:txBody>
                  <a:tcPr marL="30952" marR="309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59,3</a:t>
                      </a:r>
                      <a:endParaRPr lang="ru-RU" sz="800" dirty="0">
                        <a:effectLst/>
                        <a:latin typeface="Inter SemiBold"/>
                        <a:ea typeface="Calibri"/>
                        <a:cs typeface="Times New Roman"/>
                      </a:endParaRPr>
                    </a:p>
                  </a:txBody>
                  <a:tcPr marL="30952" marR="309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64,6</a:t>
                      </a:r>
                      <a:endParaRPr lang="ru-RU" sz="800" dirty="0">
                        <a:effectLst/>
                        <a:latin typeface="Inter SemiBold"/>
                        <a:ea typeface="Calibri"/>
                        <a:cs typeface="Times New Roman"/>
                      </a:endParaRPr>
                    </a:p>
                  </a:txBody>
                  <a:tcPr marL="30952" marR="309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69,8</a:t>
                      </a:r>
                      <a:endParaRPr lang="ru-RU" sz="800" dirty="0">
                        <a:effectLst/>
                        <a:latin typeface="Inter SemiBold"/>
                        <a:ea typeface="Calibri"/>
                        <a:cs typeface="Times New Roman"/>
                      </a:endParaRPr>
                    </a:p>
                  </a:txBody>
                  <a:tcPr marL="30952" marR="309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69,8</a:t>
                      </a:r>
                      <a:endParaRPr lang="ru-RU" sz="800" dirty="0">
                        <a:effectLst/>
                        <a:latin typeface="Inter SemiBold"/>
                        <a:ea typeface="Calibri"/>
                        <a:cs typeface="Times New Roman"/>
                      </a:endParaRPr>
                    </a:p>
                  </a:txBody>
                  <a:tcPr marL="30952" marR="309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379293">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a:effectLst/>
                          <a:latin typeface="Inter SemiBold"/>
                          <a:ea typeface="Times New Roman"/>
                          <a:cs typeface="Times New Roman"/>
                        </a:rPr>
                        <a:t>Укомплектованность муниципальных общеобразовательных учреждений персоналом в соответствии со штатным расписанием</a:t>
                      </a:r>
                      <a:endParaRPr lang="ru-RU" sz="800">
                        <a:effectLst/>
                        <a:latin typeface="Inter SemiBold"/>
                        <a:ea typeface="Calibri"/>
                        <a:cs typeface="Times New Roman"/>
                      </a:endParaRPr>
                    </a:p>
                  </a:txBody>
                  <a:tcPr marL="30952" marR="3095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a:t>
                      </a:r>
                      <a:endParaRPr lang="ru-RU" sz="800" dirty="0">
                        <a:effectLst/>
                        <a:latin typeface="Inter SemiBold"/>
                        <a:ea typeface="Calibri"/>
                        <a:cs typeface="Times New Roman"/>
                      </a:endParaRPr>
                    </a:p>
                  </a:txBody>
                  <a:tcPr marL="28207" marR="2820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100,0</a:t>
                      </a:r>
                      <a:endParaRPr lang="ru-RU" sz="800" dirty="0">
                        <a:effectLst/>
                        <a:latin typeface="Inter SemiBold"/>
                        <a:ea typeface="Calibri"/>
                        <a:cs typeface="Times New Roman"/>
                      </a:endParaRPr>
                    </a:p>
                  </a:txBody>
                  <a:tcPr marL="30952" marR="309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100,0</a:t>
                      </a:r>
                      <a:endParaRPr lang="ru-RU" sz="800" dirty="0">
                        <a:effectLst/>
                        <a:latin typeface="Inter SemiBold"/>
                        <a:ea typeface="Calibri"/>
                        <a:cs typeface="Times New Roman"/>
                      </a:endParaRPr>
                    </a:p>
                  </a:txBody>
                  <a:tcPr marL="30952" marR="309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100,0</a:t>
                      </a:r>
                      <a:endParaRPr lang="ru-RU" sz="800" dirty="0">
                        <a:effectLst/>
                        <a:latin typeface="Inter SemiBold"/>
                        <a:ea typeface="Calibri"/>
                        <a:cs typeface="Times New Roman"/>
                      </a:endParaRPr>
                    </a:p>
                  </a:txBody>
                  <a:tcPr marL="30952" marR="309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800" b="0"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100,0</a:t>
                      </a:r>
                      <a:endParaRPr kumimoji="0" lang="ru-RU" sz="800" b="0" i="0" u="none" strike="noStrike" kern="0" cap="none" spc="0" normalizeH="0" baseline="0" noProof="0" dirty="0" smtClean="0">
                        <a:ln>
                          <a:noFill/>
                        </a:ln>
                        <a:solidFill>
                          <a:srgbClr val="00717D"/>
                        </a:solidFill>
                        <a:effectLst/>
                        <a:uLnTx/>
                        <a:uFillTx/>
                        <a:latin typeface="Inter SemiBold"/>
                        <a:ea typeface="Calibri"/>
                        <a:cs typeface="Times New Roman"/>
                        <a:sym typeface="Arial"/>
                      </a:endParaRPr>
                    </a:p>
                  </a:txBody>
                  <a:tcPr marL="30952" marR="309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800" b="0"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100,0</a:t>
                      </a:r>
                      <a:endParaRPr kumimoji="0" lang="ru-RU" sz="800" b="0" i="0" u="none" strike="noStrike" kern="0" cap="none" spc="0" normalizeH="0" baseline="0" noProof="0" dirty="0" smtClean="0">
                        <a:ln>
                          <a:noFill/>
                        </a:ln>
                        <a:solidFill>
                          <a:srgbClr val="00717D"/>
                        </a:solidFill>
                        <a:effectLst/>
                        <a:uLnTx/>
                        <a:uFillTx/>
                        <a:latin typeface="Inter SemiBold"/>
                        <a:ea typeface="Calibri"/>
                        <a:cs typeface="Times New Roman"/>
                        <a:sym typeface="Arial"/>
                      </a:endParaRPr>
                    </a:p>
                  </a:txBody>
                  <a:tcPr marL="30952" marR="309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800" b="0"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100,0</a:t>
                      </a:r>
                      <a:endParaRPr kumimoji="0" lang="ru-RU" sz="800" b="0" i="0" u="none" strike="noStrike" kern="0" cap="none" spc="0" normalizeH="0" baseline="0" noProof="0" dirty="0" smtClean="0">
                        <a:ln>
                          <a:noFill/>
                        </a:ln>
                        <a:solidFill>
                          <a:srgbClr val="00717D"/>
                        </a:solidFill>
                        <a:effectLst/>
                        <a:uLnTx/>
                        <a:uFillTx/>
                        <a:latin typeface="Inter SemiBold"/>
                        <a:ea typeface="Calibri"/>
                        <a:cs typeface="Times New Roman"/>
                        <a:sym typeface="Arial"/>
                      </a:endParaRPr>
                    </a:p>
                  </a:txBody>
                  <a:tcPr marL="30952" marR="309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648733">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effectLst/>
                          <a:latin typeface="Inter SemiBold"/>
                          <a:ea typeface="Times New Roman"/>
                          <a:cs typeface="Times New Roman"/>
                        </a:rPr>
                        <a:t>Доля учителей, получивших в установленном порядке первую и высшую квалификационные категории и подтверждение соответствия занимаемой должности, в общей численности учителей муниципальных организаций общего </a:t>
                      </a:r>
                      <a:r>
                        <a:rPr lang="ru-RU" sz="800" dirty="0" smtClean="0">
                          <a:effectLst/>
                          <a:latin typeface="Inter SemiBold"/>
                          <a:ea typeface="Times New Roman"/>
                          <a:cs typeface="Times New Roman"/>
                        </a:rPr>
                        <a:t>образования</a:t>
                      </a:r>
                      <a:endParaRPr lang="ru-RU" sz="800" dirty="0">
                        <a:effectLst/>
                        <a:latin typeface="Inter SemiBold"/>
                        <a:ea typeface="Calibri"/>
                        <a:cs typeface="Times New Roman"/>
                      </a:endParaRPr>
                    </a:p>
                  </a:txBody>
                  <a:tcPr marL="30952" marR="3095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a:t>
                      </a:r>
                      <a:endParaRPr lang="ru-RU" sz="800" dirty="0">
                        <a:effectLst/>
                        <a:latin typeface="Inter SemiBold"/>
                        <a:ea typeface="Calibri"/>
                        <a:cs typeface="Times New Roman"/>
                      </a:endParaRPr>
                    </a:p>
                  </a:txBody>
                  <a:tcPr marL="28207" marR="2820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96,4</a:t>
                      </a:r>
                      <a:endParaRPr lang="ru-RU" sz="800">
                        <a:effectLst/>
                        <a:latin typeface="Inter SemiBold"/>
                        <a:ea typeface="Calibri"/>
                        <a:cs typeface="Times New Roman"/>
                      </a:endParaRPr>
                    </a:p>
                  </a:txBody>
                  <a:tcPr marL="30952" marR="309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97,0</a:t>
                      </a:r>
                      <a:endParaRPr lang="ru-RU" sz="800" dirty="0">
                        <a:effectLst/>
                        <a:latin typeface="Inter SemiBold"/>
                        <a:ea typeface="Calibri"/>
                        <a:cs typeface="Times New Roman"/>
                      </a:endParaRPr>
                    </a:p>
                  </a:txBody>
                  <a:tcPr marL="30952" marR="309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97,0</a:t>
                      </a:r>
                      <a:endParaRPr lang="ru-RU" sz="800">
                        <a:effectLst/>
                        <a:latin typeface="Inter SemiBold"/>
                        <a:ea typeface="Calibri"/>
                        <a:cs typeface="Times New Roman"/>
                      </a:endParaRPr>
                    </a:p>
                  </a:txBody>
                  <a:tcPr marL="30952" marR="309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97,0</a:t>
                      </a:r>
                      <a:endParaRPr lang="ru-RU" sz="800">
                        <a:effectLst/>
                        <a:latin typeface="Inter SemiBold"/>
                        <a:ea typeface="Calibri"/>
                        <a:cs typeface="Times New Roman"/>
                      </a:endParaRPr>
                    </a:p>
                  </a:txBody>
                  <a:tcPr marL="30952" marR="309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97,0</a:t>
                      </a:r>
                      <a:endParaRPr lang="ru-RU" sz="800">
                        <a:effectLst/>
                        <a:latin typeface="Inter SemiBold"/>
                        <a:ea typeface="Calibri"/>
                        <a:cs typeface="Times New Roman"/>
                      </a:endParaRPr>
                    </a:p>
                  </a:txBody>
                  <a:tcPr marL="30952" marR="309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97,0</a:t>
                      </a:r>
                      <a:endParaRPr lang="ru-RU" sz="800" dirty="0">
                        <a:effectLst/>
                        <a:latin typeface="Inter SemiBold"/>
                        <a:ea typeface="Calibri"/>
                        <a:cs typeface="Times New Roman"/>
                      </a:endParaRPr>
                    </a:p>
                  </a:txBody>
                  <a:tcPr marL="30952" marR="309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411928">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effectLst/>
                          <a:latin typeface="Inter SemiBold"/>
                          <a:ea typeface="Times New Roman"/>
                          <a:cs typeface="Times New Roman"/>
                        </a:rPr>
                        <a:t>Расходы бюджета муниципального образования на общее образование в расчете на 1 обучающегося в муниципальных общеобразовательных учреждениях</a:t>
                      </a:r>
                      <a:endParaRPr lang="ru-RU" sz="800" dirty="0">
                        <a:effectLst/>
                        <a:latin typeface="Inter SemiBold"/>
                        <a:ea typeface="Calibri"/>
                        <a:cs typeface="Times New Roman"/>
                      </a:endParaRPr>
                    </a:p>
                  </a:txBody>
                  <a:tcPr marL="30952" marR="3095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тыс. руб.</a:t>
                      </a:r>
                      <a:endParaRPr lang="ru-RU" sz="800" dirty="0">
                        <a:effectLst/>
                        <a:latin typeface="Inter SemiBold"/>
                        <a:ea typeface="Calibri"/>
                        <a:cs typeface="Times New Roman"/>
                      </a:endParaRPr>
                    </a:p>
                  </a:txBody>
                  <a:tcPr marL="30952" marR="309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128,4</a:t>
                      </a:r>
                      <a:endParaRPr lang="ru-RU" sz="800" dirty="0">
                        <a:effectLst/>
                        <a:latin typeface="Inter SemiBold"/>
                        <a:ea typeface="Calibri"/>
                        <a:cs typeface="Times New Roman"/>
                      </a:endParaRPr>
                    </a:p>
                  </a:txBody>
                  <a:tcPr marL="30952" marR="309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203,7</a:t>
                      </a:r>
                      <a:endParaRPr lang="ru-RU" sz="800" dirty="0">
                        <a:effectLst/>
                        <a:latin typeface="Inter SemiBold"/>
                        <a:ea typeface="Calibri"/>
                        <a:cs typeface="Times New Roman"/>
                      </a:endParaRPr>
                    </a:p>
                  </a:txBody>
                  <a:tcPr marL="30952" marR="309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236,6</a:t>
                      </a:r>
                      <a:endParaRPr lang="ru-RU" sz="800" dirty="0">
                        <a:effectLst/>
                        <a:latin typeface="Inter SemiBold"/>
                        <a:ea typeface="Calibri"/>
                        <a:cs typeface="Times New Roman"/>
                      </a:endParaRPr>
                    </a:p>
                  </a:txBody>
                  <a:tcPr marL="30952" marR="309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257,6</a:t>
                      </a:r>
                      <a:endParaRPr lang="ru-RU" sz="800" dirty="0">
                        <a:effectLst/>
                        <a:latin typeface="Inter SemiBold"/>
                        <a:ea typeface="Calibri"/>
                        <a:cs typeface="Times New Roman"/>
                      </a:endParaRPr>
                    </a:p>
                  </a:txBody>
                  <a:tcPr marL="30952" marR="309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278,2</a:t>
                      </a:r>
                      <a:endParaRPr lang="ru-RU" sz="800" dirty="0">
                        <a:effectLst/>
                        <a:latin typeface="Inter SemiBold"/>
                        <a:ea typeface="Calibri"/>
                        <a:cs typeface="Times New Roman"/>
                      </a:endParaRPr>
                    </a:p>
                  </a:txBody>
                  <a:tcPr marL="30952" marR="309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278,2</a:t>
                      </a:r>
                      <a:endParaRPr lang="ru-RU" sz="800" dirty="0">
                        <a:effectLst/>
                        <a:latin typeface="Inter SemiBold"/>
                        <a:ea typeface="Calibri"/>
                        <a:cs typeface="Times New Roman"/>
                      </a:endParaRPr>
                    </a:p>
                  </a:txBody>
                  <a:tcPr marL="30952" marR="309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354554">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effectLst/>
                          <a:latin typeface="Inter SemiBold"/>
                          <a:ea typeface="Times New Roman"/>
                          <a:cs typeface="Times New Roman"/>
                        </a:rPr>
                        <a:t>Среднемесячная номинальная начисленная заработная плата работников муниципальных образовательных учреждений</a:t>
                      </a:r>
                      <a:endParaRPr lang="ru-RU" sz="800" dirty="0">
                        <a:effectLst/>
                        <a:latin typeface="Inter SemiBold"/>
                        <a:ea typeface="Calibri"/>
                        <a:cs typeface="Times New Roman"/>
                      </a:endParaRPr>
                    </a:p>
                  </a:txBody>
                  <a:tcPr marL="30952" marR="3095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руб.</a:t>
                      </a:r>
                      <a:endParaRPr lang="ru-RU" sz="800" dirty="0">
                        <a:effectLst/>
                        <a:latin typeface="Inter SemiBold"/>
                        <a:ea typeface="Calibri"/>
                        <a:cs typeface="Times New Roman"/>
                      </a:endParaRPr>
                    </a:p>
                  </a:txBody>
                  <a:tcPr marL="30952" marR="309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36 785,0</a:t>
                      </a:r>
                      <a:endParaRPr lang="ru-RU" sz="800">
                        <a:effectLst/>
                        <a:latin typeface="Inter SemiBold"/>
                        <a:ea typeface="Calibri"/>
                        <a:cs typeface="Times New Roman"/>
                      </a:endParaRPr>
                    </a:p>
                  </a:txBody>
                  <a:tcPr marL="30952" marR="309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38 525,9</a:t>
                      </a:r>
                      <a:endParaRPr lang="ru-RU" sz="800" dirty="0">
                        <a:effectLst/>
                        <a:latin typeface="Inter SemiBold"/>
                        <a:ea typeface="Calibri"/>
                        <a:cs typeface="Times New Roman"/>
                      </a:endParaRPr>
                    </a:p>
                  </a:txBody>
                  <a:tcPr marL="30952" marR="309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44 690,0</a:t>
                      </a:r>
                      <a:endParaRPr lang="ru-RU" sz="800" dirty="0">
                        <a:effectLst/>
                        <a:latin typeface="Inter SemiBold"/>
                        <a:ea typeface="Calibri"/>
                        <a:cs typeface="Times New Roman"/>
                      </a:endParaRPr>
                    </a:p>
                  </a:txBody>
                  <a:tcPr marL="30952" marR="309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48 712,1</a:t>
                      </a:r>
                      <a:endParaRPr lang="ru-RU" sz="800" dirty="0">
                        <a:effectLst/>
                        <a:latin typeface="Inter SemiBold"/>
                        <a:ea typeface="Calibri"/>
                        <a:cs typeface="Times New Roman"/>
                      </a:endParaRPr>
                    </a:p>
                  </a:txBody>
                  <a:tcPr marL="30952" marR="309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52 609,1</a:t>
                      </a:r>
                      <a:endParaRPr lang="ru-RU" sz="800" dirty="0">
                        <a:effectLst/>
                        <a:latin typeface="Inter SemiBold"/>
                        <a:ea typeface="Calibri"/>
                        <a:cs typeface="Times New Roman"/>
                      </a:endParaRPr>
                    </a:p>
                  </a:txBody>
                  <a:tcPr marL="30952" marR="309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52 609,1</a:t>
                      </a:r>
                      <a:endParaRPr lang="ru-RU" sz="800" dirty="0">
                        <a:effectLst/>
                        <a:latin typeface="Inter SemiBold"/>
                        <a:ea typeface="Calibri"/>
                        <a:cs typeface="Times New Roman"/>
                      </a:endParaRPr>
                    </a:p>
                  </a:txBody>
                  <a:tcPr marL="30952" marR="309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1373092">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effectLst/>
                          <a:latin typeface="Inter SemiBold"/>
                          <a:ea typeface="Times New Roman"/>
                          <a:cs typeface="Times New Roman"/>
                        </a:rPr>
                        <a:t>доля общеобразовательных организаций, показавших низкие образовательные результаты по итогам учебного года, и общеобразовательных организаций, функционирующих в неблагоприятных социальных условиях, в отношении которых реализуются мероприятия по повышению качества образования, в общем количестве общеобразовательных организаций, показавших низкие образовательные результаты по итогам учебного года, и общеобразовательных организаций, функционирующих в неблагоприятных социальных условиях, процентов (применятся с 2021 года)</a:t>
                      </a:r>
                      <a:endParaRPr lang="ru-RU" sz="800" dirty="0">
                        <a:effectLst/>
                        <a:latin typeface="Inter SemiBold"/>
                        <a:ea typeface="Calibri"/>
                        <a:cs typeface="Times New Roman"/>
                      </a:endParaRPr>
                    </a:p>
                  </a:txBody>
                  <a:tcPr marL="28912" marR="2891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 </a:t>
                      </a:r>
                      <a:endParaRPr lang="ru-RU" sz="80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34,8</a:t>
                      </a:r>
                      <a:endParaRPr lang="ru-RU" sz="800" dirty="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39,1</a:t>
                      </a:r>
                      <a:endParaRPr lang="ru-RU" sz="800" dirty="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30,0</a:t>
                      </a:r>
                      <a:endParaRPr lang="ru-RU" sz="800" dirty="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30,0</a:t>
                      </a:r>
                      <a:endParaRPr lang="ru-RU" sz="800" dirty="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30,0</a:t>
                      </a:r>
                      <a:endParaRPr lang="ru-RU" sz="800" dirty="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30,0</a:t>
                      </a:r>
                      <a:endParaRPr lang="ru-RU" sz="800" dirty="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412595">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effectLst/>
                          <a:latin typeface="Inter SemiBold"/>
                          <a:ea typeface="Times New Roman"/>
                          <a:cs typeface="Times New Roman"/>
                        </a:rPr>
                        <a:t>Доля  учителей общеобразовательных организаций, имеющих стаж работы до 5 лет включительно в общей численности учителей (применяется с 2017 года)</a:t>
                      </a:r>
                      <a:endParaRPr lang="ru-RU" sz="800" dirty="0">
                        <a:effectLst/>
                        <a:latin typeface="Inter SemiBold"/>
                        <a:ea typeface="Calibri"/>
                        <a:cs typeface="Times New Roman"/>
                      </a:endParaRPr>
                    </a:p>
                  </a:txBody>
                  <a:tcPr marL="28912" marR="2891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a:t>
                      </a:r>
                      <a:endParaRPr lang="ru-RU" sz="800" dirty="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8,8</a:t>
                      </a:r>
                      <a:endParaRPr lang="ru-RU" sz="800" dirty="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10,6</a:t>
                      </a:r>
                      <a:endParaRPr lang="ru-RU" sz="800" dirty="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11,0</a:t>
                      </a:r>
                      <a:endParaRPr lang="ru-RU" sz="800" dirty="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smtClean="0">
                          <a:effectLst/>
                          <a:latin typeface="Inter SemiBold"/>
                          <a:ea typeface="Times New Roman"/>
                          <a:cs typeface="Times New Roman"/>
                        </a:rPr>
                        <a:t>11,0</a:t>
                      </a:r>
                      <a:endParaRPr lang="ru-RU" sz="800" dirty="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11,0</a:t>
                      </a:r>
                      <a:endParaRPr lang="ru-RU" sz="800" dirty="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11,0</a:t>
                      </a:r>
                      <a:endParaRPr lang="ru-RU" sz="800" dirty="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175747164"/>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Таблица 3"/>
          <p:cNvGraphicFramePr>
            <a:graphicFrameLocks noGrp="1"/>
          </p:cNvGraphicFramePr>
          <p:nvPr>
            <p:extLst>
              <p:ext uri="{D42A27DB-BD31-4B8C-83A1-F6EECF244321}">
                <p14:modId xmlns:p14="http://schemas.microsoft.com/office/powerpoint/2010/main" val="483386364"/>
              </p:ext>
            </p:extLst>
          </p:nvPr>
        </p:nvGraphicFramePr>
        <p:xfrm>
          <a:off x="74761" y="109218"/>
          <a:ext cx="8988724" cy="4159917"/>
        </p:xfrm>
        <a:graphic>
          <a:graphicData uri="http://schemas.openxmlformats.org/drawingml/2006/table">
            <a:tbl>
              <a:tblPr firstRow="1" firstCol="1" bandRow="1"/>
              <a:tblGrid>
                <a:gridCol w="3729363"/>
                <a:gridCol w="669373"/>
                <a:gridCol w="764998"/>
                <a:gridCol w="764998"/>
                <a:gridCol w="764998"/>
                <a:gridCol w="764998"/>
                <a:gridCol w="764998"/>
                <a:gridCol w="764998"/>
              </a:tblGrid>
              <a:tr h="229449">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Наименование целевого показателя (индикатора)</a:t>
                      </a:r>
                      <a:endParaRPr lang="ru-RU" sz="800" dirty="0">
                        <a:effectLst/>
                        <a:latin typeface="Inter SemiBold"/>
                        <a:ea typeface="Calibri"/>
                        <a:cs typeface="Times New Roman"/>
                      </a:endParaRPr>
                    </a:p>
                  </a:txBody>
                  <a:tcPr marL="30952" marR="309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Единица </a:t>
                      </a:r>
                      <a:r>
                        <a:rPr lang="ru-RU" sz="800" dirty="0" smtClean="0">
                          <a:effectLst/>
                          <a:latin typeface="Inter SemiBold"/>
                          <a:ea typeface="Times New Roman"/>
                          <a:cs typeface="Times New Roman"/>
                        </a:rPr>
                        <a:t>измерения</a:t>
                      </a:r>
                      <a:endParaRPr lang="ru-RU" sz="800" dirty="0">
                        <a:effectLst/>
                        <a:latin typeface="Inter SemiBold"/>
                        <a:ea typeface="Calibri"/>
                        <a:cs typeface="Times New Roman"/>
                      </a:endParaRPr>
                    </a:p>
                  </a:txBody>
                  <a:tcPr marL="30952" marR="309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2023</a:t>
                      </a:r>
                      <a:endParaRPr lang="ru-RU" sz="800" dirty="0">
                        <a:effectLst/>
                        <a:latin typeface="Inter SemiBold"/>
                        <a:ea typeface="Calibri"/>
                        <a:cs typeface="Times New Roman"/>
                      </a:endParaRPr>
                    </a:p>
                  </a:txBody>
                  <a:tcPr marL="30952" marR="309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2024</a:t>
                      </a:r>
                      <a:endParaRPr lang="ru-RU" sz="800">
                        <a:effectLst/>
                        <a:latin typeface="Inter SemiBold"/>
                        <a:ea typeface="Calibri"/>
                        <a:cs typeface="Times New Roman"/>
                      </a:endParaRPr>
                    </a:p>
                  </a:txBody>
                  <a:tcPr marL="30952" marR="309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2025</a:t>
                      </a:r>
                      <a:endParaRPr lang="ru-RU" sz="800">
                        <a:effectLst/>
                        <a:latin typeface="Inter SemiBold"/>
                        <a:ea typeface="Calibri"/>
                        <a:cs typeface="Times New Roman"/>
                      </a:endParaRPr>
                    </a:p>
                  </a:txBody>
                  <a:tcPr marL="30952" marR="309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2026</a:t>
                      </a:r>
                      <a:endParaRPr lang="ru-RU" sz="800">
                        <a:effectLst/>
                        <a:latin typeface="Inter SemiBold"/>
                        <a:ea typeface="Calibri"/>
                        <a:cs typeface="Times New Roman"/>
                      </a:endParaRPr>
                    </a:p>
                  </a:txBody>
                  <a:tcPr marL="30952" marR="309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2027</a:t>
                      </a:r>
                      <a:endParaRPr lang="ru-RU" sz="800">
                        <a:effectLst/>
                        <a:latin typeface="Inter SemiBold"/>
                        <a:ea typeface="Calibri"/>
                        <a:cs typeface="Times New Roman"/>
                      </a:endParaRPr>
                    </a:p>
                  </a:txBody>
                  <a:tcPr marL="30952" marR="309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2028</a:t>
                      </a:r>
                      <a:endParaRPr lang="ru-RU" sz="800" dirty="0">
                        <a:effectLst/>
                        <a:latin typeface="Inter SemiBold"/>
                        <a:ea typeface="Calibri"/>
                        <a:cs typeface="Times New Roman"/>
                      </a:endParaRPr>
                    </a:p>
                  </a:txBody>
                  <a:tcPr marL="30952" marR="309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347133">
                <a:tc vMerge="1">
                  <a:txBody>
                    <a:bodyPr/>
                    <a:lstStyle/>
                    <a:p>
                      <a:endParaRPr lang="ru-RU"/>
                    </a:p>
                  </a:txBody>
                  <a:tcPr/>
                </a:tc>
                <a:tc vMerge="1">
                  <a:txBody>
                    <a:bodyPr/>
                    <a:lstStyle/>
                    <a:p>
                      <a:endParaRPr lang="ru-RU"/>
                    </a:p>
                  </a:txBody>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отчет</a:t>
                      </a:r>
                      <a:endParaRPr lang="ru-RU" sz="800" dirty="0">
                        <a:effectLst/>
                        <a:latin typeface="Inter SemiBold"/>
                        <a:ea typeface="Calibri"/>
                        <a:cs typeface="Times New Roman"/>
                      </a:endParaRPr>
                    </a:p>
                  </a:txBody>
                  <a:tcPr marL="30952" marR="309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800" b="0"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отчет</a:t>
                      </a:r>
                      <a:endParaRPr kumimoji="0" lang="ru-RU" sz="800" b="0" i="0" u="none" strike="noStrike" kern="0" cap="none" spc="0" normalizeH="0" baseline="0" noProof="0" dirty="0">
                        <a:ln>
                          <a:noFill/>
                        </a:ln>
                        <a:solidFill>
                          <a:srgbClr val="00717D"/>
                        </a:solidFill>
                        <a:effectLst/>
                        <a:uLnTx/>
                        <a:uFillTx/>
                        <a:latin typeface="Inter SemiBold"/>
                        <a:ea typeface="Calibri"/>
                        <a:cs typeface="Times New Roman"/>
                        <a:sym typeface="Arial"/>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оценка</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501419">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effectLst/>
                          <a:latin typeface="Inter SemiBold"/>
                          <a:ea typeface="Times New Roman"/>
                          <a:cs typeface="Times New Roman"/>
                        </a:rPr>
                        <a:t>Доля учителей, освоивших методику преподавания по </a:t>
                      </a:r>
                      <a:r>
                        <a:rPr lang="ru-RU" sz="800" dirty="0" err="1">
                          <a:effectLst/>
                          <a:latin typeface="Inter SemiBold"/>
                          <a:ea typeface="Times New Roman"/>
                          <a:cs typeface="Times New Roman"/>
                        </a:rPr>
                        <a:t>межпредметным</a:t>
                      </a:r>
                      <a:r>
                        <a:rPr lang="ru-RU" sz="800" dirty="0">
                          <a:effectLst/>
                          <a:latin typeface="Inter SemiBold"/>
                          <a:ea typeface="Times New Roman"/>
                          <a:cs typeface="Times New Roman"/>
                        </a:rPr>
                        <a:t> технологиям и реализующих ее в образовательном процессе, в общей численности учителей, процентов (применятся с 2021 года);</a:t>
                      </a:r>
                      <a:endParaRPr lang="ru-RU" sz="800" dirty="0">
                        <a:effectLst/>
                        <a:latin typeface="Inter SemiBold"/>
                        <a:ea typeface="Calibri"/>
                        <a:cs typeface="Times New Roman"/>
                      </a:endParaRPr>
                    </a:p>
                  </a:txBody>
                  <a:tcPr marL="28912" marR="2891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a:t>
                      </a:r>
                      <a:endParaRPr lang="ru-RU" sz="800" dirty="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100,0</a:t>
                      </a:r>
                      <a:endParaRPr lang="ru-RU" sz="800" dirty="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100,0</a:t>
                      </a:r>
                      <a:endParaRPr lang="ru-RU" sz="800" dirty="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100,0</a:t>
                      </a:r>
                      <a:endParaRPr lang="ru-RU" sz="800" dirty="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100,0</a:t>
                      </a:r>
                      <a:endParaRPr lang="ru-RU" sz="800" dirty="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100,0</a:t>
                      </a:r>
                      <a:endParaRPr lang="ru-RU" sz="800" dirty="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100,0</a:t>
                      </a:r>
                      <a:endParaRPr lang="ru-RU" sz="800" dirty="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529528">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effectLst/>
                          <a:latin typeface="Inter SemiBold"/>
                          <a:ea typeface="Times New Roman"/>
                          <a:cs typeface="Times New Roman"/>
                        </a:rPr>
                        <a:t>Доля  общеобразовательных организаций, в которых обновлено содержание и методы обучения предметной области "Технология" и других предметных областей (применяется с 2021 года);</a:t>
                      </a:r>
                      <a:endParaRPr lang="ru-RU" sz="800" dirty="0">
                        <a:effectLst/>
                        <a:latin typeface="Inter SemiBold"/>
                        <a:ea typeface="Calibri"/>
                        <a:cs typeface="Times New Roman"/>
                      </a:endParaRPr>
                    </a:p>
                  </a:txBody>
                  <a:tcPr marL="28912" marR="2891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a:t>
                      </a:r>
                      <a:endParaRPr lang="ru-RU" sz="800" dirty="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39,1</a:t>
                      </a:r>
                      <a:endParaRPr lang="ru-RU" sz="800" dirty="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47,8</a:t>
                      </a:r>
                      <a:endParaRPr lang="ru-RU" sz="800" dirty="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47,8</a:t>
                      </a:r>
                      <a:endParaRPr lang="ru-RU" sz="800" dirty="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47,8</a:t>
                      </a:r>
                      <a:endParaRPr lang="ru-RU" sz="800" dirty="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47,8</a:t>
                      </a:r>
                      <a:endParaRPr lang="ru-RU" sz="800" dirty="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47,8</a:t>
                      </a:r>
                      <a:endParaRPr lang="ru-RU" sz="800" dirty="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496842">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effectLst/>
                          <a:latin typeface="Inter SemiBold"/>
                          <a:ea typeface="Times New Roman"/>
                          <a:cs typeface="Times New Roman"/>
                        </a:rPr>
                        <a:t>Численность обучающихся, охваченных основными и дополнительными общеобразовательными программами цифрового, естественно-научного и гуманитарного профилей (применяется с 2021 года)</a:t>
                      </a:r>
                      <a:endParaRPr lang="ru-RU" sz="800" dirty="0">
                        <a:effectLst/>
                        <a:latin typeface="Inter SemiBold"/>
                        <a:ea typeface="Calibri"/>
                        <a:cs typeface="Times New Roman"/>
                      </a:endParaRPr>
                    </a:p>
                  </a:txBody>
                  <a:tcPr marL="28912" marR="2891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человек</a:t>
                      </a:r>
                      <a:endParaRPr lang="ru-RU" sz="800" dirty="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2 967,0</a:t>
                      </a:r>
                      <a:endParaRPr lang="ru-RU" sz="80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3 196,0</a:t>
                      </a:r>
                      <a:endParaRPr lang="ru-RU" sz="800" dirty="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3 200,0</a:t>
                      </a:r>
                      <a:endParaRPr lang="ru-RU" sz="800" dirty="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3 200,0</a:t>
                      </a:r>
                      <a:endParaRPr lang="ru-RU" sz="800" dirty="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3 200,0</a:t>
                      </a:r>
                      <a:endParaRPr lang="ru-RU" sz="800" dirty="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3 200,0</a:t>
                      </a:r>
                      <a:endParaRPr lang="ru-RU" sz="800" dirty="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478143">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effectLst/>
                          <a:latin typeface="Inter SemiBold"/>
                          <a:ea typeface="Times New Roman"/>
                          <a:cs typeface="Times New Roman"/>
                        </a:rPr>
                        <a:t>Число общеобразовательных организаций, расположенных в сельской местности, в которых обновлена материально-техническая база для занятия физической культурой и спортом (применятся с 2021 года)</a:t>
                      </a:r>
                      <a:endParaRPr lang="ru-RU" sz="800" dirty="0">
                        <a:effectLst/>
                        <a:latin typeface="Inter SemiBold"/>
                        <a:ea typeface="Calibri"/>
                        <a:cs typeface="Times New Roman"/>
                      </a:endParaRPr>
                    </a:p>
                  </a:txBody>
                  <a:tcPr marL="28912" marR="2891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единиц</a:t>
                      </a:r>
                      <a:endParaRPr lang="ru-RU" sz="800" dirty="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a:t>
                      </a:r>
                      <a:endParaRPr lang="ru-RU" sz="800" dirty="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a:t>
                      </a:r>
                      <a:endParaRPr lang="ru-RU" sz="800" dirty="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a:t>
                      </a:r>
                      <a:endParaRPr lang="ru-RU" sz="800" dirty="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a:t>
                      </a:r>
                      <a:endParaRPr lang="ru-RU" sz="800" dirty="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1,0</a:t>
                      </a:r>
                      <a:endParaRPr lang="ru-RU" sz="80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1,0</a:t>
                      </a:r>
                      <a:endParaRPr lang="ru-RU" sz="80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527487">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effectLst/>
                          <a:latin typeface="Inter SemiBold"/>
                          <a:ea typeface="Times New Roman"/>
                          <a:cs typeface="Times New Roman"/>
                        </a:rPr>
                        <a:t>Доля учителей общеобразовательных организаций, вовлеченных в национальную систему профессионального роста педагогических работников (применяется с 2021 года)</a:t>
                      </a:r>
                      <a:endParaRPr lang="ru-RU" sz="800" dirty="0">
                        <a:effectLst/>
                        <a:latin typeface="Inter SemiBold"/>
                        <a:ea typeface="Calibri"/>
                        <a:cs typeface="Times New Roman"/>
                      </a:endParaRPr>
                    </a:p>
                  </a:txBody>
                  <a:tcPr marL="28912" marR="2891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a:t>
                      </a:r>
                      <a:endParaRPr lang="ru-RU" sz="800" dirty="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100,0</a:t>
                      </a:r>
                      <a:endParaRPr lang="ru-RU" sz="80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100,0</a:t>
                      </a:r>
                      <a:endParaRPr lang="ru-RU" sz="80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100,0</a:t>
                      </a:r>
                      <a:endParaRPr lang="ru-RU" sz="80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100,0</a:t>
                      </a:r>
                      <a:endParaRPr lang="ru-RU" sz="800" dirty="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100,0</a:t>
                      </a:r>
                      <a:endParaRPr lang="ru-RU" sz="800" dirty="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100,0</a:t>
                      </a:r>
                      <a:endParaRPr lang="ru-RU" sz="800" dirty="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555368">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effectLst/>
                          <a:latin typeface="Inter SemiBold"/>
                          <a:ea typeface="Times New Roman"/>
                          <a:cs typeface="Times New Roman"/>
                        </a:rPr>
                        <a:t>Количество объектов, в которых в полном объеме выполнены мероприятия по капитальному ремонту общеобразовательных организаций  и их оснащение средствами обучения и воспитания  (применяется с 2022 года)</a:t>
                      </a:r>
                      <a:endParaRPr lang="ru-RU" sz="800" dirty="0">
                        <a:effectLst/>
                        <a:latin typeface="Inter SemiBold"/>
                        <a:ea typeface="Calibri"/>
                        <a:cs typeface="Times New Roman"/>
                      </a:endParaRPr>
                    </a:p>
                  </a:txBody>
                  <a:tcPr marL="28912" marR="2891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ед.</a:t>
                      </a:r>
                      <a:endParaRPr lang="ru-RU" sz="80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1,0</a:t>
                      </a:r>
                      <a:endParaRPr lang="ru-RU" sz="80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1,0</a:t>
                      </a:r>
                      <a:endParaRPr lang="ru-RU" sz="80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0,0</a:t>
                      </a:r>
                      <a:endParaRPr lang="ru-RU" sz="80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1,0</a:t>
                      </a:r>
                      <a:endParaRPr lang="ru-RU" sz="80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a:t>
                      </a:r>
                      <a:endParaRPr lang="ru-RU" sz="800" dirty="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a:t>
                      </a:r>
                      <a:endParaRPr lang="ru-RU" sz="800" dirty="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494548">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a:effectLst/>
                          <a:latin typeface="Inter SemiBold"/>
                          <a:ea typeface="Times New Roman"/>
                          <a:cs typeface="Times New Roman"/>
                        </a:rPr>
                        <a:t>Создание новых мест в образовательных организациях различных типов для реализации дополнительных общеразвивающих программ  всех направленностей  (с нарастающим итогом) (применяется с 2022 года )</a:t>
                      </a:r>
                      <a:endParaRPr lang="ru-RU" sz="800">
                        <a:effectLst/>
                        <a:latin typeface="Inter SemiBold"/>
                        <a:ea typeface="Calibri"/>
                        <a:cs typeface="Times New Roman"/>
                      </a:endParaRPr>
                    </a:p>
                  </a:txBody>
                  <a:tcPr marL="28912" marR="2891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ед.</a:t>
                      </a:r>
                      <a:endParaRPr lang="ru-RU" sz="80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385,0</a:t>
                      </a:r>
                      <a:endParaRPr lang="ru-RU" sz="800" dirty="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430,0</a:t>
                      </a:r>
                      <a:endParaRPr lang="ru-RU" sz="800" dirty="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450,0</a:t>
                      </a:r>
                      <a:endParaRPr lang="ru-RU" sz="80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500,0</a:t>
                      </a:r>
                      <a:endParaRPr lang="ru-RU" sz="80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500,0</a:t>
                      </a:r>
                      <a:endParaRPr lang="ru-RU" sz="800" dirty="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500,0</a:t>
                      </a:r>
                      <a:endParaRPr lang="ru-RU" sz="800" dirty="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3339707571"/>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Таблица 1"/>
          <p:cNvGraphicFramePr>
            <a:graphicFrameLocks noGrp="1"/>
          </p:cNvGraphicFramePr>
          <p:nvPr>
            <p:extLst>
              <p:ext uri="{D42A27DB-BD31-4B8C-83A1-F6EECF244321}">
                <p14:modId xmlns:p14="http://schemas.microsoft.com/office/powerpoint/2010/main" val="1916392588"/>
              </p:ext>
            </p:extLst>
          </p:nvPr>
        </p:nvGraphicFramePr>
        <p:xfrm>
          <a:off x="194732" y="196958"/>
          <a:ext cx="8779933" cy="4637508"/>
        </p:xfrm>
        <a:graphic>
          <a:graphicData uri="http://schemas.openxmlformats.org/drawingml/2006/table">
            <a:tbl>
              <a:tblPr firstRow="1" firstCol="1" bandRow="1"/>
              <a:tblGrid>
                <a:gridCol w="3729758"/>
                <a:gridCol w="734571"/>
                <a:gridCol w="734571"/>
                <a:gridCol w="642749"/>
                <a:gridCol w="734571"/>
                <a:gridCol w="734571"/>
                <a:gridCol w="734571"/>
                <a:gridCol w="734571"/>
              </a:tblGrid>
              <a:tr h="146913">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Наименование целевого показателя (индикатора)</a:t>
                      </a:r>
                      <a:endParaRPr lang="ru-RU" sz="800" dirty="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Единица </a:t>
                      </a:r>
                      <a:r>
                        <a:rPr lang="ru-RU" sz="800" dirty="0" smtClean="0">
                          <a:effectLst/>
                          <a:latin typeface="Inter SemiBold"/>
                          <a:ea typeface="Times New Roman"/>
                          <a:cs typeface="Times New Roman"/>
                        </a:rPr>
                        <a:t>измерения</a:t>
                      </a:r>
                      <a:endParaRPr lang="ru-RU" sz="800" dirty="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2023</a:t>
                      </a:r>
                      <a:endParaRPr lang="ru-RU" sz="800" dirty="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2024</a:t>
                      </a:r>
                      <a:endParaRPr lang="ru-RU" sz="80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2025</a:t>
                      </a:r>
                      <a:endParaRPr lang="ru-RU" sz="80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2026</a:t>
                      </a:r>
                      <a:endParaRPr lang="ru-RU" sz="80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2027</a:t>
                      </a:r>
                      <a:endParaRPr lang="ru-RU" sz="80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2028</a:t>
                      </a:r>
                      <a:endParaRPr lang="ru-RU" sz="800" dirty="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88376">
                <a:tc vMerge="1">
                  <a:txBody>
                    <a:bodyPr/>
                    <a:lstStyle/>
                    <a:p>
                      <a:endParaRPr lang="ru-RU"/>
                    </a:p>
                  </a:txBody>
                  <a:tcPr/>
                </a:tc>
                <a:tc vMerge="1">
                  <a:txBody>
                    <a:bodyPr/>
                    <a:lstStyle/>
                    <a:p>
                      <a:endParaRPr lang="ru-RU"/>
                    </a:p>
                  </a:txBody>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отчет</a:t>
                      </a:r>
                      <a:endParaRPr lang="ru-RU" sz="800" dirty="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800" b="0"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отчет</a:t>
                      </a:r>
                      <a:endParaRPr kumimoji="0" lang="ru-RU" sz="800" b="0" i="0" u="none" strike="noStrike" kern="0" cap="none" spc="0" normalizeH="0" baseline="0" noProof="0" dirty="0">
                        <a:ln>
                          <a:noFill/>
                        </a:ln>
                        <a:solidFill>
                          <a:srgbClr val="00717D"/>
                        </a:solidFill>
                        <a:effectLst/>
                        <a:uLnTx/>
                        <a:uFillTx/>
                        <a:latin typeface="Inter SemiBold"/>
                        <a:ea typeface="Calibri"/>
                        <a:cs typeface="Times New Roman"/>
                        <a:sym typeface="Arial"/>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343079">
                <a:tc gridSpan="8">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80899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1100" b="1"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Подпрограмма «Дополнительное  образование и воспитание  детей»</a:t>
                      </a:r>
                      <a:endParaRPr kumimoji="0" lang="ru-RU" sz="1100" b="0" i="0" u="none" strike="noStrike" kern="0" cap="none" spc="0" normalizeH="0" baseline="0" noProof="0" dirty="0">
                        <a:ln>
                          <a:noFill/>
                        </a:ln>
                        <a:solidFill>
                          <a:srgbClr val="00717D"/>
                        </a:solidFill>
                        <a:effectLst/>
                        <a:uLnTx/>
                        <a:uFillTx/>
                        <a:latin typeface="Inter SemiBold"/>
                        <a:ea typeface="Calibri"/>
                        <a:cs typeface="Times New Roman"/>
                        <a:sym typeface="Arial"/>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endParaRPr lang="ru-RU" sz="800" dirty="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endParaRPr lang="ru-RU" sz="80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endParaRPr lang="ru-RU" sz="80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endParaRPr lang="ru-RU" sz="80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endParaRPr lang="ru-RU" sz="800" dirty="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endParaRPr lang="ru-RU" sz="80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endParaRPr lang="ru-RU" sz="800" dirty="0">
                        <a:effectLst/>
                        <a:latin typeface="Inter SemiBold"/>
                        <a:ea typeface="Calibri"/>
                        <a:cs typeface="Times New Roman"/>
                      </a:endParaRPr>
                    </a:p>
                  </a:txBody>
                  <a:tcPr marL="28912" marR="2891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509205">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effectLst/>
                          <a:latin typeface="Inter SemiBold"/>
                          <a:ea typeface="Times New Roman"/>
                          <a:cs typeface="Times New Roman"/>
                        </a:rPr>
                        <a:t>Доля детей в возрасте 5 - 18 лет, получающих услуги по дополнительному образованию в организациях различной организационно-правовой формы и формы собственности, в общей численности детей этой возрастной группы</a:t>
                      </a:r>
                      <a:endParaRPr lang="ru-RU" sz="800" dirty="0">
                        <a:effectLst/>
                        <a:latin typeface="Inter SemiBold"/>
                        <a:ea typeface="Calibri"/>
                        <a:cs typeface="Times New Roman"/>
                      </a:endParaRPr>
                    </a:p>
                  </a:txBody>
                  <a:tcPr marL="31719" marR="317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a:t>
                      </a:r>
                      <a:endParaRPr lang="ru-RU" sz="800" dirty="0">
                        <a:effectLst/>
                        <a:latin typeface="Inter SemiBold"/>
                        <a:ea typeface="Calibri"/>
                        <a:cs typeface="Times New Roman"/>
                      </a:endParaRPr>
                    </a:p>
                  </a:txBody>
                  <a:tcPr marL="31719" marR="317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80,9</a:t>
                      </a:r>
                      <a:endParaRPr lang="ru-RU" sz="800" dirty="0">
                        <a:effectLst/>
                        <a:latin typeface="Inter SemiBold"/>
                        <a:ea typeface="Calibri"/>
                        <a:cs typeface="Times New Roman"/>
                      </a:endParaRPr>
                    </a:p>
                  </a:txBody>
                  <a:tcPr marL="31719" marR="317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84,4</a:t>
                      </a:r>
                      <a:endParaRPr lang="ru-RU" sz="800" dirty="0">
                        <a:effectLst/>
                        <a:latin typeface="Inter SemiBold"/>
                        <a:ea typeface="Calibri"/>
                        <a:cs typeface="Times New Roman"/>
                      </a:endParaRPr>
                    </a:p>
                  </a:txBody>
                  <a:tcPr marL="31719" marR="317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82,0</a:t>
                      </a:r>
                      <a:endParaRPr lang="ru-RU" sz="800" dirty="0">
                        <a:effectLst/>
                        <a:latin typeface="Inter SemiBold"/>
                        <a:ea typeface="Calibri"/>
                        <a:cs typeface="Times New Roman"/>
                      </a:endParaRPr>
                    </a:p>
                  </a:txBody>
                  <a:tcPr marL="31719" marR="317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82,0</a:t>
                      </a:r>
                      <a:endParaRPr lang="ru-RU" sz="800" dirty="0">
                        <a:effectLst/>
                        <a:latin typeface="Inter SemiBold"/>
                        <a:ea typeface="Calibri"/>
                        <a:cs typeface="Times New Roman"/>
                      </a:endParaRPr>
                    </a:p>
                  </a:txBody>
                  <a:tcPr marL="31719" marR="317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82,0</a:t>
                      </a:r>
                      <a:endParaRPr lang="ru-RU" sz="800">
                        <a:effectLst/>
                        <a:latin typeface="Inter SemiBold"/>
                        <a:ea typeface="Calibri"/>
                        <a:cs typeface="Times New Roman"/>
                      </a:endParaRPr>
                    </a:p>
                  </a:txBody>
                  <a:tcPr marL="31719" marR="317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82,0</a:t>
                      </a:r>
                      <a:endParaRPr lang="ru-RU" sz="800">
                        <a:effectLst/>
                        <a:latin typeface="Inter SemiBold"/>
                        <a:ea typeface="Calibri"/>
                        <a:cs typeface="Times New Roman"/>
                      </a:endParaRPr>
                    </a:p>
                  </a:txBody>
                  <a:tcPr marL="31719" marR="317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722058">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effectLst/>
                          <a:latin typeface="Inter SemiBold"/>
                          <a:ea typeface="Times New Roman"/>
                          <a:cs typeface="Times New Roman"/>
                        </a:rPr>
                        <a:t>Для детей в возрасте 5-18 лет с ограниченными возможностями здоровья, детей-инвалидов получающих услуги по дополнительному образованию в организациях различных организационно-правовых форм и форм собственности, в общей численности детей с ограниченными возможностями </a:t>
                      </a:r>
                      <a:r>
                        <a:rPr lang="ru-RU" sz="800" dirty="0" smtClean="0">
                          <a:effectLst/>
                          <a:latin typeface="Inter SemiBold"/>
                          <a:ea typeface="Times New Roman"/>
                          <a:cs typeface="Times New Roman"/>
                        </a:rPr>
                        <a:t>здоровья</a:t>
                      </a:r>
                      <a:r>
                        <a:rPr lang="ru-RU" sz="800" dirty="0">
                          <a:effectLst/>
                          <a:latin typeface="Inter SemiBold"/>
                          <a:ea typeface="Times New Roman"/>
                          <a:cs typeface="Times New Roman"/>
                        </a:rPr>
                        <a:t>, детей-инвалидов этой возрастной группы </a:t>
                      </a:r>
                      <a:endParaRPr lang="ru-RU" sz="800" dirty="0">
                        <a:effectLst/>
                        <a:latin typeface="Inter SemiBold"/>
                        <a:ea typeface="Calibri"/>
                        <a:cs typeface="Times New Roman"/>
                      </a:endParaRPr>
                    </a:p>
                  </a:txBody>
                  <a:tcPr marL="31719" marR="317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Tx/>
                        <a:buSzTx/>
                        <a:buFontTx/>
                        <a:buNone/>
                        <a:tabLst/>
                        <a:defRPr/>
                      </a:pPr>
                      <a:r>
                        <a:rPr kumimoji="0" lang="ru-RU" sz="800" b="0" i="0" u="none" strike="noStrike" kern="1200" cap="none" spc="0" normalizeH="0" baseline="0" noProof="0" dirty="0" smtClean="0">
                          <a:ln>
                            <a:noFill/>
                          </a:ln>
                          <a:solidFill>
                            <a:prstClr val="black"/>
                          </a:solidFill>
                          <a:effectLst/>
                          <a:uLnTx/>
                          <a:uFillTx/>
                          <a:latin typeface="Inter SemiBold"/>
                          <a:ea typeface="Calibri"/>
                          <a:cs typeface="Times New Roman"/>
                        </a:rPr>
                        <a:t>%</a:t>
                      </a:r>
                    </a:p>
                  </a:txBody>
                  <a:tcPr marL="31719" marR="317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67,6</a:t>
                      </a:r>
                      <a:endParaRPr lang="ru-RU" sz="800" dirty="0">
                        <a:effectLst/>
                        <a:latin typeface="Inter SemiBold"/>
                        <a:ea typeface="Calibri"/>
                        <a:cs typeface="Times New Roman"/>
                      </a:endParaRPr>
                    </a:p>
                  </a:txBody>
                  <a:tcPr marL="31719" marR="317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68,0</a:t>
                      </a:r>
                      <a:endParaRPr lang="ru-RU" sz="800" dirty="0">
                        <a:effectLst/>
                        <a:latin typeface="Inter SemiBold"/>
                        <a:ea typeface="Calibri"/>
                        <a:cs typeface="Times New Roman"/>
                      </a:endParaRPr>
                    </a:p>
                  </a:txBody>
                  <a:tcPr marL="31719" marR="317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68,0</a:t>
                      </a:r>
                      <a:endParaRPr lang="ru-RU" sz="800" dirty="0">
                        <a:effectLst/>
                        <a:latin typeface="Inter SemiBold"/>
                        <a:ea typeface="Calibri"/>
                        <a:cs typeface="Times New Roman"/>
                      </a:endParaRPr>
                    </a:p>
                  </a:txBody>
                  <a:tcPr marL="31719" marR="317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68,0</a:t>
                      </a:r>
                      <a:endParaRPr lang="ru-RU" sz="800" dirty="0">
                        <a:effectLst/>
                        <a:latin typeface="Inter SemiBold"/>
                        <a:ea typeface="Calibri"/>
                        <a:cs typeface="Times New Roman"/>
                      </a:endParaRPr>
                    </a:p>
                  </a:txBody>
                  <a:tcPr marL="31719" marR="317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68,0</a:t>
                      </a:r>
                      <a:endParaRPr lang="ru-RU" sz="800">
                        <a:effectLst/>
                        <a:latin typeface="Inter SemiBold"/>
                        <a:ea typeface="Calibri"/>
                        <a:cs typeface="Times New Roman"/>
                      </a:endParaRPr>
                    </a:p>
                  </a:txBody>
                  <a:tcPr marL="31719" marR="317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68,0</a:t>
                      </a:r>
                      <a:endParaRPr lang="ru-RU" sz="800">
                        <a:effectLst/>
                        <a:latin typeface="Inter SemiBold"/>
                        <a:ea typeface="Calibri"/>
                        <a:cs typeface="Times New Roman"/>
                      </a:endParaRPr>
                    </a:p>
                  </a:txBody>
                  <a:tcPr marL="31719" marR="317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461583">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effectLst/>
                          <a:latin typeface="Inter SemiBold"/>
                          <a:ea typeface="Times New Roman"/>
                          <a:cs typeface="Times New Roman"/>
                        </a:rPr>
                        <a:t>Количество программ (проектов) в сфере дополнительного образования детей, реализуемых на территории  Увинского района, получивших финансовую поддержку в виде грантов</a:t>
                      </a:r>
                      <a:endParaRPr lang="ru-RU" sz="800" dirty="0">
                        <a:effectLst/>
                        <a:latin typeface="Inter SemiBold"/>
                        <a:ea typeface="Calibri"/>
                        <a:cs typeface="Times New Roman"/>
                      </a:endParaRPr>
                    </a:p>
                  </a:txBody>
                  <a:tcPr marL="31719" marR="317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algn="ctr" defTabSz="914400" rtl="0" eaLnBrk="1" latinLnBrk="0" hangingPunct="1">
                        <a:lnSpc>
                          <a:spcPct val="115000"/>
                        </a:lnSpc>
                        <a:spcAft>
                          <a:spcPts val="0"/>
                        </a:spcAft>
                      </a:pPr>
                      <a:r>
                        <a:rPr lang="ru-RU" sz="800" kern="1200" dirty="0">
                          <a:solidFill>
                            <a:schemeClr val="tx1"/>
                          </a:solidFill>
                          <a:effectLst/>
                          <a:latin typeface="Inter SemiBold"/>
                          <a:ea typeface="Calibri"/>
                          <a:cs typeface="Times New Roman"/>
                        </a:rPr>
                        <a:t>ед.</a:t>
                      </a:r>
                    </a:p>
                  </a:txBody>
                  <a:tcPr marL="31719" marR="317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5,0</a:t>
                      </a:r>
                      <a:endParaRPr lang="ru-RU" sz="800">
                        <a:effectLst/>
                        <a:latin typeface="Inter SemiBold"/>
                        <a:ea typeface="Calibri"/>
                        <a:cs typeface="Times New Roman"/>
                      </a:endParaRPr>
                    </a:p>
                  </a:txBody>
                  <a:tcPr marL="31719" marR="317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5,0</a:t>
                      </a:r>
                      <a:endParaRPr lang="ru-RU" sz="800">
                        <a:effectLst/>
                        <a:latin typeface="Inter SemiBold"/>
                        <a:ea typeface="Calibri"/>
                        <a:cs typeface="Times New Roman"/>
                      </a:endParaRPr>
                    </a:p>
                  </a:txBody>
                  <a:tcPr marL="31719" marR="317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5,0</a:t>
                      </a:r>
                      <a:endParaRPr lang="ru-RU" sz="800" dirty="0">
                        <a:effectLst/>
                        <a:latin typeface="Inter SemiBold"/>
                        <a:ea typeface="Calibri"/>
                        <a:cs typeface="Times New Roman"/>
                      </a:endParaRPr>
                    </a:p>
                  </a:txBody>
                  <a:tcPr marL="31719" marR="317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5,0</a:t>
                      </a:r>
                      <a:endParaRPr lang="ru-RU" sz="800" dirty="0">
                        <a:effectLst/>
                        <a:latin typeface="Inter SemiBold"/>
                        <a:ea typeface="Calibri"/>
                        <a:cs typeface="Times New Roman"/>
                      </a:endParaRPr>
                    </a:p>
                  </a:txBody>
                  <a:tcPr marL="31719" marR="317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5,0</a:t>
                      </a:r>
                      <a:endParaRPr lang="ru-RU" sz="800" dirty="0">
                        <a:effectLst/>
                        <a:latin typeface="Inter SemiBold"/>
                        <a:ea typeface="Calibri"/>
                        <a:cs typeface="Times New Roman"/>
                      </a:endParaRPr>
                    </a:p>
                  </a:txBody>
                  <a:tcPr marL="31719" marR="317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5,0</a:t>
                      </a:r>
                      <a:endParaRPr lang="ru-RU" sz="800" dirty="0">
                        <a:effectLst/>
                        <a:latin typeface="Inter SemiBold"/>
                        <a:ea typeface="Calibri"/>
                        <a:cs typeface="Times New Roman"/>
                      </a:endParaRPr>
                    </a:p>
                  </a:txBody>
                  <a:tcPr marL="31719" marR="317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868972">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effectLst/>
                          <a:latin typeface="Inter SemiBold"/>
                          <a:ea typeface="Times New Roman"/>
                          <a:cs typeface="Times New Roman"/>
                        </a:rPr>
                        <a:t>Доля педагогических работников муниципальных образовательных организаций дополнительного образования детей, получивших в установленном порядке первую и высшую квалификационные категории и подтверждение соответствия занимаемой должности, в общей численности педагогических работников муниципальных образовательных организаций дополнительного образования детей</a:t>
                      </a:r>
                      <a:endParaRPr lang="ru-RU" sz="800" dirty="0">
                        <a:effectLst/>
                        <a:latin typeface="Inter SemiBold"/>
                        <a:ea typeface="Calibri"/>
                        <a:cs typeface="Times New Roman"/>
                      </a:endParaRPr>
                    </a:p>
                  </a:txBody>
                  <a:tcPr marL="31719" marR="317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Tx/>
                        <a:buSzTx/>
                        <a:buFontTx/>
                        <a:buNone/>
                        <a:tabLst/>
                        <a:defRPr/>
                      </a:pPr>
                      <a:r>
                        <a:rPr kumimoji="0" lang="ru-RU" sz="800" b="0" i="0" u="none" strike="noStrike" kern="1200" cap="none" spc="0" normalizeH="0" baseline="0" noProof="0" dirty="0" smtClean="0">
                          <a:ln>
                            <a:noFill/>
                          </a:ln>
                          <a:solidFill>
                            <a:prstClr val="black"/>
                          </a:solidFill>
                          <a:effectLst/>
                          <a:uLnTx/>
                          <a:uFillTx/>
                          <a:latin typeface="Inter SemiBold"/>
                          <a:ea typeface="Calibri"/>
                          <a:cs typeface="Times New Roman"/>
                        </a:rPr>
                        <a:t>%</a:t>
                      </a:r>
                      <a:endParaRPr kumimoji="0" lang="ru-RU" sz="800" b="0" i="0" u="none" strike="noStrike" kern="1200" cap="none" spc="0" normalizeH="0" baseline="0" noProof="0" dirty="0">
                        <a:ln>
                          <a:noFill/>
                        </a:ln>
                        <a:solidFill>
                          <a:prstClr val="black"/>
                        </a:solidFill>
                        <a:effectLst/>
                        <a:uLnTx/>
                        <a:uFillTx/>
                        <a:latin typeface="Inter SemiBold"/>
                        <a:ea typeface="Calibri"/>
                        <a:cs typeface="Times New Roman"/>
                      </a:endParaRPr>
                    </a:p>
                  </a:txBody>
                  <a:tcPr marL="31719" marR="317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89,0</a:t>
                      </a:r>
                      <a:endParaRPr lang="ru-RU" sz="800">
                        <a:effectLst/>
                        <a:latin typeface="Inter SemiBold"/>
                        <a:ea typeface="Calibri"/>
                        <a:cs typeface="Times New Roman"/>
                      </a:endParaRPr>
                    </a:p>
                  </a:txBody>
                  <a:tcPr marL="31719" marR="317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90,0</a:t>
                      </a:r>
                      <a:endParaRPr lang="ru-RU" sz="800">
                        <a:effectLst/>
                        <a:latin typeface="Inter SemiBold"/>
                        <a:ea typeface="Calibri"/>
                        <a:cs typeface="Times New Roman"/>
                      </a:endParaRPr>
                    </a:p>
                  </a:txBody>
                  <a:tcPr marL="31719" marR="317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90,0</a:t>
                      </a:r>
                      <a:endParaRPr lang="ru-RU" sz="800">
                        <a:effectLst/>
                        <a:latin typeface="Inter SemiBold"/>
                        <a:ea typeface="Calibri"/>
                        <a:cs typeface="Times New Roman"/>
                      </a:endParaRPr>
                    </a:p>
                  </a:txBody>
                  <a:tcPr marL="31719" marR="317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90,0</a:t>
                      </a:r>
                      <a:endParaRPr lang="ru-RU" sz="800" dirty="0">
                        <a:effectLst/>
                        <a:latin typeface="Inter SemiBold"/>
                        <a:ea typeface="Calibri"/>
                        <a:cs typeface="Times New Roman"/>
                      </a:endParaRPr>
                    </a:p>
                  </a:txBody>
                  <a:tcPr marL="31719" marR="317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90,0</a:t>
                      </a:r>
                      <a:endParaRPr lang="ru-RU" sz="800" dirty="0">
                        <a:effectLst/>
                        <a:latin typeface="Inter SemiBold"/>
                        <a:ea typeface="Calibri"/>
                        <a:cs typeface="Times New Roman"/>
                      </a:endParaRPr>
                    </a:p>
                  </a:txBody>
                  <a:tcPr marL="31719" marR="317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90,0</a:t>
                      </a:r>
                      <a:endParaRPr lang="ru-RU" sz="800" dirty="0">
                        <a:effectLst/>
                        <a:latin typeface="Inter SemiBold"/>
                        <a:ea typeface="Calibri"/>
                        <a:cs typeface="Times New Roman"/>
                      </a:endParaRPr>
                    </a:p>
                  </a:txBody>
                  <a:tcPr marL="31719" marR="3171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631953">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effectLst/>
                          <a:latin typeface="Inter SemiBold"/>
                          <a:ea typeface="Times New Roman"/>
                          <a:cs typeface="Times New Roman"/>
                        </a:rPr>
                        <a:t>Доля детей в возрасте от 5 до 18 лет, получающих дополнительное образование с </a:t>
                      </a:r>
                      <a:r>
                        <a:rPr lang="ru-RU" sz="800" dirty="0" smtClean="0">
                          <a:effectLst/>
                          <a:latin typeface="Inter SemiBold"/>
                          <a:ea typeface="Times New Roman"/>
                          <a:cs typeface="Times New Roman"/>
                        </a:rPr>
                        <a:t>использованием </a:t>
                      </a:r>
                      <a:r>
                        <a:rPr lang="ru-RU" sz="800" dirty="0">
                          <a:effectLst/>
                          <a:latin typeface="Inter SemiBold"/>
                          <a:ea typeface="Times New Roman"/>
                          <a:cs typeface="Times New Roman"/>
                        </a:rPr>
                        <a:t>сертификата дополнительного образования, в общей численности детей, получающих дополнительное образование за счет бюджетных средств (применяется с 2018 года)</a:t>
                      </a:r>
                      <a:endParaRPr lang="ru-RU" sz="800" dirty="0">
                        <a:effectLst/>
                        <a:latin typeface="Inter SemiBold"/>
                        <a:ea typeface="Calibri"/>
                        <a:cs typeface="Times New Roman"/>
                      </a:endParaRPr>
                    </a:p>
                  </a:txBody>
                  <a:tcPr marL="25644" marR="256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a:t>
                      </a:r>
                      <a:endParaRPr lang="ru-RU" sz="800" dirty="0">
                        <a:effectLst/>
                        <a:latin typeface="Inter SemiBold"/>
                        <a:ea typeface="Calibri"/>
                        <a:cs typeface="Times New Roman"/>
                      </a:endParaRPr>
                    </a:p>
                  </a:txBody>
                  <a:tcPr marL="25644" marR="256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100,0</a:t>
                      </a:r>
                      <a:endParaRPr lang="ru-RU" sz="800" dirty="0">
                        <a:effectLst/>
                        <a:latin typeface="Inter SemiBold"/>
                        <a:ea typeface="Calibri"/>
                        <a:cs typeface="Times New Roman"/>
                      </a:endParaRPr>
                    </a:p>
                  </a:txBody>
                  <a:tcPr marL="25644" marR="256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100,0</a:t>
                      </a:r>
                      <a:endParaRPr lang="ru-RU" sz="800" dirty="0">
                        <a:effectLst/>
                        <a:latin typeface="Inter SemiBold"/>
                        <a:ea typeface="Calibri"/>
                        <a:cs typeface="Times New Roman"/>
                      </a:endParaRPr>
                    </a:p>
                  </a:txBody>
                  <a:tcPr marL="25644" marR="256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100,0</a:t>
                      </a:r>
                      <a:endParaRPr lang="ru-RU" sz="800" dirty="0">
                        <a:effectLst/>
                        <a:latin typeface="Inter SemiBold"/>
                        <a:ea typeface="Calibri"/>
                        <a:cs typeface="Times New Roman"/>
                      </a:endParaRPr>
                    </a:p>
                  </a:txBody>
                  <a:tcPr marL="25644" marR="256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100,0</a:t>
                      </a:r>
                      <a:endParaRPr lang="ru-RU" sz="800" dirty="0">
                        <a:effectLst/>
                        <a:latin typeface="Inter SemiBold"/>
                        <a:ea typeface="Calibri"/>
                        <a:cs typeface="Times New Roman"/>
                      </a:endParaRPr>
                    </a:p>
                  </a:txBody>
                  <a:tcPr marL="25644" marR="256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100,0</a:t>
                      </a:r>
                      <a:endParaRPr lang="ru-RU" sz="800" dirty="0">
                        <a:effectLst/>
                        <a:latin typeface="Inter SemiBold"/>
                        <a:ea typeface="Calibri"/>
                        <a:cs typeface="Times New Roman"/>
                      </a:endParaRPr>
                    </a:p>
                  </a:txBody>
                  <a:tcPr marL="25644" marR="256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100,0</a:t>
                      </a:r>
                      <a:endParaRPr lang="ru-RU" sz="800" dirty="0">
                        <a:effectLst/>
                        <a:latin typeface="Inter SemiBold"/>
                        <a:ea typeface="Calibri"/>
                        <a:cs typeface="Times New Roman"/>
                      </a:endParaRPr>
                    </a:p>
                  </a:txBody>
                  <a:tcPr marL="25644" marR="256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665369">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effectLst/>
                          <a:latin typeface="Inter SemiBold"/>
                          <a:ea typeface="Times New Roman"/>
                          <a:cs typeface="Times New Roman"/>
                        </a:rPr>
                        <a:t>Доля детей в возрасте от 5 до 18 лет, получающих дополнительное образование с </a:t>
                      </a:r>
                      <a:r>
                        <a:rPr lang="ru-RU" sz="800" dirty="0" smtClean="0">
                          <a:effectLst/>
                          <a:latin typeface="Inter SemiBold"/>
                          <a:ea typeface="Times New Roman"/>
                          <a:cs typeface="Times New Roman"/>
                        </a:rPr>
                        <a:t>использованием </a:t>
                      </a:r>
                      <a:r>
                        <a:rPr lang="ru-RU" sz="800" dirty="0">
                          <a:effectLst/>
                          <a:latin typeface="Inter SemiBold"/>
                          <a:ea typeface="Times New Roman"/>
                          <a:cs typeface="Times New Roman"/>
                        </a:rPr>
                        <a:t>сертификата дополнительного образования  в статусе персонифицированного финансирования (применяется с 2018 года)</a:t>
                      </a:r>
                      <a:endParaRPr lang="ru-RU" sz="800" dirty="0">
                        <a:effectLst/>
                        <a:latin typeface="Inter SemiBold"/>
                        <a:ea typeface="Calibri"/>
                        <a:cs typeface="Times New Roman"/>
                      </a:endParaRPr>
                    </a:p>
                  </a:txBody>
                  <a:tcPr marL="25644" marR="256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a:t>
                      </a:r>
                      <a:endParaRPr lang="ru-RU" sz="800" dirty="0">
                        <a:effectLst/>
                        <a:latin typeface="Inter SemiBold"/>
                        <a:ea typeface="Calibri"/>
                        <a:cs typeface="Times New Roman"/>
                      </a:endParaRPr>
                    </a:p>
                  </a:txBody>
                  <a:tcPr marL="25644" marR="256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28,3</a:t>
                      </a:r>
                      <a:endParaRPr lang="ru-RU" sz="800" dirty="0">
                        <a:effectLst/>
                        <a:latin typeface="Inter SemiBold"/>
                        <a:ea typeface="Calibri"/>
                        <a:cs typeface="Times New Roman"/>
                      </a:endParaRPr>
                    </a:p>
                  </a:txBody>
                  <a:tcPr marL="25644" marR="256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29,0</a:t>
                      </a:r>
                      <a:endParaRPr lang="ru-RU" sz="800">
                        <a:effectLst/>
                        <a:latin typeface="Inter SemiBold"/>
                        <a:ea typeface="Calibri"/>
                        <a:cs typeface="Times New Roman"/>
                      </a:endParaRPr>
                    </a:p>
                  </a:txBody>
                  <a:tcPr marL="25644" marR="256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29,0</a:t>
                      </a:r>
                      <a:endParaRPr lang="ru-RU" sz="800" dirty="0">
                        <a:effectLst/>
                        <a:latin typeface="Inter SemiBold"/>
                        <a:ea typeface="Calibri"/>
                        <a:cs typeface="Times New Roman"/>
                      </a:endParaRPr>
                    </a:p>
                  </a:txBody>
                  <a:tcPr marL="25644" marR="256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29,0</a:t>
                      </a:r>
                      <a:endParaRPr lang="ru-RU" sz="800" dirty="0">
                        <a:effectLst/>
                        <a:latin typeface="Inter SemiBold"/>
                        <a:ea typeface="Calibri"/>
                        <a:cs typeface="Times New Roman"/>
                      </a:endParaRPr>
                    </a:p>
                  </a:txBody>
                  <a:tcPr marL="25644" marR="256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29,0</a:t>
                      </a:r>
                      <a:endParaRPr lang="ru-RU" sz="800" dirty="0">
                        <a:effectLst/>
                        <a:latin typeface="Inter SemiBold"/>
                        <a:ea typeface="Calibri"/>
                        <a:cs typeface="Times New Roman"/>
                      </a:endParaRPr>
                    </a:p>
                  </a:txBody>
                  <a:tcPr marL="25644" marR="256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29,0</a:t>
                      </a:r>
                      <a:endParaRPr lang="ru-RU" sz="800" dirty="0">
                        <a:effectLst/>
                        <a:latin typeface="Inter SemiBold"/>
                        <a:ea typeface="Calibri"/>
                        <a:cs typeface="Times New Roman"/>
                      </a:endParaRPr>
                    </a:p>
                  </a:txBody>
                  <a:tcPr marL="25644" marR="256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1803179000"/>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Прямоугольник 3"/>
          <p:cNvSpPr/>
          <p:nvPr/>
        </p:nvSpPr>
        <p:spPr>
          <a:xfrm>
            <a:off x="365755" y="258828"/>
            <a:ext cx="8476891" cy="4662815"/>
          </a:xfrm>
          <a:prstGeom prst="rect">
            <a:avLst/>
          </a:prstGeom>
        </p:spPr>
        <p:txBody>
          <a:bodyPr wrap="square">
            <a:spAutoFit/>
          </a:bodyPr>
          <a:lstStyle/>
          <a:p>
            <a:pPr lvl="0" algn="just">
              <a:buClrTx/>
            </a:pPr>
            <a:r>
              <a:rPr lang="ru-RU" sz="1100" b="1" kern="1200" dirty="0" smtClean="0">
                <a:solidFill>
                  <a:srgbClr val="FF6600"/>
                </a:solidFill>
                <a:latin typeface="Franklin Gothic Book"/>
                <a:ea typeface="+mn-ea"/>
              </a:rPr>
              <a:t>Капитальные </a:t>
            </a:r>
            <a:r>
              <a:rPr lang="ru-RU" sz="1100" b="1" kern="1200" dirty="0">
                <a:solidFill>
                  <a:srgbClr val="FF6600"/>
                </a:solidFill>
                <a:latin typeface="Franklin Gothic Book"/>
                <a:ea typeface="+mn-ea"/>
              </a:rPr>
              <a:t>расходы </a:t>
            </a:r>
            <a:r>
              <a:rPr lang="ru-RU" sz="1100" b="1" kern="1200" dirty="0">
                <a:latin typeface="Franklin Gothic Book"/>
                <a:ea typeface="+mn-ea"/>
              </a:rPr>
              <a:t>– </a:t>
            </a:r>
            <a:r>
              <a:rPr lang="ru-RU" sz="1100" kern="1200" dirty="0">
                <a:latin typeface="Franklin Gothic Book"/>
                <a:ea typeface="+mn-ea"/>
              </a:rPr>
              <a:t>расходы на инновационную и инвестиционную деятельность. Они включают расходы на: инвестиции в соответствии с утвержденной инвестиционной программой; расходы на проведение капитального ремонта объектов муниципальной собственности.</a:t>
            </a:r>
          </a:p>
          <a:p>
            <a:pPr lvl="0" algn="just">
              <a:buClrTx/>
            </a:pPr>
            <a:endParaRPr lang="ru-RU" sz="1100" b="1" kern="1200" dirty="0">
              <a:latin typeface="Franklin Gothic Book"/>
              <a:ea typeface="+mn-ea"/>
            </a:endParaRPr>
          </a:p>
          <a:p>
            <a:pPr lvl="0" algn="just">
              <a:buClrTx/>
            </a:pPr>
            <a:r>
              <a:rPr lang="ru-RU" sz="1100" b="1" kern="1200" dirty="0">
                <a:solidFill>
                  <a:srgbClr val="FF6600"/>
                </a:solidFill>
                <a:latin typeface="Franklin Gothic Book"/>
                <a:ea typeface="+mn-ea"/>
              </a:rPr>
              <a:t>Межбюджетные отношения </a:t>
            </a:r>
            <a:r>
              <a:rPr lang="ru-RU" sz="1100" kern="1200" dirty="0">
                <a:latin typeface="Franklin Gothic Book"/>
                <a:ea typeface="+mn-ea"/>
              </a:rPr>
              <a:t>— взаимоотношения между публично-правовыми образованиями по вопросам регулирования бюджетных правоотношений, организации и осуществления бюджетного процесса.</a:t>
            </a:r>
          </a:p>
          <a:p>
            <a:pPr lvl="0" algn="just">
              <a:buClrTx/>
            </a:pPr>
            <a:r>
              <a:rPr lang="ru-RU" sz="1100" kern="1200" dirty="0">
                <a:latin typeface="Franklin Gothic Book"/>
                <a:ea typeface="+mn-ea"/>
              </a:rPr>
              <a:t> </a:t>
            </a:r>
          </a:p>
          <a:p>
            <a:pPr lvl="0" algn="just">
              <a:buClrTx/>
            </a:pPr>
            <a:r>
              <a:rPr lang="ru-RU" sz="1100" b="1" kern="1200" dirty="0">
                <a:solidFill>
                  <a:srgbClr val="FF6600"/>
                </a:solidFill>
                <a:latin typeface="Franklin Gothic Book"/>
                <a:ea typeface="+mn-ea"/>
              </a:rPr>
              <a:t>Межбюджетные трансферты </a:t>
            </a:r>
            <a:r>
              <a:rPr lang="ru-RU" sz="1100" kern="1200" dirty="0">
                <a:latin typeface="Franklin Gothic Book"/>
                <a:ea typeface="+mn-ea"/>
              </a:rPr>
              <a:t>— средства, предоставляемые одним бюджетом бюджетной системы Российской Федерации другому бюджету бюджетной системы Российской Федерации. </a:t>
            </a:r>
            <a:endParaRPr lang="ru-RU" sz="1100" kern="1200" dirty="0" smtClean="0">
              <a:latin typeface="Franklin Gothic Book"/>
              <a:ea typeface="+mn-ea"/>
            </a:endParaRPr>
          </a:p>
          <a:p>
            <a:pPr lvl="0" algn="just">
              <a:buClrTx/>
            </a:pPr>
            <a:endParaRPr lang="ru-RU" sz="1100" u="sng" kern="1200" dirty="0" smtClean="0">
              <a:latin typeface="Franklin Gothic Book"/>
              <a:ea typeface="+mn-ea"/>
            </a:endParaRPr>
          </a:p>
          <a:p>
            <a:pPr lvl="0" algn="just">
              <a:buClrTx/>
            </a:pPr>
            <a:r>
              <a:rPr lang="ru-RU" sz="1100" u="sng" kern="1200" dirty="0" smtClean="0">
                <a:latin typeface="Franklin Gothic Book"/>
                <a:ea typeface="+mn-ea"/>
              </a:rPr>
              <a:t>Их виды:</a:t>
            </a:r>
            <a:endParaRPr lang="ru-RU" sz="1100" u="sng" kern="1200" dirty="0">
              <a:latin typeface="Franklin Gothic Book"/>
              <a:ea typeface="+mn-ea"/>
            </a:endParaRPr>
          </a:p>
          <a:p>
            <a:pPr lvl="0" algn="just">
              <a:buClrTx/>
            </a:pPr>
            <a:r>
              <a:rPr lang="ru-RU" sz="1100" b="1" kern="1200" dirty="0" smtClean="0">
                <a:solidFill>
                  <a:srgbClr val="FF6600"/>
                </a:solidFill>
                <a:latin typeface="Franklin Gothic Book"/>
                <a:ea typeface="+mn-ea"/>
              </a:rPr>
              <a:t>Дотации </a:t>
            </a:r>
            <a:r>
              <a:rPr lang="ru-RU" sz="1100" kern="1200" dirty="0" smtClean="0">
                <a:latin typeface="Franklin Gothic Book"/>
                <a:ea typeface="+mn-ea"/>
              </a:rPr>
              <a:t>— </a:t>
            </a:r>
            <a:r>
              <a:rPr lang="ru-RU" sz="1100" kern="1200" dirty="0">
                <a:latin typeface="Franklin Gothic Book"/>
                <a:ea typeface="+mn-ea"/>
              </a:rPr>
              <a:t>межбюджетные трансферты, предоставляемые на безвозмездной и безвозвратной основе без установления направлений и (или) условий их использования. (Виды: дотации на выравнивание бюджетной обеспеченности (выравнивание финансовых возможностей территорий), дотации на сбалансированность (на поддержку мер по обеспечению сбалансированности бюджетов).</a:t>
            </a:r>
          </a:p>
          <a:p>
            <a:pPr lvl="0" algn="just">
              <a:buClrTx/>
            </a:pPr>
            <a:endParaRPr lang="ru-RU" sz="1100" kern="1200" dirty="0">
              <a:latin typeface="Franklin Gothic Book"/>
              <a:ea typeface="+mn-ea"/>
            </a:endParaRPr>
          </a:p>
          <a:p>
            <a:pPr lvl="0" algn="just">
              <a:buClrTx/>
            </a:pPr>
            <a:r>
              <a:rPr lang="ru-RU" sz="1100" kern="1200" dirty="0">
                <a:latin typeface="Franklin Gothic Book"/>
                <a:ea typeface="+mn-ea"/>
              </a:rPr>
              <a:t> </a:t>
            </a:r>
            <a:r>
              <a:rPr lang="ru-RU" sz="1100" b="1" kern="1200" dirty="0" smtClean="0">
                <a:solidFill>
                  <a:srgbClr val="FF6600"/>
                </a:solidFill>
                <a:latin typeface="Franklin Gothic Book"/>
                <a:ea typeface="+mn-ea"/>
              </a:rPr>
              <a:t>Субсидии </a:t>
            </a:r>
            <a:r>
              <a:rPr lang="ru-RU" sz="1100" kern="1200" dirty="0" smtClean="0">
                <a:latin typeface="Franklin Gothic Book"/>
                <a:ea typeface="+mn-ea"/>
              </a:rPr>
              <a:t>— </a:t>
            </a:r>
            <a:r>
              <a:rPr lang="ru-RU" sz="1100" kern="1200" dirty="0">
                <a:latin typeface="Franklin Gothic Book"/>
                <a:ea typeface="+mn-ea"/>
              </a:rPr>
              <a:t>межбюджетные трансферты, предоставляемые в целях софинансирования расходных обязательств того бюджета, которому они предоставляются. </a:t>
            </a:r>
          </a:p>
          <a:p>
            <a:pPr lvl="0" algn="just">
              <a:buClrTx/>
            </a:pPr>
            <a:endParaRPr lang="ru-RU" sz="1100" kern="1200" dirty="0">
              <a:latin typeface="Franklin Gothic Book"/>
              <a:ea typeface="+mn-ea"/>
            </a:endParaRPr>
          </a:p>
          <a:p>
            <a:pPr lvl="0" algn="just">
              <a:buClrTx/>
            </a:pPr>
            <a:r>
              <a:rPr lang="ru-RU" sz="1100" b="1" kern="1200" dirty="0" err="1" smtClean="0">
                <a:solidFill>
                  <a:srgbClr val="FF6600"/>
                </a:solidFill>
                <a:latin typeface="Franklin Gothic Book"/>
                <a:ea typeface="+mn-ea"/>
              </a:rPr>
              <a:t>Субве́нции</a:t>
            </a:r>
            <a:r>
              <a:rPr lang="ru-RU" sz="1100" b="1" kern="1200" dirty="0" smtClean="0">
                <a:solidFill>
                  <a:srgbClr val="FF6600"/>
                </a:solidFill>
                <a:latin typeface="Franklin Gothic Book"/>
                <a:ea typeface="+mn-ea"/>
              </a:rPr>
              <a:t> </a:t>
            </a:r>
            <a:r>
              <a:rPr lang="ru-RU" sz="1100" kern="1200" dirty="0" smtClean="0">
                <a:latin typeface="Franklin Gothic Book"/>
                <a:ea typeface="+mn-ea"/>
              </a:rPr>
              <a:t>— </a:t>
            </a:r>
            <a:r>
              <a:rPr lang="ru-RU" sz="1100" kern="1200" dirty="0">
                <a:latin typeface="Franklin Gothic Book"/>
                <a:ea typeface="+mn-ea"/>
              </a:rPr>
              <a:t>межбюджетные трансферты, предоставляемые в целях финансирования расходных обязательств того бюджета, которому они предоставляются, возникающих при передаче полномочий с того бюджета, из которого они предоставляются.</a:t>
            </a:r>
          </a:p>
          <a:p>
            <a:pPr lvl="0" algn="just">
              <a:buClrTx/>
            </a:pPr>
            <a:endParaRPr lang="ru-RU" sz="1100" kern="1200" dirty="0">
              <a:latin typeface="Franklin Gothic Book"/>
              <a:ea typeface="+mn-ea"/>
            </a:endParaRPr>
          </a:p>
          <a:p>
            <a:pPr lvl="0" algn="just">
              <a:buClrTx/>
            </a:pPr>
            <a:endParaRPr lang="ru-RU" sz="1100" b="1" kern="1200" dirty="0" smtClean="0">
              <a:solidFill>
                <a:srgbClr val="FF6600"/>
              </a:solidFill>
              <a:latin typeface="Franklin Gothic Book"/>
              <a:ea typeface="+mn-ea"/>
            </a:endParaRPr>
          </a:p>
          <a:p>
            <a:pPr lvl="0" algn="just">
              <a:buClrTx/>
            </a:pPr>
            <a:r>
              <a:rPr lang="ru-RU" sz="1100" b="1" kern="1200" dirty="0" smtClean="0">
                <a:solidFill>
                  <a:srgbClr val="FF6600"/>
                </a:solidFill>
                <a:latin typeface="Franklin Gothic Book"/>
                <a:ea typeface="+mn-ea"/>
              </a:rPr>
              <a:t>Финансовый </a:t>
            </a:r>
            <a:r>
              <a:rPr lang="ru-RU" sz="1100" b="1" kern="1200" dirty="0">
                <a:solidFill>
                  <a:srgbClr val="FF6600"/>
                </a:solidFill>
                <a:latin typeface="Franklin Gothic Book"/>
                <a:ea typeface="+mn-ea"/>
              </a:rPr>
              <a:t>орган на уровне муниципальных районов</a:t>
            </a:r>
            <a:r>
              <a:rPr lang="ru-RU" sz="1100" kern="1200" dirty="0">
                <a:latin typeface="Franklin Gothic Book"/>
                <a:ea typeface="+mn-ea"/>
              </a:rPr>
              <a:t> — это орган (должностное лицо) местной администрации, осуществляющий составление и организацию исполнения местного бюджета (департамент финансов, управление финансов, финансовый отдел и др</a:t>
            </a:r>
            <a:r>
              <a:rPr lang="ru-RU" sz="1100" kern="1200" dirty="0" smtClean="0">
                <a:latin typeface="Franklin Gothic Book"/>
                <a:ea typeface="+mn-ea"/>
              </a:rPr>
              <a:t>.)</a:t>
            </a:r>
            <a:endParaRPr lang="ru-RU" sz="1100" kern="1200" dirty="0">
              <a:latin typeface="Franklin Gothic Book"/>
              <a:ea typeface="+mn-ea"/>
            </a:endParaRPr>
          </a:p>
        </p:txBody>
      </p:sp>
    </p:spTree>
    <p:extLst>
      <p:ext uri="{BB962C8B-B14F-4D97-AF65-F5344CB8AC3E}">
        <p14:creationId xmlns:p14="http://schemas.microsoft.com/office/powerpoint/2010/main" val="3404896842"/>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Таблица 1"/>
          <p:cNvGraphicFramePr>
            <a:graphicFrameLocks noGrp="1"/>
          </p:cNvGraphicFramePr>
          <p:nvPr>
            <p:extLst>
              <p:ext uri="{D42A27DB-BD31-4B8C-83A1-F6EECF244321}">
                <p14:modId xmlns:p14="http://schemas.microsoft.com/office/powerpoint/2010/main" val="1921443429"/>
              </p:ext>
            </p:extLst>
          </p:nvPr>
        </p:nvGraphicFramePr>
        <p:xfrm>
          <a:off x="169332" y="169335"/>
          <a:ext cx="8815025" cy="4580464"/>
        </p:xfrm>
        <a:graphic>
          <a:graphicData uri="http://schemas.openxmlformats.org/drawingml/2006/table">
            <a:tbl>
              <a:tblPr firstRow="1" firstCol="1" bandRow="1"/>
              <a:tblGrid>
                <a:gridCol w="3281905"/>
                <a:gridCol w="562946"/>
                <a:gridCol w="750215"/>
                <a:gridCol w="843991"/>
                <a:gridCol w="750215"/>
                <a:gridCol w="937769"/>
                <a:gridCol w="937769"/>
                <a:gridCol w="750215"/>
              </a:tblGrid>
              <a:tr h="245532">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Наименование целевого показателя (индикатора)</a:t>
                      </a:r>
                      <a:endParaRPr lang="ru-RU" sz="800" dirty="0">
                        <a:effectLst/>
                        <a:latin typeface="Inter SemiBold"/>
                        <a:ea typeface="Calibri"/>
                        <a:cs typeface="Times New Roman"/>
                      </a:endParaRPr>
                    </a:p>
                  </a:txBody>
                  <a:tcPr marL="25644" marR="256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Единица измерения</a:t>
                      </a:r>
                      <a:endParaRPr lang="ru-RU" sz="800" dirty="0">
                        <a:effectLst/>
                        <a:latin typeface="Inter SemiBold"/>
                        <a:ea typeface="Calibri"/>
                        <a:cs typeface="Times New Roman"/>
                      </a:endParaRPr>
                    </a:p>
                  </a:txBody>
                  <a:tcPr marL="25644" marR="256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2023</a:t>
                      </a:r>
                      <a:endParaRPr lang="ru-RU" sz="800" dirty="0">
                        <a:effectLst/>
                        <a:latin typeface="Inter SemiBold"/>
                        <a:ea typeface="Calibri"/>
                        <a:cs typeface="Times New Roman"/>
                      </a:endParaRPr>
                    </a:p>
                  </a:txBody>
                  <a:tcPr marL="25644" marR="256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2024</a:t>
                      </a:r>
                      <a:endParaRPr lang="ru-RU" sz="800" dirty="0">
                        <a:effectLst/>
                        <a:latin typeface="Inter SemiBold"/>
                        <a:ea typeface="Calibri"/>
                        <a:cs typeface="Times New Roman"/>
                      </a:endParaRPr>
                    </a:p>
                  </a:txBody>
                  <a:tcPr marL="25644" marR="256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2025</a:t>
                      </a:r>
                      <a:endParaRPr lang="ru-RU" sz="800" dirty="0">
                        <a:effectLst/>
                        <a:latin typeface="Inter SemiBold"/>
                        <a:ea typeface="Calibri"/>
                        <a:cs typeface="Times New Roman"/>
                      </a:endParaRPr>
                    </a:p>
                  </a:txBody>
                  <a:tcPr marL="25644" marR="256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2026</a:t>
                      </a:r>
                      <a:endParaRPr lang="ru-RU" sz="800" dirty="0">
                        <a:effectLst/>
                        <a:latin typeface="Inter SemiBold"/>
                        <a:ea typeface="Calibri"/>
                        <a:cs typeface="Times New Roman"/>
                      </a:endParaRPr>
                    </a:p>
                  </a:txBody>
                  <a:tcPr marL="25644" marR="256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2027</a:t>
                      </a:r>
                      <a:endParaRPr lang="ru-RU" sz="800" dirty="0">
                        <a:effectLst/>
                        <a:latin typeface="Inter SemiBold"/>
                        <a:ea typeface="Calibri"/>
                        <a:cs typeface="Times New Roman"/>
                      </a:endParaRPr>
                    </a:p>
                  </a:txBody>
                  <a:tcPr marL="25644" marR="256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2028</a:t>
                      </a:r>
                      <a:endParaRPr lang="ru-RU" sz="800" dirty="0">
                        <a:effectLst/>
                        <a:latin typeface="Inter SemiBold"/>
                        <a:ea typeface="Calibri"/>
                        <a:cs typeface="Times New Roman"/>
                      </a:endParaRPr>
                    </a:p>
                  </a:txBody>
                  <a:tcPr marL="25644" marR="256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67255">
                <a:tc vMerge="1">
                  <a:txBody>
                    <a:bodyPr/>
                    <a:lstStyle/>
                    <a:p>
                      <a:endParaRPr lang="ru-RU"/>
                    </a:p>
                  </a:txBody>
                  <a:tcPr/>
                </a:tc>
                <a:tc vMerge="1">
                  <a:txBody>
                    <a:bodyPr/>
                    <a:lstStyle/>
                    <a:p>
                      <a:pPr algn="ctr">
                        <a:lnSpc>
                          <a:spcPct val="115000"/>
                        </a:lnSpc>
                        <a:spcAft>
                          <a:spcPts val="0"/>
                        </a:spcAft>
                      </a:pPr>
                      <a:endParaRPr lang="ru-RU" sz="1100">
                        <a:effectLst/>
                        <a:latin typeface="Calibri"/>
                        <a:ea typeface="Calibri"/>
                        <a:cs typeface="Times New Roman"/>
                      </a:endParaRPr>
                    </a:p>
                  </a:txBody>
                  <a:tcPr marL="25644" marR="256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отчет</a:t>
                      </a:r>
                      <a:endParaRPr lang="ru-RU" sz="800" dirty="0">
                        <a:effectLst/>
                        <a:latin typeface="Inter SemiBold"/>
                        <a:ea typeface="Calibri"/>
                        <a:cs typeface="Times New Roman"/>
                      </a:endParaRPr>
                    </a:p>
                  </a:txBody>
                  <a:tcPr marL="25644" marR="256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отчет</a:t>
                      </a:r>
                      <a:endParaRPr lang="ru-RU" sz="800" dirty="0">
                        <a:effectLst/>
                        <a:latin typeface="Inter SemiBold"/>
                        <a:ea typeface="Calibri"/>
                        <a:cs typeface="Times New Roman"/>
                      </a:endParaRPr>
                    </a:p>
                  </a:txBody>
                  <a:tcPr marL="25644" marR="256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800" b="0"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оценка</a:t>
                      </a:r>
                      <a:endParaRPr kumimoji="0" lang="ru-RU" sz="800" b="0" i="0" u="none" strike="noStrike" kern="0" cap="none" spc="0" normalizeH="0" baseline="0" noProof="0" dirty="0">
                        <a:ln>
                          <a:noFill/>
                        </a:ln>
                        <a:solidFill>
                          <a:srgbClr val="00717D"/>
                        </a:solidFill>
                        <a:effectLst/>
                        <a:uLnTx/>
                        <a:uFillTx/>
                        <a:latin typeface="Inter SemiBold"/>
                        <a:ea typeface="Calibri"/>
                        <a:cs typeface="Times New Roman"/>
                        <a:sym typeface="Arial"/>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626188">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effectLst/>
                          <a:latin typeface="Inter SemiBold"/>
                          <a:ea typeface="Times New Roman"/>
                          <a:cs typeface="Times New Roman"/>
                        </a:rPr>
                        <a:t>Доля детей в возрасте от 5 до 18 лет, охваченных дополнительными образовательными программами </a:t>
                      </a:r>
                      <a:r>
                        <a:rPr lang="ru-RU" sz="800" dirty="0" smtClean="0">
                          <a:effectLst/>
                          <a:latin typeface="Inter SemiBold"/>
                          <a:ea typeface="Times New Roman"/>
                          <a:cs typeface="Times New Roman"/>
                        </a:rPr>
                        <a:t>естественнонаучной </a:t>
                      </a:r>
                      <a:r>
                        <a:rPr lang="ru-RU" sz="800" dirty="0">
                          <a:effectLst/>
                          <a:latin typeface="Inter SemiBold"/>
                          <a:ea typeface="Times New Roman"/>
                          <a:cs typeface="Times New Roman"/>
                        </a:rPr>
                        <a:t>и технической направленности (применяется с 2018 года)</a:t>
                      </a:r>
                      <a:endParaRPr lang="ru-RU" sz="800" dirty="0">
                        <a:effectLst/>
                        <a:latin typeface="Inter SemiBold"/>
                        <a:ea typeface="Calibri"/>
                        <a:cs typeface="Times New Roman"/>
                      </a:endParaRPr>
                    </a:p>
                  </a:txBody>
                  <a:tcPr marL="25644" marR="256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 </a:t>
                      </a:r>
                      <a:endParaRPr lang="ru-RU" sz="800" dirty="0">
                        <a:effectLst/>
                        <a:latin typeface="Inter SemiBold"/>
                        <a:ea typeface="Calibri"/>
                        <a:cs typeface="Times New Roman"/>
                      </a:endParaRPr>
                    </a:p>
                  </a:txBody>
                  <a:tcPr marL="25644" marR="256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24,0</a:t>
                      </a:r>
                      <a:endParaRPr lang="ru-RU" sz="800" dirty="0">
                        <a:effectLst/>
                        <a:latin typeface="Inter SemiBold"/>
                        <a:ea typeface="Calibri"/>
                        <a:cs typeface="Times New Roman"/>
                      </a:endParaRPr>
                    </a:p>
                  </a:txBody>
                  <a:tcPr marL="25644" marR="256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24,0</a:t>
                      </a:r>
                      <a:endParaRPr lang="ru-RU" sz="800">
                        <a:effectLst/>
                        <a:latin typeface="Inter SemiBold"/>
                        <a:ea typeface="Calibri"/>
                        <a:cs typeface="Times New Roman"/>
                      </a:endParaRPr>
                    </a:p>
                  </a:txBody>
                  <a:tcPr marL="25644" marR="256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24,0</a:t>
                      </a:r>
                      <a:endParaRPr lang="ru-RU" sz="800">
                        <a:effectLst/>
                        <a:latin typeface="Inter SemiBold"/>
                        <a:ea typeface="Calibri"/>
                        <a:cs typeface="Times New Roman"/>
                      </a:endParaRPr>
                    </a:p>
                  </a:txBody>
                  <a:tcPr marL="25644" marR="256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24,0</a:t>
                      </a:r>
                      <a:endParaRPr lang="ru-RU" sz="800" dirty="0">
                        <a:effectLst/>
                        <a:latin typeface="Inter SemiBold"/>
                        <a:ea typeface="Calibri"/>
                        <a:cs typeface="Times New Roman"/>
                      </a:endParaRPr>
                    </a:p>
                  </a:txBody>
                  <a:tcPr marL="25644" marR="256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24,0</a:t>
                      </a:r>
                      <a:endParaRPr lang="ru-RU" sz="800" dirty="0">
                        <a:effectLst/>
                        <a:latin typeface="Inter SemiBold"/>
                        <a:ea typeface="Calibri"/>
                        <a:cs typeface="Times New Roman"/>
                      </a:endParaRPr>
                    </a:p>
                  </a:txBody>
                  <a:tcPr marL="25644" marR="256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24,0</a:t>
                      </a:r>
                      <a:endParaRPr lang="ru-RU" sz="800" dirty="0">
                        <a:effectLst/>
                        <a:latin typeface="Inter SemiBold"/>
                        <a:ea typeface="Calibri"/>
                        <a:cs typeface="Times New Roman"/>
                      </a:endParaRPr>
                    </a:p>
                  </a:txBody>
                  <a:tcPr marL="25644" marR="256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70446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effectLst/>
                          <a:latin typeface="Inter SemiBold"/>
                          <a:ea typeface="Times New Roman"/>
                          <a:cs typeface="Times New Roman"/>
                        </a:rPr>
                        <a:t>Создание новых мест в образовательных организациях различных типов для реализации дополнительных общеразвивающих программ  всех направленностей  (с нарастающим итогом) (применяется с 2022 года )</a:t>
                      </a:r>
                      <a:endParaRPr lang="ru-RU" sz="800" dirty="0">
                        <a:effectLst/>
                        <a:latin typeface="Inter SemiBold"/>
                        <a:ea typeface="Calibri"/>
                        <a:cs typeface="Times New Roman"/>
                      </a:endParaRPr>
                    </a:p>
                  </a:txBody>
                  <a:tcPr marL="25644" marR="256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ед.</a:t>
                      </a:r>
                      <a:endParaRPr lang="ru-RU" sz="800">
                        <a:effectLst/>
                        <a:latin typeface="Inter SemiBold"/>
                        <a:ea typeface="Calibri"/>
                        <a:cs typeface="Times New Roman"/>
                      </a:endParaRPr>
                    </a:p>
                  </a:txBody>
                  <a:tcPr marL="25644" marR="256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385,0</a:t>
                      </a:r>
                      <a:endParaRPr lang="ru-RU" sz="800">
                        <a:effectLst/>
                        <a:latin typeface="Inter SemiBold"/>
                        <a:ea typeface="Calibri"/>
                        <a:cs typeface="Times New Roman"/>
                      </a:endParaRPr>
                    </a:p>
                  </a:txBody>
                  <a:tcPr marL="25644" marR="256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445,0</a:t>
                      </a:r>
                      <a:endParaRPr lang="ru-RU" sz="800" dirty="0">
                        <a:effectLst/>
                        <a:latin typeface="Inter SemiBold"/>
                        <a:ea typeface="Calibri"/>
                        <a:cs typeface="Times New Roman"/>
                      </a:endParaRPr>
                    </a:p>
                  </a:txBody>
                  <a:tcPr marL="25644" marR="256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450,0</a:t>
                      </a:r>
                      <a:endParaRPr lang="ru-RU" sz="800" dirty="0">
                        <a:effectLst/>
                        <a:latin typeface="Inter SemiBold"/>
                        <a:ea typeface="Calibri"/>
                        <a:cs typeface="Times New Roman"/>
                      </a:endParaRPr>
                    </a:p>
                  </a:txBody>
                  <a:tcPr marL="25644" marR="256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500,0</a:t>
                      </a:r>
                      <a:endParaRPr lang="ru-RU" sz="800" dirty="0">
                        <a:effectLst/>
                        <a:latin typeface="Inter SemiBold"/>
                        <a:ea typeface="Calibri"/>
                        <a:cs typeface="Times New Roman"/>
                      </a:endParaRPr>
                    </a:p>
                  </a:txBody>
                  <a:tcPr marL="25644" marR="256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500,0</a:t>
                      </a:r>
                      <a:endParaRPr lang="ru-RU" sz="800" dirty="0">
                        <a:effectLst/>
                        <a:latin typeface="Inter SemiBold"/>
                        <a:ea typeface="Calibri"/>
                        <a:cs typeface="Times New Roman"/>
                      </a:endParaRPr>
                    </a:p>
                  </a:txBody>
                  <a:tcPr marL="25644" marR="256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500,0</a:t>
                      </a:r>
                      <a:endParaRPr lang="ru-RU" sz="800" dirty="0">
                        <a:effectLst/>
                        <a:latin typeface="Inter SemiBold"/>
                        <a:ea typeface="Calibri"/>
                        <a:cs typeface="Times New Roman"/>
                      </a:endParaRPr>
                    </a:p>
                  </a:txBody>
                  <a:tcPr marL="25644" marR="256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307097">
                <a:tc gridSpan="8">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1100" b="1"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Подпрограмма «Реализация молодежной политики»</a:t>
                      </a:r>
                      <a:endParaRPr kumimoji="0" lang="ru-RU" sz="1100" b="0" i="0" u="none" strike="noStrike" kern="0" cap="none" spc="0" normalizeH="0" baseline="0" noProof="0" dirty="0">
                        <a:ln>
                          <a:noFill/>
                        </a:ln>
                        <a:solidFill>
                          <a:srgbClr val="00717D"/>
                        </a:solidFill>
                        <a:effectLst/>
                        <a:uLnTx/>
                        <a:uFillTx/>
                        <a:latin typeface="Inter SemiBold"/>
                        <a:ea typeface="Calibri"/>
                        <a:cs typeface="Times New Roman"/>
                        <a:sym typeface="Arial"/>
                      </a:endParaRPr>
                    </a:p>
                  </a:txBody>
                  <a:tcPr marL="25644" marR="256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r>
              <a:tr h="719666">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solidFill>
                            <a:schemeClr val="tx1"/>
                          </a:solidFill>
                          <a:effectLst/>
                          <a:latin typeface="Inter SemiBold"/>
                          <a:ea typeface="Times New Roman"/>
                          <a:cs typeface="Times New Roman"/>
                        </a:rPr>
                        <a:t>Доля молодёжи, охваченной республиканскими и муниципальными мероприятиями в сфере государственной молодёжной политики, в общей численности молодёжи, проживающей на территории </a:t>
                      </a:r>
                      <a:r>
                        <a:rPr lang="ru-RU" sz="800" dirty="0" err="1">
                          <a:solidFill>
                            <a:schemeClr val="tx1"/>
                          </a:solidFill>
                          <a:effectLst/>
                          <a:latin typeface="Inter SemiBold"/>
                          <a:ea typeface="Times New Roman"/>
                          <a:cs typeface="Times New Roman"/>
                        </a:rPr>
                        <a:t>Увинского</a:t>
                      </a:r>
                      <a:r>
                        <a:rPr lang="ru-RU" sz="800" dirty="0">
                          <a:solidFill>
                            <a:schemeClr val="tx1"/>
                          </a:solidFill>
                          <a:effectLst/>
                          <a:latin typeface="Inter SemiBold"/>
                          <a:ea typeface="Times New Roman"/>
                          <a:cs typeface="Times New Roman"/>
                        </a:rPr>
                        <a:t> района (применяется до 2022 года)</a:t>
                      </a:r>
                      <a:endParaRPr lang="ru-RU" sz="800" dirty="0">
                        <a:solidFill>
                          <a:schemeClr val="tx1"/>
                        </a:solidFill>
                        <a:effectLst/>
                        <a:latin typeface="Inter SemiBold"/>
                        <a:ea typeface="Calibri"/>
                        <a:cs typeface="Times New Roman"/>
                      </a:endParaRPr>
                    </a:p>
                  </a:txBody>
                  <a:tcPr marL="25644" marR="256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a:t>
                      </a:r>
                      <a:endParaRPr lang="ru-RU" sz="800" dirty="0">
                        <a:solidFill>
                          <a:schemeClr val="tx1"/>
                        </a:solidFill>
                        <a:effectLst/>
                        <a:latin typeface="Inter SemiBold"/>
                        <a:ea typeface="Calibri"/>
                        <a:cs typeface="Times New Roman"/>
                      </a:endParaRPr>
                    </a:p>
                  </a:txBody>
                  <a:tcPr marL="25644" marR="256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25</a:t>
                      </a:r>
                      <a:endParaRPr lang="ru-RU" sz="800" dirty="0">
                        <a:solidFill>
                          <a:schemeClr val="tx1"/>
                        </a:solidFill>
                        <a:effectLst/>
                        <a:latin typeface="Inter SemiBold"/>
                        <a:ea typeface="Calibri"/>
                        <a:cs typeface="Times New Roman"/>
                      </a:endParaRPr>
                    </a:p>
                  </a:txBody>
                  <a:tcPr marL="25644" marR="256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0</a:t>
                      </a:r>
                      <a:endParaRPr lang="ru-RU" sz="800" dirty="0">
                        <a:solidFill>
                          <a:schemeClr val="tx1"/>
                        </a:solidFill>
                        <a:effectLst/>
                        <a:latin typeface="Inter SemiBold"/>
                        <a:ea typeface="Calibri"/>
                        <a:cs typeface="Times New Roman"/>
                      </a:endParaRPr>
                    </a:p>
                  </a:txBody>
                  <a:tcPr marL="25644" marR="256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0</a:t>
                      </a:r>
                      <a:endParaRPr lang="ru-RU" sz="800" dirty="0">
                        <a:solidFill>
                          <a:schemeClr val="tx1"/>
                        </a:solidFill>
                        <a:effectLst/>
                        <a:latin typeface="Inter SemiBold"/>
                        <a:ea typeface="Calibri"/>
                        <a:cs typeface="Times New Roman"/>
                      </a:endParaRPr>
                    </a:p>
                  </a:txBody>
                  <a:tcPr marL="25644" marR="256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0</a:t>
                      </a:r>
                      <a:endParaRPr lang="ru-RU" sz="800" dirty="0">
                        <a:solidFill>
                          <a:schemeClr val="tx1"/>
                        </a:solidFill>
                        <a:effectLst/>
                        <a:latin typeface="Inter SemiBold"/>
                        <a:ea typeface="Calibri"/>
                        <a:cs typeface="Times New Roman"/>
                      </a:endParaRPr>
                    </a:p>
                  </a:txBody>
                  <a:tcPr marL="25644" marR="256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0</a:t>
                      </a:r>
                      <a:endParaRPr lang="ru-RU" sz="800" dirty="0">
                        <a:solidFill>
                          <a:schemeClr val="tx1"/>
                        </a:solidFill>
                        <a:effectLst/>
                        <a:latin typeface="Inter SemiBold"/>
                        <a:ea typeface="Calibri"/>
                        <a:cs typeface="Times New Roman"/>
                      </a:endParaRPr>
                    </a:p>
                  </a:txBody>
                  <a:tcPr marL="25644" marR="256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0</a:t>
                      </a:r>
                      <a:r>
                        <a:rPr lang="ru-RU" sz="800" b="1" dirty="0">
                          <a:solidFill>
                            <a:schemeClr val="tx1"/>
                          </a:solidFill>
                          <a:effectLst/>
                          <a:latin typeface="Inter SemiBold"/>
                          <a:ea typeface="Times New Roman"/>
                          <a:cs typeface="Times New Roman"/>
                        </a:rPr>
                        <a:t> </a:t>
                      </a:r>
                      <a:endParaRPr lang="ru-RU" sz="800" dirty="0">
                        <a:solidFill>
                          <a:schemeClr val="tx1"/>
                        </a:solidFill>
                        <a:effectLst/>
                        <a:latin typeface="Inter SemiBold"/>
                        <a:ea typeface="Calibri"/>
                        <a:cs typeface="Times New Roman"/>
                      </a:endParaRPr>
                    </a:p>
                  </a:txBody>
                  <a:tcPr marL="25644" marR="2564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366659">
                <a:tc>
                  <a:txBody>
                    <a:bodyPr/>
                    <a:lstStyle/>
                    <a:p>
                      <a:pPr>
                        <a:lnSpc>
                          <a:spcPct val="115000"/>
                        </a:lnSpc>
                        <a:spcAft>
                          <a:spcPts val="0"/>
                        </a:spcAft>
                      </a:pPr>
                      <a:r>
                        <a:rPr lang="ru-RU" sz="800" dirty="0">
                          <a:solidFill>
                            <a:schemeClr val="tx1"/>
                          </a:solidFill>
                          <a:effectLst/>
                          <a:latin typeface="Inter SemiBold"/>
                          <a:ea typeface="Times New Roman"/>
                          <a:cs typeface="Times New Roman"/>
                        </a:rPr>
                        <a:t>Количество молодежи, </a:t>
                      </a:r>
                      <a:r>
                        <a:rPr lang="ru-RU" sz="800" dirty="0" smtClean="0">
                          <a:solidFill>
                            <a:schemeClr val="tx1"/>
                          </a:solidFill>
                          <a:effectLst/>
                          <a:latin typeface="Inter SemiBold"/>
                          <a:ea typeface="Times New Roman"/>
                          <a:cs typeface="Times New Roman"/>
                        </a:rPr>
                        <a:t>участвующей </a:t>
                      </a:r>
                      <a:r>
                        <a:rPr lang="ru-RU" sz="800" dirty="0">
                          <a:solidFill>
                            <a:schemeClr val="tx1"/>
                          </a:solidFill>
                          <a:effectLst/>
                          <a:latin typeface="Inter SemiBold"/>
                          <a:ea typeface="Times New Roman"/>
                          <a:cs typeface="Times New Roman"/>
                        </a:rPr>
                        <a:t>в мероприятий по патриотическому </a:t>
                      </a:r>
                      <a:r>
                        <a:rPr lang="ru-RU" sz="800" dirty="0" smtClean="0">
                          <a:solidFill>
                            <a:schemeClr val="tx1"/>
                          </a:solidFill>
                          <a:effectLst/>
                          <a:latin typeface="Inter SemiBold"/>
                          <a:ea typeface="Times New Roman"/>
                          <a:cs typeface="Times New Roman"/>
                        </a:rPr>
                        <a:t>воспитанию(применяется  </a:t>
                      </a:r>
                      <a:r>
                        <a:rPr lang="ru-RU" sz="800" dirty="0">
                          <a:solidFill>
                            <a:schemeClr val="tx1"/>
                          </a:solidFill>
                          <a:effectLst/>
                          <a:latin typeface="Inter SemiBold"/>
                          <a:ea typeface="Times New Roman"/>
                          <a:cs typeface="Times New Roman"/>
                        </a:rPr>
                        <a:t>с 2023 </a:t>
                      </a:r>
                      <a:r>
                        <a:rPr lang="ru-RU" sz="800" dirty="0" smtClean="0">
                          <a:solidFill>
                            <a:schemeClr val="tx1"/>
                          </a:solidFill>
                          <a:effectLst/>
                          <a:latin typeface="Inter SemiBold"/>
                          <a:ea typeface="Times New Roman"/>
                          <a:cs typeface="Times New Roman"/>
                        </a:rPr>
                        <a:t>года) </a:t>
                      </a:r>
                      <a:endParaRPr lang="ru-RU" sz="800" dirty="0">
                        <a:solidFill>
                          <a:schemeClr val="tx1"/>
                        </a:solidFill>
                        <a:effectLst/>
                        <a:latin typeface="Inter SemiBold"/>
                        <a:ea typeface="Calibri"/>
                        <a:cs typeface="Times New Roman"/>
                      </a:endParaRPr>
                    </a:p>
                  </a:txBody>
                  <a:tcPr marL="29050" marR="2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 </a:t>
                      </a:r>
                      <a:endParaRPr lang="ru-RU" sz="800" dirty="0">
                        <a:solidFill>
                          <a:schemeClr val="tx1"/>
                        </a:solidFill>
                        <a:effectLst/>
                        <a:latin typeface="Inter SemiBold"/>
                        <a:ea typeface="Calibri"/>
                        <a:cs typeface="Times New Roman"/>
                      </a:endParaRPr>
                    </a:p>
                  </a:txBody>
                  <a:tcPr marL="29050" marR="2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2426</a:t>
                      </a:r>
                      <a:endParaRPr lang="ru-RU" sz="800" dirty="0">
                        <a:solidFill>
                          <a:schemeClr val="tx1"/>
                        </a:solidFill>
                        <a:effectLst/>
                        <a:latin typeface="Inter SemiBold"/>
                        <a:ea typeface="Calibri"/>
                        <a:cs typeface="Times New Roman"/>
                      </a:endParaRPr>
                    </a:p>
                  </a:txBody>
                  <a:tcPr marL="29050" marR="2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smtClean="0">
                          <a:solidFill>
                            <a:schemeClr val="tx1"/>
                          </a:solidFill>
                          <a:effectLst/>
                          <a:latin typeface="Inter SemiBold"/>
                          <a:ea typeface="Times New Roman"/>
                          <a:cs typeface="Times New Roman"/>
                        </a:rPr>
                        <a:t>2425</a:t>
                      </a:r>
                      <a:endParaRPr lang="ru-RU" sz="800" dirty="0">
                        <a:solidFill>
                          <a:schemeClr val="tx1"/>
                        </a:solidFill>
                        <a:effectLst/>
                        <a:latin typeface="Inter SemiBold"/>
                        <a:ea typeface="Calibri"/>
                        <a:cs typeface="Times New Roman"/>
                      </a:endParaRPr>
                    </a:p>
                  </a:txBody>
                  <a:tcPr marL="29050" marR="2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a:solidFill>
                            <a:schemeClr val="tx1"/>
                          </a:solidFill>
                          <a:effectLst/>
                          <a:latin typeface="Inter SemiBold"/>
                          <a:ea typeface="Times New Roman"/>
                          <a:cs typeface="Times New Roman"/>
                        </a:rPr>
                        <a:t>2500</a:t>
                      </a:r>
                      <a:endParaRPr lang="ru-RU" sz="800">
                        <a:solidFill>
                          <a:schemeClr val="tx1"/>
                        </a:solidFill>
                        <a:effectLst/>
                        <a:latin typeface="Inter SemiBold"/>
                        <a:ea typeface="Calibri"/>
                        <a:cs typeface="Times New Roman"/>
                      </a:endParaRPr>
                    </a:p>
                  </a:txBody>
                  <a:tcPr marL="29050" marR="2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a:solidFill>
                            <a:schemeClr val="tx1"/>
                          </a:solidFill>
                          <a:effectLst/>
                          <a:latin typeface="Inter SemiBold"/>
                          <a:ea typeface="Times New Roman"/>
                          <a:cs typeface="Times New Roman"/>
                        </a:rPr>
                        <a:t>2500</a:t>
                      </a:r>
                      <a:endParaRPr lang="ru-RU" sz="800">
                        <a:solidFill>
                          <a:schemeClr val="tx1"/>
                        </a:solidFill>
                        <a:effectLst/>
                        <a:latin typeface="Inter SemiBold"/>
                        <a:ea typeface="Calibri"/>
                        <a:cs typeface="Times New Roman"/>
                      </a:endParaRPr>
                    </a:p>
                  </a:txBody>
                  <a:tcPr marL="29050" marR="2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a:solidFill>
                            <a:schemeClr val="tx1"/>
                          </a:solidFill>
                          <a:effectLst/>
                          <a:latin typeface="Inter SemiBold"/>
                          <a:ea typeface="Times New Roman"/>
                          <a:cs typeface="Times New Roman"/>
                        </a:rPr>
                        <a:t>2500</a:t>
                      </a:r>
                      <a:endParaRPr lang="ru-RU" sz="800">
                        <a:solidFill>
                          <a:schemeClr val="tx1"/>
                        </a:solidFill>
                        <a:effectLst/>
                        <a:latin typeface="Inter SemiBold"/>
                        <a:ea typeface="Calibri"/>
                        <a:cs typeface="Times New Roman"/>
                      </a:endParaRPr>
                    </a:p>
                  </a:txBody>
                  <a:tcPr marL="29050" marR="2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a:solidFill>
                            <a:schemeClr val="tx1"/>
                          </a:solidFill>
                          <a:effectLst/>
                          <a:latin typeface="Inter SemiBold"/>
                          <a:ea typeface="Times New Roman"/>
                          <a:cs typeface="Times New Roman"/>
                        </a:rPr>
                        <a:t>2500</a:t>
                      </a:r>
                      <a:endParaRPr lang="ru-RU" sz="800">
                        <a:solidFill>
                          <a:schemeClr val="tx1"/>
                        </a:solidFill>
                        <a:effectLst/>
                        <a:latin typeface="Inter SemiBold"/>
                        <a:ea typeface="Calibri"/>
                        <a:cs typeface="Times New Roman"/>
                      </a:endParaRPr>
                    </a:p>
                  </a:txBody>
                  <a:tcPr marL="29050" marR="2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397934">
                <a:tc>
                  <a:txBody>
                    <a:bodyPr/>
                    <a:lstStyle/>
                    <a:p>
                      <a:pPr>
                        <a:lnSpc>
                          <a:spcPct val="115000"/>
                        </a:lnSpc>
                        <a:spcAft>
                          <a:spcPts val="0"/>
                        </a:spcAft>
                      </a:pPr>
                      <a:r>
                        <a:rPr lang="ru-RU" sz="800" dirty="0">
                          <a:solidFill>
                            <a:schemeClr val="tx1"/>
                          </a:solidFill>
                          <a:effectLst/>
                          <a:latin typeface="Inter SemiBold"/>
                          <a:ea typeface="Times New Roman"/>
                          <a:cs typeface="Times New Roman"/>
                        </a:rPr>
                        <a:t>Количество мероприятий патриотической тематики, в том числе по допризывной подготовке для подростков и молодёжи</a:t>
                      </a:r>
                      <a:endParaRPr lang="ru-RU" sz="800" dirty="0">
                        <a:solidFill>
                          <a:schemeClr val="tx1"/>
                        </a:solidFill>
                        <a:effectLst/>
                        <a:latin typeface="Inter SemiBold"/>
                        <a:ea typeface="Calibri"/>
                        <a:cs typeface="Times New Roman"/>
                      </a:endParaRPr>
                    </a:p>
                  </a:txBody>
                  <a:tcPr marL="29050" marR="2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ед.</a:t>
                      </a:r>
                      <a:endParaRPr lang="ru-RU" sz="800" dirty="0">
                        <a:solidFill>
                          <a:schemeClr val="tx1"/>
                        </a:solidFill>
                        <a:effectLst/>
                        <a:latin typeface="Inter SemiBold"/>
                        <a:ea typeface="Calibri"/>
                        <a:cs typeface="Times New Roman"/>
                      </a:endParaRPr>
                    </a:p>
                  </a:txBody>
                  <a:tcPr marL="29050" marR="2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16</a:t>
                      </a:r>
                      <a:endParaRPr lang="ru-RU" sz="800" dirty="0">
                        <a:solidFill>
                          <a:schemeClr val="tx1"/>
                        </a:solidFill>
                        <a:effectLst/>
                        <a:latin typeface="Inter SemiBold"/>
                        <a:ea typeface="Calibri"/>
                        <a:cs typeface="Times New Roman"/>
                      </a:endParaRPr>
                    </a:p>
                  </a:txBody>
                  <a:tcPr marL="29050" marR="2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smtClean="0">
                          <a:solidFill>
                            <a:schemeClr val="tx1"/>
                          </a:solidFill>
                          <a:effectLst/>
                          <a:latin typeface="Inter SemiBold"/>
                          <a:ea typeface="Times New Roman"/>
                          <a:cs typeface="Times New Roman"/>
                        </a:rPr>
                        <a:t>32</a:t>
                      </a:r>
                      <a:endParaRPr lang="ru-RU" sz="800" dirty="0">
                        <a:solidFill>
                          <a:schemeClr val="tx1"/>
                        </a:solidFill>
                        <a:effectLst/>
                        <a:latin typeface="Inter SemiBold"/>
                        <a:ea typeface="Calibri"/>
                        <a:cs typeface="Times New Roman"/>
                      </a:endParaRPr>
                    </a:p>
                  </a:txBody>
                  <a:tcPr marL="29050" marR="2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16</a:t>
                      </a:r>
                      <a:endParaRPr lang="ru-RU" sz="800" dirty="0">
                        <a:solidFill>
                          <a:schemeClr val="tx1"/>
                        </a:solidFill>
                        <a:effectLst/>
                        <a:latin typeface="Inter SemiBold"/>
                        <a:ea typeface="Calibri"/>
                        <a:cs typeface="Times New Roman"/>
                      </a:endParaRPr>
                    </a:p>
                  </a:txBody>
                  <a:tcPr marL="29050" marR="2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a:solidFill>
                            <a:schemeClr val="tx1"/>
                          </a:solidFill>
                          <a:effectLst/>
                          <a:latin typeface="Inter SemiBold"/>
                          <a:ea typeface="Times New Roman"/>
                          <a:cs typeface="Times New Roman"/>
                        </a:rPr>
                        <a:t>16</a:t>
                      </a:r>
                      <a:endParaRPr lang="ru-RU" sz="800">
                        <a:solidFill>
                          <a:schemeClr val="tx1"/>
                        </a:solidFill>
                        <a:effectLst/>
                        <a:latin typeface="Inter SemiBold"/>
                        <a:ea typeface="Calibri"/>
                        <a:cs typeface="Times New Roman"/>
                      </a:endParaRPr>
                    </a:p>
                  </a:txBody>
                  <a:tcPr marL="29050" marR="2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a:solidFill>
                            <a:schemeClr val="tx1"/>
                          </a:solidFill>
                          <a:effectLst/>
                          <a:latin typeface="Inter SemiBold"/>
                          <a:ea typeface="Times New Roman"/>
                          <a:cs typeface="Times New Roman"/>
                        </a:rPr>
                        <a:t>16</a:t>
                      </a:r>
                      <a:endParaRPr lang="ru-RU" sz="800">
                        <a:solidFill>
                          <a:schemeClr val="tx1"/>
                        </a:solidFill>
                        <a:effectLst/>
                        <a:latin typeface="Inter SemiBold"/>
                        <a:ea typeface="Calibri"/>
                        <a:cs typeface="Times New Roman"/>
                      </a:endParaRPr>
                    </a:p>
                  </a:txBody>
                  <a:tcPr marL="29050" marR="2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a:solidFill>
                            <a:schemeClr val="tx1"/>
                          </a:solidFill>
                          <a:effectLst/>
                          <a:latin typeface="Inter SemiBold"/>
                          <a:ea typeface="Times New Roman"/>
                          <a:cs typeface="Times New Roman"/>
                        </a:rPr>
                        <a:t>16</a:t>
                      </a:r>
                      <a:endParaRPr lang="ru-RU" sz="800">
                        <a:solidFill>
                          <a:schemeClr val="tx1"/>
                        </a:solidFill>
                        <a:effectLst/>
                        <a:latin typeface="Inter SemiBold"/>
                        <a:ea typeface="Calibri"/>
                        <a:cs typeface="Times New Roman"/>
                      </a:endParaRPr>
                    </a:p>
                  </a:txBody>
                  <a:tcPr marL="29050" marR="2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454607">
                <a:tc>
                  <a:txBody>
                    <a:bodyPr/>
                    <a:lstStyle/>
                    <a:p>
                      <a:pPr>
                        <a:lnSpc>
                          <a:spcPct val="115000"/>
                        </a:lnSpc>
                        <a:spcAft>
                          <a:spcPts val="0"/>
                        </a:spcAft>
                      </a:pPr>
                      <a:r>
                        <a:rPr lang="ru-RU" sz="800" dirty="0">
                          <a:solidFill>
                            <a:schemeClr val="tx1"/>
                          </a:solidFill>
                          <a:effectLst/>
                          <a:latin typeface="Inter SemiBold"/>
                          <a:ea typeface="Times New Roman"/>
                          <a:cs typeface="Times New Roman"/>
                        </a:rPr>
                        <a:t>Количество мероприятий профилактической направленности, в том числе пропагандирующие ЗОЖ</a:t>
                      </a:r>
                      <a:endParaRPr lang="ru-RU" sz="800" dirty="0">
                        <a:solidFill>
                          <a:schemeClr val="tx1"/>
                        </a:solidFill>
                        <a:effectLst/>
                        <a:latin typeface="Inter SemiBold"/>
                        <a:ea typeface="Calibri"/>
                        <a:cs typeface="Times New Roman"/>
                      </a:endParaRPr>
                    </a:p>
                  </a:txBody>
                  <a:tcPr marL="29050" marR="2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a:solidFill>
                            <a:schemeClr val="tx1"/>
                          </a:solidFill>
                          <a:effectLst/>
                          <a:latin typeface="Inter SemiBold"/>
                          <a:ea typeface="Times New Roman"/>
                          <a:cs typeface="Times New Roman"/>
                        </a:rPr>
                        <a:t>ед.</a:t>
                      </a:r>
                      <a:endParaRPr lang="ru-RU" sz="800">
                        <a:solidFill>
                          <a:schemeClr val="tx1"/>
                        </a:solidFill>
                        <a:effectLst/>
                        <a:latin typeface="Inter SemiBold"/>
                        <a:ea typeface="Calibri"/>
                        <a:cs typeface="Times New Roman"/>
                      </a:endParaRPr>
                    </a:p>
                  </a:txBody>
                  <a:tcPr marL="29050" marR="2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a:solidFill>
                            <a:schemeClr val="tx1"/>
                          </a:solidFill>
                          <a:effectLst/>
                          <a:latin typeface="Inter SemiBold"/>
                          <a:ea typeface="Times New Roman"/>
                          <a:cs typeface="Times New Roman"/>
                        </a:rPr>
                        <a:t>21</a:t>
                      </a:r>
                      <a:endParaRPr lang="ru-RU" sz="800">
                        <a:solidFill>
                          <a:schemeClr val="tx1"/>
                        </a:solidFill>
                        <a:effectLst/>
                        <a:latin typeface="Inter SemiBold"/>
                        <a:ea typeface="Calibri"/>
                        <a:cs typeface="Times New Roman"/>
                      </a:endParaRPr>
                    </a:p>
                  </a:txBody>
                  <a:tcPr marL="29050" marR="2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smtClean="0">
                          <a:solidFill>
                            <a:schemeClr val="tx1"/>
                          </a:solidFill>
                          <a:effectLst/>
                          <a:latin typeface="Inter SemiBold"/>
                          <a:ea typeface="Times New Roman"/>
                          <a:cs typeface="Times New Roman"/>
                        </a:rPr>
                        <a:t>16</a:t>
                      </a:r>
                      <a:endParaRPr lang="ru-RU" sz="800" dirty="0">
                        <a:solidFill>
                          <a:schemeClr val="tx1"/>
                        </a:solidFill>
                        <a:effectLst/>
                        <a:latin typeface="Inter SemiBold"/>
                        <a:ea typeface="Calibri"/>
                        <a:cs typeface="Times New Roman"/>
                      </a:endParaRPr>
                    </a:p>
                  </a:txBody>
                  <a:tcPr marL="29050" marR="2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20</a:t>
                      </a:r>
                      <a:endParaRPr lang="ru-RU" sz="800" dirty="0">
                        <a:solidFill>
                          <a:schemeClr val="tx1"/>
                        </a:solidFill>
                        <a:effectLst/>
                        <a:latin typeface="Inter SemiBold"/>
                        <a:ea typeface="Calibri"/>
                        <a:cs typeface="Times New Roman"/>
                      </a:endParaRPr>
                    </a:p>
                  </a:txBody>
                  <a:tcPr marL="29050" marR="2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20</a:t>
                      </a:r>
                      <a:endParaRPr lang="ru-RU" sz="800" dirty="0">
                        <a:solidFill>
                          <a:schemeClr val="tx1"/>
                        </a:solidFill>
                        <a:effectLst/>
                        <a:latin typeface="Inter SemiBold"/>
                        <a:ea typeface="Calibri"/>
                        <a:cs typeface="Times New Roman"/>
                      </a:endParaRPr>
                    </a:p>
                  </a:txBody>
                  <a:tcPr marL="29050" marR="2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20</a:t>
                      </a:r>
                      <a:endParaRPr lang="ru-RU" sz="800" dirty="0">
                        <a:solidFill>
                          <a:schemeClr val="tx1"/>
                        </a:solidFill>
                        <a:effectLst/>
                        <a:latin typeface="Inter SemiBold"/>
                        <a:ea typeface="Calibri"/>
                        <a:cs typeface="Times New Roman"/>
                      </a:endParaRPr>
                    </a:p>
                  </a:txBody>
                  <a:tcPr marL="29050" marR="2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20</a:t>
                      </a:r>
                      <a:endParaRPr lang="ru-RU" sz="800" dirty="0">
                        <a:solidFill>
                          <a:schemeClr val="tx1"/>
                        </a:solidFill>
                        <a:effectLst/>
                        <a:latin typeface="Inter SemiBold"/>
                        <a:ea typeface="Calibri"/>
                        <a:cs typeface="Times New Roman"/>
                      </a:endParaRPr>
                    </a:p>
                  </a:txBody>
                  <a:tcPr marL="29050" marR="2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491066">
                <a:tc>
                  <a:txBody>
                    <a:bodyPr/>
                    <a:lstStyle/>
                    <a:p>
                      <a:pPr>
                        <a:lnSpc>
                          <a:spcPct val="115000"/>
                        </a:lnSpc>
                        <a:spcAft>
                          <a:spcPts val="0"/>
                        </a:spcAft>
                      </a:pPr>
                      <a:r>
                        <a:rPr lang="ru-RU" sz="800" dirty="0">
                          <a:solidFill>
                            <a:schemeClr val="tx1"/>
                          </a:solidFill>
                          <a:effectLst/>
                          <a:latin typeface="Inter SemiBold"/>
                          <a:ea typeface="Times New Roman"/>
                          <a:cs typeface="Times New Roman"/>
                        </a:rPr>
                        <a:t>Количество молодежи участвующей в </a:t>
                      </a:r>
                      <a:r>
                        <a:rPr lang="ru-RU" sz="800" dirty="0" smtClean="0">
                          <a:solidFill>
                            <a:schemeClr val="tx1"/>
                          </a:solidFill>
                          <a:effectLst/>
                          <a:latin typeface="Inter SemiBold"/>
                          <a:ea typeface="Times New Roman"/>
                          <a:cs typeface="Times New Roman"/>
                        </a:rPr>
                        <a:t>профилактических </a:t>
                      </a:r>
                      <a:r>
                        <a:rPr lang="ru-RU" sz="800" dirty="0">
                          <a:solidFill>
                            <a:schemeClr val="tx1"/>
                          </a:solidFill>
                          <a:effectLst/>
                          <a:latin typeface="Inter SemiBold"/>
                          <a:ea typeface="Times New Roman"/>
                          <a:cs typeface="Times New Roman"/>
                        </a:rPr>
                        <a:t>мероприятиях, в том числе пропагандирующих ЗОЖ (применяется с 2023 года)</a:t>
                      </a:r>
                      <a:endParaRPr lang="ru-RU" sz="800" dirty="0">
                        <a:solidFill>
                          <a:schemeClr val="tx1"/>
                        </a:solidFill>
                        <a:effectLst/>
                        <a:latin typeface="Inter SemiBold"/>
                        <a:ea typeface="Calibri"/>
                        <a:cs typeface="Times New Roman"/>
                      </a:endParaRPr>
                    </a:p>
                  </a:txBody>
                  <a:tcPr marL="29050" marR="2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a:t>
                      </a:r>
                      <a:endParaRPr lang="ru-RU" sz="800" dirty="0">
                        <a:solidFill>
                          <a:schemeClr val="tx1"/>
                        </a:solidFill>
                        <a:effectLst/>
                        <a:latin typeface="Inter SemiBold"/>
                        <a:ea typeface="Calibri"/>
                        <a:cs typeface="Times New Roman"/>
                      </a:endParaRPr>
                    </a:p>
                  </a:txBody>
                  <a:tcPr marL="29050" marR="2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1904</a:t>
                      </a:r>
                      <a:endParaRPr lang="ru-RU" sz="800" dirty="0">
                        <a:solidFill>
                          <a:schemeClr val="tx1"/>
                        </a:solidFill>
                        <a:effectLst/>
                        <a:latin typeface="Inter SemiBold"/>
                        <a:ea typeface="Calibri"/>
                        <a:cs typeface="Times New Roman"/>
                      </a:endParaRPr>
                    </a:p>
                  </a:txBody>
                  <a:tcPr marL="29050" marR="2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smtClean="0">
                          <a:solidFill>
                            <a:schemeClr val="tx1"/>
                          </a:solidFill>
                          <a:effectLst/>
                          <a:latin typeface="Inter SemiBold"/>
                          <a:ea typeface="Times New Roman"/>
                          <a:cs typeface="Times New Roman"/>
                        </a:rPr>
                        <a:t>4636</a:t>
                      </a:r>
                      <a:endParaRPr lang="ru-RU" sz="800" dirty="0">
                        <a:solidFill>
                          <a:schemeClr val="tx1"/>
                        </a:solidFill>
                        <a:effectLst/>
                        <a:latin typeface="Inter SemiBold"/>
                        <a:ea typeface="Calibri"/>
                        <a:cs typeface="Times New Roman"/>
                      </a:endParaRPr>
                    </a:p>
                  </a:txBody>
                  <a:tcPr marL="29050" marR="2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smtClean="0">
                          <a:solidFill>
                            <a:schemeClr val="tx1"/>
                          </a:solidFill>
                          <a:effectLst/>
                          <a:latin typeface="Inter SemiBold"/>
                          <a:ea typeface="Times New Roman"/>
                          <a:cs typeface="Times New Roman"/>
                        </a:rPr>
                        <a:t>4636</a:t>
                      </a:r>
                      <a:endParaRPr lang="ru-RU" sz="800" dirty="0">
                        <a:solidFill>
                          <a:schemeClr val="tx1"/>
                        </a:solidFill>
                        <a:effectLst/>
                        <a:latin typeface="Inter SemiBold"/>
                        <a:ea typeface="Calibri"/>
                        <a:cs typeface="Times New Roman"/>
                      </a:endParaRPr>
                    </a:p>
                  </a:txBody>
                  <a:tcPr marL="29050" marR="2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smtClean="0">
                          <a:solidFill>
                            <a:schemeClr val="tx1"/>
                          </a:solidFill>
                          <a:effectLst/>
                          <a:latin typeface="Inter SemiBold"/>
                          <a:ea typeface="Times New Roman"/>
                          <a:cs typeface="Times New Roman"/>
                        </a:rPr>
                        <a:t>4636</a:t>
                      </a:r>
                      <a:endParaRPr lang="ru-RU" sz="800" dirty="0">
                        <a:solidFill>
                          <a:schemeClr val="tx1"/>
                        </a:solidFill>
                        <a:effectLst/>
                        <a:latin typeface="Inter SemiBold"/>
                        <a:ea typeface="Calibri"/>
                        <a:cs typeface="Times New Roman"/>
                      </a:endParaRPr>
                    </a:p>
                  </a:txBody>
                  <a:tcPr marL="29050" marR="2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smtClean="0">
                          <a:solidFill>
                            <a:schemeClr val="tx1"/>
                          </a:solidFill>
                          <a:effectLst/>
                          <a:latin typeface="Inter SemiBold"/>
                          <a:ea typeface="Times New Roman"/>
                          <a:cs typeface="Times New Roman"/>
                        </a:rPr>
                        <a:t>4636</a:t>
                      </a:r>
                      <a:endParaRPr lang="ru-RU" sz="800" dirty="0">
                        <a:solidFill>
                          <a:schemeClr val="tx1"/>
                        </a:solidFill>
                        <a:effectLst/>
                        <a:latin typeface="Inter SemiBold"/>
                        <a:ea typeface="Calibri"/>
                        <a:cs typeface="Times New Roman"/>
                      </a:endParaRPr>
                    </a:p>
                  </a:txBody>
                  <a:tcPr marL="29050" marR="2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smtClean="0">
                          <a:solidFill>
                            <a:schemeClr val="tx1"/>
                          </a:solidFill>
                          <a:effectLst/>
                          <a:latin typeface="Inter SemiBold"/>
                          <a:ea typeface="Times New Roman"/>
                          <a:cs typeface="Times New Roman"/>
                        </a:rPr>
                        <a:t>4636</a:t>
                      </a:r>
                      <a:endParaRPr lang="ru-RU" sz="800" dirty="0">
                        <a:solidFill>
                          <a:schemeClr val="tx1"/>
                        </a:solidFill>
                        <a:effectLst/>
                        <a:latin typeface="Inter SemiBold"/>
                        <a:ea typeface="Calibri"/>
                        <a:cs typeface="Times New Roman"/>
                      </a:endParaRPr>
                    </a:p>
                  </a:txBody>
                  <a:tcPr marL="29050" marR="290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3704071425"/>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Таблица 3"/>
          <p:cNvGraphicFramePr>
            <a:graphicFrameLocks noGrp="1"/>
          </p:cNvGraphicFramePr>
          <p:nvPr>
            <p:extLst>
              <p:ext uri="{D42A27DB-BD31-4B8C-83A1-F6EECF244321}">
                <p14:modId xmlns:p14="http://schemas.microsoft.com/office/powerpoint/2010/main" val="3757323019"/>
              </p:ext>
            </p:extLst>
          </p:nvPr>
        </p:nvGraphicFramePr>
        <p:xfrm>
          <a:off x="203200" y="147927"/>
          <a:ext cx="8771469" cy="4652673"/>
        </p:xfrm>
        <a:graphic>
          <a:graphicData uri="http://schemas.openxmlformats.org/drawingml/2006/table">
            <a:tbl>
              <a:tblPr firstRow="1" firstCol="1" bandRow="1"/>
              <a:tblGrid>
                <a:gridCol w="3079344"/>
                <a:gridCol w="746508"/>
                <a:gridCol w="839822"/>
                <a:gridCol w="933135"/>
                <a:gridCol w="839822"/>
                <a:gridCol w="746508"/>
                <a:gridCol w="839822"/>
                <a:gridCol w="746508"/>
              </a:tblGrid>
              <a:tr h="299156">
                <a:tc rowSpan="2">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Наименование целевого показателя (индикатора)</a:t>
                      </a:r>
                      <a:endParaRPr lang="ru-RU" sz="800" dirty="0">
                        <a:solidFill>
                          <a:schemeClr val="tx1"/>
                        </a:solidFill>
                        <a:effectLst/>
                        <a:latin typeface="Inter SemiBold"/>
                        <a:ea typeface="Calibri"/>
                        <a:cs typeface="Times New Roman"/>
                      </a:endParaRPr>
                    </a:p>
                  </a:txBody>
                  <a:tcPr marL="29050" marR="2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Единица измерения</a:t>
                      </a:r>
                      <a:endParaRPr lang="ru-RU" sz="800" dirty="0">
                        <a:solidFill>
                          <a:schemeClr val="tx1"/>
                        </a:solidFill>
                        <a:effectLst/>
                        <a:latin typeface="Inter SemiBold"/>
                        <a:ea typeface="Calibri"/>
                        <a:cs typeface="Times New Roman"/>
                      </a:endParaRPr>
                    </a:p>
                  </a:txBody>
                  <a:tcPr marL="29050" marR="2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2023</a:t>
                      </a:r>
                      <a:endParaRPr lang="ru-RU" sz="800" dirty="0">
                        <a:solidFill>
                          <a:schemeClr val="tx1"/>
                        </a:solidFill>
                        <a:effectLst/>
                        <a:latin typeface="Inter SemiBold"/>
                        <a:ea typeface="Calibri"/>
                        <a:cs typeface="Times New Roman"/>
                      </a:endParaRPr>
                    </a:p>
                  </a:txBody>
                  <a:tcPr marL="29050" marR="2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800">
                          <a:solidFill>
                            <a:schemeClr val="tx1"/>
                          </a:solidFill>
                          <a:effectLst/>
                          <a:latin typeface="Inter SemiBold"/>
                          <a:ea typeface="Times New Roman"/>
                          <a:cs typeface="Times New Roman"/>
                        </a:rPr>
                        <a:t>2024</a:t>
                      </a:r>
                      <a:endParaRPr lang="ru-RU" sz="800">
                        <a:solidFill>
                          <a:schemeClr val="tx1"/>
                        </a:solidFill>
                        <a:effectLst/>
                        <a:latin typeface="Inter SemiBold"/>
                        <a:ea typeface="Calibri"/>
                        <a:cs typeface="Times New Roman"/>
                      </a:endParaRPr>
                    </a:p>
                  </a:txBody>
                  <a:tcPr marL="29050" marR="2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800">
                          <a:solidFill>
                            <a:schemeClr val="tx1"/>
                          </a:solidFill>
                          <a:effectLst/>
                          <a:latin typeface="Inter SemiBold"/>
                          <a:ea typeface="Times New Roman"/>
                          <a:cs typeface="Times New Roman"/>
                        </a:rPr>
                        <a:t>2025</a:t>
                      </a:r>
                      <a:endParaRPr lang="ru-RU" sz="800">
                        <a:solidFill>
                          <a:schemeClr val="tx1"/>
                        </a:solidFill>
                        <a:effectLst/>
                        <a:latin typeface="Inter SemiBold"/>
                        <a:ea typeface="Calibri"/>
                        <a:cs typeface="Times New Roman"/>
                      </a:endParaRPr>
                    </a:p>
                  </a:txBody>
                  <a:tcPr marL="29050" marR="2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800">
                          <a:solidFill>
                            <a:schemeClr val="tx1"/>
                          </a:solidFill>
                          <a:effectLst/>
                          <a:latin typeface="Inter SemiBold"/>
                          <a:ea typeface="Times New Roman"/>
                          <a:cs typeface="Times New Roman"/>
                        </a:rPr>
                        <a:t>2026</a:t>
                      </a:r>
                      <a:endParaRPr lang="ru-RU" sz="800">
                        <a:solidFill>
                          <a:schemeClr val="tx1"/>
                        </a:solidFill>
                        <a:effectLst/>
                        <a:latin typeface="Inter SemiBold"/>
                        <a:ea typeface="Calibri"/>
                        <a:cs typeface="Times New Roman"/>
                      </a:endParaRPr>
                    </a:p>
                  </a:txBody>
                  <a:tcPr marL="29050" marR="2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800">
                          <a:solidFill>
                            <a:schemeClr val="tx1"/>
                          </a:solidFill>
                          <a:effectLst/>
                          <a:latin typeface="Inter SemiBold"/>
                          <a:ea typeface="Times New Roman"/>
                          <a:cs typeface="Times New Roman"/>
                        </a:rPr>
                        <a:t>2027</a:t>
                      </a:r>
                      <a:endParaRPr lang="ru-RU" sz="800">
                        <a:solidFill>
                          <a:schemeClr val="tx1"/>
                        </a:solidFill>
                        <a:effectLst/>
                        <a:latin typeface="Inter SemiBold"/>
                        <a:ea typeface="Calibri"/>
                        <a:cs typeface="Times New Roman"/>
                      </a:endParaRPr>
                    </a:p>
                  </a:txBody>
                  <a:tcPr marL="29050" marR="2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800" dirty="0" smtClean="0">
                          <a:solidFill>
                            <a:schemeClr val="tx1"/>
                          </a:solidFill>
                          <a:effectLst/>
                          <a:latin typeface="Inter SemiBold"/>
                          <a:ea typeface="Times New Roman"/>
                          <a:cs typeface="Times New Roman"/>
                        </a:rPr>
                        <a:t>2028</a:t>
                      </a:r>
                      <a:endParaRPr lang="ru-RU" sz="800" dirty="0">
                        <a:solidFill>
                          <a:schemeClr val="tx1"/>
                        </a:solidFill>
                        <a:effectLst/>
                        <a:latin typeface="Inter SemiBold"/>
                        <a:ea typeface="Calibri"/>
                        <a:cs typeface="Times New Roman"/>
                      </a:endParaRPr>
                    </a:p>
                  </a:txBody>
                  <a:tcPr marL="29050" marR="2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03082">
                <a:tc vMerge="1">
                  <a:txBody>
                    <a:bodyPr/>
                    <a:lstStyle/>
                    <a:p>
                      <a:endParaRPr lang="ru-RU"/>
                    </a:p>
                  </a:txBody>
                  <a:tcPr/>
                </a:tc>
                <a:tc vMerge="1">
                  <a:txBody>
                    <a:bodyPr/>
                    <a:lstStyle/>
                    <a:p>
                      <a:endParaRPr lang="ru-RU"/>
                    </a:p>
                  </a:txBody>
                  <a:tcPr/>
                </a:tc>
                <a:tc>
                  <a:txBody>
                    <a:bodyPr/>
                    <a:lstStyle/>
                    <a:p>
                      <a:pPr algn="ctr">
                        <a:lnSpc>
                          <a:spcPct val="115000"/>
                        </a:lnSpc>
                        <a:spcAft>
                          <a:spcPts val="0"/>
                        </a:spcAft>
                      </a:pPr>
                      <a:r>
                        <a:rPr lang="ru-RU" sz="800" dirty="0" smtClean="0">
                          <a:solidFill>
                            <a:schemeClr val="tx1"/>
                          </a:solidFill>
                          <a:effectLst/>
                          <a:latin typeface="Inter SemiBold"/>
                          <a:ea typeface="Times New Roman"/>
                          <a:cs typeface="Times New Roman"/>
                        </a:rPr>
                        <a:t>отчет</a:t>
                      </a:r>
                      <a:endParaRPr lang="ru-RU" sz="800" dirty="0">
                        <a:solidFill>
                          <a:schemeClr val="tx1"/>
                        </a:solidFill>
                        <a:effectLst/>
                        <a:latin typeface="Inter SemiBold"/>
                        <a:ea typeface="Calibri"/>
                        <a:cs typeface="Times New Roman"/>
                      </a:endParaRPr>
                    </a:p>
                  </a:txBody>
                  <a:tcPr marL="29050" marR="2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800" b="0"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отчет</a:t>
                      </a:r>
                      <a:endParaRPr kumimoji="0" lang="ru-RU" sz="800" b="0" i="0" u="none" strike="noStrike" kern="0" cap="none" spc="0" normalizeH="0" baseline="0" noProof="0" dirty="0">
                        <a:ln>
                          <a:noFill/>
                        </a:ln>
                        <a:solidFill>
                          <a:srgbClr val="00717D"/>
                        </a:solidFill>
                        <a:effectLst/>
                        <a:uLnTx/>
                        <a:uFillTx/>
                        <a:latin typeface="Inter SemiBold"/>
                        <a:ea typeface="Calibri"/>
                        <a:cs typeface="Times New Roman"/>
                        <a:sym typeface="Arial"/>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оценка</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663768">
                <a:tc>
                  <a:txBody>
                    <a:bodyPr/>
                    <a:lstStyle/>
                    <a:p>
                      <a:pPr>
                        <a:lnSpc>
                          <a:spcPct val="115000"/>
                        </a:lnSpc>
                        <a:spcAft>
                          <a:spcPts val="0"/>
                        </a:spcAft>
                      </a:pPr>
                      <a:r>
                        <a:rPr lang="ru-RU" sz="800" dirty="0">
                          <a:solidFill>
                            <a:schemeClr val="tx1"/>
                          </a:solidFill>
                          <a:effectLst/>
                          <a:latin typeface="Inter SemiBold"/>
                          <a:ea typeface="Times New Roman"/>
                          <a:cs typeface="Times New Roman"/>
                        </a:rPr>
                        <a:t>Количество молодых людей, в возрасте от 14 до 18 лет, студентов в свободное от учебы время и незанятой молодёжи, которым оказаны консультационные услуги по трудоустройству и занятости</a:t>
                      </a:r>
                      <a:endParaRPr lang="ru-RU" sz="800" dirty="0">
                        <a:solidFill>
                          <a:schemeClr val="tx1"/>
                        </a:solidFill>
                        <a:effectLst/>
                        <a:latin typeface="Inter SemiBold"/>
                        <a:ea typeface="Calibri"/>
                        <a:cs typeface="Times New Roman"/>
                      </a:endParaRPr>
                    </a:p>
                  </a:txBody>
                  <a:tcPr marL="29050" marR="2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чел.</a:t>
                      </a:r>
                      <a:endParaRPr lang="ru-RU" sz="800" dirty="0">
                        <a:solidFill>
                          <a:schemeClr val="tx1"/>
                        </a:solidFill>
                        <a:effectLst/>
                        <a:latin typeface="Inter SemiBold"/>
                        <a:ea typeface="Calibri"/>
                        <a:cs typeface="Times New Roman"/>
                      </a:endParaRPr>
                    </a:p>
                  </a:txBody>
                  <a:tcPr marL="29050" marR="2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140</a:t>
                      </a:r>
                      <a:endParaRPr lang="ru-RU" sz="800" dirty="0">
                        <a:solidFill>
                          <a:schemeClr val="tx1"/>
                        </a:solidFill>
                        <a:effectLst/>
                        <a:latin typeface="Inter SemiBold"/>
                        <a:ea typeface="Calibri"/>
                        <a:cs typeface="Times New Roman"/>
                      </a:endParaRPr>
                    </a:p>
                  </a:txBody>
                  <a:tcPr marL="29050" marR="2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800" dirty="0" smtClean="0">
                          <a:solidFill>
                            <a:schemeClr val="tx1"/>
                          </a:solidFill>
                          <a:effectLst/>
                          <a:latin typeface="Inter SemiBold"/>
                          <a:ea typeface="Times New Roman"/>
                          <a:cs typeface="Times New Roman"/>
                        </a:rPr>
                        <a:t>150</a:t>
                      </a:r>
                      <a:endParaRPr lang="ru-RU" sz="800" dirty="0">
                        <a:solidFill>
                          <a:schemeClr val="tx1"/>
                        </a:solidFill>
                        <a:effectLst/>
                        <a:latin typeface="Inter SemiBold"/>
                        <a:ea typeface="Calibri"/>
                        <a:cs typeface="Times New Roman"/>
                      </a:endParaRPr>
                    </a:p>
                  </a:txBody>
                  <a:tcPr marL="29050" marR="2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800" dirty="0" smtClean="0">
                          <a:solidFill>
                            <a:schemeClr val="tx1"/>
                          </a:solidFill>
                          <a:effectLst/>
                          <a:latin typeface="Inter SemiBold"/>
                          <a:ea typeface="Times New Roman"/>
                          <a:cs typeface="Times New Roman"/>
                        </a:rPr>
                        <a:t>150</a:t>
                      </a:r>
                      <a:endParaRPr lang="ru-RU" sz="800" dirty="0">
                        <a:solidFill>
                          <a:schemeClr val="tx1"/>
                        </a:solidFill>
                        <a:effectLst/>
                        <a:latin typeface="Inter SemiBold"/>
                        <a:ea typeface="Calibri"/>
                        <a:cs typeface="Times New Roman"/>
                      </a:endParaRPr>
                    </a:p>
                  </a:txBody>
                  <a:tcPr marL="29050" marR="2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800" dirty="0" smtClean="0">
                          <a:solidFill>
                            <a:schemeClr val="tx1"/>
                          </a:solidFill>
                          <a:effectLst/>
                          <a:latin typeface="Inter SemiBold"/>
                          <a:ea typeface="Times New Roman"/>
                          <a:cs typeface="Times New Roman"/>
                        </a:rPr>
                        <a:t>150</a:t>
                      </a:r>
                      <a:endParaRPr lang="ru-RU" sz="800" dirty="0">
                        <a:solidFill>
                          <a:schemeClr val="tx1"/>
                        </a:solidFill>
                        <a:effectLst/>
                        <a:latin typeface="Inter SemiBold"/>
                        <a:ea typeface="Calibri"/>
                        <a:cs typeface="Times New Roman"/>
                      </a:endParaRPr>
                    </a:p>
                  </a:txBody>
                  <a:tcPr marL="29050" marR="2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800" dirty="0" smtClean="0">
                          <a:solidFill>
                            <a:schemeClr val="tx1"/>
                          </a:solidFill>
                          <a:effectLst/>
                          <a:latin typeface="Inter SemiBold"/>
                          <a:ea typeface="Times New Roman"/>
                          <a:cs typeface="Times New Roman"/>
                        </a:rPr>
                        <a:t>150</a:t>
                      </a:r>
                      <a:endParaRPr lang="ru-RU" sz="800" dirty="0">
                        <a:solidFill>
                          <a:schemeClr val="tx1"/>
                        </a:solidFill>
                        <a:effectLst/>
                        <a:latin typeface="Inter SemiBold"/>
                        <a:ea typeface="Calibri"/>
                        <a:cs typeface="Times New Roman"/>
                      </a:endParaRPr>
                    </a:p>
                  </a:txBody>
                  <a:tcPr marL="29050" marR="2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800" dirty="0" smtClean="0">
                          <a:solidFill>
                            <a:schemeClr val="tx1"/>
                          </a:solidFill>
                          <a:effectLst/>
                          <a:latin typeface="Inter SemiBold"/>
                          <a:ea typeface="Times New Roman"/>
                          <a:cs typeface="Times New Roman"/>
                        </a:rPr>
                        <a:t>150</a:t>
                      </a:r>
                      <a:endParaRPr lang="ru-RU" sz="800" dirty="0">
                        <a:solidFill>
                          <a:schemeClr val="tx1"/>
                        </a:solidFill>
                        <a:effectLst/>
                        <a:latin typeface="Inter SemiBold"/>
                        <a:ea typeface="Calibri"/>
                        <a:cs typeface="Times New Roman"/>
                      </a:endParaRPr>
                    </a:p>
                  </a:txBody>
                  <a:tcPr marL="29050" marR="2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738786">
                <a:tc>
                  <a:txBody>
                    <a:bodyPr/>
                    <a:lstStyle/>
                    <a:p>
                      <a:pPr>
                        <a:lnSpc>
                          <a:spcPct val="115000"/>
                        </a:lnSpc>
                        <a:spcAft>
                          <a:spcPts val="0"/>
                        </a:spcAft>
                      </a:pPr>
                      <a:r>
                        <a:rPr lang="ru-RU" sz="800" dirty="0">
                          <a:solidFill>
                            <a:schemeClr val="tx1"/>
                          </a:solidFill>
                          <a:effectLst/>
                          <a:latin typeface="Inter SemiBold"/>
                          <a:ea typeface="Times New Roman"/>
                          <a:cs typeface="Times New Roman"/>
                        </a:rPr>
                        <a:t>Охват детей и подростков  школьного возраста каникулярным отдыхом через организацию профильных лагерных смен, сводных отрядов от общего числа детей и подростков школьного возраста, проживающих на территории Увинского района</a:t>
                      </a:r>
                      <a:endParaRPr lang="ru-RU" sz="800" dirty="0">
                        <a:solidFill>
                          <a:schemeClr val="tx1"/>
                        </a:solidFill>
                        <a:effectLst/>
                        <a:latin typeface="Inter SemiBold"/>
                        <a:ea typeface="Calibri"/>
                        <a:cs typeface="Times New Roman"/>
                      </a:endParaRPr>
                    </a:p>
                  </a:txBody>
                  <a:tcPr marL="29050" marR="2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a:t>
                      </a:r>
                      <a:endParaRPr lang="ru-RU" sz="800" dirty="0">
                        <a:solidFill>
                          <a:schemeClr val="tx1"/>
                        </a:solidFill>
                        <a:effectLst/>
                        <a:latin typeface="Inter SemiBold"/>
                        <a:ea typeface="Calibri"/>
                        <a:cs typeface="Times New Roman"/>
                      </a:endParaRPr>
                    </a:p>
                  </a:txBody>
                  <a:tcPr marL="29050" marR="2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17,2</a:t>
                      </a:r>
                      <a:endParaRPr lang="ru-RU" sz="800" dirty="0">
                        <a:solidFill>
                          <a:schemeClr val="tx1"/>
                        </a:solidFill>
                        <a:effectLst/>
                        <a:latin typeface="Inter SemiBold"/>
                        <a:ea typeface="Calibri"/>
                        <a:cs typeface="Times New Roman"/>
                      </a:endParaRPr>
                    </a:p>
                  </a:txBody>
                  <a:tcPr marL="29050" marR="2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18</a:t>
                      </a:r>
                      <a:endParaRPr lang="ru-RU" sz="800" dirty="0">
                        <a:solidFill>
                          <a:schemeClr val="tx1"/>
                        </a:solidFill>
                        <a:effectLst/>
                        <a:latin typeface="Inter SemiBold"/>
                        <a:ea typeface="Calibri"/>
                        <a:cs typeface="Times New Roman"/>
                      </a:endParaRPr>
                    </a:p>
                  </a:txBody>
                  <a:tcPr marL="29050" marR="2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18</a:t>
                      </a:r>
                      <a:endParaRPr lang="ru-RU" sz="800" dirty="0">
                        <a:solidFill>
                          <a:schemeClr val="tx1"/>
                        </a:solidFill>
                        <a:effectLst/>
                        <a:latin typeface="Inter SemiBold"/>
                        <a:ea typeface="Calibri"/>
                        <a:cs typeface="Times New Roman"/>
                      </a:endParaRPr>
                    </a:p>
                  </a:txBody>
                  <a:tcPr marL="29050" marR="2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18</a:t>
                      </a:r>
                      <a:endParaRPr lang="ru-RU" sz="800" dirty="0">
                        <a:solidFill>
                          <a:schemeClr val="tx1"/>
                        </a:solidFill>
                        <a:effectLst/>
                        <a:latin typeface="Inter SemiBold"/>
                        <a:ea typeface="Calibri"/>
                        <a:cs typeface="Times New Roman"/>
                      </a:endParaRPr>
                    </a:p>
                  </a:txBody>
                  <a:tcPr marL="29050" marR="2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18</a:t>
                      </a:r>
                      <a:endParaRPr lang="ru-RU" sz="800" dirty="0">
                        <a:solidFill>
                          <a:schemeClr val="tx1"/>
                        </a:solidFill>
                        <a:effectLst/>
                        <a:latin typeface="Inter SemiBold"/>
                        <a:ea typeface="Calibri"/>
                        <a:cs typeface="Times New Roman"/>
                      </a:endParaRPr>
                    </a:p>
                  </a:txBody>
                  <a:tcPr marL="29050" marR="2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18</a:t>
                      </a:r>
                      <a:endParaRPr lang="ru-RU" sz="800" dirty="0">
                        <a:solidFill>
                          <a:schemeClr val="tx1"/>
                        </a:solidFill>
                        <a:effectLst/>
                        <a:latin typeface="Inter SemiBold"/>
                        <a:ea typeface="Calibri"/>
                        <a:cs typeface="Times New Roman"/>
                      </a:endParaRPr>
                    </a:p>
                  </a:txBody>
                  <a:tcPr marL="29050" marR="290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r>
              <a:tr h="355644">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solidFill>
                            <a:schemeClr val="tx1"/>
                          </a:solidFill>
                          <a:effectLst/>
                          <a:latin typeface="Inter SemiBold"/>
                          <a:ea typeface="Times New Roman"/>
                          <a:cs typeface="Times New Roman"/>
                        </a:rPr>
                        <a:t>Организация деятельности комиссии по делам несовершеннолетних и защите их прав </a:t>
                      </a:r>
                      <a:r>
                        <a:rPr lang="ru-RU" sz="800" dirty="0" err="1">
                          <a:solidFill>
                            <a:schemeClr val="tx1"/>
                          </a:solidFill>
                          <a:effectLst/>
                          <a:latin typeface="Inter SemiBold"/>
                          <a:ea typeface="Times New Roman"/>
                          <a:cs typeface="Times New Roman"/>
                        </a:rPr>
                        <a:t>Увинского</a:t>
                      </a:r>
                      <a:r>
                        <a:rPr lang="ru-RU" sz="800" dirty="0">
                          <a:solidFill>
                            <a:schemeClr val="tx1"/>
                          </a:solidFill>
                          <a:effectLst/>
                          <a:latin typeface="Inter SemiBold"/>
                          <a:ea typeface="Times New Roman"/>
                          <a:cs typeface="Times New Roman"/>
                        </a:rPr>
                        <a:t> района</a:t>
                      </a:r>
                      <a:endParaRPr lang="ru-RU" sz="800" dirty="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a:t>
                      </a:r>
                      <a:endParaRPr lang="ru-RU" sz="800" dirty="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100,0</a:t>
                      </a:r>
                      <a:endParaRPr lang="ru-RU" sz="800" dirty="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100,0</a:t>
                      </a:r>
                      <a:endParaRPr lang="ru-RU" sz="800" dirty="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100,0</a:t>
                      </a:r>
                      <a:endParaRPr lang="ru-RU" sz="800" dirty="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100,0</a:t>
                      </a:r>
                      <a:endParaRPr lang="ru-RU" sz="80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100,0</a:t>
                      </a:r>
                      <a:endParaRPr lang="ru-RU" sz="800" dirty="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100,0</a:t>
                      </a:r>
                      <a:endParaRPr lang="ru-RU" sz="80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r>
              <a:tr h="367068">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a:solidFill>
                            <a:schemeClr val="tx1"/>
                          </a:solidFill>
                          <a:effectLst/>
                          <a:latin typeface="Inter SemiBold"/>
                          <a:ea typeface="Times New Roman"/>
                          <a:cs typeface="Times New Roman"/>
                        </a:rPr>
                        <a:t>Количество мероприятий для молодых семей (применяется с 2023 года)</a:t>
                      </a:r>
                      <a:endParaRPr lang="ru-RU" sz="80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ед.</a:t>
                      </a:r>
                      <a:endParaRPr lang="ru-RU" sz="80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40,0</a:t>
                      </a:r>
                      <a:endParaRPr lang="ru-RU" sz="800" dirty="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136,0</a:t>
                      </a:r>
                      <a:endParaRPr lang="ru-RU" sz="800" dirty="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135,0</a:t>
                      </a:r>
                      <a:endParaRPr lang="ru-RU" sz="800" dirty="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135,0</a:t>
                      </a:r>
                      <a:endParaRPr lang="ru-RU" sz="800" dirty="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135,0</a:t>
                      </a:r>
                      <a:endParaRPr lang="ru-RU" sz="800" dirty="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135,0</a:t>
                      </a:r>
                      <a:endParaRPr lang="ru-RU" sz="800" dirty="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r>
              <a:tr h="360032">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solidFill>
                            <a:schemeClr val="tx1"/>
                          </a:solidFill>
                          <a:effectLst/>
                          <a:latin typeface="Inter SemiBold"/>
                          <a:ea typeface="Times New Roman"/>
                          <a:cs typeface="Times New Roman"/>
                        </a:rPr>
                        <a:t>Количество трудоустроенных подростков  (применяется с 2023 года)</a:t>
                      </a:r>
                      <a:endParaRPr lang="ru-RU" sz="800" dirty="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ед.</a:t>
                      </a:r>
                      <a:endParaRPr lang="ru-RU" sz="80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70,0</a:t>
                      </a:r>
                      <a:endParaRPr lang="ru-RU" sz="80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150,0</a:t>
                      </a: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smtClean="0">
                          <a:solidFill>
                            <a:schemeClr val="tx1"/>
                          </a:solidFill>
                          <a:effectLst/>
                          <a:latin typeface="Inter SemiBold"/>
                          <a:ea typeface="Times New Roman"/>
                          <a:cs typeface="Times New Roman"/>
                        </a:rPr>
                        <a:t>150,0</a:t>
                      </a:r>
                      <a:endParaRPr lang="ru-RU" sz="800" dirty="0" smtClean="0">
                        <a:solidFill>
                          <a:schemeClr val="tx1"/>
                        </a:solidFill>
                        <a:effectLst/>
                        <a:latin typeface="Inter SemiBold"/>
                        <a:ea typeface="Times New Roman"/>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smtClean="0">
                          <a:solidFill>
                            <a:schemeClr val="tx1"/>
                          </a:solidFill>
                          <a:effectLst/>
                          <a:latin typeface="Inter SemiBold"/>
                          <a:ea typeface="Times New Roman"/>
                          <a:cs typeface="Times New Roman"/>
                        </a:rPr>
                        <a:t>150,0</a:t>
                      </a:r>
                      <a:endParaRPr lang="ru-RU" sz="800" dirty="0" smtClean="0">
                        <a:solidFill>
                          <a:schemeClr val="tx1"/>
                        </a:solidFill>
                        <a:effectLst/>
                        <a:latin typeface="Inter SemiBold"/>
                        <a:ea typeface="Times New Roman"/>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150,0</a:t>
                      </a: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150,0</a:t>
                      </a: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r>
              <a:tr h="444555">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a:solidFill>
                            <a:schemeClr val="tx1"/>
                          </a:solidFill>
                          <a:effectLst/>
                          <a:latin typeface="Inter SemiBold"/>
                          <a:ea typeface="Times New Roman"/>
                          <a:cs typeface="Times New Roman"/>
                        </a:rPr>
                        <a:t>Количество мероприятий для волонтеров и волонтерских отрядов, в том числе по оказанию информационной и методической помощи  (применяется с 2023 года)</a:t>
                      </a:r>
                      <a:endParaRPr lang="ru-RU" sz="80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ед.</a:t>
                      </a:r>
                      <a:endParaRPr lang="ru-RU" sz="80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128,0</a:t>
                      </a:r>
                      <a:endParaRPr lang="ru-RU" sz="80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130,0</a:t>
                      </a:r>
                      <a:endParaRPr lang="ru-RU" sz="800" dirty="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smtClean="0">
                          <a:solidFill>
                            <a:schemeClr val="tx1"/>
                          </a:solidFill>
                          <a:effectLst/>
                          <a:latin typeface="Inter SemiBold"/>
                          <a:ea typeface="Times New Roman"/>
                          <a:cs typeface="Times New Roman"/>
                        </a:rPr>
                        <a:t>130,0</a:t>
                      </a:r>
                      <a:endParaRPr lang="ru-RU" sz="800" dirty="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smtClean="0">
                          <a:solidFill>
                            <a:schemeClr val="tx1"/>
                          </a:solidFill>
                          <a:effectLst/>
                          <a:latin typeface="Inter SemiBold"/>
                          <a:ea typeface="Times New Roman"/>
                          <a:cs typeface="Times New Roman"/>
                        </a:rPr>
                        <a:t>130,0</a:t>
                      </a:r>
                      <a:endParaRPr lang="ru-RU" sz="800" dirty="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130,0</a:t>
                      </a:r>
                      <a:endParaRPr lang="ru-RU" sz="800" dirty="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130,0</a:t>
                      </a:r>
                      <a:endParaRPr lang="ru-RU" sz="800" dirty="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15263">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a:solidFill>
                            <a:schemeClr val="tx1"/>
                          </a:solidFill>
                          <a:effectLst/>
                          <a:latin typeface="Inter SemiBold"/>
                          <a:ea typeface="Times New Roman"/>
                          <a:cs typeface="Times New Roman"/>
                        </a:rPr>
                        <a:t>Количестьво мероприятий, созданных на сайте добро.ру  (применяется с 2023 года)</a:t>
                      </a:r>
                      <a:endParaRPr lang="ru-RU" sz="80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ед</a:t>
                      </a:r>
                      <a:endParaRPr lang="ru-RU" sz="80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31,0</a:t>
                      </a:r>
                      <a:endParaRPr lang="ru-RU" sz="80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43,0</a:t>
                      </a:r>
                      <a:endParaRPr lang="ru-RU" sz="800" dirty="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45,0</a:t>
                      </a:r>
                      <a:endParaRPr lang="ru-RU" sz="800" dirty="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smtClean="0">
                          <a:solidFill>
                            <a:schemeClr val="tx1"/>
                          </a:solidFill>
                          <a:effectLst/>
                          <a:latin typeface="Inter SemiBold"/>
                          <a:ea typeface="Times New Roman"/>
                          <a:cs typeface="Times New Roman"/>
                        </a:rPr>
                        <a:t>45,0</a:t>
                      </a:r>
                      <a:endParaRPr lang="ru-RU" sz="800" dirty="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45,0</a:t>
                      </a:r>
                      <a:endParaRPr lang="ru-RU" sz="800" dirty="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45,0</a:t>
                      </a:r>
                      <a:endParaRPr lang="ru-RU" sz="800" dirty="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72895">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solidFill>
                            <a:schemeClr val="tx1"/>
                          </a:solidFill>
                          <a:effectLst/>
                          <a:latin typeface="Inter SemiBold"/>
                          <a:ea typeface="Times New Roman"/>
                          <a:cs typeface="Times New Roman"/>
                        </a:rPr>
                        <a:t>Количество  волонтеров, </a:t>
                      </a:r>
                      <a:r>
                        <a:rPr lang="ru-RU" sz="800" dirty="0" smtClean="0">
                          <a:solidFill>
                            <a:schemeClr val="tx1"/>
                          </a:solidFill>
                          <a:effectLst/>
                          <a:latin typeface="Inter SemiBold"/>
                          <a:ea typeface="Times New Roman"/>
                          <a:cs typeface="Times New Roman"/>
                        </a:rPr>
                        <a:t>принявших </a:t>
                      </a:r>
                      <a:r>
                        <a:rPr lang="ru-RU" sz="800" dirty="0">
                          <a:solidFill>
                            <a:schemeClr val="tx1"/>
                          </a:solidFill>
                          <a:effectLst/>
                          <a:latin typeface="Inter SemiBold"/>
                          <a:ea typeface="Times New Roman"/>
                          <a:cs typeface="Times New Roman"/>
                        </a:rPr>
                        <a:t>участие в  волонтерской деятельности (7% от численности </a:t>
                      </a:r>
                      <a:r>
                        <a:rPr lang="ru-RU" sz="800" dirty="0" smtClean="0">
                          <a:solidFill>
                            <a:schemeClr val="tx1"/>
                          </a:solidFill>
                          <a:effectLst/>
                          <a:latin typeface="Inter SemiBold"/>
                          <a:ea typeface="Times New Roman"/>
                          <a:cs typeface="Times New Roman"/>
                        </a:rPr>
                        <a:t>населения) </a:t>
                      </a:r>
                      <a:r>
                        <a:rPr lang="ru-RU" sz="800" dirty="0">
                          <a:solidFill>
                            <a:schemeClr val="tx1"/>
                          </a:solidFill>
                          <a:effectLst/>
                          <a:latin typeface="Inter SemiBold"/>
                          <a:ea typeface="Times New Roman"/>
                          <a:cs typeface="Times New Roman"/>
                        </a:rPr>
                        <a:t>(применяется с 2023 года)</a:t>
                      </a:r>
                      <a:endParaRPr lang="ru-RU" sz="800" dirty="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ед.</a:t>
                      </a:r>
                      <a:endParaRPr lang="ru-RU" sz="80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2 606,0</a:t>
                      </a:r>
                      <a:endParaRPr lang="ru-RU" sz="80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2 710,0</a:t>
                      </a:r>
                      <a:endParaRPr lang="ru-RU" sz="800" dirty="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smtClean="0">
                          <a:solidFill>
                            <a:schemeClr val="tx1"/>
                          </a:solidFill>
                          <a:effectLst/>
                          <a:latin typeface="Inter SemiBold"/>
                          <a:ea typeface="Times New Roman"/>
                          <a:cs typeface="Times New Roman"/>
                        </a:rPr>
                        <a:t>2 710,0</a:t>
                      </a:r>
                      <a:endParaRPr lang="ru-RU" sz="800" dirty="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2 710,0</a:t>
                      </a:r>
                      <a:endParaRPr lang="ru-RU" sz="800" dirty="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2 710,0</a:t>
                      </a:r>
                      <a:endParaRPr lang="ru-RU" sz="800" dirty="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2 710,0</a:t>
                      </a:r>
                      <a:endParaRPr lang="ru-RU" sz="800" dirty="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32424">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solidFill>
                            <a:schemeClr val="tx1"/>
                          </a:solidFill>
                          <a:effectLst/>
                          <a:latin typeface="Inter SemiBold"/>
                          <a:ea typeface="Times New Roman"/>
                          <a:cs typeface="Times New Roman"/>
                        </a:rPr>
                        <a:t>Уровень выполнения целевых показателей (индикаторов) государственной программы</a:t>
                      </a:r>
                      <a:endParaRPr lang="ru-RU" sz="800" dirty="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a:t>
                      </a:r>
                      <a:endParaRPr lang="ru-RU" sz="800" dirty="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84</a:t>
                      </a:r>
                      <a:endParaRPr lang="ru-RU" sz="800" dirty="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90</a:t>
                      </a:r>
                      <a:endParaRPr lang="ru-RU" sz="800" dirty="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90</a:t>
                      </a:r>
                      <a:endParaRPr lang="ru-RU" sz="800" dirty="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90</a:t>
                      </a:r>
                      <a:endParaRPr lang="ru-RU" sz="800" dirty="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90</a:t>
                      </a:r>
                      <a:endParaRPr lang="ru-RU" sz="800" dirty="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90</a:t>
                      </a:r>
                      <a:endParaRPr lang="ru-RU" sz="800" dirty="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2351210419"/>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Таблица 2"/>
          <p:cNvGraphicFramePr>
            <a:graphicFrameLocks noGrp="1"/>
          </p:cNvGraphicFramePr>
          <p:nvPr>
            <p:extLst>
              <p:ext uri="{D42A27DB-BD31-4B8C-83A1-F6EECF244321}">
                <p14:modId xmlns:p14="http://schemas.microsoft.com/office/powerpoint/2010/main" val="3252298375"/>
              </p:ext>
            </p:extLst>
          </p:nvPr>
        </p:nvGraphicFramePr>
        <p:xfrm>
          <a:off x="116632" y="107504"/>
          <a:ext cx="8923850" cy="4693096"/>
        </p:xfrm>
        <a:graphic>
          <a:graphicData uri="http://schemas.openxmlformats.org/drawingml/2006/table">
            <a:tbl>
              <a:tblPr firstRow="1" firstCol="1" bandRow="1"/>
              <a:tblGrid>
                <a:gridCol w="2974617"/>
                <a:gridCol w="575732"/>
                <a:gridCol w="863598"/>
                <a:gridCol w="767643"/>
                <a:gridCol w="863598"/>
                <a:gridCol w="959554"/>
                <a:gridCol w="964820"/>
                <a:gridCol w="954288"/>
              </a:tblGrid>
              <a:tr h="151845">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Наименование целевого показателя (индикатора)</a:t>
                      </a:r>
                      <a:endParaRPr lang="ru-RU" sz="800" dirty="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Единица измерения</a:t>
                      </a:r>
                      <a:endParaRPr lang="ru-RU" sz="80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2023</a:t>
                      </a:r>
                      <a:endParaRPr lang="ru-RU" sz="800" dirty="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2024</a:t>
                      </a:r>
                      <a:endParaRPr lang="ru-RU" sz="80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2025</a:t>
                      </a:r>
                      <a:endParaRPr lang="ru-RU" sz="80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2026</a:t>
                      </a:r>
                      <a:endParaRPr lang="ru-RU" sz="80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2027</a:t>
                      </a:r>
                      <a:endParaRPr lang="ru-RU" sz="80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2028</a:t>
                      </a:r>
                      <a:endParaRPr lang="ru-RU" sz="800" dirty="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369350">
                <a:tc vMerge="1">
                  <a:txBody>
                    <a:bodyPr/>
                    <a:lstStyle/>
                    <a:p>
                      <a:endParaRPr lang="ru-RU"/>
                    </a:p>
                  </a:txBody>
                  <a:tcPr/>
                </a:tc>
                <a:tc vMerge="1">
                  <a:txBody>
                    <a:bodyPr/>
                    <a:lstStyle/>
                    <a:p>
                      <a:endParaRPr lang="ru-RU"/>
                    </a:p>
                  </a:txBody>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отчет</a:t>
                      </a:r>
                      <a:endParaRPr lang="ru-RU" sz="800" dirty="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800" b="0"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отчет</a:t>
                      </a:r>
                      <a:endParaRPr kumimoji="0" lang="ru-RU" sz="800" b="0" i="0" u="none" strike="noStrike" kern="0" cap="none" spc="0" normalizeH="0" baseline="0" noProof="0" dirty="0">
                        <a:ln>
                          <a:noFill/>
                        </a:ln>
                        <a:solidFill>
                          <a:srgbClr val="00717D"/>
                        </a:solidFill>
                        <a:effectLst/>
                        <a:uLnTx/>
                        <a:uFillTx/>
                        <a:latin typeface="Inter SemiBold"/>
                        <a:ea typeface="Calibri"/>
                        <a:cs typeface="Times New Roman"/>
                        <a:sym typeface="Arial"/>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оценка</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361841">
                <a:tc gridSpan="8">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80899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1100" b="1"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Подпрограмма «Создание условий для реализации муниципальной программы»</a:t>
                      </a:r>
                      <a:endParaRPr kumimoji="0" lang="ru-RU" sz="1100" b="0" i="0" u="none" strike="noStrike" kern="0" cap="none" spc="0" normalizeH="0" baseline="0" noProof="0" dirty="0">
                        <a:ln>
                          <a:noFill/>
                        </a:ln>
                        <a:solidFill>
                          <a:srgbClr val="00717D"/>
                        </a:solidFill>
                        <a:effectLst/>
                        <a:uLnTx/>
                        <a:uFillTx/>
                        <a:latin typeface="Inter SemiBold"/>
                        <a:ea typeface="Calibri"/>
                        <a:cs typeface="Times New Roman"/>
                        <a:sym typeface="Arial"/>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r>
              <a:tr h="911069">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solidFill>
                            <a:schemeClr val="tx1"/>
                          </a:solidFill>
                          <a:effectLst/>
                          <a:latin typeface="Inter SemiBold"/>
                          <a:ea typeface="Times New Roman"/>
                          <a:cs typeface="Times New Roman"/>
                        </a:rPr>
                        <a:t>Удельный вес численности руководителей и педагогических работников муниципальных образовательных организаций, прошедших в течение последних трех лет повышение квалификации или профессиональную переподготовку, в общей численности руководителей и педагогических работников муниципальных образовательных организаций</a:t>
                      </a:r>
                      <a:endParaRPr lang="ru-RU" sz="800" dirty="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a:t>
                      </a:r>
                      <a:endParaRPr lang="ru-RU" sz="800" dirty="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100,0</a:t>
                      </a:r>
                      <a:endParaRPr lang="ru-RU" sz="800" dirty="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100,0</a:t>
                      </a:r>
                      <a:endParaRPr lang="ru-RU" sz="800" dirty="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100,0</a:t>
                      </a:r>
                      <a:endParaRPr lang="ru-RU" sz="800" dirty="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100,0</a:t>
                      </a:r>
                      <a:endParaRPr lang="ru-RU" sz="800" dirty="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100,0</a:t>
                      </a:r>
                      <a:endParaRPr lang="ru-RU" sz="800" dirty="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100,0</a:t>
                      </a:r>
                      <a:endParaRPr lang="ru-RU" sz="800" dirty="0">
                        <a:solidFill>
                          <a:schemeClr val="tx1"/>
                        </a:solidFill>
                        <a:effectLst/>
                        <a:latin typeface="Inter SemiBold"/>
                        <a:ea typeface="Calibri"/>
                        <a:cs typeface="Times New Roman"/>
                      </a:endParaRPr>
                    </a:p>
                  </a:txBody>
                  <a:tcPr marL="28226" marR="282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1062914">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effectLst/>
                          <a:latin typeface="Inter SemiBold"/>
                          <a:ea typeface="Times New Roman"/>
                          <a:cs typeface="Times New Roman"/>
                        </a:rPr>
                        <a:t>Доля педагогических работников муниципальных образовательных организаций, получивших  в установленном порядке первую и высшую квалификационные категории и подтверждение соответствия занимаемой должности, в общей численности педагогических работников муниципальных образовательных организаций</a:t>
                      </a:r>
                      <a:endParaRPr lang="ru-RU" sz="800" dirty="0">
                        <a:effectLst/>
                        <a:latin typeface="Inter SemiBold"/>
                        <a:ea typeface="Calibri"/>
                        <a:cs typeface="Times New Roman"/>
                      </a:endParaRPr>
                    </a:p>
                  </a:txBody>
                  <a:tcPr marL="26789" marR="2678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91,3</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92,0</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92,0</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92,0</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92,0</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92,0</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6073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a:effectLst/>
                          <a:latin typeface="Inter SemiBold"/>
                          <a:ea typeface="Times New Roman"/>
                          <a:cs typeface="Times New Roman"/>
                        </a:rPr>
                        <a:t>Доля педагогических работников муниципальных образовательных организаций с высшим образованием, в общей численности педагогических работников муниципальных образовательных организаций </a:t>
                      </a:r>
                      <a:endParaRPr lang="ru-RU" sz="800">
                        <a:effectLst/>
                        <a:latin typeface="Inter SemiBold"/>
                        <a:ea typeface="Calibri"/>
                        <a:cs typeface="Times New Roman"/>
                      </a:endParaRPr>
                    </a:p>
                  </a:txBody>
                  <a:tcPr marL="26789" marR="2678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R="0" algn="ctr" rtl="0">
                        <a:lnSpc>
                          <a:spcPct val="115000"/>
                        </a:lnSpc>
                        <a:spcBef>
                          <a:spcPts val="0"/>
                        </a:spcBef>
                        <a:spcAft>
                          <a:spcPts val="0"/>
                        </a:spcAft>
                        <a:buClr>
                          <a:srgbClr val="000000"/>
                        </a:buClr>
                        <a:buFont typeface="Arial"/>
                      </a:pPr>
                      <a:r>
                        <a:rPr lang="ru-RU" sz="800" b="0" i="0" u="none" strike="noStrike" cap="none" dirty="0">
                          <a:solidFill>
                            <a:schemeClr val="tx1"/>
                          </a:solidFill>
                          <a:effectLst/>
                          <a:latin typeface="Inter SemiBold"/>
                          <a:ea typeface="Times New Roman"/>
                          <a:cs typeface="Times New Roman"/>
                          <a:sym typeface="Arial"/>
                        </a:rPr>
                        <a:t>67,0</a:t>
                      </a: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R="0" algn="ctr" rtl="0">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Times New Roman"/>
                          <a:sym typeface="Arial"/>
                        </a:rPr>
                        <a:t>67,8</a:t>
                      </a:r>
                      <a:endParaRPr lang="ru-RU" sz="800" b="0" i="0" u="none" strike="noStrike" cap="none" dirty="0">
                        <a:solidFill>
                          <a:schemeClr val="tx1"/>
                        </a:solidFill>
                        <a:effectLst/>
                        <a:latin typeface="Inter SemiBold"/>
                        <a:ea typeface="Times New Roman"/>
                        <a:cs typeface="Times New Roman"/>
                        <a:sym typeface="Arial"/>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R="0" algn="ctr" rtl="0">
                        <a:lnSpc>
                          <a:spcPct val="115000"/>
                        </a:lnSpc>
                        <a:spcBef>
                          <a:spcPts val="0"/>
                        </a:spcBef>
                        <a:spcAft>
                          <a:spcPts val="0"/>
                        </a:spcAft>
                        <a:buClr>
                          <a:srgbClr val="000000"/>
                        </a:buClr>
                        <a:buFont typeface="Arial"/>
                      </a:pPr>
                      <a:r>
                        <a:rPr lang="ru-RU" sz="800" b="0" i="0" u="none" strike="noStrike" cap="none" dirty="0">
                          <a:solidFill>
                            <a:schemeClr val="tx1"/>
                          </a:solidFill>
                          <a:effectLst/>
                          <a:latin typeface="Inter SemiBold"/>
                          <a:ea typeface="Times New Roman"/>
                          <a:cs typeface="Times New Roman"/>
                          <a:sym typeface="Arial"/>
                        </a:rPr>
                        <a:t>67,0</a:t>
                      </a: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R="0" algn="ctr" rtl="0">
                        <a:lnSpc>
                          <a:spcPct val="115000"/>
                        </a:lnSpc>
                        <a:spcBef>
                          <a:spcPts val="0"/>
                        </a:spcBef>
                        <a:spcAft>
                          <a:spcPts val="0"/>
                        </a:spcAft>
                        <a:buClr>
                          <a:srgbClr val="000000"/>
                        </a:buClr>
                        <a:buFont typeface="Arial"/>
                      </a:pPr>
                      <a:r>
                        <a:rPr lang="ru-RU" sz="800" b="0" i="0" u="none" strike="noStrike" cap="none" dirty="0">
                          <a:solidFill>
                            <a:schemeClr val="tx1"/>
                          </a:solidFill>
                          <a:effectLst/>
                          <a:latin typeface="Inter SemiBold"/>
                          <a:ea typeface="Times New Roman"/>
                          <a:cs typeface="Times New Roman"/>
                          <a:sym typeface="Arial"/>
                        </a:rPr>
                        <a:t>67,0</a:t>
                      </a: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R="0" algn="ctr" rtl="0">
                        <a:lnSpc>
                          <a:spcPct val="115000"/>
                        </a:lnSpc>
                        <a:spcBef>
                          <a:spcPts val="0"/>
                        </a:spcBef>
                        <a:spcAft>
                          <a:spcPts val="0"/>
                        </a:spcAft>
                        <a:buClr>
                          <a:srgbClr val="000000"/>
                        </a:buClr>
                        <a:buFont typeface="Arial"/>
                      </a:pPr>
                      <a:r>
                        <a:rPr lang="ru-RU" sz="800" b="0" i="0" u="none" strike="noStrike" cap="none">
                          <a:solidFill>
                            <a:schemeClr val="tx1"/>
                          </a:solidFill>
                          <a:effectLst/>
                          <a:latin typeface="Inter SemiBold"/>
                          <a:ea typeface="Times New Roman"/>
                          <a:cs typeface="Times New Roman"/>
                          <a:sym typeface="Arial"/>
                        </a:rPr>
                        <a:t>67,0</a:t>
                      </a: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R="0" algn="ctr" rtl="0">
                        <a:lnSpc>
                          <a:spcPct val="115000"/>
                        </a:lnSpc>
                        <a:spcBef>
                          <a:spcPts val="0"/>
                        </a:spcBef>
                        <a:spcAft>
                          <a:spcPts val="0"/>
                        </a:spcAft>
                        <a:buClr>
                          <a:srgbClr val="000000"/>
                        </a:buClr>
                        <a:buFont typeface="Arial"/>
                      </a:pPr>
                      <a:r>
                        <a:rPr lang="ru-RU" sz="800" b="0" i="0" u="none" strike="noStrike" cap="none">
                          <a:solidFill>
                            <a:schemeClr val="tx1"/>
                          </a:solidFill>
                          <a:effectLst/>
                          <a:latin typeface="Inter SemiBold"/>
                          <a:ea typeface="Times New Roman"/>
                          <a:cs typeface="Times New Roman"/>
                          <a:sym typeface="Arial"/>
                        </a:rPr>
                        <a:t>67,0</a:t>
                      </a: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317627">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a:effectLst/>
                          <a:latin typeface="Inter SemiBold"/>
                          <a:ea typeface="Times New Roman"/>
                          <a:cs typeface="Times New Roman"/>
                        </a:rPr>
                        <a:t>Количество вакансий в муниципальных образовательных организациях на начало учебного года</a:t>
                      </a:r>
                      <a:endParaRPr lang="ru-RU" sz="800">
                        <a:effectLst/>
                        <a:latin typeface="Inter SemiBold"/>
                        <a:ea typeface="Calibri"/>
                        <a:cs typeface="Times New Roman"/>
                      </a:endParaRPr>
                    </a:p>
                  </a:txBody>
                  <a:tcPr marL="26789" marR="2678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ед.</a:t>
                      </a:r>
                      <a:endParaRPr lang="ru-RU" sz="80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R="0" algn="ctr" rtl="0">
                        <a:lnSpc>
                          <a:spcPct val="115000"/>
                        </a:lnSpc>
                        <a:spcBef>
                          <a:spcPts val="0"/>
                        </a:spcBef>
                        <a:spcAft>
                          <a:spcPts val="0"/>
                        </a:spcAft>
                        <a:buClr>
                          <a:srgbClr val="000000"/>
                        </a:buClr>
                        <a:buFont typeface="Arial"/>
                      </a:pPr>
                      <a:r>
                        <a:rPr lang="ru-RU" sz="800" b="0" i="0" u="none" strike="noStrike" cap="none">
                          <a:solidFill>
                            <a:schemeClr val="tx1"/>
                          </a:solidFill>
                          <a:effectLst/>
                          <a:latin typeface="Inter SemiBold"/>
                          <a:ea typeface="Times New Roman"/>
                          <a:cs typeface="Times New Roman"/>
                          <a:sym typeface="Arial"/>
                        </a:rPr>
                        <a:t>0,0</a:t>
                      </a: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R="0" algn="ctr" rtl="0">
                        <a:lnSpc>
                          <a:spcPct val="115000"/>
                        </a:lnSpc>
                        <a:spcBef>
                          <a:spcPts val="0"/>
                        </a:spcBef>
                        <a:spcAft>
                          <a:spcPts val="0"/>
                        </a:spcAft>
                        <a:buClr>
                          <a:srgbClr val="000000"/>
                        </a:buClr>
                        <a:buFont typeface="Arial"/>
                      </a:pPr>
                      <a:r>
                        <a:rPr lang="ru-RU" sz="800" b="0" i="0" u="none" strike="noStrike" cap="none" dirty="0">
                          <a:solidFill>
                            <a:schemeClr val="tx1"/>
                          </a:solidFill>
                          <a:effectLst/>
                          <a:latin typeface="Inter SemiBold"/>
                          <a:ea typeface="Times New Roman"/>
                          <a:cs typeface="Times New Roman"/>
                          <a:sym typeface="Arial"/>
                        </a:rPr>
                        <a:t>0,0</a:t>
                      </a: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R="0" algn="ctr" rtl="0">
                        <a:lnSpc>
                          <a:spcPct val="115000"/>
                        </a:lnSpc>
                        <a:spcBef>
                          <a:spcPts val="0"/>
                        </a:spcBef>
                        <a:spcAft>
                          <a:spcPts val="0"/>
                        </a:spcAft>
                        <a:buClr>
                          <a:srgbClr val="000000"/>
                        </a:buClr>
                        <a:buFont typeface="Arial"/>
                      </a:pPr>
                      <a:r>
                        <a:rPr lang="ru-RU" sz="800" b="0" i="0" u="none" strike="noStrike" cap="none">
                          <a:solidFill>
                            <a:schemeClr val="tx1"/>
                          </a:solidFill>
                          <a:effectLst/>
                          <a:latin typeface="Inter SemiBold"/>
                          <a:ea typeface="Times New Roman"/>
                          <a:cs typeface="Times New Roman"/>
                          <a:sym typeface="Arial"/>
                        </a:rPr>
                        <a:t>0,0</a:t>
                      </a: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R="0" algn="ctr" rtl="0">
                        <a:lnSpc>
                          <a:spcPct val="115000"/>
                        </a:lnSpc>
                        <a:spcBef>
                          <a:spcPts val="0"/>
                        </a:spcBef>
                        <a:spcAft>
                          <a:spcPts val="0"/>
                        </a:spcAft>
                        <a:buClr>
                          <a:srgbClr val="000000"/>
                        </a:buClr>
                        <a:buFont typeface="Arial"/>
                      </a:pPr>
                      <a:r>
                        <a:rPr lang="ru-RU" sz="800" b="0" i="0" u="none" strike="noStrike" cap="none" dirty="0">
                          <a:solidFill>
                            <a:schemeClr val="tx1"/>
                          </a:solidFill>
                          <a:effectLst/>
                          <a:latin typeface="Inter SemiBold"/>
                          <a:ea typeface="Times New Roman"/>
                          <a:cs typeface="Times New Roman"/>
                          <a:sym typeface="Arial"/>
                        </a:rPr>
                        <a:t>0,0</a:t>
                      </a: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R="0" algn="ctr" rtl="0">
                        <a:lnSpc>
                          <a:spcPct val="115000"/>
                        </a:lnSpc>
                        <a:spcBef>
                          <a:spcPts val="0"/>
                        </a:spcBef>
                        <a:spcAft>
                          <a:spcPts val="0"/>
                        </a:spcAft>
                        <a:buClr>
                          <a:srgbClr val="000000"/>
                        </a:buClr>
                        <a:buFont typeface="Arial"/>
                      </a:pPr>
                      <a:r>
                        <a:rPr lang="ru-RU" sz="800" b="0" i="0" u="none" strike="noStrike" cap="none" dirty="0">
                          <a:solidFill>
                            <a:schemeClr val="tx1"/>
                          </a:solidFill>
                          <a:effectLst/>
                          <a:latin typeface="Inter SemiBold"/>
                          <a:ea typeface="Times New Roman"/>
                          <a:cs typeface="Times New Roman"/>
                          <a:sym typeface="Arial"/>
                        </a:rPr>
                        <a:t>0,0</a:t>
                      </a: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R="0" algn="ctr" rtl="0">
                        <a:lnSpc>
                          <a:spcPct val="115000"/>
                        </a:lnSpc>
                        <a:spcBef>
                          <a:spcPts val="0"/>
                        </a:spcBef>
                        <a:spcAft>
                          <a:spcPts val="0"/>
                        </a:spcAft>
                        <a:buClr>
                          <a:srgbClr val="000000"/>
                        </a:buClr>
                        <a:buFont typeface="Arial"/>
                      </a:pPr>
                      <a:r>
                        <a:rPr lang="ru-RU" sz="800" b="0" i="0" u="none" strike="noStrike" cap="none">
                          <a:solidFill>
                            <a:schemeClr val="tx1"/>
                          </a:solidFill>
                          <a:effectLst/>
                          <a:latin typeface="Inter SemiBold"/>
                          <a:ea typeface="Times New Roman"/>
                          <a:cs typeface="Times New Roman"/>
                          <a:sym typeface="Arial"/>
                        </a:rPr>
                        <a:t>0,0</a:t>
                      </a: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455535">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effectLst/>
                          <a:latin typeface="Inter SemiBold"/>
                          <a:ea typeface="Times New Roman"/>
                          <a:cs typeface="Times New Roman"/>
                        </a:rPr>
                        <a:t>Среднемесячная начисленная заработная плата педагогических работников муниципальных образовательных организаций</a:t>
                      </a:r>
                      <a:endParaRPr lang="ru-RU" sz="800" dirty="0">
                        <a:effectLst/>
                        <a:latin typeface="Inter SemiBold"/>
                        <a:ea typeface="Calibri"/>
                        <a:cs typeface="Times New Roman"/>
                      </a:endParaRPr>
                    </a:p>
                  </a:txBody>
                  <a:tcPr marL="26789" marR="2678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тыс. руб.</a:t>
                      </a:r>
                      <a:endParaRPr lang="ru-RU" sz="80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R="0" algn="ctr" rtl="0">
                        <a:lnSpc>
                          <a:spcPct val="115000"/>
                        </a:lnSpc>
                        <a:spcBef>
                          <a:spcPts val="0"/>
                        </a:spcBef>
                        <a:spcAft>
                          <a:spcPts val="0"/>
                        </a:spcAft>
                        <a:buClr>
                          <a:srgbClr val="000000"/>
                        </a:buClr>
                        <a:buFont typeface="Arial"/>
                      </a:pPr>
                      <a:r>
                        <a:rPr lang="ru-RU" sz="800" b="0" i="0" u="none" strike="noStrike" cap="none">
                          <a:solidFill>
                            <a:schemeClr val="tx1"/>
                          </a:solidFill>
                          <a:effectLst/>
                          <a:latin typeface="Inter SemiBold"/>
                          <a:ea typeface="Times New Roman"/>
                          <a:cs typeface="Times New Roman"/>
                          <a:sym typeface="Arial"/>
                        </a:rPr>
                        <a:t>40,4</a:t>
                      </a: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R="0" algn="ctr" rtl="0">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Times New Roman"/>
                          <a:sym typeface="Arial"/>
                        </a:rPr>
                        <a:t>50,2</a:t>
                      </a:r>
                      <a:endParaRPr lang="ru-RU" sz="800" b="0" i="0" u="none" strike="noStrike" cap="none" dirty="0">
                        <a:solidFill>
                          <a:schemeClr val="tx1"/>
                        </a:solidFill>
                        <a:effectLst/>
                        <a:latin typeface="Inter SemiBold"/>
                        <a:ea typeface="Times New Roman"/>
                        <a:cs typeface="Times New Roman"/>
                        <a:sym typeface="Arial"/>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R="0" algn="ctr" rtl="0">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Times New Roman"/>
                          <a:sym typeface="Arial"/>
                        </a:rPr>
                        <a:t>58,2</a:t>
                      </a:r>
                      <a:endParaRPr lang="ru-RU" sz="800" b="0" i="0" u="none" strike="noStrike" cap="none" dirty="0">
                        <a:solidFill>
                          <a:schemeClr val="tx1"/>
                        </a:solidFill>
                        <a:effectLst/>
                        <a:latin typeface="Inter SemiBold"/>
                        <a:ea typeface="Times New Roman"/>
                        <a:cs typeface="Times New Roman"/>
                        <a:sym typeface="Arial"/>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R="0" algn="ctr" rtl="0">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Times New Roman"/>
                          <a:sym typeface="Arial"/>
                        </a:rPr>
                        <a:t>63,5</a:t>
                      </a:r>
                      <a:endParaRPr lang="ru-RU" sz="800" b="0" i="0" u="none" strike="noStrike" cap="none" dirty="0">
                        <a:solidFill>
                          <a:schemeClr val="tx1"/>
                        </a:solidFill>
                        <a:effectLst/>
                        <a:latin typeface="Inter SemiBold"/>
                        <a:ea typeface="Times New Roman"/>
                        <a:cs typeface="Times New Roman"/>
                        <a:sym typeface="Arial"/>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R="0" algn="ctr" rtl="0">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Times New Roman"/>
                          <a:sym typeface="Arial"/>
                        </a:rPr>
                        <a:t>68,6</a:t>
                      </a:r>
                      <a:endParaRPr lang="ru-RU" sz="800" b="0" i="0" u="none" strike="noStrike" cap="none" dirty="0">
                        <a:solidFill>
                          <a:schemeClr val="tx1"/>
                        </a:solidFill>
                        <a:effectLst/>
                        <a:latin typeface="Inter SemiBold"/>
                        <a:ea typeface="Times New Roman"/>
                        <a:cs typeface="Times New Roman"/>
                        <a:sym typeface="Arial"/>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R="0" algn="ctr" rtl="0">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Times New Roman"/>
                          <a:sym typeface="Arial"/>
                        </a:rPr>
                        <a:t>68,6</a:t>
                      </a:r>
                      <a:endParaRPr lang="ru-RU" sz="800" b="0" i="0" u="none" strike="noStrike" cap="none" dirty="0">
                        <a:solidFill>
                          <a:schemeClr val="tx1"/>
                        </a:solidFill>
                        <a:effectLst/>
                        <a:latin typeface="Inter SemiBold"/>
                        <a:ea typeface="Times New Roman"/>
                        <a:cs typeface="Times New Roman"/>
                        <a:sym typeface="Arial"/>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455535">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effectLst/>
                          <a:latin typeface="Inter SemiBold"/>
                          <a:ea typeface="Times New Roman"/>
                          <a:cs typeface="Times New Roman"/>
                        </a:rPr>
                        <a:t>Количество программ (проектов) в сфере образования, реализуемых на территории района, получивших финансовую поддержку в виде грантов</a:t>
                      </a:r>
                      <a:endParaRPr lang="ru-RU" sz="800" dirty="0">
                        <a:effectLst/>
                        <a:latin typeface="Inter SemiBold"/>
                        <a:ea typeface="Calibri"/>
                        <a:cs typeface="Times New Roman"/>
                      </a:endParaRPr>
                    </a:p>
                  </a:txBody>
                  <a:tcPr marL="26789" marR="2678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ед.</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R="0" algn="ctr" rtl="0">
                        <a:lnSpc>
                          <a:spcPct val="115000"/>
                        </a:lnSpc>
                        <a:spcBef>
                          <a:spcPts val="0"/>
                        </a:spcBef>
                        <a:spcAft>
                          <a:spcPts val="0"/>
                        </a:spcAft>
                        <a:buClr>
                          <a:srgbClr val="000000"/>
                        </a:buClr>
                        <a:buFont typeface="Arial"/>
                      </a:pPr>
                      <a:r>
                        <a:rPr lang="ru-RU" sz="800" b="0" i="0" u="none" strike="noStrike" cap="none" dirty="0">
                          <a:solidFill>
                            <a:schemeClr val="tx1"/>
                          </a:solidFill>
                          <a:effectLst/>
                          <a:latin typeface="Inter SemiBold"/>
                          <a:ea typeface="Times New Roman"/>
                          <a:cs typeface="Times New Roman"/>
                          <a:sym typeface="Arial"/>
                        </a:rPr>
                        <a:t>16,0</a:t>
                      </a: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R="0" algn="ctr" rtl="0">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Times New Roman"/>
                          <a:sym typeface="Arial"/>
                        </a:rPr>
                        <a:t>15,0</a:t>
                      </a:r>
                      <a:endParaRPr lang="ru-RU" sz="800" b="0" i="0" u="none" strike="noStrike" cap="none" dirty="0">
                        <a:solidFill>
                          <a:schemeClr val="tx1"/>
                        </a:solidFill>
                        <a:effectLst/>
                        <a:latin typeface="Inter SemiBold"/>
                        <a:ea typeface="Times New Roman"/>
                        <a:cs typeface="Times New Roman"/>
                        <a:sym typeface="Arial"/>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R="0" algn="ctr" rtl="0">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Times New Roman"/>
                          <a:sym typeface="Arial"/>
                        </a:rPr>
                        <a:t>15,0</a:t>
                      </a:r>
                      <a:endParaRPr lang="ru-RU" sz="800" b="0" i="0" u="none" strike="noStrike" cap="none" dirty="0">
                        <a:solidFill>
                          <a:schemeClr val="tx1"/>
                        </a:solidFill>
                        <a:effectLst/>
                        <a:latin typeface="Inter SemiBold"/>
                        <a:ea typeface="Times New Roman"/>
                        <a:cs typeface="Times New Roman"/>
                        <a:sym typeface="Arial"/>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R="0" algn="ctr" rtl="0">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Times New Roman"/>
                          <a:sym typeface="Arial"/>
                        </a:rPr>
                        <a:t>15,0</a:t>
                      </a:r>
                      <a:endParaRPr lang="ru-RU" sz="800" b="0" i="0" u="none" strike="noStrike" cap="none" dirty="0">
                        <a:solidFill>
                          <a:schemeClr val="tx1"/>
                        </a:solidFill>
                        <a:effectLst/>
                        <a:latin typeface="Inter SemiBold"/>
                        <a:ea typeface="Times New Roman"/>
                        <a:cs typeface="Times New Roman"/>
                        <a:sym typeface="Arial"/>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R="0" algn="ctr" rtl="0">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Times New Roman"/>
                          <a:sym typeface="Arial"/>
                        </a:rPr>
                        <a:t>15,0</a:t>
                      </a:r>
                      <a:endParaRPr lang="ru-RU" sz="800" b="0" i="0" u="none" strike="noStrike" cap="none" dirty="0">
                        <a:solidFill>
                          <a:schemeClr val="tx1"/>
                        </a:solidFill>
                        <a:effectLst/>
                        <a:latin typeface="Inter SemiBold"/>
                        <a:ea typeface="Times New Roman"/>
                        <a:cs typeface="Times New Roman"/>
                        <a:sym typeface="Arial"/>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R="0" algn="ctr" rtl="0">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Times New Roman"/>
                          <a:sym typeface="Arial"/>
                        </a:rPr>
                        <a:t>15,0</a:t>
                      </a:r>
                      <a:endParaRPr lang="ru-RU" sz="800" b="0" i="0" u="none" strike="noStrike" cap="none" dirty="0">
                        <a:solidFill>
                          <a:schemeClr val="tx1"/>
                        </a:solidFill>
                        <a:effectLst/>
                        <a:latin typeface="Inter SemiBold"/>
                        <a:ea typeface="Times New Roman"/>
                        <a:cs typeface="Times New Roman"/>
                        <a:sym typeface="Arial"/>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2233043757"/>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Таблица 3"/>
          <p:cNvGraphicFramePr>
            <a:graphicFrameLocks noGrp="1"/>
          </p:cNvGraphicFramePr>
          <p:nvPr>
            <p:extLst>
              <p:ext uri="{D42A27DB-BD31-4B8C-83A1-F6EECF244321}">
                <p14:modId xmlns:p14="http://schemas.microsoft.com/office/powerpoint/2010/main" val="1973349968"/>
              </p:ext>
            </p:extLst>
          </p:nvPr>
        </p:nvGraphicFramePr>
        <p:xfrm>
          <a:off x="135466" y="179512"/>
          <a:ext cx="8828641" cy="1862387"/>
        </p:xfrm>
        <a:graphic>
          <a:graphicData uri="http://schemas.openxmlformats.org/drawingml/2006/table">
            <a:tbl>
              <a:tblPr firstRow="1" firstCol="1" bandRow="1"/>
              <a:tblGrid>
                <a:gridCol w="3132744"/>
                <a:gridCol w="664522"/>
                <a:gridCol w="854384"/>
                <a:gridCol w="949317"/>
                <a:gridCol w="854384"/>
                <a:gridCol w="854384"/>
                <a:gridCol w="759453"/>
                <a:gridCol w="759453"/>
              </a:tblGrid>
              <a:tr h="286155">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Наименование целевого показателя (индикатора)</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Единица измерения</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2023</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2024</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2025</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2026</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2027</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2028</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315280">
                <a:tc vMerge="1">
                  <a:txBody>
                    <a:bodyPr/>
                    <a:lstStyle/>
                    <a:p>
                      <a:endParaRPr lang="ru-RU"/>
                    </a:p>
                  </a:txBody>
                  <a:tcPr/>
                </a:tc>
                <a:tc vMerge="1">
                  <a:txBody>
                    <a:bodyPr/>
                    <a:lstStyle/>
                    <a:p>
                      <a:endParaRPr lang="ru-RU"/>
                    </a:p>
                  </a:txBody>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отчет</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800" b="0"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отчет</a:t>
                      </a:r>
                      <a:endParaRPr kumimoji="0" lang="ru-RU" sz="800" b="0" i="0" u="none" strike="noStrike" kern="0" cap="none" spc="0" normalizeH="0" baseline="0" noProof="0" dirty="0">
                        <a:ln>
                          <a:noFill/>
                        </a:ln>
                        <a:solidFill>
                          <a:srgbClr val="00717D"/>
                        </a:solidFill>
                        <a:effectLst/>
                        <a:uLnTx/>
                        <a:uFillTx/>
                        <a:latin typeface="Inter SemiBold"/>
                        <a:ea typeface="Calibri"/>
                        <a:cs typeface="Times New Roman"/>
                        <a:sym typeface="Arial"/>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оценка</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768453">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effectLst/>
                          <a:latin typeface="Inter SemiBold"/>
                          <a:ea typeface="Times New Roman"/>
                          <a:cs typeface="Times New Roman"/>
                        </a:rPr>
                        <a:t>Доля  образовательных организаций, в отношении которых проведена независимая оценка качества условий </a:t>
                      </a:r>
                      <a:r>
                        <a:rPr lang="ru-RU" sz="800" dirty="0" smtClean="0">
                          <a:effectLst/>
                          <a:latin typeface="Inter SemiBold"/>
                          <a:ea typeface="Times New Roman"/>
                          <a:cs typeface="Times New Roman"/>
                        </a:rPr>
                        <a:t>осуществления  </a:t>
                      </a:r>
                      <a:r>
                        <a:rPr lang="ru-RU" sz="800" dirty="0">
                          <a:effectLst/>
                          <a:latin typeface="Inter SemiBold"/>
                          <a:ea typeface="Times New Roman"/>
                          <a:cs typeface="Times New Roman"/>
                        </a:rPr>
                        <a:t>образовательной деятельности, от общего количества образовательных организаций  (нарастающим итогом) (применяется с 2016  года)</a:t>
                      </a:r>
                      <a:endParaRPr lang="ru-RU" sz="800" dirty="0">
                        <a:effectLst/>
                        <a:latin typeface="Inter SemiBold"/>
                        <a:ea typeface="Calibri"/>
                        <a:cs typeface="Times New Roman"/>
                      </a:endParaRPr>
                    </a:p>
                  </a:txBody>
                  <a:tcPr marL="26789" marR="2678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R="0" algn="ctr" rtl="0">
                        <a:lnSpc>
                          <a:spcPct val="115000"/>
                        </a:lnSpc>
                        <a:spcBef>
                          <a:spcPts val="0"/>
                        </a:spcBef>
                        <a:spcAft>
                          <a:spcPts val="0"/>
                        </a:spcAft>
                        <a:buClr>
                          <a:srgbClr val="000000"/>
                        </a:buClr>
                        <a:buFont typeface="Arial"/>
                      </a:pPr>
                      <a:r>
                        <a:rPr lang="ru-RU" sz="800" b="0" i="0" u="none" strike="noStrike" cap="none" dirty="0">
                          <a:solidFill>
                            <a:schemeClr val="tx1"/>
                          </a:solidFill>
                          <a:effectLst/>
                          <a:latin typeface="Inter SemiBold"/>
                          <a:ea typeface="Times New Roman"/>
                          <a:cs typeface="Times New Roman"/>
                          <a:sym typeface="Arial"/>
                        </a:rPr>
                        <a:t>41,6</a:t>
                      </a: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R="0" algn="ctr" rtl="0">
                        <a:lnSpc>
                          <a:spcPct val="115000"/>
                        </a:lnSpc>
                        <a:spcBef>
                          <a:spcPts val="0"/>
                        </a:spcBef>
                        <a:spcAft>
                          <a:spcPts val="0"/>
                        </a:spcAft>
                        <a:buClr>
                          <a:srgbClr val="000000"/>
                        </a:buClr>
                        <a:buFont typeface="Arial"/>
                      </a:pPr>
                      <a:r>
                        <a:rPr lang="ru-RU" sz="800" b="0" i="0" u="none" strike="noStrike" cap="none" dirty="0">
                          <a:solidFill>
                            <a:schemeClr val="tx1"/>
                          </a:solidFill>
                          <a:effectLst/>
                          <a:latin typeface="Inter SemiBold"/>
                          <a:ea typeface="Times New Roman"/>
                          <a:cs typeface="Times New Roman"/>
                          <a:sym typeface="Arial"/>
                        </a:rPr>
                        <a:t>48,9</a:t>
                      </a: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R="0" algn="ctr" rtl="0">
                        <a:lnSpc>
                          <a:spcPct val="115000"/>
                        </a:lnSpc>
                        <a:spcBef>
                          <a:spcPts val="0"/>
                        </a:spcBef>
                        <a:spcAft>
                          <a:spcPts val="0"/>
                        </a:spcAft>
                        <a:buClr>
                          <a:srgbClr val="000000"/>
                        </a:buClr>
                        <a:buFont typeface="Arial"/>
                      </a:pPr>
                      <a:r>
                        <a:rPr lang="ru-RU" sz="800" b="0" i="0" u="none" strike="noStrike" cap="none" dirty="0">
                          <a:solidFill>
                            <a:schemeClr val="tx1"/>
                          </a:solidFill>
                          <a:effectLst/>
                          <a:latin typeface="Inter SemiBold"/>
                          <a:ea typeface="Times New Roman"/>
                          <a:cs typeface="Times New Roman"/>
                          <a:sym typeface="Arial"/>
                        </a:rPr>
                        <a:t>12,7</a:t>
                      </a: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R="0" algn="ctr" rtl="0">
                        <a:lnSpc>
                          <a:spcPct val="115000"/>
                        </a:lnSpc>
                        <a:spcBef>
                          <a:spcPts val="0"/>
                        </a:spcBef>
                        <a:spcAft>
                          <a:spcPts val="0"/>
                        </a:spcAft>
                        <a:buClr>
                          <a:srgbClr val="000000"/>
                        </a:buClr>
                        <a:buFont typeface="Arial"/>
                      </a:pPr>
                      <a:r>
                        <a:rPr lang="ru-RU" sz="800" b="0" i="0" u="none" strike="noStrike" cap="none" dirty="0">
                          <a:solidFill>
                            <a:schemeClr val="tx1"/>
                          </a:solidFill>
                          <a:effectLst/>
                          <a:latin typeface="Inter SemiBold"/>
                          <a:ea typeface="Times New Roman"/>
                          <a:cs typeface="Times New Roman"/>
                          <a:sym typeface="Arial"/>
                        </a:rPr>
                        <a:t>40,4</a:t>
                      </a: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R="0" algn="ctr" rtl="0">
                        <a:lnSpc>
                          <a:spcPct val="115000"/>
                        </a:lnSpc>
                        <a:spcBef>
                          <a:spcPts val="0"/>
                        </a:spcBef>
                        <a:spcAft>
                          <a:spcPts val="0"/>
                        </a:spcAft>
                        <a:buClr>
                          <a:srgbClr val="000000"/>
                        </a:buClr>
                        <a:buFont typeface="Arial"/>
                      </a:pPr>
                      <a:r>
                        <a:rPr lang="ru-RU" sz="800" b="0" i="0" u="none" strike="noStrike" cap="none" dirty="0">
                          <a:solidFill>
                            <a:schemeClr val="tx1"/>
                          </a:solidFill>
                          <a:effectLst/>
                          <a:latin typeface="Inter SemiBold"/>
                          <a:ea typeface="Times New Roman"/>
                          <a:cs typeface="Times New Roman"/>
                          <a:sym typeface="Arial"/>
                        </a:rPr>
                        <a:t>37,1</a:t>
                      </a: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R="0" algn="ctr" rtl="0">
                        <a:lnSpc>
                          <a:spcPct val="115000"/>
                        </a:lnSpc>
                        <a:spcBef>
                          <a:spcPts val="0"/>
                        </a:spcBef>
                        <a:spcAft>
                          <a:spcPts val="0"/>
                        </a:spcAft>
                        <a:buClr>
                          <a:srgbClr val="000000"/>
                        </a:buClr>
                        <a:buFont typeface="Arial"/>
                      </a:pPr>
                      <a:r>
                        <a:rPr lang="ru-RU" sz="800" b="0" i="0" u="none" strike="noStrike" cap="none" dirty="0">
                          <a:solidFill>
                            <a:schemeClr val="tx1"/>
                          </a:solidFill>
                          <a:effectLst/>
                          <a:latin typeface="Inter SemiBold"/>
                          <a:ea typeface="Times New Roman"/>
                          <a:cs typeface="Times New Roman"/>
                          <a:sym typeface="Arial"/>
                        </a:rPr>
                        <a:t>37,1</a:t>
                      </a: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492499">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a:effectLst/>
                          <a:latin typeface="Inter SemiBold"/>
                          <a:ea typeface="Times New Roman"/>
                          <a:cs typeface="Times New Roman"/>
                        </a:rPr>
                        <a:t>Удовлетворенность  потребителей  качеством предоставления муниципальных услуг в сфере образования (применяется с 2015 года)</a:t>
                      </a:r>
                      <a:endParaRPr lang="ru-RU" sz="800">
                        <a:effectLst/>
                        <a:latin typeface="Inter SemiBold"/>
                        <a:ea typeface="Calibri"/>
                        <a:cs typeface="Times New Roman"/>
                      </a:endParaRPr>
                    </a:p>
                  </a:txBody>
                  <a:tcPr marL="26789" marR="2678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R="0" algn="ctr" rtl="0">
                        <a:lnSpc>
                          <a:spcPct val="115000"/>
                        </a:lnSpc>
                        <a:spcBef>
                          <a:spcPts val="0"/>
                        </a:spcBef>
                        <a:spcAft>
                          <a:spcPts val="0"/>
                        </a:spcAft>
                        <a:buClr>
                          <a:srgbClr val="000000"/>
                        </a:buClr>
                        <a:buFont typeface="Arial"/>
                      </a:pPr>
                      <a:r>
                        <a:rPr lang="ru-RU" sz="800" b="0" i="0" u="none" strike="noStrike" cap="none">
                          <a:solidFill>
                            <a:schemeClr val="tx1"/>
                          </a:solidFill>
                          <a:effectLst/>
                          <a:latin typeface="Inter SemiBold"/>
                          <a:ea typeface="Times New Roman"/>
                          <a:cs typeface="Times New Roman"/>
                          <a:sym typeface="Arial"/>
                        </a:rPr>
                        <a:t>97,4</a:t>
                      </a: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R="0" algn="ctr" rtl="0">
                        <a:lnSpc>
                          <a:spcPct val="115000"/>
                        </a:lnSpc>
                        <a:spcBef>
                          <a:spcPts val="0"/>
                        </a:spcBef>
                        <a:spcAft>
                          <a:spcPts val="0"/>
                        </a:spcAft>
                        <a:buClr>
                          <a:srgbClr val="000000"/>
                        </a:buClr>
                        <a:buFont typeface="Arial"/>
                      </a:pPr>
                      <a:r>
                        <a:rPr lang="ru-RU" sz="800" b="0" i="0" u="none" strike="noStrike" cap="none">
                          <a:solidFill>
                            <a:schemeClr val="tx1"/>
                          </a:solidFill>
                          <a:effectLst/>
                          <a:latin typeface="Inter SemiBold"/>
                          <a:ea typeface="Times New Roman"/>
                          <a:cs typeface="Times New Roman"/>
                          <a:sym typeface="Arial"/>
                        </a:rPr>
                        <a:t>98,0</a:t>
                      </a: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R="0" algn="ctr" rtl="0">
                        <a:lnSpc>
                          <a:spcPct val="115000"/>
                        </a:lnSpc>
                        <a:spcBef>
                          <a:spcPts val="0"/>
                        </a:spcBef>
                        <a:spcAft>
                          <a:spcPts val="0"/>
                        </a:spcAft>
                        <a:buClr>
                          <a:srgbClr val="000000"/>
                        </a:buClr>
                        <a:buFont typeface="Arial"/>
                      </a:pPr>
                      <a:r>
                        <a:rPr lang="ru-RU" sz="800" b="0" i="0" u="none" strike="noStrike" cap="none" dirty="0">
                          <a:solidFill>
                            <a:schemeClr val="tx1"/>
                          </a:solidFill>
                          <a:effectLst/>
                          <a:latin typeface="Inter SemiBold"/>
                          <a:ea typeface="Times New Roman"/>
                          <a:cs typeface="Times New Roman"/>
                          <a:sym typeface="Arial"/>
                        </a:rPr>
                        <a:t>98,0</a:t>
                      </a: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R="0" algn="ctr" rtl="0">
                        <a:lnSpc>
                          <a:spcPct val="115000"/>
                        </a:lnSpc>
                        <a:spcBef>
                          <a:spcPts val="0"/>
                        </a:spcBef>
                        <a:spcAft>
                          <a:spcPts val="0"/>
                        </a:spcAft>
                        <a:buClr>
                          <a:srgbClr val="000000"/>
                        </a:buClr>
                        <a:buFont typeface="Arial"/>
                      </a:pPr>
                      <a:r>
                        <a:rPr lang="ru-RU" sz="800" b="0" i="0" u="none" strike="noStrike" cap="none" dirty="0">
                          <a:solidFill>
                            <a:schemeClr val="tx1"/>
                          </a:solidFill>
                          <a:effectLst/>
                          <a:latin typeface="Inter SemiBold"/>
                          <a:ea typeface="Times New Roman"/>
                          <a:cs typeface="Times New Roman"/>
                          <a:sym typeface="Arial"/>
                        </a:rPr>
                        <a:t>98,0</a:t>
                      </a: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R="0" algn="ctr" rtl="0">
                        <a:lnSpc>
                          <a:spcPct val="115000"/>
                        </a:lnSpc>
                        <a:spcBef>
                          <a:spcPts val="0"/>
                        </a:spcBef>
                        <a:spcAft>
                          <a:spcPts val="0"/>
                        </a:spcAft>
                        <a:buClr>
                          <a:srgbClr val="000000"/>
                        </a:buClr>
                        <a:buFont typeface="Arial"/>
                      </a:pPr>
                      <a:r>
                        <a:rPr lang="ru-RU" sz="800" b="0" i="0" u="none" strike="noStrike" cap="none" dirty="0">
                          <a:solidFill>
                            <a:schemeClr val="tx1"/>
                          </a:solidFill>
                          <a:effectLst/>
                          <a:latin typeface="Inter SemiBold"/>
                          <a:ea typeface="Times New Roman"/>
                          <a:cs typeface="Times New Roman"/>
                          <a:sym typeface="Arial"/>
                        </a:rPr>
                        <a:t>98,0</a:t>
                      </a: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R="0" algn="ctr" rtl="0">
                        <a:lnSpc>
                          <a:spcPct val="115000"/>
                        </a:lnSpc>
                        <a:spcBef>
                          <a:spcPts val="0"/>
                        </a:spcBef>
                        <a:spcAft>
                          <a:spcPts val="0"/>
                        </a:spcAft>
                        <a:buClr>
                          <a:srgbClr val="000000"/>
                        </a:buClr>
                        <a:buFont typeface="Arial"/>
                      </a:pPr>
                      <a:r>
                        <a:rPr lang="ru-RU" sz="800" b="0" i="0" u="none" strike="noStrike" cap="none" dirty="0">
                          <a:solidFill>
                            <a:schemeClr val="tx1"/>
                          </a:solidFill>
                          <a:effectLst/>
                          <a:latin typeface="Inter SemiBold"/>
                          <a:ea typeface="Times New Roman"/>
                          <a:cs typeface="Times New Roman"/>
                          <a:sym typeface="Arial"/>
                        </a:rPr>
                        <a:t>98,0</a:t>
                      </a: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2398168906"/>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ctrTitle"/>
          </p:nvPr>
        </p:nvSpPr>
        <p:spPr>
          <a:xfrm>
            <a:off x="498161" y="85718"/>
            <a:ext cx="8425706" cy="425588"/>
          </a:xfrm>
        </p:spPr>
        <p:txBody>
          <a:bodyPr/>
          <a:lstStyle/>
          <a:p>
            <a:r>
              <a:rPr lang="ru-RU" sz="1400" dirty="0">
                <a:solidFill>
                  <a:schemeClr val="tx1">
                    <a:lumMod val="75000"/>
                  </a:schemeClr>
                </a:solidFill>
              </a:rPr>
              <a:t>Муниципальная программа «Формирование здорового образа жизни населения</a:t>
            </a:r>
            <a:r>
              <a:rPr lang="ru-RU" sz="1400" dirty="0" smtClean="0">
                <a:solidFill>
                  <a:schemeClr val="tx1">
                    <a:lumMod val="75000"/>
                  </a:schemeClr>
                </a:solidFill>
              </a:rPr>
              <a:t>», </a:t>
            </a:r>
            <a:r>
              <a:rPr lang="ru-RU" sz="1400" b="0" dirty="0" smtClean="0">
                <a:solidFill>
                  <a:schemeClr val="tx1">
                    <a:lumMod val="75000"/>
                  </a:schemeClr>
                </a:solidFill>
              </a:rPr>
              <a:t>тыс</a:t>
            </a:r>
            <a:r>
              <a:rPr lang="ru-RU" sz="1400" b="0" dirty="0">
                <a:solidFill>
                  <a:schemeClr val="tx1">
                    <a:lumMod val="75000"/>
                  </a:schemeClr>
                </a:solidFill>
              </a:rPr>
              <a:t>.₽</a:t>
            </a:r>
          </a:p>
        </p:txBody>
      </p:sp>
      <p:pic>
        <p:nvPicPr>
          <p:cNvPr id="4" name="Рисунок 3" descr="https://avatars.mds.yandex.net/i?id=b1b631793b1fbbc1c7472432af039e83e375eed4-9026739-images-thumbs&amp;n=13"/>
          <p:cNvPicPr/>
          <p:nvPr/>
        </p:nvPicPr>
        <p:blipFill>
          <a:blip r:embed="rId2">
            <a:extLst>
              <a:ext uri="{28A0092B-C50C-407E-A947-70E740481C1C}">
                <a14:useLocalDpi xmlns:a14="http://schemas.microsoft.com/office/drawing/2010/main" val="0"/>
              </a:ext>
            </a:extLst>
          </a:blip>
          <a:srcRect/>
          <a:stretch>
            <a:fillRect/>
          </a:stretch>
        </p:blipFill>
        <p:spPr bwMode="auto">
          <a:xfrm>
            <a:off x="215246" y="734427"/>
            <a:ext cx="3393056" cy="1383864"/>
          </a:xfrm>
          <a:prstGeom prst="rect">
            <a:avLst/>
          </a:prstGeom>
          <a:noFill/>
          <a:ln>
            <a:noFill/>
          </a:ln>
        </p:spPr>
      </p:pic>
      <p:sp>
        <p:nvSpPr>
          <p:cNvPr id="5" name="Прямоугольник 4"/>
          <p:cNvSpPr/>
          <p:nvPr/>
        </p:nvSpPr>
        <p:spPr>
          <a:xfrm>
            <a:off x="3895305" y="760343"/>
            <a:ext cx="4572000" cy="253916"/>
          </a:xfrm>
          <a:prstGeom prst="rect">
            <a:avLst/>
          </a:prstGeom>
        </p:spPr>
        <p:txBody>
          <a:bodyPr>
            <a:spAutoFit/>
          </a:bodyPr>
          <a:lstStyle/>
          <a:p>
            <a:r>
              <a:rPr lang="ru-RU" sz="1050" b="1" dirty="0"/>
              <a:t>Цель:</a:t>
            </a:r>
            <a:r>
              <a:rPr lang="ru-RU" sz="1050" dirty="0"/>
              <a:t> Сохранение и </a:t>
            </a:r>
            <a:r>
              <a:rPr lang="ru-RU" sz="1050" dirty="0" smtClean="0"/>
              <a:t>укрепление </a:t>
            </a:r>
            <a:r>
              <a:rPr lang="ru-RU" sz="1050" dirty="0"/>
              <a:t>здорового образа жизни населения</a:t>
            </a:r>
          </a:p>
        </p:txBody>
      </p:sp>
      <p:sp>
        <p:nvSpPr>
          <p:cNvPr id="6" name="Прямоугольник 5"/>
          <p:cNvSpPr/>
          <p:nvPr/>
        </p:nvSpPr>
        <p:spPr>
          <a:xfrm>
            <a:off x="3986680" y="1870105"/>
            <a:ext cx="4572000" cy="278153"/>
          </a:xfrm>
          <a:prstGeom prst="rect">
            <a:avLst/>
          </a:prstGeom>
        </p:spPr>
        <p:txBody>
          <a:bodyPr>
            <a:spAutoFit/>
          </a:bodyPr>
          <a:lstStyle/>
          <a:p>
            <a:pPr marR="539115" algn="ctr">
              <a:lnSpc>
                <a:spcPct val="115000"/>
              </a:lnSpc>
              <a:tabLst>
                <a:tab pos="2777490" algn="l"/>
              </a:tabLst>
            </a:pPr>
            <a:r>
              <a:rPr lang="ru-RU" sz="1050" b="1" dirty="0">
                <a:latin typeface="Inter SemiBold"/>
                <a:ea typeface="Calibri"/>
                <a:cs typeface="Times New Roman"/>
              </a:rPr>
              <a:t>Структура расходов по муниципальной программе</a:t>
            </a:r>
            <a:endParaRPr lang="ru-RU" sz="1000" dirty="0">
              <a:effectLst/>
              <a:latin typeface="Inter SemiBold"/>
              <a:ea typeface="Calibri"/>
              <a:cs typeface="Times New Roman"/>
            </a:endParaRPr>
          </a:p>
        </p:txBody>
      </p:sp>
      <p:graphicFrame>
        <p:nvGraphicFramePr>
          <p:cNvPr id="7" name="Таблица 6"/>
          <p:cNvGraphicFramePr>
            <a:graphicFrameLocks noGrp="1"/>
          </p:cNvGraphicFramePr>
          <p:nvPr>
            <p:extLst>
              <p:ext uri="{D42A27DB-BD31-4B8C-83A1-F6EECF244321}">
                <p14:modId xmlns:p14="http://schemas.microsoft.com/office/powerpoint/2010/main" val="1298103315"/>
              </p:ext>
            </p:extLst>
          </p:nvPr>
        </p:nvGraphicFramePr>
        <p:xfrm>
          <a:off x="215247" y="2282970"/>
          <a:ext cx="8750954" cy="2649918"/>
        </p:xfrm>
        <a:graphic>
          <a:graphicData uri="http://schemas.openxmlformats.org/drawingml/2006/table">
            <a:tbl>
              <a:tblPr firstRow="1" firstCol="1" bandRow="1"/>
              <a:tblGrid>
                <a:gridCol w="3035141"/>
                <a:gridCol w="1074485"/>
                <a:gridCol w="1146486"/>
                <a:gridCol w="1146486"/>
                <a:gridCol w="1140947"/>
                <a:gridCol w="1207409"/>
              </a:tblGrid>
              <a:tr h="305156">
                <a:tc>
                  <a:txBody>
                    <a:bodyPr/>
                    <a:lstStyle/>
                    <a:p>
                      <a:pPr algn="ctr">
                        <a:lnSpc>
                          <a:spcPct val="115000"/>
                        </a:lnSpc>
                        <a:spcAft>
                          <a:spcPts val="0"/>
                        </a:spcAft>
                      </a:pPr>
                      <a:r>
                        <a:rPr lang="ru-RU" sz="1000" b="1" dirty="0" smtClean="0">
                          <a:solidFill>
                            <a:srgbClr val="FFFFFF"/>
                          </a:solidFill>
                          <a:effectLst/>
                          <a:latin typeface="Inter SemiBold"/>
                          <a:ea typeface="Calibri"/>
                          <a:cs typeface="Times New Roman"/>
                        </a:rPr>
                        <a:t>Программа / подпрограмма</a:t>
                      </a:r>
                      <a:endParaRPr lang="ru-RU" sz="900" dirty="0">
                        <a:solidFill>
                          <a:srgbClr val="FFFFFF"/>
                        </a:solidFill>
                        <a:effectLst/>
                        <a:latin typeface="Inter SemiBold"/>
                        <a:ea typeface="Calibri"/>
                        <a:cs typeface="Times New Roman"/>
                      </a:endParaRPr>
                    </a:p>
                  </a:txBody>
                  <a:tcPr marL="39786" marR="397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2024</a:t>
                      </a:r>
                    </a:p>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отчет</a:t>
                      </a:r>
                    </a:p>
                  </a:txBody>
                  <a:tcPr marL="132911" marR="4923" marT="49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2025</a:t>
                      </a:r>
                    </a:p>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оценка</a:t>
                      </a:r>
                    </a:p>
                  </a:txBody>
                  <a:tcPr marL="132911" marR="4923" marT="49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dirty="0" smtClean="0">
                          <a:solidFill>
                            <a:srgbClr val="FFFFFF"/>
                          </a:solidFill>
                          <a:effectLst/>
                          <a:latin typeface="Be Vietnam Pro"/>
                        </a:rPr>
                        <a:t>2026</a:t>
                      </a:r>
                    </a:p>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план</a:t>
                      </a:r>
                      <a:endParaRPr lang="ru-RU" sz="1100" b="1" i="0" u="none" strike="noStrike" cap="none" dirty="0">
                        <a:solidFill>
                          <a:srgbClr val="FFFFFF"/>
                        </a:solidFill>
                        <a:effectLst/>
                        <a:latin typeface="Be Vietnam Pro"/>
                        <a:ea typeface="+mn-ea"/>
                        <a:cs typeface="+mn-cs"/>
                        <a:sym typeface="Arial"/>
                      </a:endParaRPr>
                    </a:p>
                  </a:txBody>
                  <a:tcPr marL="5606" marR="5606" marT="560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marR="0" algn="ctr" rtl="0" fontAlgn="ctr">
                        <a:lnSpc>
                          <a:spcPct val="100000"/>
                        </a:lnSpc>
                        <a:spcBef>
                          <a:spcPts val="0"/>
                        </a:spcBef>
                        <a:spcAft>
                          <a:spcPts val="0"/>
                        </a:spcAft>
                        <a:buClr>
                          <a:srgbClr val="000000"/>
                        </a:buClr>
                        <a:buFont typeface="Arial"/>
                      </a:pPr>
                      <a:r>
                        <a:rPr lang="ru-RU" sz="1100" b="1" i="0" u="none" strike="noStrike" cap="none" dirty="0" smtClean="0">
                          <a:solidFill>
                            <a:srgbClr val="FFFFFF"/>
                          </a:solidFill>
                          <a:effectLst/>
                          <a:latin typeface="Be Vietnam Pro"/>
                          <a:ea typeface="+mn-ea"/>
                          <a:cs typeface="+mn-cs"/>
                          <a:sym typeface="Arial"/>
                        </a:rPr>
                        <a:t>2027</a:t>
                      </a:r>
                    </a:p>
                    <a:p>
                      <a:pPr marR="0" algn="ctr" rtl="0" fontAlgn="ctr">
                        <a:lnSpc>
                          <a:spcPct val="100000"/>
                        </a:lnSpc>
                        <a:spcBef>
                          <a:spcPts val="0"/>
                        </a:spcBef>
                        <a:spcAft>
                          <a:spcPts val="0"/>
                        </a:spcAft>
                        <a:buClr>
                          <a:srgbClr val="000000"/>
                        </a:buClr>
                        <a:buFont typeface="Arial"/>
                      </a:pPr>
                      <a:r>
                        <a:rPr lang="ru-RU" sz="1100" b="1" i="0" u="none" strike="noStrike" cap="none" dirty="0" smtClean="0">
                          <a:solidFill>
                            <a:srgbClr val="FFFFFF"/>
                          </a:solidFill>
                          <a:effectLst/>
                          <a:latin typeface="Be Vietnam Pro"/>
                          <a:ea typeface="+mn-ea"/>
                          <a:cs typeface="+mn-cs"/>
                          <a:sym typeface="Arial"/>
                        </a:rPr>
                        <a:t>план</a:t>
                      </a:r>
                      <a:endParaRPr lang="ru-RU" sz="1100" b="1" i="0" u="none" strike="noStrike" cap="none" dirty="0">
                        <a:solidFill>
                          <a:srgbClr val="FFFFFF"/>
                        </a:solidFill>
                        <a:effectLst/>
                        <a:latin typeface="Be Vietnam Pro"/>
                        <a:ea typeface="+mn-ea"/>
                        <a:cs typeface="+mn-cs"/>
                        <a:sym typeface="Arial"/>
                      </a:endParaRPr>
                    </a:p>
                  </a:txBody>
                  <a:tcPr marL="4923" marR="4923" marT="49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marR="0" algn="ctr" rtl="0" fontAlgn="ctr">
                        <a:lnSpc>
                          <a:spcPct val="100000"/>
                        </a:lnSpc>
                        <a:spcBef>
                          <a:spcPts val="0"/>
                        </a:spcBef>
                        <a:spcAft>
                          <a:spcPts val="0"/>
                        </a:spcAft>
                        <a:buClr>
                          <a:srgbClr val="000000"/>
                        </a:buClr>
                        <a:buFont typeface="Arial"/>
                      </a:pPr>
                      <a:r>
                        <a:rPr lang="ru-RU" sz="1100" b="1" i="0" u="none" strike="noStrike" cap="none" dirty="0" smtClean="0">
                          <a:solidFill>
                            <a:srgbClr val="FFFFFF"/>
                          </a:solidFill>
                          <a:effectLst/>
                          <a:latin typeface="Be Vietnam Pro"/>
                          <a:ea typeface="+mn-ea"/>
                          <a:cs typeface="+mn-cs"/>
                          <a:sym typeface="Arial"/>
                        </a:rPr>
                        <a:t>2028</a:t>
                      </a:r>
                    </a:p>
                    <a:p>
                      <a:pPr marR="0" algn="ctr" rtl="0" fontAlgn="ctr">
                        <a:lnSpc>
                          <a:spcPct val="100000"/>
                        </a:lnSpc>
                        <a:spcBef>
                          <a:spcPts val="0"/>
                        </a:spcBef>
                        <a:spcAft>
                          <a:spcPts val="0"/>
                        </a:spcAft>
                        <a:buClr>
                          <a:srgbClr val="000000"/>
                        </a:buClr>
                        <a:buFont typeface="Arial"/>
                      </a:pPr>
                      <a:r>
                        <a:rPr lang="ru-RU" sz="1100" b="1" i="0" u="none" strike="noStrike" cap="none" dirty="0" smtClean="0">
                          <a:solidFill>
                            <a:srgbClr val="FFFFFF"/>
                          </a:solidFill>
                          <a:effectLst/>
                          <a:latin typeface="Be Vietnam Pro"/>
                          <a:ea typeface="+mn-ea"/>
                          <a:cs typeface="+mn-cs"/>
                          <a:sym typeface="Arial"/>
                        </a:rPr>
                        <a:t>план</a:t>
                      </a:r>
                      <a:endParaRPr lang="ru-RU" sz="1100" b="1" i="0" u="none" strike="noStrike" cap="none" dirty="0">
                        <a:solidFill>
                          <a:srgbClr val="FFFFFF"/>
                        </a:solidFill>
                        <a:effectLst/>
                        <a:latin typeface="Be Vietnam Pro"/>
                        <a:ea typeface="+mn-ea"/>
                        <a:cs typeface="+mn-cs"/>
                        <a:sym typeface="Arial"/>
                      </a:endParaRPr>
                    </a:p>
                  </a:txBody>
                  <a:tcPr marL="4923" marR="4923" marT="49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r>
              <a:tr h="556432">
                <a:tc>
                  <a:txBody>
                    <a:bodyPr/>
                    <a:lstStyle/>
                    <a:p>
                      <a:pPr algn="l">
                        <a:lnSpc>
                          <a:spcPct val="115000"/>
                        </a:lnSpc>
                        <a:spcAft>
                          <a:spcPts val="0"/>
                        </a:spcAft>
                      </a:pPr>
                      <a:r>
                        <a:rPr lang="ru-RU" sz="1000" b="1" dirty="0" smtClean="0">
                          <a:solidFill>
                            <a:schemeClr val="accent5">
                              <a:lumMod val="10000"/>
                            </a:schemeClr>
                          </a:solidFill>
                          <a:effectLst/>
                          <a:latin typeface="Inter SemiBold"/>
                          <a:ea typeface="Calibri"/>
                          <a:cs typeface="Times New Roman"/>
                        </a:rPr>
                        <a:t>ИТОГО расходов по МП «</a:t>
                      </a:r>
                      <a:r>
                        <a:rPr lang="ru-RU" sz="1000" b="1" dirty="0">
                          <a:solidFill>
                            <a:schemeClr val="accent5">
                              <a:lumMod val="10000"/>
                            </a:schemeClr>
                          </a:solidFill>
                          <a:effectLst/>
                          <a:latin typeface="Inter SemiBold"/>
                          <a:ea typeface="Calibri"/>
                          <a:cs typeface="Times New Roman"/>
                        </a:rPr>
                        <a:t>Формирование здорового образа жизни населения</a:t>
                      </a:r>
                      <a:r>
                        <a:rPr lang="ru-RU" sz="1000" b="1" dirty="0" smtClean="0">
                          <a:solidFill>
                            <a:schemeClr val="accent5">
                              <a:lumMod val="10000"/>
                            </a:schemeClr>
                          </a:solidFill>
                          <a:effectLst/>
                          <a:latin typeface="Inter SemiBold"/>
                          <a:ea typeface="Calibri"/>
                          <a:cs typeface="Times New Roman"/>
                        </a:rPr>
                        <a:t>», в </a:t>
                      </a:r>
                      <a:r>
                        <a:rPr lang="ru-RU" sz="1000" b="1" dirty="0">
                          <a:solidFill>
                            <a:schemeClr val="accent5">
                              <a:lumMod val="10000"/>
                            </a:schemeClr>
                          </a:solidFill>
                          <a:effectLst/>
                          <a:latin typeface="Inter SemiBold"/>
                          <a:ea typeface="Calibri"/>
                          <a:cs typeface="Times New Roman"/>
                        </a:rPr>
                        <a:t>том числе:</a:t>
                      </a:r>
                      <a:endParaRPr lang="ru-RU" sz="1000" dirty="0">
                        <a:solidFill>
                          <a:schemeClr val="accent5">
                            <a:lumMod val="10000"/>
                          </a:schemeClr>
                        </a:solidFill>
                        <a:effectLst/>
                        <a:latin typeface="Inter SemiBold"/>
                        <a:ea typeface="Calibri"/>
                        <a:cs typeface="Times New Roman"/>
                      </a:endParaRPr>
                    </a:p>
                  </a:txBody>
                  <a:tcPr marL="46742" marR="467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lumMod val="90000"/>
                      </a:schemeClr>
                    </a:solidFill>
                  </a:tcPr>
                </a:tc>
                <a:tc>
                  <a:txBody>
                    <a:bodyPr/>
                    <a:lstStyle/>
                    <a:p>
                      <a:pPr algn="r">
                        <a:lnSpc>
                          <a:spcPct val="115000"/>
                        </a:lnSpc>
                        <a:spcAft>
                          <a:spcPts val="0"/>
                        </a:spcAft>
                      </a:pPr>
                      <a:r>
                        <a:rPr lang="ru-RU" sz="1050" b="1" dirty="0" smtClean="0">
                          <a:solidFill>
                            <a:schemeClr val="accent5">
                              <a:lumMod val="10000"/>
                            </a:schemeClr>
                          </a:solidFill>
                          <a:effectLst/>
                          <a:latin typeface="Inter SemiBold"/>
                          <a:ea typeface="Calibri"/>
                          <a:cs typeface="Times New Roman"/>
                        </a:rPr>
                        <a:t>34 722,4</a:t>
                      </a:r>
                      <a:endParaRPr lang="ru-RU" sz="1050" dirty="0">
                        <a:solidFill>
                          <a:schemeClr val="accent5">
                            <a:lumMod val="10000"/>
                          </a:schemeClr>
                        </a:solidFill>
                        <a:effectLst/>
                        <a:latin typeface="Inter SemiBold"/>
                        <a:ea typeface="Calibri"/>
                        <a:cs typeface="Times New Roman"/>
                      </a:endParaRPr>
                    </a:p>
                  </a:txBody>
                  <a:tcPr marL="46742" marR="467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lumMod val="90000"/>
                      </a:schemeClr>
                    </a:solidFill>
                  </a:tcPr>
                </a:tc>
                <a:tc>
                  <a:txBody>
                    <a:bodyPr/>
                    <a:lstStyle/>
                    <a:p>
                      <a:pPr algn="r">
                        <a:lnSpc>
                          <a:spcPct val="115000"/>
                        </a:lnSpc>
                        <a:spcAft>
                          <a:spcPts val="0"/>
                        </a:spcAft>
                      </a:pPr>
                      <a:r>
                        <a:rPr lang="ru-RU" sz="1050" b="1" dirty="0" smtClean="0">
                          <a:solidFill>
                            <a:schemeClr val="accent5">
                              <a:lumMod val="10000"/>
                            </a:schemeClr>
                          </a:solidFill>
                          <a:effectLst/>
                          <a:latin typeface="Inter SemiBold"/>
                          <a:ea typeface="Calibri"/>
                          <a:cs typeface="Times New Roman"/>
                        </a:rPr>
                        <a:t>37 864,74</a:t>
                      </a:r>
                      <a:endParaRPr lang="ru-RU" sz="1050" dirty="0">
                        <a:solidFill>
                          <a:schemeClr val="accent5">
                            <a:lumMod val="10000"/>
                          </a:schemeClr>
                        </a:solidFill>
                        <a:effectLst/>
                        <a:latin typeface="Inter SemiBold"/>
                        <a:ea typeface="Calibri"/>
                        <a:cs typeface="Times New Roman"/>
                      </a:endParaRPr>
                    </a:p>
                  </a:txBody>
                  <a:tcPr marL="46742" marR="467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lumMod val="90000"/>
                      </a:schemeClr>
                    </a:solidFill>
                  </a:tcPr>
                </a:tc>
                <a:tc>
                  <a:txBody>
                    <a:bodyPr/>
                    <a:lstStyle/>
                    <a:p>
                      <a:pPr algn="r">
                        <a:lnSpc>
                          <a:spcPct val="115000"/>
                        </a:lnSpc>
                        <a:spcAft>
                          <a:spcPts val="0"/>
                        </a:spcAft>
                      </a:pPr>
                      <a:r>
                        <a:rPr lang="ru-RU" sz="1050" b="1" dirty="0" smtClean="0">
                          <a:solidFill>
                            <a:schemeClr val="accent5">
                              <a:lumMod val="10000"/>
                            </a:schemeClr>
                          </a:solidFill>
                          <a:effectLst/>
                          <a:latin typeface="Inter SemiBold"/>
                          <a:ea typeface="Calibri"/>
                          <a:cs typeface="Times New Roman"/>
                        </a:rPr>
                        <a:t>49 937,00</a:t>
                      </a:r>
                      <a:endParaRPr lang="ru-RU" sz="1050" dirty="0">
                        <a:solidFill>
                          <a:schemeClr val="accent5">
                            <a:lumMod val="10000"/>
                          </a:schemeClr>
                        </a:solidFill>
                        <a:effectLst/>
                        <a:latin typeface="Inter SemiBold"/>
                        <a:ea typeface="Calibri"/>
                        <a:cs typeface="Times New Roman"/>
                      </a:endParaRPr>
                    </a:p>
                  </a:txBody>
                  <a:tcPr marL="46742" marR="467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lumMod val="90000"/>
                      </a:schemeClr>
                    </a:solidFill>
                  </a:tcPr>
                </a:tc>
                <a:tc>
                  <a:txBody>
                    <a:bodyPr/>
                    <a:lstStyle/>
                    <a:p>
                      <a:pPr algn="r">
                        <a:lnSpc>
                          <a:spcPct val="115000"/>
                        </a:lnSpc>
                        <a:spcAft>
                          <a:spcPts val="0"/>
                        </a:spcAft>
                      </a:pPr>
                      <a:r>
                        <a:rPr lang="ru-RU" sz="1050" b="1" dirty="0" smtClean="0">
                          <a:solidFill>
                            <a:schemeClr val="accent5">
                              <a:lumMod val="10000"/>
                            </a:schemeClr>
                          </a:solidFill>
                          <a:effectLst/>
                          <a:latin typeface="Inter SemiBold"/>
                          <a:ea typeface="Calibri"/>
                          <a:cs typeface="Times New Roman"/>
                        </a:rPr>
                        <a:t>39 034,00</a:t>
                      </a:r>
                      <a:endParaRPr lang="ru-RU" sz="1050" dirty="0">
                        <a:solidFill>
                          <a:schemeClr val="accent5">
                            <a:lumMod val="10000"/>
                          </a:schemeClr>
                        </a:solidFill>
                        <a:effectLst/>
                        <a:latin typeface="Inter SemiBold"/>
                        <a:ea typeface="Calibri"/>
                        <a:cs typeface="Times New Roman"/>
                      </a:endParaRPr>
                    </a:p>
                  </a:txBody>
                  <a:tcPr marL="46742" marR="467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lumMod val="90000"/>
                      </a:schemeClr>
                    </a:solidFill>
                  </a:tcPr>
                </a:tc>
                <a:tc>
                  <a:txBody>
                    <a:bodyPr/>
                    <a:lstStyle/>
                    <a:p>
                      <a:pPr algn="r">
                        <a:lnSpc>
                          <a:spcPct val="115000"/>
                        </a:lnSpc>
                        <a:spcAft>
                          <a:spcPts val="0"/>
                        </a:spcAft>
                      </a:pPr>
                      <a:r>
                        <a:rPr lang="ru-RU" sz="1050" b="1" dirty="0" smtClean="0">
                          <a:solidFill>
                            <a:schemeClr val="accent5">
                              <a:lumMod val="10000"/>
                            </a:schemeClr>
                          </a:solidFill>
                          <a:effectLst/>
                          <a:latin typeface="Inter SemiBold"/>
                          <a:ea typeface="Calibri"/>
                          <a:cs typeface="Times New Roman"/>
                        </a:rPr>
                        <a:t>39 119,00</a:t>
                      </a:r>
                      <a:endParaRPr lang="ru-RU" sz="1050" dirty="0">
                        <a:solidFill>
                          <a:schemeClr val="accent5">
                            <a:lumMod val="10000"/>
                          </a:schemeClr>
                        </a:solidFill>
                        <a:effectLst/>
                        <a:latin typeface="Inter SemiBold"/>
                        <a:ea typeface="Calibri"/>
                        <a:cs typeface="Times New Roman"/>
                      </a:endParaRPr>
                    </a:p>
                  </a:txBody>
                  <a:tcPr marL="46742" marR="467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lumMod val="90000"/>
                      </a:schemeClr>
                    </a:solidFill>
                  </a:tcPr>
                </a:tc>
              </a:tr>
              <a:tr h="305156">
                <a:tc>
                  <a:txBody>
                    <a:bodyPr/>
                    <a:lstStyle/>
                    <a:p>
                      <a:pPr marL="342900" lvl="0" indent="-342900" algn="l">
                        <a:lnSpc>
                          <a:spcPct val="115000"/>
                        </a:lnSpc>
                        <a:spcAft>
                          <a:spcPts val="0"/>
                        </a:spcAft>
                        <a:buSzPts val="1200"/>
                        <a:buFont typeface="Wingdings"/>
                        <a:buChar char=""/>
                      </a:pPr>
                      <a:r>
                        <a:rPr lang="ru-RU" sz="1000" dirty="0">
                          <a:solidFill>
                            <a:schemeClr val="accent5">
                              <a:lumMod val="10000"/>
                            </a:schemeClr>
                          </a:solidFill>
                          <a:effectLst/>
                          <a:latin typeface="Inter SemiBold"/>
                          <a:ea typeface="Calibri"/>
                          <a:cs typeface="Times New Roman"/>
                        </a:rPr>
                        <a:t>Организация отдыха детей в каникулярное </a:t>
                      </a:r>
                      <a:r>
                        <a:rPr lang="ru-RU" sz="1000" dirty="0" smtClean="0">
                          <a:solidFill>
                            <a:schemeClr val="accent5">
                              <a:lumMod val="10000"/>
                            </a:schemeClr>
                          </a:solidFill>
                          <a:effectLst/>
                          <a:latin typeface="Inter SemiBold"/>
                          <a:ea typeface="Calibri"/>
                          <a:cs typeface="Times New Roman"/>
                        </a:rPr>
                        <a:t>время</a:t>
                      </a:r>
                      <a:r>
                        <a:rPr lang="ru-RU" sz="1000" dirty="0">
                          <a:solidFill>
                            <a:schemeClr val="accent5">
                              <a:lumMod val="10000"/>
                            </a:schemeClr>
                          </a:solidFill>
                          <a:effectLst/>
                          <a:latin typeface="Inter SemiBold"/>
                          <a:ea typeface="Calibri"/>
                          <a:cs typeface="Times New Roman"/>
                        </a:rPr>
                        <a:t> </a:t>
                      </a:r>
                    </a:p>
                  </a:txBody>
                  <a:tcPr marL="46742" marR="467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r">
                        <a:lnSpc>
                          <a:spcPct val="115000"/>
                        </a:lnSpc>
                        <a:spcAft>
                          <a:spcPts val="0"/>
                        </a:spcAft>
                      </a:pPr>
                      <a:r>
                        <a:rPr lang="ru-RU" sz="1050" b="0" dirty="0" smtClean="0">
                          <a:solidFill>
                            <a:schemeClr val="accent5">
                              <a:lumMod val="10000"/>
                            </a:schemeClr>
                          </a:solidFill>
                          <a:effectLst/>
                          <a:latin typeface="Inter SemiBold"/>
                          <a:ea typeface="Calibri"/>
                          <a:cs typeface="Times New Roman"/>
                        </a:rPr>
                        <a:t>7</a:t>
                      </a:r>
                      <a:r>
                        <a:rPr lang="ru-RU" sz="1050" b="0" baseline="0" dirty="0" smtClean="0">
                          <a:solidFill>
                            <a:schemeClr val="accent5">
                              <a:lumMod val="10000"/>
                            </a:schemeClr>
                          </a:solidFill>
                          <a:effectLst/>
                          <a:latin typeface="Inter SemiBold"/>
                          <a:ea typeface="Calibri"/>
                          <a:cs typeface="Times New Roman"/>
                        </a:rPr>
                        <a:t> 974,1</a:t>
                      </a:r>
                      <a:endParaRPr lang="ru-RU" sz="1050" b="0" dirty="0">
                        <a:solidFill>
                          <a:schemeClr val="accent5">
                            <a:lumMod val="10000"/>
                          </a:schemeClr>
                        </a:solidFill>
                        <a:effectLst/>
                        <a:latin typeface="Inter SemiBold"/>
                        <a:ea typeface="Calibri"/>
                        <a:cs typeface="Times New Roman"/>
                      </a:endParaRPr>
                    </a:p>
                  </a:txBody>
                  <a:tcPr marL="46742" marR="467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r">
                        <a:lnSpc>
                          <a:spcPct val="115000"/>
                        </a:lnSpc>
                        <a:spcAft>
                          <a:spcPts val="0"/>
                        </a:spcAft>
                      </a:pPr>
                      <a:r>
                        <a:rPr lang="ru-RU" sz="1050" b="0" dirty="0" smtClean="0">
                          <a:solidFill>
                            <a:schemeClr val="accent5">
                              <a:lumMod val="10000"/>
                            </a:schemeClr>
                          </a:solidFill>
                          <a:effectLst/>
                          <a:latin typeface="Inter SemiBold"/>
                          <a:ea typeface="Calibri"/>
                          <a:cs typeface="Times New Roman"/>
                        </a:rPr>
                        <a:t>11 313,87</a:t>
                      </a:r>
                      <a:endParaRPr lang="ru-RU" sz="1050" b="0" dirty="0">
                        <a:solidFill>
                          <a:schemeClr val="accent5">
                            <a:lumMod val="10000"/>
                          </a:schemeClr>
                        </a:solidFill>
                        <a:effectLst/>
                        <a:latin typeface="Inter SemiBold"/>
                        <a:ea typeface="Calibri"/>
                        <a:cs typeface="Times New Roman"/>
                      </a:endParaRPr>
                    </a:p>
                  </a:txBody>
                  <a:tcPr marL="46742" marR="467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r">
                        <a:lnSpc>
                          <a:spcPct val="115000"/>
                        </a:lnSpc>
                        <a:spcAft>
                          <a:spcPts val="0"/>
                        </a:spcAft>
                      </a:pPr>
                      <a:r>
                        <a:rPr lang="ru-RU" sz="1050" b="0" dirty="0" smtClean="0">
                          <a:solidFill>
                            <a:schemeClr val="accent5">
                              <a:lumMod val="10000"/>
                            </a:schemeClr>
                          </a:solidFill>
                          <a:effectLst/>
                          <a:latin typeface="Inter SemiBold"/>
                          <a:ea typeface="Calibri"/>
                          <a:cs typeface="Times New Roman"/>
                        </a:rPr>
                        <a:t>2 757,00</a:t>
                      </a:r>
                      <a:endParaRPr lang="ru-RU" sz="1050" b="0" dirty="0">
                        <a:solidFill>
                          <a:schemeClr val="accent5">
                            <a:lumMod val="10000"/>
                          </a:schemeClr>
                        </a:solidFill>
                        <a:effectLst/>
                        <a:latin typeface="Inter SemiBold"/>
                        <a:ea typeface="Calibri"/>
                        <a:cs typeface="Times New Roman"/>
                      </a:endParaRPr>
                    </a:p>
                  </a:txBody>
                  <a:tcPr marL="46742" marR="467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r">
                        <a:lnSpc>
                          <a:spcPct val="115000"/>
                        </a:lnSpc>
                        <a:spcAft>
                          <a:spcPts val="0"/>
                        </a:spcAft>
                      </a:pPr>
                      <a:r>
                        <a:rPr lang="ru-RU" sz="1050" b="0" dirty="0" smtClean="0">
                          <a:solidFill>
                            <a:schemeClr val="accent5">
                              <a:lumMod val="10000"/>
                            </a:schemeClr>
                          </a:solidFill>
                          <a:effectLst/>
                          <a:latin typeface="Inter SemiBold"/>
                          <a:ea typeface="Calibri"/>
                          <a:cs typeface="Times New Roman"/>
                        </a:rPr>
                        <a:t>2 757,00</a:t>
                      </a:r>
                      <a:endParaRPr lang="ru-RU" sz="1050" b="0" dirty="0">
                        <a:solidFill>
                          <a:schemeClr val="accent5">
                            <a:lumMod val="10000"/>
                          </a:schemeClr>
                        </a:solidFill>
                        <a:effectLst/>
                        <a:latin typeface="Inter SemiBold"/>
                        <a:ea typeface="Calibri"/>
                        <a:cs typeface="Times New Roman"/>
                      </a:endParaRPr>
                    </a:p>
                  </a:txBody>
                  <a:tcPr marL="46742" marR="467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r">
                        <a:lnSpc>
                          <a:spcPct val="115000"/>
                        </a:lnSpc>
                        <a:spcAft>
                          <a:spcPts val="0"/>
                        </a:spcAft>
                      </a:pPr>
                      <a:r>
                        <a:rPr lang="ru-RU" sz="1050" b="0" dirty="0" smtClean="0">
                          <a:solidFill>
                            <a:schemeClr val="accent5">
                              <a:lumMod val="10000"/>
                            </a:schemeClr>
                          </a:solidFill>
                          <a:effectLst/>
                          <a:latin typeface="Inter SemiBold"/>
                          <a:ea typeface="Calibri"/>
                          <a:cs typeface="Times New Roman"/>
                        </a:rPr>
                        <a:t>2 757,00</a:t>
                      </a:r>
                      <a:endParaRPr lang="ru-RU" sz="1050" b="0" dirty="0">
                        <a:solidFill>
                          <a:schemeClr val="accent5">
                            <a:lumMod val="10000"/>
                          </a:schemeClr>
                        </a:solidFill>
                        <a:effectLst/>
                        <a:latin typeface="Inter SemiBold"/>
                        <a:ea typeface="Calibri"/>
                        <a:cs typeface="Times New Roman"/>
                      </a:endParaRPr>
                    </a:p>
                  </a:txBody>
                  <a:tcPr marL="46742" marR="467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305156">
                <a:tc>
                  <a:txBody>
                    <a:bodyPr/>
                    <a:lstStyle/>
                    <a:p>
                      <a:pPr marL="342900" lvl="0" indent="-342900" algn="l">
                        <a:lnSpc>
                          <a:spcPct val="115000"/>
                        </a:lnSpc>
                        <a:spcAft>
                          <a:spcPts val="0"/>
                        </a:spcAft>
                        <a:buSzPts val="1200"/>
                        <a:buFont typeface="Wingdings"/>
                        <a:buChar char=""/>
                      </a:pPr>
                      <a:r>
                        <a:rPr lang="ru-RU" sz="1000" dirty="0">
                          <a:solidFill>
                            <a:schemeClr val="accent5">
                              <a:lumMod val="10000"/>
                            </a:schemeClr>
                          </a:solidFill>
                          <a:effectLst/>
                          <a:latin typeface="Inter SemiBold"/>
                          <a:ea typeface="Calibri"/>
                          <a:cs typeface="Times New Roman"/>
                        </a:rPr>
                        <a:t>Создание условий для развития физической культуры и </a:t>
                      </a:r>
                      <a:r>
                        <a:rPr lang="ru-RU" sz="1000" dirty="0" smtClean="0">
                          <a:solidFill>
                            <a:schemeClr val="accent5">
                              <a:lumMod val="10000"/>
                            </a:schemeClr>
                          </a:solidFill>
                          <a:effectLst/>
                          <a:latin typeface="Inter SemiBold"/>
                          <a:ea typeface="Calibri"/>
                          <a:cs typeface="Times New Roman"/>
                        </a:rPr>
                        <a:t>спорта</a:t>
                      </a:r>
                      <a:r>
                        <a:rPr lang="ru-RU" sz="1000" dirty="0">
                          <a:solidFill>
                            <a:schemeClr val="accent5">
                              <a:lumMod val="10000"/>
                            </a:schemeClr>
                          </a:solidFill>
                          <a:effectLst/>
                          <a:latin typeface="Inter SemiBold"/>
                          <a:ea typeface="Calibri"/>
                          <a:cs typeface="Times New Roman"/>
                        </a:rPr>
                        <a:t> </a:t>
                      </a:r>
                    </a:p>
                  </a:txBody>
                  <a:tcPr marL="46742" marR="467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r">
                        <a:lnSpc>
                          <a:spcPct val="115000"/>
                        </a:lnSpc>
                        <a:spcAft>
                          <a:spcPts val="0"/>
                        </a:spcAft>
                      </a:pPr>
                      <a:r>
                        <a:rPr lang="ru-RU" sz="1050" b="0" dirty="0" smtClean="0">
                          <a:solidFill>
                            <a:schemeClr val="accent5">
                              <a:lumMod val="10000"/>
                            </a:schemeClr>
                          </a:solidFill>
                          <a:effectLst/>
                          <a:latin typeface="Inter SemiBold"/>
                          <a:ea typeface="Calibri"/>
                          <a:cs typeface="Times New Roman"/>
                        </a:rPr>
                        <a:t>26 545,1</a:t>
                      </a:r>
                      <a:endParaRPr lang="ru-RU" sz="1050" b="0" dirty="0">
                        <a:solidFill>
                          <a:schemeClr val="accent5">
                            <a:lumMod val="10000"/>
                          </a:schemeClr>
                        </a:solidFill>
                        <a:effectLst/>
                        <a:latin typeface="Inter SemiBold"/>
                        <a:ea typeface="Calibri"/>
                        <a:cs typeface="Times New Roman"/>
                      </a:endParaRPr>
                    </a:p>
                  </a:txBody>
                  <a:tcPr marL="46742" marR="467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r">
                        <a:lnSpc>
                          <a:spcPct val="115000"/>
                        </a:lnSpc>
                        <a:spcAft>
                          <a:spcPts val="0"/>
                        </a:spcAft>
                      </a:pPr>
                      <a:r>
                        <a:rPr lang="ru-RU" sz="1050" b="0" dirty="0" smtClean="0">
                          <a:solidFill>
                            <a:schemeClr val="accent5">
                              <a:lumMod val="10000"/>
                            </a:schemeClr>
                          </a:solidFill>
                          <a:effectLst/>
                          <a:latin typeface="Inter SemiBold"/>
                          <a:ea typeface="Calibri"/>
                          <a:cs typeface="Times New Roman"/>
                        </a:rPr>
                        <a:t>26 417,87</a:t>
                      </a:r>
                      <a:endParaRPr lang="ru-RU" sz="1050" b="0" dirty="0">
                        <a:solidFill>
                          <a:schemeClr val="accent5">
                            <a:lumMod val="10000"/>
                          </a:schemeClr>
                        </a:solidFill>
                        <a:effectLst/>
                        <a:latin typeface="Inter SemiBold"/>
                        <a:ea typeface="Calibri"/>
                        <a:cs typeface="Times New Roman"/>
                      </a:endParaRPr>
                    </a:p>
                  </a:txBody>
                  <a:tcPr marL="46742" marR="467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r">
                        <a:lnSpc>
                          <a:spcPct val="115000"/>
                        </a:lnSpc>
                        <a:spcAft>
                          <a:spcPts val="0"/>
                        </a:spcAft>
                      </a:pPr>
                      <a:r>
                        <a:rPr lang="ru-RU" sz="1050" b="0" dirty="0" smtClean="0">
                          <a:solidFill>
                            <a:schemeClr val="accent5">
                              <a:lumMod val="10000"/>
                            </a:schemeClr>
                          </a:solidFill>
                          <a:effectLst/>
                          <a:latin typeface="Inter SemiBold"/>
                          <a:ea typeface="Calibri"/>
                          <a:cs typeface="Times New Roman"/>
                        </a:rPr>
                        <a:t>47 047,00</a:t>
                      </a:r>
                      <a:endParaRPr lang="ru-RU" sz="1050" b="0" dirty="0">
                        <a:solidFill>
                          <a:schemeClr val="accent5">
                            <a:lumMod val="10000"/>
                          </a:schemeClr>
                        </a:solidFill>
                        <a:effectLst/>
                        <a:latin typeface="Inter SemiBold"/>
                        <a:ea typeface="Calibri"/>
                        <a:cs typeface="Times New Roman"/>
                      </a:endParaRPr>
                    </a:p>
                  </a:txBody>
                  <a:tcPr marL="46742" marR="467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r">
                        <a:lnSpc>
                          <a:spcPct val="115000"/>
                        </a:lnSpc>
                        <a:spcAft>
                          <a:spcPts val="0"/>
                        </a:spcAft>
                      </a:pPr>
                      <a:r>
                        <a:rPr lang="ru-RU" sz="1050" b="0" dirty="0" smtClean="0">
                          <a:solidFill>
                            <a:schemeClr val="accent5">
                              <a:lumMod val="10000"/>
                            </a:schemeClr>
                          </a:solidFill>
                          <a:effectLst/>
                          <a:latin typeface="Inter SemiBold"/>
                          <a:ea typeface="Calibri"/>
                          <a:cs typeface="Times New Roman"/>
                        </a:rPr>
                        <a:t>36 144,00</a:t>
                      </a:r>
                      <a:endParaRPr lang="ru-RU" sz="1050" b="0" dirty="0">
                        <a:solidFill>
                          <a:schemeClr val="accent5">
                            <a:lumMod val="10000"/>
                          </a:schemeClr>
                        </a:solidFill>
                        <a:effectLst/>
                        <a:latin typeface="Inter SemiBold"/>
                        <a:ea typeface="Calibri"/>
                        <a:cs typeface="Times New Roman"/>
                      </a:endParaRPr>
                    </a:p>
                  </a:txBody>
                  <a:tcPr marL="46742" marR="467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r">
                        <a:lnSpc>
                          <a:spcPct val="115000"/>
                        </a:lnSpc>
                        <a:spcAft>
                          <a:spcPts val="0"/>
                        </a:spcAft>
                      </a:pPr>
                      <a:r>
                        <a:rPr lang="ru-RU" sz="1050" b="0" dirty="0" smtClean="0">
                          <a:solidFill>
                            <a:schemeClr val="accent5">
                              <a:lumMod val="10000"/>
                            </a:schemeClr>
                          </a:solidFill>
                          <a:effectLst/>
                          <a:latin typeface="Inter SemiBold"/>
                          <a:ea typeface="Calibri"/>
                          <a:cs typeface="Times New Roman"/>
                        </a:rPr>
                        <a:t>36 229,00</a:t>
                      </a:r>
                      <a:endParaRPr lang="ru-RU" sz="1050" b="0" dirty="0">
                        <a:solidFill>
                          <a:schemeClr val="accent5">
                            <a:lumMod val="10000"/>
                          </a:schemeClr>
                        </a:solidFill>
                        <a:effectLst/>
                        <a:latin typeface="Inter SemiBold"/>
                        <a:ea typeface="Calibri"/>
                        <a:cs typeface="Times New Roman"/>
                      </a:endParaRPr>
                    </a:p>
                  </a:txBody>
                  <a:tcPr marL="46742" marR="467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457735">
                <a:tc>
                  <a:txBody>
                    <a:bodyPr/>
                    <a:lstStyle/>
                    <a:p>
                      <a:pPr marL="342900" lvl="0" indent="-342900" algn="l">
                        <a:lnSpc>
                          <a:spcPct val="115000"/>
                        </a:lnSpc>
                        <a:spcAft>
                          <a:spcPts val="0"/>
                        </a:spcAft>
                        <a:buSzPts val="1200"/>
                        <a:buFont typeface="Wingdings"/>
                        <a:buChar char=""/>
                      </a:pPr>
                      <a:r>
                        <a:rPr lang="ru-RU" sz="1000" dirty="0">
                          <a:solidFill>
                            <a:schemeClr val="accent5">
                              <a:lumMod val="10000"/>
                            </a:schemeClr>
                          </a:solidFill>
                          <a:effectLst/>
                          <a:latin typeface="Inter SemiBold"/>
                          <a:ea typeface="Calibri"/>
                          <a:cs typeface="Times New Roman"/>
                        </a:rPr>
                        <a:t>Профилактика немедицинского потребления наркотиков и других </a:t>
                      </a:r>
                      <a:r>
                        <a:rPr lang="ru-RU" sz="1000" dirty="0" err="1">
                          <a:solidFill>
                            <a:schemeClr val="accent5">
                              <a:lumMod val="10000"/>
                            </a:schemeClr>
                          </a:solidFill>
                          <a:effectLst/>
                          <a:latin typeface="Inter SemiBold"/>
                          <a:ea typeface="Calibri"/>
                          <a:cs typeface="Times New Roman"/>
                        </a:rPr>
                        <a:t>психоактивных</a:t>
                      </a:r>
                      <a:r>
                        <a:rPr lang="ru-RU" sz="1000" dirty="0">
                          <a:solidFill>
                            <a:schemeClr val="accent5">
                              <a:lumMod val="10000"/>
                            </a:schemeClr>
                          </a:solidFill>
                          <a:effectLst/>
                          <a:latin typeface="Inter SemiBold"/>
                          <a:ea typeface="Calibri"/>
                          <a:cs typeface="Times New Roman"/>
                        </a:rPr>
                        <a:t> веществ </a:t>
                      </a:r>
                    </a:p>
                  </a:txBody>
                  <a:tcPr marL="46742" marR="467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r">
                        <a:lnSpc>
                          <a:spcPct val="115000"/>
                        </a:lnSpc>
                        <a:spcAft>
                          <a:spcPts val="0"/>
                        </a:spcAft>
                      </a:pPr>
                      <a:r>
                        <a:rPr lang="ru-RU" sz="1050" b="0" dirty="0" smtClean="0">
                          <a:solidFill>
                            <a:schemeClr val="accent5">
                              <a:lumMod val="10000"/>
                            </a:schemeClr>
                          </a:solidFill>
                          <a:effectLst/>
                          <a:latin typeface="Inter SemiBold"/>
                          <a:ea typeface="Calibri"/>
                          <a:cs typeface="Times New Roman"/>
                        </a:rPr>
                        <a:t>119,8</a:t>
                      </a:r>
                      <a:endParaRPr lang="ru-RU" sz="1050" b="0" dirty="0">
                        <a:solidFill>
                          <a:schemeClr val="accent5">
                            <a:lumMod val="10000"/>
                          </a:schemeClr>
                        </a:solidFill>
                        <a:effectLst/>
                        <a:latin typeface="Inter SemiBold"/>
                        <a:ea typeface="Calibri"/>
                        <a:cs typeface="Times New Roman"/>
                      </a:endParaRPr>
                    </a:p>
                  </a:txBody>
                  <a:tcPr marL="46742" marR="467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r">
                        <a:lnSpc>
                          <a:spcPct val="115000"/>
                        </a:lnSpc>
                        <a:spcAft>
                          <a:spcPts val="0"/>
                        </a:spcAft>
                      </a:pPr>
                      <a:r>
                        <a:rPr lang="ru-RU" sz="1050" b="0" dirty="0" smtClean="0">
                          <a:solidFill>
                            <a:schemeClr val="accent5">
                              <a:lumMod val="10000"/>
                            </a:schemeClr>
                          </a:solidFill>
                          <a:effectLst/>
                          <a:latin typeface="Inter SemiBold"/>
                          <a:ea typeface="Calibri"/>
                          <a:cs typeface="Times New Roman"/>
                        </a:rPr>
                        <a:t>113,00</a:t>
                      </a:r>
                      <a:endParaRPr lang="ru-RU" sz="1050" b="0" dirty="0">
                        <a:solidFill>
                          <a:schemeClr val="accent5">
                            <a:lumMod val="10000"/>
                          </a:schemeClr>
                        </a:solidFill>
                        <a:effectLst/>
                        <a:latin typeface="Inter SemiBold"/>
                        <a:ea typeface="Calibri"/>
                        <a:cs typeface="Times New Roman"/>
                      </a:endParaRPr>
                    </a:p>
                  </a:txBody>
                  <a:tcPr marL="46742" marR="467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r">
                        <a:lnSpc>
                          <a:spcPct val="115000"/>
                        </a:lnSpc>
                        <a:spcAft>
                          <a:spcPts val="0"/>
                        </a:spcAft>
                      </a:pPr>
                      <a:r>
                        <a:rPr lang="ru-RU" sz="1050" b="0">
                          <a:solidFill>
                            <a:schemeClr val="accent5">
                              <a:lumMod val="10000"/>
                            </a:schemeClr>
                          </a:solidFill>
                          <a:effectLst/>
                          <a:latin typeface="Inter SemiBold"/>
                          <a:ea typeface="Calibri"/>
                          <a:cs typeface="Times New Roman"/>
                        </a:rPr>
                        <a:t>113,0</a:t>
                      </a:r>
                    </a:p>
                  </a:txBody>
                  <a:tcPr marL="46742" marR="467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r">
                        <a:lnSpc>
                          <a:spcPct val="115000"/>
                        </a:lnSpc>
                        <a:spcAft>
                          <a:spcPts val="0"/>
                        </a:spcAft>
                      </a:pPr>
                      <a:r>
                        <a:rPr lang="ru-RU" sz="1050" b="0" dirty="0">
                          <a:solidFill>
                            <a:schemeClr val="accent5">
                              <a:lumMod val="10000"/>
                            </a:schemeClr>
                          </a:solidFill>
                          <a:effectLst/>
                          <a:latin typeface="Inter SemiBold"/>
                          <a:ea typeface="Calibri"/>
                          <a:cs typeface="Times New Roman"/>
                        </a:rPr>
                        <a:t>113,0</a:t>
                      </a:r>
                    </a:p>
                  </a:txBody>
                  <a:tcPr marL="46742" marR="467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r">
                        <a:lnSpc>
                          <a:spcPct val="115000"/>
                        </a:lnSpc>
                        <a:spcAft>
                          <a:spcPts val="0"/>
                        </a:spcAft>
                      </a:pPr>
                      <a:r>
                        <a:rPr lang="ru-RU" sz="1050" b="0" dirty="0">
                          <a:solidFill>
                            <a:schemeClr val="accent5">
                              <a:lumMod val="10000"/>
                            </a:schemeClr>
                          </a:solidFill>
                          <a:effectLst/>
                          <a:latin typeface="Inter SemiBold"/>
                          <a:ea typeface="Calibri"/>
                          <a:cs typeface="Times New Roman"/>
                        </a:rPr>
                        <a:t>113,0</a:t>
                      </a:r>
                    </a:p>
                  </a:txBody>
                  <a:tcPr marL="46742" marR="467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457735">
                <a:tc>
                  <a:txBody>
                    <a:bodyPr/>
                    <a:lstStyle/>
                    <a:p>
                      <a:pPr marL="342900" lvl="0" indent="-342900" algn="l">
                        <a:lnSpc>
                          <a:spcPct val="115000"/>
                        </a:lnSpc>
                        <a:spcAft>
                          <a:spcPts val="0"/>
                        </a:spcAft>
                        <a:buSzPts val="1200"/>
                        <a:buFont typeface="Wingdings"/>
                        <a:buChar char=""/>
                      </a:pPr>
                      <a:r>
                        <a:rPr lang="ru-RU" sz="1000">
                          <a:solidFill>
                            <a:schemeClr val="accent5">
                              <a:lumMod val="10000"/>
                            </a:schemeClr>
                          </a:solidFill>
                          <a:effectLst/>
                          <a:latin typeface="Inter SemiBold"/>
                          <a:ea typeface="Calibri"/>
                          <a:cs typeface="Times New Roman"/>
                        </a:rPr>
                        <a:t>Подпрограмма "Пропаганда здорового образа жизни и профилактика хронических неинфекционных заболеваний"</a:t>
                      </a:r>
                    </a:p>
                  </a:txBody>
                  <a:tcPr marL="46742" marR="467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r">
                        <a:lnSpc>
                          <a:spcPct val="115000"/>
                        </a:lnSpc>
                        <a:spcAft>
                          <a:spcPts val="0"/>
                        </a:spcAft>
                      </a:pPr>
                      <a:r>
                        <a:rPr lang="ru-RU" sz="1050" b="0" dirty="0" smtClean="0">
                          <a:solidFill>
                            <a:schemeClr val="accent5">
                              <a:lumMod val="10000"/>
                            </a:schemeClr>
                          </a:solidFill>
                          <a:effectLst/>
                          <a:latin typeface="Inter SemiBold"/>
                          <a:ea typeface="Calibri"/>
                          <a:cs typeface="Times New Roman"/>
                        </a:rPr>
                        <a:t>83,4</a:t>
                      </a:r>
                      <a:endParaRPr lang="ru-RU" sz="1050" b="0" dirty="0">
                        <a:solidFill>
                          <a:schemeClr val="accent5">
                            <a:lumMod val="10000"/>
                          </a:schemeClr>
                        </a:solidFill>
                        <a:effectLst/>
                        <a:latin typeface="Inter SemiBold"/>
                        <a:ea typeface="Calibri"/>
                        <a:cs typeface="Times New Roman"/>
                      </a:endParaRPr>
                    </a:p>
                  </a:txBody>
                  <a:tcPr marL="46742" marR="467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r">
                        <a:lnSpc>
                          <a:spcPct val="115000"/>
                        </a:lnSpc>
                        <a:spcAft>
                          <a:spcPts val="0"/>
                        </a:spcAft>
                      </a:pPr>
                      <a:r>
                        <a:rPr lang="ru-RU" sz="1050" b="0" dirty="0" smtClean="0">
                          <a:solidFill>
                            <a:schemeClr val="accent5">
                              <a:lumMod val="10000"/>
                            </a:schemeClr>
                          </a:solidFill>
                          <a:effectLst/>
                          <a:latin typeface="Inter SemiBold"/>
                          <a:ea typeface="Calibri"/>
                          <a:cs typeface="Times New Roman"/>
                        </a:rPr>
                        <a:t>20,00</a:t>
                      </a:r>
                      <a:endParaRPr lang="ru-RU" sz="1050" b="0" dirty="0">
                        <a:solidFill>
                          <a:schemeClr val="accent5">
                            <a:lumMod val="10000"/>
                          </a:schemeClr>
                        </a:solidFill>
                        <a:effectLst/>
                        <a:latin typeface="Inter SemiBold"/>
                        <a:ea typeface="Calibri"/>
                        <a:cs typeface="Times New Roman"/>
                      </a:endParaRPr>
                    </a:p>
                  </a:txBody>
                  <a:tcPr marL="46742" marR="467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r">
                        <a:lnSpc>
                          <a:spcPct val="115000"/>
                        </a:lnSpc>
                        <a:spcAft>
                          <a:spcPts val="0"/>
                        </a:spcAft>
                      </a:pPr>
                      <a:r>
                        <a:rPr lang="ru-RU" sz="1050" b="0">
                          <a:solidFill>
                            <a:schemeClr val="accent5">
                              <a:lumMod val="10000"/>
                            </a:schemeClr>
                          </a:solidFill>
                          <a:effectLst/>
                          <a:latin typeface="Inter SemiBold"/>
                          <a:ea typeface="Calibri"/>
                          <a:cs typeface="Times New Roman"/>
                        </a:rPr>
                        <a:t>20,0</a:t>
                      </a:r>
                    </a:p>
                  </a:txBody>
                  <a:tcPr marL="46742" marR="467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r">
                        <a:lnSpc>
                          <a:spcPct val="115000"/>
                        </a:lnSpc>
                        <a:spcAft>
                          <a:spcPts val="0"/>
                        </a:spcAft>
                      </a:pPr>
                      <a:r>
                        <a:rPr lang="ru-RU" sz="1050" b="0">
                          <a:solidFill>
                            <a:schemeClr val="accent5">
                              <a:lumMod val="10000"/>
                            </a:schemeClr>
                          </a:solidFill>
                          <a:effectLst/>
                          <a:latin typeface="Inter SemiBold"/>
                          <a:ea typeface="Calibri"/>
                          <a:cs typeface="Times New Roman"/>
                        </a:rPr>
                        <a:t>20,0</a:t>
                      </a:r>
                    </a:p>
                  </a:txBody>
                  <a:tcPr marL="46742" marR="467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r">
                        <a:lnSpc>
                          <a:spcPct val="115000"/>
                        </a:lnSpc>
                        <a:spcAft>
                          <a:spcPts val="0"/>
                        </a:spcAft>
                      </a:pPr>
                      <a:r>
                        <a:rPr lang="ru-RU" sz="1050" b="0" dirty="0">
                          <a:solidFill>
                            <a:schemeClr val="accent5">
                              <a:lumMod val="10000"/>
                            </a:schemeClr>
                          </a:solidFill>
                          <a:effectLst/>
                          <a:latin typeface="Inter SemiBold"/>
                          <a:ea typeface="Calibri"/>
                          <a:cs typeface="Times New Roman"/>
                        </a:rPr>
                        <a:t>20,0</a:t>
                      </a:r>
                    </a:p>
                  </a:txBody>
                  <a:tcPr marL="46742" marR="467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bl>
          </a:graphicData>
        </a:graphic>
      </p:graphicFrame>
      <p:pic>
        <p:nvPicPr>
          <p:cNvPr id="8" name="Picture 2"/>
          <p:cNvPicPr>
            <a:picLocks noChangeAspect="1" noChangeArrowheads="1"/>
          </p:cNvPicPr>
          <p:nvPr/>
        </p:nvPicPr>
        <p:blipFill>
          <a:blip r:embed="rId3">
            <a:duotone>
              <a:prstClr val="black"/>
              <a:schemeClr val="accent3">
                <a:tint val="45000"/>
                <a:satMod val="400000"/>
              </a:schemeClr>
            </a:duotone>
            <a:extLst>
              <a:ext uri="{28A0092B-C50C-407E-A947-70E740481C1C}">
                <a14:useLocalDpi xmlns:a14="http://schemas.microsoft.com/office/drawing/2010/main" val="0"/>
              </a:ext>
            </a:extLst>
          </a:blip>
          <a:srcRect/>
          <a:stretch>
            <a:fillRect/>
          </a:stretch>
        </p:blipFill>
        <p:spPr bwMode="auto">
          <a:xfrm>
            <a:off x="170901" y="170385"/>
            <a:ext cx="317430" cy="2998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133211926"/>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Таблица 5"/>
          <p:cNvGraphicFramePr>
            <a:graphicFrameLocks noGrp="1"/>
          </p:cNvGraphicFramePr>
          <p:nvPr>
            <p:extLst>
              <p:ext uri="{D42A27DB-BD31-4B8C-83A1-F6EECF244321}">
                <p14:modId xmlns:p14="http://schemas.microsoft.com/office/powerpoint/2010/main" val="2828184752"/>
              </p:ext>
            </p:extLst>
          </p:nvPr>
        </p:nvGraphicFramePr>
        <p:xfrm>
          <a:off x="74762" y="319062"/>
          <a:ext cx="8967105" cy="4644183"/>
        </p:xfrm>
        <a:graphic>
          <a:graphicData uri="http://schemas.openxmlformats.org/drawingml/2006/table">
            <a:tbl>
              <a:tblPr firstRow="1" firstCol="1" bandRow="1"/>
              <a:tblGrid>
                <a:gridCol w="3434211"/>
                <a:gridCol w="572368"/>
                <a:gridCol w="858553"/>
                <a:gridCol w="858553"/>
                <a:gridCol w="858553"/>
                <a:gridCol w="767182"/>
                <a:gridCol w="763038"/>
                <a:gridCol w="854647"/>
              </a:tblGrid>
              <a:tr h="254926">
                <a:tc rowSpan="2">
                  <a:txBody>
                    <a:bodyPr/>
                    <a:lstStyle/>
                    <a:p>
                      <a:pPr algn="ctr">
                        <a:lnSpc>
                          <a:spcPct val="115000"/>
                        </a:lnSpc>
                        <a:spcAft>
                          <a:spcPts val="0"/>
                        </a:spcAft>
                      </a:pPr>
                      <a:r>
                        <a:rPr lang="ru-RU" sz="800" dirty="0">
                          <a:effectLst/>
                          <a:latin typeface="Inter SemiBold"/>
                          <a:ea typeface="Times New Roman"/>
                          <a:cs typeface="Times New Roman"/>
                        </a:rPr>
                        <a:t>Наименование целевого показателя (индикатора)</a:t>
                      </a:r>
                      <a:endParaRPr lang="ru-RU" sz="800" dirty="0">
                        <a:effectLst/>
                        <a:latin typeface="Inter SemiBold"/>
                        <a:ea typeface="Calibri"/>
                        <a:cs typeface="Times New Roman"/>
                      </a:endParaRP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algn="ctr">
                        <a:lnSpc>
                          <a:spcPct val="115000"/>
                        </a:lnSpc>
                        <a:spcAft>
                          <a:spcPts val="0"/>
                        </a:spcAft>
                      </a:pPr>
                      <a:r>
                        <a:rPr lang="ru-RU" sz="800" dirty="0">
                          <a:effectLst/>
                          <a:latin typeface="Inter SemiBold"/>
                          <a:ea typeface="Times New Roman"/>
                          <a:cs typeface="Times New Roman"/>
                        </a:rPr>
                        <a:t>Единица </a:t>
                      </a:r>
                      <a:r>
                        <a:rPr lang="ru-RU" sz="800" dirty="0" smtClean="0">
                          <a:effectLst/>
                          <a:latin typeface="Inter SemiBold"/>
                          <a:ea typeface="Times New Roman"/>
                          <a:cs typeface="Times New Roman"/>
                        </a:rPr>
                        <a:t>измерения</a:t>
                      </a:r>
                      <a:endParaRPr lang="ru-RU" sz="800" dirty="0">
                        <a:effectLst/>
                        <a:latin typeface="Inter SemiBold"/>
                        <a:ea typeface="Calibri"/>
                        <a:cs typeface="Times New Roman"/>
                      </a:endParaRP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2023</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2024</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2025</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2026</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2027</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2028</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r>
              <a:tr h="146151">
                <a:tc vMerge="1">
                  <a:txBody>
                    <a:bodyPr/>
                    <a:lstStyle/>
                    <a:p>
                      <a:endParaRPr lang="ru-RU"/>
                    </a:p>
                  </a:txBody>
                  <a:tcPr/>
                </a:tc>
                <a:tc vMerge="1">
                  <a:txBody>
                    <a:bodyPr/>
                    <a:lstStyle/>
                    <a:p>
                      <a:endParaRPr lang="ru-RU"/>
                    </a:p>
                  </a:txBody>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отчет</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800" b="0"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отчет</a:t>
                      </a:r>
                      <a:endParaRPr kumimoji="0" lang="ru-RU" sz="800" b="0" i="0" u="none" strike="noStrike" kern="0" cap="none" spc="0" normalizeH="0" baseline="0" noProof="0" dirty="0">
                        <a:ln>
                          <a:noFill/>
                        </a:ln>
                        <a:solidFill>
                          <a:srgbClr val="00717D"/>
                        </a:solidFill>
                        <a:effectLst/>
                        <a:uLnTx/>
                        <a:uFillTx/>
                        <a:latin typeface="Inter SemiBold"/>
                        <a:ea typeface="Calibri"/>
                        <a:cs typeface="Times New Roman"/>
                        <a:sym typeface="Arial"/>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оценка</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r>
              <a:tr h="329728">
                <a:tc gridSpan="8">
                  <a:txBody>
                    <a:bodyPr/>
                    <a:lstStyle/>
                    <a:p>
                      <a:pPr marL="0" marR="80899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1100" b="1"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Подпрограмма «Организация отдыха детей в каникулярное время»</a:t>
                      </a:r>
                      <a:endParaRPr kumimoji="0" lang="ru-RU" sz="1100" b="1" i="0" u="none" strike="noStrike" kern="0" cap="none" spc="0" normalizeH="0" baseline="0" noProof="0" dirty="0">
                        <a:ln>
                          <a:noFill/>
                        </a:ln>
                        <a:solidFill>
                          <a:srgbClr val="00717D"/>
                        </a:solidFill>
                        <a:effectLst/>
                        <a:uLnTx/>
                        <a:uFillTx/>
                        <a:latin typeface="Inter SemiBold"/>
                        <a:ea typeface="Times New Roman"/>
                        <a:cs typeface="Times New Roman"/>
                        <a:sym typeface="Arial"/>
                      </a:endParaRPr>
                    </a:p>
                  </a:txBody>
                  <a:tcPr marL="26324" marR="2632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r>
              <a:tr h="456259">
                <a:tc>
                  <a:txBody>
                    <a:bodyPr/>
                    <a:lstStyle/>
                    <a:p>
                      <a:pPr>
                        <a:lnSpc>
                          <a:spcPct val="115000"/>
                        </a:lnSpc>
                        <a:spcAft>
                          <a:spcPts val="0"/>
                        </a:spcAft>
                      </a:pPr>
                      <a:r>
                        <a:rPr lang="ru-RU" sz="800" dirty="0">
                          <a:effectLst/>
                          <a:latin typeface="Inter SemiBold"/>
                          <a:ea typeface="Times New Roman"/>
                          <a:cs typeface="Times New Roman"/>
                        </a:rPr>
                        <a:t>Доля детей, подростков и молодежи , охваченных всеми формами отдыха, оздоровления и занятости, к общему числу детей в возрасте от 4 до 18 лет, проживающих в районе</a:t>
                      </a:r>
                      <a:endParaRPr lang="ru-RU" sz="800" dirty="0">
                        <a:effectLst/>
                        <a:latin typeface="Inter SemiBold"/>
                        <a:ea typeface="Calibri"/>
                        <a:cs typeface="Times New Roman"/>
                      </a:endParaRP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ct val="115000"/>
                        </a:lnSpc>
                        <a:spcAft>
                          <a:spcPts val="0"/>
                        </a:spcAft>
                      </a:pPr>
                      <a:r>
                        <a:rPr lang="ru-RU" sz="800" dirty="0" smtClean="0">
                          <a:effectLst/>
                          <a:latin typeface="Inter SemiBold"/>
                          <a:ea typeface="Calibri"/>
                          <a:cs typeface="Times New Roman"/>
                        </a:rPr>
                        <a:t>%</a:t>
                      </a:r>
                      <a:endParaRPr lang="ru-RU" sz="800" dirty="0">
                        <a:effectLst/>
                        <a:latin typeface="Inter SemiBold"/>
                        <a:ea typeface="Calibri"/>
                        <a:cs typeface="Times New Roman"/>
                      </a:endParaRP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R="0" algn="ctr" rtl="0">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Times New Roman"/>
                          <a:sym typeface="Arial"/>
                        </a:rPr>
                        <a:t>40</a:t>
                      </a:r>
                      <a:endParaRPr lang="ru-RU" sz="800" b="0" i="0" u="none" strike="noStrike" cap="none" dirty="0">
                        <a:solidFill>
                          <a:schemeClr val="tx1"/>
                        </a:solidFill>
                        <a:effectLst/>
                        <a:latin typeface="Inter SemiBold"/>
                        <a:ea typeface="Times New Roman"/>
                        <a:cs typeface="Times New Roman"/>
                        <a:sym typeface="Arial"/>
                      </a:endParaRP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R="0" algn="ctr" rtl="0">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Times New Roman"/>
                          <a:sym typeface="Arial"/>
                        </a:rPr>
                        <a:t>41,9</a:t>
                      </a:r>
                      <a:endParaRPr lang="ru-RU" sz="800" b="0" i="0" u="none" strike="noStrike" cap="none" dirty="0">
                        <a:solidFill>
                          <a:schemeClr val="tx1"/>
                        </a:solidFill>
                        <a:effectLst/>
                        <a:latin typeface="Inter SemiBold"/>
                        <a:ea typeface="Times New Roman"/>
                        <a:cs typeface="Times New Roman"/>
                        <a:sym typeface="Arial"/>
                      </a:endParaRP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R="0" algn="ctr" rtl="0">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Times New Roman"/>
                          <a:sym typeface="Arial"/>
                        </a:rPr>
                        <a:t>42</a:t>
                      </a:r>
                      <a:endParaRPr lang="ru-RU" sz="800" b="0" i="0" u="none" strike="noStrike" cap="none" dirty="0">
                        <a:solidFill>
                          <a:schemeClr val="tx1"/>
                        </a:solidFill>
                        <a:effectLst/>
                        <a:latin typeface="Inter SemiBold"/>
                        <a:ea typeface="Times New Roman"/>
                        <a:cs typeface="Times New Roman"/>
                        <a:sym typeface="Arial"/>
                      </a:endParaRP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R="0" algn="ctr" rtl="0">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Times New Roman"/>
                          <a:sym typeface="Arial"/>
                        </a:rPr>
                        <a:t>43</a:t>
                      </a:r>
                      <a:endParaRPr lang="ru-RU" sz="800" b="0" i="0" u="none" strike="noStrike" cap="none" dirty="0">
                        <a:solidFill>
                          <a:schemeClr val="tx1"/>
                        </a:solidFill>
                        <a:effectLst/>
                        <a:latin typeface="Inter SemiBold"/>
                        <a:ea typeface="Times New Roman"/>
                        <a:cs typeface="Times New Roman"/>
                        <a:sym typeface="Arial"/>
                      </a:endParaRP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R="0" algn="ctr" rtl="0">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Times New Roman"/>
                          <a:sym typeface="Arial"/>
                        </a:rPr>
                        <a:t>44</a:t>
                      </a:r>
                      <a:endParaRPr lang="ru-RU" sz="800" b="0" i="0" u="none" strike="noStrike" cap="none" dirty="0">
                        <a:solidFill>
                          <a:schemeClr val="tx1"/>
                        </a:solidFill>
                        <a:effectLst/>
                        <a:latin typeface="Inter SemiBold"/>
                        <a:ea typeface="Times New Roman"/>
                        <a:cs typeface="Times New Roman"/>
                        <a:sym typeface="Arial"/>
                      </a:endParaRP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R="0" algn="ctr" rtl="0">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Times New Roman"/>
                          <a:sym typeface="Arial"/>
                        </a:rPr>
                        <a:t>44</a:t>
                      </a:r>
                      <a:endParaRPr lang="ru-RU" sz="800" b="0" i="0" u="none" strike="noStrike" cap="none" dirty="0">
                        <a:solidFill>
                          <a:schemeClr val="tx1"/>
                        </a:solidFill>
                        <a:effectLst/>
                        <a:latin typeface="Inter SemiBold"/>
                        <a:ea typeface="Times New Roman"/>
                        <a:cs typeface="Times New Roman"/>
                        <a:sym typeface="Arial"/>
                      </a:endParaRP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r>
              <a:tr h="581376">
                <a:tc>
                  <a:txBody>
                    <a:bodyPr/>
                    <a:lstStyle/>
                    <a:p>
                      <a:pPr>
                        <a:lnSpc>
                          <a:spcPct val="115000"/>
                        </a:lnSpc>
                        <a:spcAft>
                          <a:spcPts val="0"/>
                        </a:spcAft>
                      </a:pPr>
                      <a:r>
                        <a:rPr lang="ru-RU" sz="800" dirty="0">
                          <a:effectLst/>
                          <a:latin typeface="Inter SemiBold"/>
                          <a:ea typeface="Times New Roman"/>
                          <a:cs typeface="Times New Roman"/>
                        </a:rPr>
                        <a:t>Доля учащихся образовательных организаций, охваченных мероприятиями отдыха в оздоровительных лагерях с дневным пребыванием на базе образовательных организаций, к общему числу учащихся, проживающих в районе </a:t>
                      </a:r>
                      <a:endParaRPr lang="ru-RU" sz="800" dirty="0">
                        <a:effectLst/>
                        <a:latin typeface="Inter SemiBold"/>
                        <a:ea typeface="Calibri"/>
                        <a:cs typeface="Times New Roman"/>
                      </a:endParaRP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ct val="115000"/>
                        </a:lnSpc>
                        <a:spcAft>
                          <a:spcPts val="0"/>
                        </a:spcAft>
                      </a:pPr>
                      <a:r>
                        <a:rPr lang="ru-RU" sz="800" dirty="0" smtClean="0">
                          <a:effectLst/>
                          <a:latin typeface="Inter SemiBold"/>
                          <a:ea typeface="Times New Roman"/>
                          <a:cs typeface="Times New Roman"/>
                        </a:rPr>
                        <a:t>%</a:t>
                      </a:r>
                      <a:endParaRPr lang="ru-RU" sz="800" dirty="0">
                        <a:effectLst/>
                        <a:latin typeface="Inter SemiBold"/>
                        <a:ea typeface="Calibri"/>
                        <a:cs typeface="Times New Roman"/>
                      </a:endParaRP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R="0" algn="ctr" rtl="0">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Times New Roman"/>
                          <a:sym typeface="Arial"/>
                        </a:rPr>
                        <a:t>26</a:t>
                      </a:r>
                      <a:endParaRPr lang="ru-RU" sz="800" b="0" i="0" u="none" strike="noStrike" cap="none" dirty="0">
                        <a:solidFill>
                          <a:schemeClr val="tx1"/>
                        </a:solidFill>
                        <a:effectLst/>
                        <a:latin typeface="Inter SemiBold"/>
                        <a:ea typeface="Times New Roman"/>
                        <a:cs typeface="Times New Roman"/>
                        <a:sym typeface="Arial"/>
                      </a:endParaRP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R="0" algn="ctr" rtl="0">
                        <a:lnSpc>
                          <a:spcPct val="115000"/>
                        </a:lnSpc>
                        <a:spcBef>
                          <a:spcPts val="0"/>
                        </a:spcBef>
                        <a:spcAft>
                          <a:spcPts val="0"/>
                        </a:spcAft>
                        <a:buClr>
                          <a:srgbClr val="000000"/>
                        </a:buClr>
                        <a:buFont typeface="Arial"/>
                      </a:pPr>
                      <a:r>
                        <a:rPr lang="ru-RU" sz="800" b="0" i="0" u="none" strike="noStrike" cap="none" dirty="0">
                          <a:solidFill>
                            <a:schemeClr val="tx1"/>
                          </a:solidFill>
                          <a:effectLst/>
                          <a:latin typeface="Inter SemiBold"/>
                          <a:ea typeface="Times New Roman"/>
                          <a:cs typeface="Times New Roman"/>
                          <a:sym typeface="Arial"/>
                        </a:rPr>
                        <a:t>27</a:t>
                      </a: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R="0" algn="ctr" rtl="0">
                        <a:lnSpc>
                          <a:spcPct val="115000"/>
                        </a:lnSpc>
                        <a:spcBef>
                          <a:spcPts val="0"/>
                        </a:spcBef>
                        <a:spcAft>
                          <a:spcPts val="0"/>
                        </a:spcAft>
                        <a:buClr>
                          <a:srgbClr val="000000"/>
                        </a:buClr>
                        <a:buFont typeface="Arial"/>
                      </a:pPr>
                      <a:r>
                        <a:rPr lang="ru-RU" sz="800" b="0" i="0" u="none" strike="noStrike" cap="none" dirty="0">
                          <a:solidFill>
                            <a:schemeClr val="tx1"/>
                          </a:solidFill>
                          <a:effectLst/>
                          <a:latin typeface="Inter SemiBold"/>
                          <a:ea typeface="Times New Roman"/>
                          <a:cs typeface="Times New Roman"/>
                          <a:sym typeface="Arial"/>
                        </a:rPr>
                        <a:t>28</a:t>
                      </a: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R="0" algn="ctr" rtl="0">
                        <a:lnSpc>
                          <a:spcPct val="115000"/>
                        </a:lnSpc>
                        <a:spcBef>
                          <a:spcPts val="0"/>
                        </a:spcBef>
                        <a:spcAft>
                          <a:spcPts val="0"/>
                        </a:spcAft>
                        <a:buClr>
                          <a:srgbClr val="000000"/>
                        </a:buClr>
                        <a:buFont typeface="Arial"/>
                      </a:pPr>
                      <a:r>
                        <a:rPr lang="ru-RU" sz="800" b="0" i="0" u="none" strike="noStrike" cap="none" dirty="0">
                          <a:solidFill>
                            <a:schemeClr val="tx1"/>
                          </a:solidFill>
                          <a:effectLst/>
                          <a:latin typeface="Inter SemiBold"/>
                          <a:ea typeface="Times New Roman"/>
                          <a:cs typeface="Times New Roman"/>
                          <a:sym typeface="Arial"/>
                        </a:rPr>
                        <a:t>29</a:t>
                      </a: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R="0" algn="ctr" rtl="0">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Times New Roman"/>
                          <a:sym typeface="Arial"/>
                        </a:rPr>
                        <a:t>29</a:t>
                      </a:r>
                      <a:endParaRPr lang="ru-RU" sz="800" b="0" i="0" u="none" strike="noStrike" cap="none" dirty="0">
                        <a:solidFill>
                          <a:schemeClr val="tx1"/>
                        </a:solidFill>
                        <a:effectLst/>
                        <a:latin typeface="Inter SemiBold"/>
                        <a:ea typeface="Times New Roman"/>
                        <a:cs typeface="Times New Roman"/>
                        <a:sym typeface="Arial"/>
                      </a:endParaRP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R="0" algn="ctr" rtl="0">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Times New Roman"/>
                          <a:sym typeface="Arial"/>
                        </a:rPr>
                        <a:t>29</a:t>
                      </a:r>
                      <a:endParaRPr lang="ru-RU" sz="800" b="0" i="0" u="none" strike="noStrike" cap="none" dirty="0">
                        <a:solidFill>
                          <a:schemeClr val="tx1"/>
                        </a:solidFill>
                        <a:effectLst/>
                        <a:latin typeface="Inter SemiBold"/>
                        <a:ea typeface="Times New Roman"/>
                        <a:cs typeface="Times New Roman"/>
                        <a:sym typeface="Arial"/>
                      </a:endParaRP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r>
              <a:tr h="456259">
                <a:tc>
                  <a:txBody>
                    <a:bodyPr/>
                    <a:lstStyle/>
                    <a:p>
                      <a:pPr>
                        <a:lnSpc>
                          <a:spcPct val="115000"/>
                        </a:lnSpc>
                        <a:spcAft>
                          <a:spcPts val="0"/>
                        </a:spcAft>
                      </a:pPr>
                      <a:r>
                        <a:rPr lang="ru-RU" sz="800" dirty="0">
                          <a:effectLst/>
                          <a:latin typeface="Inter SemiBold"/>
                          <a:ea typeface="Times New Roman"/>
                          <a:cs typeface="Times New Roman"/>
                        </a:rPr>
                        <a:t>Доля детей, отдохнувших в детских загородных оздоровительных лагерях, санаторных лагерях к общему числу детей в возрасте от 6,6 до 18 лет, проживающих в районе.</a:t>
                      </a:r>
                      <a:endParaRPr lang="ru-RU" sz="800" dirty="0">
                        <a:effectLst/>
                        <a:latin typeface="Inter SemiBold"/>
                        <a:ea typeface="Calibri"/>
                        <a:cs typeface="Times New Roman"/>
                      </a:endParaRP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ct val="115000"/>
                        </a:lnSpc>
                        <a:spcAft>
                          <a:spcPts val="0"/>
                        </a:spcAft>
                      </a:pPr>
                      <a:r>
                        <a:rPr lang="ru-RU" sz="800" dirty="0" smtClean="0">
                          <a:effectLst/>
                          <a:latin typeface="Inter SemiBold"/>
                          <a:ea typeface="Times New Roman"/>
                          <a:cs typeface="Times New Roman"/>
                        </a:rPr>
                        <a:t>%</a:t>
                      </a:r>
                      <a:endParaRPr lang="ru-RU" sz="800" dirty="0">
                        <a:effectLst/>
                        <a:latin typeface="Inter SemiBold"/>
                        <a:ea typeface="Calibri"/>
                        <a:cs typeface="Times New Roman"/>
                      </a:endParaRP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R="0" algn="ctr" rtl="0">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Times New Roman"/>
                          <a:sym typeface="Arial"/>
                        </a:rPr>
                        <a:t>11</a:t>
                      </a:r>
                      <a:endParaRPr lang="ru-RU" sz="800" b="0" i="0" u="none" strike="noStrike" cap="none" dirty="0">
                        <a:solidFill>
                          <a:schemeClr val="tx1"/>
                        </a:solidFill>
                        <a:effectLst/>
                        <a:latin typeface="Inter SemiBold"/>
                        <a:ea typeface="Times New Roman"/>
                        <a:cs typeface="Times New Roman"/>
                        <a:sym typeface="Arial"/>
                      </a:endParaRP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R="0" algn="ctr" rtl="0">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Times New Roman"/>
                          <a:sym typeface="Arial"/>
                        </a:rPr>
                        <a:t>12,5</a:t>
                      </a:r>
                      <a:endParaRPr lang="ru-RU" sz="800" b="0" i="0" u="none" strike="noStrike" cap="none" dirty="0">
                        <a:solidFill>
                          <a:schemeClr val="tx1"/>
                        </a:solidFill>
                        <a:effectLst/>
                        <a:latin typeface="Inter SemiBold"/>
                        <a:ea typeface="Times New Roman"/>
                        <a:cs typeface="Times New Roman"/>
                        <a:sym typeface="Arial"/>
                      </a:endParaRP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R="0" algn="ctr" rtl="0">
                        <a:lnSpc>
                          <a:spcPct val="115000"/>
                        </a:lnSpc>
                        <a:spcBef>
                          <a:spcPts val="0"/>
                        </a:spcBef>
                        <a:spcAft>
                          <a:spcPts val="0"/>
                        </a:spcAft>
                        <a:buClr>
                          <a:srgbClr val="000000"/>
                        </a:buClr>
                        <a:buFont typeface="Arial"/>
                      </a:pPr>
                      <a:r>
                        <a:rPr lang="ru-RU" sz="800" b="0" i="0" u="none" strike="noStrike" cap="none" dirty="0">
                          <a:solidFill>
                            <a:schemeClr val="tx1"/>
                          </a:solidFill>
                          <a:effectLst/>
                          <a:latin typeface="Inter SemiBold"/>
                          <a:ea typeface="Times New Roman"/>
                          <a:cs typeface="Times New Roman"/>
                          <a:sym typeface="Arial"/>
                        </a:rPr>
                        <a:t>13</a:t>
                      </a: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R="0" algn="ctr" rtl="0">
                        <a:lnSpc>
                          <a:spcPct val="115000"/>
                        </a:lnSpc>
                        <a:spcBef>
                          <a:spcPts val="0"/>
                        </a:spcBef>
                        <a:spcAft>
                          <a:spcPts val="0"/>
                        </a:spcAft>
                        <a:buClr>
                          <a:srgbClr val="000000"/>
                        </a:buClr>
                        <a:buFont typeface="Arial"/>
                      </a:pPr>
                      <a:r>
                        <a:rPr lang="ru-RU" sz="800" b="0" i="0" u="none" strike="noStrike" cap="none" dirty="0">
                          <a:solidFill>
                            <a:schemeClr val="tx1"/>
                          </a:solidFill>
                          <a:effectLst/>
                          <a:latin typeface="Inter SemiBold"/>
                          <a:ea typeface="Times New Roman"/>
                          <a:cs typeface="Times New Roman"/>
                          <a:sym typeface="Arial"/>
                        </a:rPr>
                        <a:t>14</a:t>
                      </a: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R="0" algn="ctr" rtl="0">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Times New Roman"/>
                          <a:sym typeface="Arial"/>
                        </a:rPr>
                        <a:t>14</a:t>
                      </a:r>
                      <a:endParaRPr lang="ru-RU" sz="800" b="0" i="0" u="none" strike="noStrike" cap="none" dirty="0">
                        <a:solidFill>
                          <a:schemeClr val="tx1"/>
                        </a:solidFill>
                        <a:effectLst/>
                        <a:latin typeface="Inter SemiBold"/>
                        <a:ea typeface="Times New Roman"/>
                        <a:cs typeface="Times New Roman"/>
                        <a:sym typeface="Arial"/>
                      </a:endParaRP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R="0" algn="ctr" rtl="0">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Times New Roman"/>
                          <a:sym typeface="Arial"/>
                        </a:rPr>
                        <a:t>14</a:t>
                      </a:r>
                      <a:endParaRPr lang="ru-RU" sz="800" b="0" i="0" u="none" strike="noStrike" cap="none" dirty="0">
                        <a:solidFill>
                          <a:schemeClr val="tx1"/>
                        </a:solidFill>
                        <a:effectLst/>
                        <a:latin typeface="Inter SemiBold"/>
                        <a:ea typeface="Times New Roman"/>
                        <a:cs typeface="Times New Roman"/>
                        <a:sym typeface="Arial"/>
                      </a:endParaRP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r>
              <a:tr h="280668">
                <a:tc>
                  <a:txBody>
                    <a:bodyPr/>
                    <a:lstStyle/>
                    <a:p>
                      <a:pPr>
                        <a:lnSpc>
                          <a:spcPct val="115000"/>
                        </a:lnSpc>
                        <a:spcAft>
                          <a:spcPts val="0"/>
                        </a:spcAft>
                      </a:pPr>
                      <a:r>
                        <a:rPr lang="ru-RU" sz="800" dirty="0">
                          <a:effectLst/>
                          <a:latin typeface="Inter SemiBold"/>
                          <a:ea typeface="Times New Roman"/>
                          <a:cs typeface="Times New Roman"/>
                        </a:rPr>
                        <a:t>Доля детей, подростков и молодежи , охваченных временными детскими разновозрастными </a:t>
                      </a:r>
                      <a:r>
                        <a:rPr lang="ru-RU" sz="800" dirty="0" smtClean="0">
                          <a:effectLst/>
                          <a:latin typeface="Inter SemiBold"/>
                          <a:ea typeface="Times New Roman"/>
                          <a:cs typeface="Times New Roman"/>
                        </a:rPr>
                        <a:t>коллективами.</a:t>
                      </a:r>
                      <a:endParaRPr lang="ru-RU" sz="800" dirty="0">
                        <a:effectLst/>
                        <a:latin typeface="Inter SemiBold"/>
                        <a:ea typeface="Calibri"/>
                        <a:cs typeface="Times New Roman"/>
                      </a:endParaRP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ct val="115000"/>
                        </a:lnSpc>
                        <a:spcAft>
                          <a:spcPts val="0"/>
                        </a:spcAft>
                      </a:pPr>
                      <a:r>
                        <a:rPr lang="ru-RU" sz="800" dirty="0" smtClean="0">
                          <a:effectLst/>
                          <a:latin typeface="Inter SemiBold"/>
                          <a:ea typeface="Times New Roman"/>
                          <a:cs typeface="Times New Roman"/>
                        </a:rPr>
                        <a:t>%</a:t>
                      </a:r>
                      <a:endParaRPr lang="ru-RU" sz="800" dirty="0">
                        <a:effectLst/>
                        <a:latin typeface="Inter SemiBold"/>
                        <a:ea typeface="Calibri"/>
                        <a:cs typeface="Times New Roman"/>
                      </a:endParaRP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R="0" algn="ctr" rtl="0">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Times New Roman"/>
                          <a:sym typeface="Arial"/>
                        </a:rPr>
                        <a:t>21</a:t>
                      </a:r>
                      <a:endParaRPr lang="ru-RU" sz="800" b="0" i="0" u="none" strike="noStrike" cap="none" dirty="0">
                        <a:solidFill>
                          <a:schemeClr val="tx1"/>
                        </a:solidFill>
                        <a:effectLst/>
                        <a:latin typeface="Inter SemiBold"/>
                        <a:ea typeface="Times New Roman"/>
                        <a:cs typeface="Times New Roman"/>
                        <a:sym typeface="Arial"/>
                      </a:endParaRP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R="0" algn="ctr" rtl="0">
                        <a:lnSpc>
                          <a:spcPct val="115000"/>
                        </a:lnSpc>
                        <a:spcBef>
                          <a:spcPts val="0"/>
                        </a:spcBef>
                        <a:spcAft>
                          <a:spcPts val="0"/>
                        </a:spcAft>
                        <a:buClr>
                          <a:srgbClr val="000000"/>
                        </a:buClr>
                        <a:buFont typeface="Arial"/>
                      </a:pPr>
                      <a:r>
                        <a:rPr lang="ru-RU" sz="800" b="0" i="0" u="none" strike="noStrike" cap="none">
                          <a:solidFill>
                            <a:schemeClr val="tx1"/>
                          </a:solidFill>
                          <a:effectLst/>
                          <a:latin typeface="Inter SemiBold"/>
                          <a:ea typeface="Times New Roman"/>
                          <a:cs typeface="Times New Roman"/>
                          <a:sym typeface="Arial"/>
                        </a:rPr>
                        <a:t>22</a:t>
                      </a: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R="0" algn="ctr" rtl="0">
                        <a:lnSpc>
                          <a:spcPct val="115000"/>
                        </a:lnSpc>
                        <a:spcBef>
                          <a:spcPts val="0"/>
                        </a:spcBef>
                        <a:spcAft>
                          <a:spcPts val="0"/>
                        </a:spcAft>
                        <a:buClr>
                          <a:srgbClr val="000000"/>
                        </a:buClr>
                        <a:buFont typeface="Arial"/>
                      </a:pPr>
                      <a:r>
                        <a:rPr lang="ru-RU" sz="800" b="0" i="0" u="none" strike="noStrike" cap="none" dirty="0">
                          <a:solidFill>
                            <a:schemeClr val="tx1"/>
                          </a:solidFill>
                          <a:effectLst/>
                          <a:latin typeface="Inter SemiBold"/>
                          <a:ea typeface="Times New Roman"/>
                          <a:cs typeface="Times New Roman"/>
                          <a:sym typeface="Arial"/>
                        </a:rPr>
                        <a:t>23</a:t>
                      </a: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R="0" algn="ctr" rtl="0">
                        <a:lnSpc>
                          <a:spcPct val="115000"/>
                        </a:lnSpc>
                        <a:spcBef>
                          <a:spcPts val="0"/>
                        </a:spcBef>
                        <a:spcAft>
                          <a:spcPts val="0"/>
                        </a:spcAft>
                        <a:buClr>
                          <a:srgbClr val="000000"/>
                        </a:buClr>
                        <a:buFont typeface="Arial"/>
                      </a:pPr>
                      <a:r>
                        <a:rPr lang="ru-RU" sz="800" b="0" i="0" u="none" strike="noStrike" cap="none" dirty="0">
                          <a:solidFill>
                            <a:schemeClr val="tx1"/>
                          </a:solidFill>
                          <a:effectLst/>
                          <a:latin typeface="Inter SemiBold"/>
                          <a:ea typeface="Times New Roman"/>
                          <a:cs typeface="Times New Roman"/>
                          <a:sym typeface="Arial"/>
                        </a:rPr>
                        <a:t>24</a:t>
                      </a: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R="0" algn="ctr" rtl="0">
                        <a:lnSpc>
                          <a:spcPct val="115000"/>
                        </a:lnSpc>
                        <a:spcBef>
                          <a:spcPts val="0"/>
                        </a:spcBef>
                        <a:spcAft>
                          <a:spcPts val="0"/>
                        </a:spcAft>
                        <a:buClr>
                          <a:srgbClr val="000000"/>
                        </a:buClr>
                        <a:buFont typeface="Arial"/>
                      </a:pPr>
                      <a:r>
                        <a:rPr lang="ru-RU" sz="800" b="0" i="0" u="none" strike="noStrike" cap="none" dirty="0">
                          <a:solidFill>
                            <a:schemeClr val="tx1"/>
                          </a:solidFill>
                          <a:effectLst/>
                          <a:latin typeface="Inter SemiBold"/>
                          <a:ea typeface="Times New Roman"/>
                          <a:cs typeface="Times New Roman"/>
                          <a:sym typeface="Arial"/>
                        </a:rPr>
                        <a:t>25</a:t>
                      </a: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R="0" algn="ctr" rtl="0">
                        <a:lnSpc>
                          <a:spcPct val="115000"/>
                        </a:lnSpc>
                        <a:spcBef>
                          <a:spcPts val="0"/>
                        </a:spcBef>
                        <a:spcAft>
                          <a:spcPts val="0"/>
                        </a:spcAft>
                        <a:buClr>
                          <a:srgbClr val="000000"/>
                        </a:buClr>
                        <a:buFont typeface="Arial"/>
                      </a:pPr>
                      <a:r>
                        <a:rPr lang="ru-RU" sz="800" b="0" i="0" u="none" strike="noStrike" cap="none">
                          <a:solidFill>
                            <a:schemeClr val="tx1"/>
                          </a:solidFill>
                          <a:effectLst/>
                          <a:latin typeface="Inter SemiBold"/>
                          <a:ea typeface="Times New Roman"/>
                          <a:cs typeface="Times New Roman"/>
                          <a:sym typeface="Arial"/>
                        </a:rPr>
                        <a:t>25</a:t>
                      </a: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r>
              <a:tr h="546223">
                <a:tc>
                  <a:txBody>
                    <a:bodyPr/>
                    <a:lstStyle/>
                    <a:p>
                      <a:pPr>
                        <a:lnSpc>
                          <a:spcPct val="115000"/>
                        </a:lnSpc>
                        <a:spcAft>
                          <a:spcPts val="0"/>
                        </a:spcAft>
                      </a:pPr>
                      <a:r>
                        <a:rPr lang="ru-RU" sz="800" dirty="0">
                          <a:effectLst/>
                          <a:latin typeface="Inter SemiBold"/>
                          <a:ea typeface="Times New Roman"/>
                          <a:cs typeface="Times New Roman"/>
                        </a:rPr>
                        <a:t>Доля детей, подростков и молодежи, находящихся в трудной жизненной ситуации, охваченных всеми формами отдыха, оздоровления и </a:t>
                      </a:r>
                      <a:r>
                        <a:rPr lang="ru-RU" sz="800" dirty="0" smtClean="0">
                          <a:effectLst/>
                          <a:latin typeface="Inter SemiBold"/>
                          <a:ea typeface="Times New Roman"/>
                          <a:cs typeface="Times New Roman"/>
                        </a:rPr>
                        <a:t>занятости, </a:t>
                      </a:r>
                      <a:r>
                        <a:rPr lang="ru-RU" sz="800" dirty="0">
                          <a:effectLst/>
                          <a:latin typeface="Inter SemiBold"/>
                          <a:ea typeface="Times New Roman"/>
                          <a:cs typeface="Times New Roman"/>
                        </a:rPr>
                        <a:t>к общему числу детей, проживающих в районе</a:t>
                      </a:r>
                      <a:endParaRPr lang="ru-RU" sz="800" dirty="0">
                        <a:effectLst/>
                        <a:latin typeface="Inter SemiBold"/>
                        <a:ea typeface="Calibri"/>
                        <a:cs typeface="Times New Roman"/>
                      </a:endParaRP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ct val="115000"/>
                        </a:lnSpc>
                        <a:spcAft>
                          <a:spcPts val="0"/>
                        </a:spcAft>
                      </a:pPr>
                      <a:r>
                        <a:rPr lang="ru-RU" sz="800" dirty="0" smtClean="0">
                          <a:effectLst/>
                          <a:latin typeface="Inter SemiBold"/>
                          <a:ea typeface="Times New Roman"/>
                          <a:cs typeface="Times New Roman"/>
                        </a:rPr>
                        <a:t>%</a:t>
                      </a:r>
                      <a:endParaRPr lang="ru-RU" sz="800" dirty="0">
                        <a:effectLst/>
                        <a:latin typeface="Inter SemiBold"/>
                        <a:ea typeface="Calibri"/>
                        <a:cs typeface="Times New Roman"/>
                      </a:endParaRP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R="0" algn="ctr" rtl="0">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Times New Roman"/>
                          <a:sym typeface="Arial"/>
                        </a:rPr>
                        <a:t>11</a:t>
                      </a:r>
                      <a:endParaRPr lang="ru-RU" sz="800" b="0" i="0" u="none" strike="noStrike" cap="none" dirty="0">
                        <a:solidFill>
                          <a:schemeClr val="tx1"/>
                        </a:solidFill>
                        <a:effectLst/>
                        <a:latin typeface="Inter SemiBold"/>
                        <a:ea typeface="Times New Roman"/>
                        <a:cs typeface="Times New Roman"/>
                        <a:sym typeface="Arial"/>
                      </a:endParaRP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R="0" algn="ctr" rtl="0">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Times New Roman"/>
                          <a:sym typeface="Arial"/>
                        </a:rPr>
                        <a:t>12,1</a:t>
                      </a:r>
                      <a:endParaRPr lang="ru-RU" sz="800" b="0" i="0" u="none" strike="noStrike" cap="none" dirty="0">
                        <a:solidFill>
                          <a:schemeClr val="tx1"/>
                        </a:solidFill>
                        <a:effectLst/>
                        <a:latin typeface="Inter SemiBold"/>
                        <a:ea typeface="Times New Roman"/>
                        <a:cs typeface="Times New Roman"/>
                        <a:sym typeface="Arial"/>
                      </a:endParaRP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R="0" algn="ctr" rtl="0">
                        <a:lnSpc>
                          <a:spcPct val="115000"/>
                        </a:lnSpc>
                        <a:spcBef>
                          <a:spcPts val="0"/>
                        </a:spcBef>
                        <a:spcAft>
                          <a:spcPts val="0"/>
                        </a:spcAft>
                        <a:buClr>
                          <a:srgbClr val="000000"/>
                        </a:buClr>
                        <a:buFont typeface="Arial"/>
                      </a:pPr>
                      <a:r>
                        <a:rPr lang="ru-RU" sz="800" b="0" i="0" u="none" strike="noStrike" cap="none" dirty="0">
                          <a:solidFill>
                            <a:schemeClr val="tx1"/>
                          </a:solidFill>
                          <a:effectLst/>
                          <a:latin typeface="Inter SemiBold"/>
                          <a:ea typeface="Times New Roman"/>
                          <a:cs typeface="Times New Roman"/>
                          <a:sym typeface="Arial"/>
                        </a:rPr>
                        <a:t>13</a:t>
                      </a: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R="0" algn="ctr" rtl="0">
                        <a:lnSpc>
                          <a:spcPct val="115000"/>
                        </a:lnSpc>
                        <a:spcBef>
                          <a:spcPts val="0"/>
                        </a:spcBef>
                        <a:spcAft>
                          <a:spcPts val="0"/>
                        </a:spcAft>
                        <a:buClr>
                          <a:srgbClr val="000000"/>
                        </a:buClr>
                        <a:buFont typeface="Arial"/>
                      </a:pPr>
                      <a:r>
                        <a:rPr lang="ru-RU" sz="800" b="0" i="0" u="none" strike="noStrike" cap="none" dirty="0">
                          <a:solidFill>
                            <a:schemeClr val="tx1"/>
                          </a:solidFill>
                          <a:effectLst/>
                          <a:latin typeface="Inter SemiBold"/>
                          <a:ea typeface="Times New Roman"/>
                          <a:cs typeface="Times New Roman"/>
                          <a:sym typeface="Arial"/>
                        </a:rPr>
                        <a:t>14</a:t>
                      </a: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R="0" algn="ctr" rtl="0">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Times New Roman"/>
                          <a:sym typeface="Arial"/>
                        </a:rPr>
                        <a:t>14</a:t>
                      </a:r>
                      <a:endParaRPr lang="ru-RU" sz="800" b="0" i="0" u="none" strike="noStrike" cap="none" dirty="0">
                        <a:solidFill>
                          <a:schemeClr val="tx1"/>
                        </a:solidFill>
                        <a:effectLst/>
                        <a:latin typeface="Inter SemiBold"/>
                        <a:ea typeface="Times New Roman"/>
                        <a:cs typeface="Times New Roman"/>
                        <a:sym typeface="Arial"/>
                      </a:endParaRP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R="0" algn="ctr" rtl="0">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Times New Roman"/>
                          <a:sym typeface="Arial"/>
                        </a:rPr>
                        <a:t>14</a:t>
                      </a:r>
                      <a:endParaRPr lang="ru-RU" sz="800" b="0" i="0" u="none" strike="noStrike" cap="none" dirty="0">
                        <a:solidFill>
                          <a:schemeClr val="tx1"/>
                        </a:solidFill>
                        <a:effectLst/>
                        <a:latin typeface="Inter SemiBold"/>
                        <a:ea typeface="Times New Roman"/>
                        <a:cs typeface="Times New Roman"/>
                        <a:sym typeface="Arial"/>
                      </a:endParaRP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r>
              <a:tr h="273111">
                <a:tc>
                  <a:txBody>
                    <a:bodyPr/>
                    <a:lstStyle/>
                    <a:p>
                      <a:pPr>
                        <a:lnSpc>
                          <a:spcPct val="115000"/>
                        </a:lnSpc>
                        <a:spcAft>
                          <a:spcPts val="0"/>
                        </a:spcAft>
                      </a:pPr>
                      <a:r>
                        <a:rPr lang="ru-RU" sz="800" dirty="0">
                          <a:effectLst/>
                          <a:latin typeface="Inter SemiBold"/>
                          <a:ea typeface="Times New Roman"/>
                          <a:cs typeface="Times New Roman"/>
                        </a:rPr>
                        <a:t>Эффективность оздоровления детей и подростков в оздоровительных учреждениях</a:t>
                      </a:r>
                      <a:endParaRPr lang="ru-RU" sz="800" dirty="0">
                        <a:effectLst/>
                        <a:latin typeface="Inter SemiBold"/>
                        <a:ea typeface="Calibri"/>
                        <a:cs typeface="Times New Roman"/>
                      </a:endParaRP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ct val="115000"/>
                        </a:lnSpc>
                        <a:spcAft>
                          <a:spcPts val="0"/>
                        </a:spcAft>
                      </a:pPr>
                      <a:r>
                        <a:rPr lang="ru-RU" sz="800" dirty="0" smtClean="0">
                          <a:effectLst/>
                          <a:latin typeface="Inter SemiBold"/>
                          <a:ea typeface="Times New Roman"/>
                          <a:cs typeface="Times New Roman"/>
                        </a:rPr>
                        <a:t>%</a:t>
                      </a:r>
                      <a:endParaRPr lang="ru-RU" sz="800" dirty="0">
                        <a:effectLst/>
                        <a:latin typeface="Inter SemiBold"/>
                        <a:ea typeface="Calibri"/>
                        <a:cs typeface="Times New Roman"/>
                      </a:endParaRP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R="0" algn="ctr" rtl="0">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Times New Roman"/>
                          <a:sym typeface="Arial"/>
                        </a:rPr>
                        <a:t>93</a:t>
                      </a:r>
                      <a:endParaRPr lang="ru-RU" sz="800" b="0" i="0" u="none" strike="noStrike" cap="none" dirty="0">
                        <a:solidFill>
                          <a:schemeClr val="tx1"/>
                        </a:solidFill>
                        <a:effectLst/>
                        <a:latin typeface="Inter SemiBold"/>
                        <a:ea typeface="Times New Roman"/>
                        <a:cs typeface="Times New Roman"/>
                        <a:sym typeface="Arial"/>
                      </a:endParaRP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R="0" algn="ctr" rtl="0">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Times New Roman"/>
                          <a:sym typeface="Arial"/>
                        </a:rPr>
                        <a:t>95</a:t>
                      </a:r>
                      <a:endParaRPr lang="ru-RU" sz="800" b="0" i="0" u="none" strike="noStrike" cap="none" dirty="0">
                        <a:solidFill>
                          <a:schemeClr val="tx1"/>
                        </a:solidFill>
                        <a:effectLst/>
                        <a:latin typeface="Inter SemiBold"/>
                        <a:ea typeface="Times New Roman"/>
                        <a:cs typeface="Times New Roman"/>
                        <a:sym typeface="Arial"/>
                      </a:endParaRP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R="0" algn="ctr" rtl="0">
                        <a:lnSpc>
                          <a:spcPct val="115000"/>
                        </a:lnSpc>
                        <a:spcBef>
                          <a:spcPts val="0"/>
                        </a:spcBef>
                        <a:spcAft>
                          <a:spcPts val="0"/>
                        </a:spcAft>
                        <a:buClr>
                          <a:srgbClr val="000000"/>
                        </a:buClr>
                        <a:buFont typeface="Arial"/>
                      </a:pPr>
                      <a:r>
                        <a:rPr lang="ru-RU" sz="800" b="0" i="0" u="none" strike="noStrike" cap="none" dirty="0">
                          <a:solidFill>
                            <a:schemeClr val="tx1"/>
                          </a:solidFill>
                          <a:effectLst/>
                          <a:latin typeface="Inter SemiBold"/>
                          <a:ea typeface="Times New Roman"/>
                          <a:cs typeface="Times New Roman"/>
                          <a:sym typeface="Arial"/>
                        </a:rPr>
                        <a:t>95</a:t>
                      </a: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R="0" algn="ctr" rtl="0">
                        <a:lnSpc>
                          <a:spcPct val="115000"/>
                        </a:lnSpc>
                        <a:spcBef>
                          <a:spcPts val="0"/>
                        </a:spcBef>
                        <a:spcAft>
                          <a:spcPts val="0"/>
                        </a:spcAft>
                        <a:buClr>
                          <a:srgbClr val="000000"/>
                        </a:buClr>
                        <a:buFont typeface="Arial"/>
                      </a:pPr>
                      <a:r>
                        <a:rPr lang="ru-RU" sz="800" b="0" i="0" u="none" strike="noStrike" cap="none" dirty="0">
                          <a:solidFill>
                            <a:schemeClr val="tx1"/>
                          </a:solidFill>
                          <a:effectLst/>
                          <a:latin typeface="Inter SemiBold"/>
                          <a:ea typeface="Times New Roman"/>
                          <a:cs typeface="Times New Roman"/>
                          <a:sym typeface="Arial"/>
                        </a:rPr>
                        <a:t>96</a:t>
                      </a: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R="0" algn="ctr" rtl="0">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Times New Roman"/>
                          <a:sym typeface="Arial"/>
                        </a:rPr>
                        <a:t>96</a:t>
                      </a:r>
                      <a:endParaRPr lang="ru-RU" sz="800" b="0" i="0" u="none" strike="noStrike" cap="none" dirty="0">
                        <a:solidFill>
                          <a:schemeClr val="tx1"/>
                        </a:solidFill>
                        <a:effectLst/>
                        <a:latin typeface="Inter SemiBold"/>
                        <a:ea typeface="Times New Roman"/>
                        <a:cs typeface="Times New Roman"/>
                        <a:sym typeface="Arial"/>
                      </a:endParaRP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R="0" algn="ctr" rtl="0">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Times New Roman"/>
                          <a:sym typeface="Arial"/>
                        </a:rPr>
                        <a:t>96</a:t>
                      </a:r>
                      <a:endParaRPr lang="ru-RU" sz="800" b="0" i="0" u="none" strike="noStrike" cap="none" dirty="0">
                        <a:solidFill>
                          <a:schemeClr val="tx1"/>
                        </a:solidFill>
                        <a:effectLst/>
                        <a:latin typeface="Inter SemiBold"/>
                        <a:ea typeface="Times New Roman"/>
                        <a:cs typeface="Times New Roman"/>
                        <a:sym typeface="Arial"/>
                      </a:endParaRP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r>
              <a:tr h="285564">
                <a:tc>
                  <a:txBody>
                    <a:bodyPr/>
                    <a:lstStyle/>
                    <a:p>
                      <a:pPr>
                        <a:lnSpc>
                          <a:spcPct val="115000"/>
                        </a:lnSpc>
                        <a:spcAft>
                          <a:spcPts val="0"/>
                        </a:spcAft>
                      </a:pPr>
                      <a:r>
                        <a:rPr lang="ru-RU" sz="800" dirty="0">
                          <a:effectLst/>
                          <a:latin typeface="Inter SemiBold"/>
                          <a:ea typeface="Times New Roman"/>
                          <a:cs typeface="Times New Roman"/>
                        </a:rPr>
                        <a:t>Доля населения, удовлетворенного услугами по организации отдыха и оздоровления детей в оздоровительных лагерях</a:t>
                      </a:r>
                      <a:endParaRPr lang="ru-RU" sz="800" dirty="0">
                        <a:effectLst/>
                        <a:latin typeface="Inter SemiBold"/>
                        <a:ea typeface="Calibri"/>
                        <a:cs typeface="Times New Roman"/>
                      </a:endParaRP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ct val="115000"/>
                        </a:lnSpc>
                        <a:spcAft>
                          <a:spcPts val="0"/>
                        </a:spcAft>
                      </a:pPr>
                      <a:r>
                        <a:rPr lang="ru-RU" sz="800" dirty="0" smtClean="0">
                          <a:effectLst/>
                          <a:latin typeface="Inter SemiBold"/>
                          <a:ea typeface="Times New Roman"/>
                          <a:cs typeface="Times New Roman"/>
                        </a:rPr>
                        <a:t>%</a:t>
                      </a:r>
                      <a:endParaRPr lang="ru-RU" sz="800" dirty="0">
                        <a:effectLst/>
                        <a:latin typeface="Inter SemiBold"/>
                        <a:ea typeface="Calibri"/>
                        <a:cs typeface="Times New Roman"/>
                      </a:endParaRP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R="0" algn="ctr" rtl="0">
                        <a:lnSpc>
                          <a:spcPct val="115000"/>
                        </a:lnSpc>
                        <a:spcBef>
                          <a:spcPts val="0"/>
                        </a:spcBef>
                        <a:spcAft>
                          <a:spcPts val="0"/>
                        </a:spcAft>
                        <a:buClr>
                          <a:srgbClr val="000000"/>
                        </a:buClr>
                        <a:buFont typeface="Arial"/>
                      </a:pPr>
                      <a:r>
                        <a:rPr lang="ru-RU" sz="800" b="0" i="0" u="none" strike="noStrike" cap="none" dirty="0">
                          <a:solidFill>
                            <a:schemeClr val="tx1"/>
                          </a:solidFill>
                          <a:effectLst/>
                          <a:latin typeface="Inter SemiBold"/>
                          <a:ea typeface="Times New Roman"/>
                          <a:cs typeface="Times New Roman"/>
                          <a:sym typeface="Arial"/>
                        </a:rPr>
                        <a:t>66</a:t>
                      </a: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R="0" algn="ctr" rtl="0">
                        <a:lnSpc>
                          <a:spcPct val="115000"/>
                        </a:lnSpc>
                        <a:spcBef>
                          <a:spcPts val="0"/>
                        </a:spcBef>
                        <a:spcAft>
                          <a:spcPts val="0"/>
                        </a:spcAft>
                        <a:buClr>
                          <a:srgbClr val="000000"/>
                        </a:buClr>
                        <a:buFont typeface="Arial"/>
                      </a:pPr>
                      <a:r>
                        <a:rPr lang="ru-RU" sz="800" b="0" i="0" u="none" strike="noStrike" cap="none">
                          <a:solidFill>
                            <a:schemeClr val="tx1"/>
                          </a:solidFill>
                          <a:effectLst/>
                          <a:latin typeface="Inter SemiBold"/>
                          <a:ea typeface="Times New Roman"/>
                          <a:cs typeface="Times New Roman"/>
                          <a:sym typeface="Arial"/>
                        </a:rPr>
                        <a:t>67</a:t>
                      </a: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R="0" algn="ctr" rtl="0">
                        <a:lnSpc>
                          <a:spcPct val="115000"/>
                        </a:lnSpc>
                        <a:spcBef>
                          <a:spcPts val="0"/>
                        </a:spcBef>
                        <a:spcAft>
                          <a:spcPts val="0"/>
                        </a:spcAft>
                        <a:buClr>
                          <a:srgbClr val="000000"/>
                        </a:buClr>
                        <a:buFont typeface="Arial"/>
                      </a:pPr>
                      <a:r>
                        <a:rPr lang="ru-RU" sz="800" b="0" i="0" u="none" strike="noStrike" cap="none" dirty="0">
                          <a:solidFill>
                            <a:schemeClr val="tx1"/>
                          </a:solidFill>
                          <a:effectLst/>
                          <a:latin typeface="Inter SemiBold"/>
                          <a:ea typeface="Times New Roman"/>
                          <a:cs typeface="Times New Roman"/>
                          <a:sym typeface="Arial"/>
                        </a:rPr>
                        <a:t>68</a:t>
                      </a: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R="0" algn="ctr" rtl="0">
                        <a:lnSpc>
                          <a:spcPct val="115000"/>
                        </a:lnSpc>
                        <a:spcBef>
                          <a:spcPts val="0"/>
                        </a:spcBef>
                        <a:spcAft>
                          <a:spcPts val="0"/>
                        </a:spcAft>
                        <a:buClr>
                          <a:srgbClr val="000000"/>
                        </a:buClr>
                        <a:buFont typeface="Arial"/>
                      </a:pPr>
                      <a:r>
                        <a:rPr lang="ru-RU" sz="800" b="0" i="0" u="none" strike="noStrike" cap="none" dirty="0">
                          <a:solidFill>
                            <a:schemeClr val="tx1"/>
                          </a:solidFill>
                          <a:effectLst/>
                          <a:latin typeface="Inter SemiBold"/>
                          <a:ea typeface="Times New Roman"/>
                          <a:cs typeface="Times New Roman"/>
                          <a:sym typeface="Arial"/>
                        </a:rPr>
                        <a:t>69</a:t>
                      </a: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R="0" algn="ctr" rtl="0">
                        <a:lnSpc>
                          <a:spcPct val="115000"/>
                        </a:lnSpc>
                        <a:spcBef>
                          <a:spcPts val="0"/>
                        </a:spcBef>
                        <a:spcAft>
                          <a:spcPts val="0"/>
                        </a:spcAft>
                        <a:buClr>
                          <a:srgbClr val="000000"/>
                        </a:buClr>
                        <a:buFont typeface="Arial"/>
                      </a:pPr>
                      <a:r>
                        <a:rPr lang="ru-RU" sz="800" b="0" i="0" u="none" strike="noStrike" cap="none" dirty="0">
                          <a:solidFill>
                            <a:schemeClr val="tx1"/>
                          </a:solidFill>
                          <a:effectLst/>
                          <a:latin typeface="Inter SemiBold"/>
                          <a:ea typeface="Times New Roman"/>
                          <a:cs typeface="Times New Roman"/>
                          <a:sym typeface="Arial"/>
                        </a:rPr>
                        <a:t>70</a:t>
                      </a: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R="0" algn="ctr" rtl="0">
                        <a:lnSpc>
                          <a:spcPct val="115000"/>
                        </a:lnSpc>
                        <a:spcBef>
                          <a:spcPts val="0"/>
                        </a:spcBef>
                        <a:spcAft>
                          <a:spcPts val="0"/>
                        </a:spcAft>
                        <a:buClr>
                          <a:srgbClr val="000000"/>
                        </a:buClr>
                        <a:buFont typeface="Arial"/>
                      </a:pPr>
                      <a:r>
                        <a:rPr lang="ru-RU" sz="800" b="0" i="0" u="none" strike="noStrike" cap="none" dirty="0">
                          <a:solidFill>
                            <a:schemeClr val="tx1"/>
                          </a:solidFill>
                          <a:effectLst/>
                          <a:latin typeface="Inter SemiBold"/>
                          <a:ea typeface="Times New Roman"/>
                          <a:cs typeface="Times New Roman"/>
                          <a:sym typeface="Arial"/>
                        </a:rPr>
                        <a:t>70</a:t>
                      </a: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r>
              <a:tr h="310964">
                <a:tc gridSpan="8">
                  <a:txBody>
                    <a:bodyPr/>
                    <a:lstStyle/>
                    <a:p>
                      <a:pPr marL="0" marR="80899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1100" b="1"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Подпрограмма «Создание условий для развития физической культуры и спорта»</a:t>
                      </a:r>
                      <a:endParaRPr kumimoji="0" lang="ru-RU" sz="1100" b="1" i="0" u="none" strike="noStrike" kern="0" cap="none" spc="0" normalizeH="0" baseline="0" noProof="0" dirty="0">
                        <a:ln>
                          <a:noFill/>
                        </a:ln>
                        <a:solidFill>
                          <a:srgbClr val="00717D"/>
                        </a:solidFill>
                        <a:effectLst/>
                        <a:uLnTx/>
                        <a:uFillTx/>
                        <a:latin typeface="Inter SemiBold"/>
                        <a:ea typeface="Times New Roman"/>
                        <a:cs typeface="Times New Roman"/>
                        <a:sym typeface="Arial"/>
                      </a:endParaRPr>
                    </a:p>
                  </a:txBody>
                  <a:tcPr marL="26324" marR="2632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r>
              <a:tr h="409667">
                <a:tc>
                  <a:txBody>
                    <a:bodyPr/>
                    <a:lstStyle/>
                    <a:p>
                      <a:pPr>
                        <a:lnSpc>
                          <a:spcPct val="115000"/>
                        </a:lnSpc>
                        <a:spcAft>
                          <a:spcPts val="0"/>
                        </a:spcAft>
                      </a:pPr>
                      <a:r>
                        <a:rPr lang="ru-RU" sz="800" dirty="0">
                          <a:solidFill>
                            <a:schemeClr val="tx1"/>
                          </a:solidFill>
                          <a:effectLst/>
                          <a:latin typeface="Inter SemiBold"/>
                          <a:ea typeface="Times New Roman"/>
                          <a:cs typeface="Times New Roman"/>
                        </a:rPr>
                        <a:t>Доля граждан  </a:t>
                      </a:r>
                      <a:r>
                        <a:rPr lang="ru-RU" sz="800" dirty="0" err="1">
                          <a:solidFill>
                            <a:schemeClr val="tx1"/>
                          </a:solidFill>
                          <a:effectLst/>
                          <a:latin typeface="Inter SemiBold"/>
                          <a:ea typeface="Times New Roman"/>
                          <a:cs typeface="Times New Roman"/>
                        </a:rPr>
                        <a:t>Увинского</a:t>
                      </a:r>
                      <a:r>
                        <a:rPr lang="ru-RU" sz="800" dirty="0">
                          <a:solidFill>
                            <a:schemeClr val="tx1"/>
                          </a:solidFill>
                          <a:effectLst/>
                          <a:latin typeface="Inter SemiBold"/>
                          <a:ea typeface="Times New Roman"/>
                          <a:cs typeface="Times New Roman"/>
                        </a:rPr>
                        <a:t> района систематически занимающихся физической культурой и спортом, от общей численности населения, процент </a:t>
                      </a:r>
                      <a:endParaRPr lang="ru-RU" sz="800" dirty="0">
                        <a:solidFill>
                          <a:schemeClr val="tx1"/>
                        </a:solidFill>
                        <a:effectLst/>
                        <a:latin typeface="Inter SemiBold"/>
                        <a:ea typeface="Calibri"/>
                        <a:cs typeface="Times New Roman"/>
                      </a:endParaRP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a:t>
                      </a:r>
                      <a:endParaRPr lang="ru-RU" sz="800" dirty="0">
                        <a:solidFill>
                          <a:schemeClr val="tx1"/>
                        </a:solidFill>
                        <a:effectLst/>
                        <a:latin typeface="Inter SemiBold"/>
                        <a:ea typeface="Calibri"/>
                        <a:cs typeface="Times New Roman"/>
                      </a:endParaRP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45</a:t>
                      </a:r>
                      <a:endParaRPr lang="ru-RU" sz="800" dirty="0">
                        <a:solidFill>
                          <a:schemeClr val="tx1"/>
                        </a:solidFill>
                        <a:effectLst/>
                        <a:latin typeface="Inter SemiBold"/>
                        <a:ea typeface="Calibri"/>
                        <a:cs typeface="Times New Roman"/>
                      </a:endParaRP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ct val="115000"/>
                        </a:lnSpc>
                        <a:spcAft>
                          <a:spcPts val="0"/>
                        </a:spcAft>
                      </a:pPr>
                      <a:r>
                        <a:rPr lang="ru-RU" sz="800" dirty="0" smtClean="0">
                          <a:solidFill>
                            <a:schemeClr val="tx1"/>
                          </a:solidFill>
                          <a:effectLst/>
                          <a:latin typeface="Inter SemiBold"/>
                          <a:ea typeface="Times New Roman"/>
                          <a:cs typeface="Times New Roman"/>
                        </a:rPr>
                        <a:t>51,23</a:t>
                      </a:r>
                      <a:endParaRPr lang="ru-RU" sz="800" dirty="0">
                        <a:solidFill>
                          <a:schemeClr val="tx1"/>
                        </a:solidFill>
                        <a:effectLst/>
                        <a:latin typeface="Inter SemiBold"/>
                        <a:ea typeface="Calibri"/>
                        <a:cs typeface="Times New Roman"/>
                      </a:endParaRP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ct val="115000"/>
                        </a:lnSpc>
                        <a:spcAft>
                          <a:spcPts val="0"/>
                        </a:spcAft>
                      </a:pPr>
                      <a:r>
                        <a:rPr lang="ru-RU" sz="800" dirty="0" smtClean="0">
                          <a:solidFill>
                            <a:schemeClr val="tx1"/>
                          </a:solidFill>
                          <a:effectLst/>
                          <a:latin typeface="Inter SemiBold"/>
                          <a:ea typeface="Times New Roman"/>
                          <a:cs typeface="Times New Roman"/>
                        </a:rPr>
                        <a:t>53</a:t>
                      </a:r>
                      <a:endParaRPr lang="ru-RU" sz="800" dirty="0">
                        <a:solidFill>
                          <a:schemeClr val="tx1"/>
                        </a:solidFill>
                        <a:effectLst/>
                        <a:latin typeface="Inter SemiBold"/>
                        <a:ea typeface="Calibri"/>
                        <a:cs typeface="Times New Roman"/>
                      </a:endParaRP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ct val="115000"/>
                        </a:lnSpc>
                        <a:spcAft>
                          <a:spcPts val="0"/>
                        </a:spcAft>
                      </a:pPr>
                      <a:r>
                        <a:rPr lang="ru-RU" sz="800" dirty="0" smtClean="0">
                          <a:solidFill>
                            <a:schemeClr val="tx1"/>
                          </a:solidFill>
                          <a:effectLst/>
                          <a:latin typeface="Inter SemiBold"/>
                          <a:ea typeface="Times New Roman"/>
                          <a:cs typeface="Times New Roman"/>
                        </a:rPr>
                        <a:t>55</a:t>
                      </a:r>
                      <a:endParaRPr lang="ru-RU" sz="800" dirty="0">
                        <a:solidFill>
                          <a:schemeClr val="tx1"/>
                        </a:solidFill>
                        <a:effectLst/>
                        <a:latin typeface="Inter SemiBold"/>
                        <a:ea typeface="Calibri"/>
                        <a:cs typeface="Times New Roman"/>
                      </a:endParaRP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ct val="115000"/>
                        </a:lnSpc>
                        <a:spcAft>
                          <a:spcPts val="0"/>
                        </a:spcAft>
                      </a:pPr>
                      <a:r>
                        <a:rPr lang="ru-RU" sz="800" dirty="0" smtClean="0">
                          <a:solidFill>
                            <a:schemeClr val="tx1"/>
                          </a:solidFill>
                          <a:effectLst/>
                          <a:latin typeface="Inter SemiBold"/>
                          <a:ea typeface="Times New Roman"/>
                          <a:cs typeface="Times New Roman"/>
                        </a:rPr>
                        <a:t>56</a:t>
                      </a:r>
                      <a:endParaRPr lang="ru-RU" sz="800" dirty="0">
                        <a:solidFill>
                          <a:schemeClr val="tx1"/>
                        </a:solidFill>
                        <a:effectLst/>
                        <a:latin typeface="Inter SemiBold"/>
                        <a:ea typeface="Calibri"/>
                        <a:cs typeface="Times New Roman"/>
                      </a:endParaRP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ct val="115000"/>
                        </a:lnSpc>
                        <a:spcAft>
                          <a:spcPts val="0"/>
                        </a:spcAft>
                      </a:pPr>
                      <a:r>
                        <a:rPr lang="ru-RU" sz="800" dirty="0" smtClean="0">
                          <a:solidFill>
                            <a:schemeClr val="tx1"/>
                          </a:solidFill>
                          <a:effectLst/>
                          <a:latin typeface="Inter SemiBold"/>
                          <a:ea typeface="Times New Roman"/>
                          <a:cs typeface="Times New Roman"/>
                        </a:rPr>
                        <a:t>56</a:t>
                      </a:r>
                      <a:endParaRPr lang="ru-RU" sz="800" dirty="0">
                        <a:solidFill>
                          <a:schemeClr val="tx1"/>
                        </a:solidFill>
                        <a:effectLst/>
                        <a:latin typeface="Inter SemiBold"/>
                        <a:ea typeface="Calibri"/>
                        <a:cs typeface="Times New Roman"/>
                      </a:endParaRP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r>
              <a:tr h="273111">
                <a:tc>
                  <a:txBody>
                    <a:bodyPr/>
                    <a:lstStyle/>
                    <a:p>
                      <a:pPr>
                        <a:lnSpc>
                          <a:spcPct val="115000"/>
                        </a:lnSpc>
                        <a:spcAft>
                          <a:spcPts val="0"/>
                        </a:spcAft>
                      </a:pPr>
                      <a:r>
                        <a:rPr lang="ru-RU" sz="800">
                          <a:solidFill>
                            <a:schemeClr val="tx1"/>
                          </a:solidFill>
                          <a:effectLst/>
                          <a:latin typeface="Inter SemiBold"/>
                          <a:ea typeface="Times New Roman"/>
                          <a:cs typeface="Times New Roman"/>
                        </a:rPr>
                        <a:t>Единовременная пропускная способность спортивных  сооружений района, процент</a:t>
                      </a:r>
                      <a:endParaRPr lang="ru-RU" sz="800">
                        <a:solidFill>
                          <a:schemeClr val="tx1"/>
                        </a:solidFill>
                        <a:effectLst/>
                        <a:latin typeface="Inter SemiBold"/>
                        <a:ea typeface="Calibri"/>
                        <a:cs typeface="Times New Roman"/>
                      </a:endParaRP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a:t>
                      </a:r>
                      <a:endParaRPr lang="ru-RU" sz="800" dirty="0">
                        <a:solidFill>
                          <a:schemeClr val="tx1"/>
                        </a:solidFill>
                        <a:effectLst/>
                        <a:latin typeface="Inter SemiBold"/>
                        <a:ea typeface="Calibri"/>
                        <a:cs typeface="Times New Roman"/>
                      </a:endParaRP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45,2</a:t>
                      </a:r>
                      <a:endParaRPr lang="ru-RU" sz="800" dirty="0">
                        <a:solidFill>
                          <a:schemeClr val="tx1"/>
                        </a:solidFill>
                        <a:effectLst/>
                        <a:latin typeface="Inter SemiBold"/>
                        <a:ea typeface="Calibri"/>
                        <a:cs typeface="Times New Roman"/>
                      </a:endParaRP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45,3</a:t>
                      </a:r>
                      <a:endParaRPr lang="ru-RU" sz="800" dirty="0">
                        <a:solidFill>
                          <a:schemeClr val="tx1"/>
                        </a:solidFill>
                        <a:effectLst/>
                        <a:latin typeface="Inter SemiBold"/>
                        <a:ea typeface="Calibri"/>
                        <a:cs typeface="Times New Roman"/>
                      </a:endParaRP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45,7</a:t>
                      </a:r>
                      <a:endParaRPr lang="ru-RU" sz="800" dirty="0">
                        <a:solidFill>
                          <a:schemeClr val="tx1"/>
                        </a:solidFill>
                        <a:effectLst/>
                        <a:latin typeface="Inter SemiBold"/>
                        <a:ea typeface="Calibri"/>
                        <a:cs typeface="Times New Roman"/>
                      </a:endParaRP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46</a:t>
                      </a:r>
                      <a:endParaRPr lang="ru-RU" sz="800" dirty="0">
                        <a:solidFill>
                          <a:schemeClr val="tx1"/>
                        </a:solidFill>
                        <a:effectLst/>
                        <a:latin typeface="Inter SemiBold"/>
                        <a:ea typeface="Calibri"/>
                        <a:cs typeface="Times New Roman"/>
                      </a:endParaRP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46,2</a:t>
                      </a:r>
                      <a:endParaRPr lang="ru-RU" sz="800" dirty="0">
                        <a:solidFill>
                          <a:schemeClr val="tx1"/>
                        </a:solidFill>
                        <a:effectLst/>
                        <a:latin typeface="Inter SemiBold"/>
                        <a:ea typeface="Calibri"/>
                        <a:cs typeface="Times New Roman"/>
                      </a:endParaRP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46,2</a:t>
                      </a:r>
                      <a:endParaRPr lang="ru-RU" sz="800" dirty="0">
                        <a:solidFill>
                          <a:schemeClr val="tx1"/>
                        </a:solidFill>
                        <a:effectLst/>
                        <a:latin typeface="Inter SemiBold"/>
                        <a:ea typeface="Calibri"/>
                        <a:cs typeface="Times New Roman"/>
                      </a:endParaRP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r>
            </a:tbl>
          </a:graphicData>
        </a:graphic>
      </p:graphicFrame>
      <p:sp>
        <p:nvSpPr>
          <p:cNvPr id="5" name="Прямоугольник 4"/>
          <p:cNvSpPr/>
          <p:nvPr/>
        </p:nvSpPr>
        <p:spPr>
          <a:xfrm>
            <a:off x="373380" y="0"/>
            <a:ext cx="8511540" cy="276999"/>
          </a:xfrm>
          <a:prstGeom prst="rect">
            <a:avLst/>
          </a:prstGeom>
        </p:spPr>
        <p:txBody>
          <a:bodyPr wrap="square">
            <a:spAutoFit/>
          </a:bodyPr>
          <a:lstStyle/>
          <a:p>
            <a:r>
              <a:rPr lang="ru-RU" sz="1200" b="1" dirty="0">
                <a:solidFill>
                  <a:schemeClr val="tx1">
                    <a:lumMod val="75000"/>
                  </a:schemeClr>
                </a:solidFill>
                <a:latin typeface="Be Vietnam Pro"/>
                <a:ea typeface="Be Vietnam Pro"/>
                <a:cs typeface="Be Vietnam Pro"/>
              </a:rPr>
              <a:t>Основные результаты муниципальной программы </a:t>
            </a:r>
            <a:r>
              <a:rPr lang="ru-RU" sz="1200" b="1" dirty="0" smtClean="0">
                <a:solidFill>
                  <a:schemeClr val="tx1">
                    <a:lumMod val="75000"/>
                  </a:schemeClr>
                </a:solidFill>
                <a:latin typeface="Be Vietnam Pro"/>
                <a:ea typeface="Be Vietnam Pro"/>
                <a:cs typeface="Be Vietnam Pro"/>
              </a:rPr>
              <a:t>«</a:t>
            </a:r>
            <a:r>
              <a:rPr lang="ru-RU" sz="1200" b="1" dirty="0">
                <a:solidFill>
                  <a:schemeClr val="tx1">
                    <a:lumMod val="75000"/>
                  </a:schemeClr>
                </a:solidFill>
                <a:latin typeface="Be Vietnam Pro"/>
                <a:ea typeface="Be Vietnam Pro"/>
                <a:cs typeface="Be Vietnam Pro"/>
                <a:sym typeface="Be Vietnam Pro"/>
              </a:rPr>
              <a:t>Формирование </a:t>
            </a:r>
            <a:r>
              <a:rPr lang="ru-RU" sz="1200" b="1" dirty="0" smtClean="0">
                <a:solidFill>
                  <a:schemeClr val="tx1">
                    <a:lumMod val="75000"/>
                  </a:schemeClr>
                </a:solidFill>
                <a:latin typeface="Be Vietnam Pro"/>
                <a:ea typeface="Be Vietnam Pro"/>
                <a:cs typeface="Be Vietnam Pro"/>
                <a:sym typeface="Be Vietnam Pro"/>
              </a:rPr>
              <a:t>здорового образа </a:t>
            </a:r>
            <a:r>
              <a:rPr lang="ru-RU" sz="1200" b="1" dirty="0">
                <a:solidFill>
                  <a:schemeClr val="tx1">
                    <a:lumMod val="75000"/>
                  </a:schemeClr>
                </a:solidFill>
                <a:latin typeface="Be Vietnam Pro"/>
                <a:ea typeface="Be Vietnam Pro"/>
                <a:cs typeface="Be Vietnam Pro"/>
                <a:sym typeface="Be Vietnam Pro"/>
              </a:rPr>
              <a:t>жизни населения»</a:t>
            </a:r>
          </a:p>
        </p:txBody>
      </p:sp>
    </p:spTree>
    <p:extLst>
      <p:ext uri="{BB962C8B-B14F-4D97-AF65-F5344CB8AC3E}">
        <p14:creationId xmlns:p14="http://schemas.microsoft.com/office/powerpoint/2010/main" val="1947249175"/>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Таблица 2"/>
          <p:cNvGraphicFramePr>
            <a:graphicFrameLocks noGrp="1"/>
          </p:cNvGraphicFramePr>
          <p:nvPr>
            <p:extLst>
              <p:ext uri="{D42A27DB-BD31-4B8C-83A1-F6EECF244321}">
                <p14:modId xmlns:p14="http://schemas.microsoft.com/office/powerpoint/2010/main" val="3352291609"/>
              </p:ext>
            </p:extLst>
          </p:nvPr>
        </p:nvGraphicFramePr>
        <p:xfrm>
          <a:off x="169332" y="186267"/>
          <a:ext cx="8855280" cy="4789930"/>
        </p:xfrm>
        <a:graphic>
          <a:graphicData uri="http://schemas.openxmlformats.org/drawingml/2006/table">
            <a:tbl>
              <a:tblPr firstRow="1" firstCol="1" bandRow="1"/>
              <a:tblGrid>
                <a:gridCol w="2920358"/>
                <a:gridCol w="659436"/>
                <a:gridCol w="942051"/>
                <a:gridCol w="847846"/>
                <a:gridCol w="847846"/>
                <a:gridCol w="847846"/>
                <a:gridCol w="906253"/>
                <a:gridCol w="883644"/>
              </a:tblGrid>
              <a:tr h="200606">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Наименование целевого показателя (индикатора)</a:t>
                      </a:r>
                      <a:endParaRPr lang="ru-RU" sz="800" dirty="0">
                        <a:solidFill>
                          <a:schemeClr val="tx1"/>
                        </a:solidFill>
                        <a:effectLst/>
                        <a:latin typeface="Inter SemiBold"/>
                        <a:ea typeface="Calibri"/>
                        <a:cs typeface="Times New Roman"/>
                      </a:endParaRPr>
                    </a:p>
                  </a:txBody>
                  <a:tcPr marL="27464" marR="27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Единица </a:t>
                      </a:r>
                      <a:r>
                        <a:rPr lang="ru-RU" sz="800" dirty="0" smtClean="0">
                          <a:solidFill>
                            <a:schemeClr val="tx1"/>
                          </a:solidFill>
                          <a:effectLst/>
                          <a:latin typeface="Inter SemiBold"/>
                          <a:ea typeface="Times New Roman"/>
                          <a:cs typeface="Times New Roman"/>
                        </a:rPr>
                        <a:t>измерения</a:t>
                      </a:r>
                      <a:endParaRPr lang="ru-RU" sz="800" dirty="0">
                        <a:solidFill>
                          <a:schemeClr val="tx1"/>
                        </a:solidFill>
                        <a:effectLst/>
                        <a:latin typeface="Inter SemiBold"/>
                        <a:ea typeface="Calibri"/>
                        <a:cs typeface="Times New Roman"/>
                      </a:endParaRPr>
                    </a:p>
                  </a:txBody>
                  <a:tcPr marL="27464" marR="27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2023</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2024</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2025</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2026</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2027</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2028</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197459">
                <a:tc vMerge="1">
                  <a:txBody>
                    <a:bodyPr/>
                    <a:lstStyle/>
                    <a:p>
                      <a:endParaRPr lang="ru-RU"/>
                    </a:p>
                  </a:txBody>
                  <a:tcPr/>
                </a:tc>
                <a:tc vMerge="1">
                  <a:txBody>
                    <a:bodyPr/>
                    <a:lstStyle/>
                    <a:p>
                      <a:endParaRPr lang="ru-RU"/>
                    </a:p>
                  </a:txBody>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отчет</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800" b="0"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отчет</a:t>
                      </a:r>
                      <a:endParaRPr kumimoji="0" lang="ru-RU" sz="800" b="0" i="0" u="none" strike="noStrike" kern="0" cap="none" spc="0" normalizeH="0" baseline="0" noProof="0" dirty="0">
                        <a:ln>
                          <a:noFill/>
                        </a:ln>
                        <a:solidFill>
                          <a:srgbClr val="00717D"/>
                        </a:solidFill>
                        <a:effectLst/>
                        <a:uLnTx/>
                        <a:uFillTx/>
                        <a:latin typeface="Inter SemiBold"/>
                        <a:ea typeface="Calibri"/>
                        <a:cs typeface="Times New Roman"/>
                        <a:sym typeface="Arial"/>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оценка</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538197">
                <a:tc>
                  <a:txBody>
                    <a:bodyPr/>
                    <a:lstStyle/>
                    <a:p>
                      <a:pPr>
                        <a:lnSpc>
                          <a:spcPct val="115000"/>
                        </a:lnSpc>
                        <a:spcAft>
                          <a:spcPts val="0"/>
                        </a:spcAft>
                      </a:pPr>
                      <a:r>
                        <a:rPr lang="ru-RU" sz="800" dirty="0" smtClean="0">
                          <a:solidFill>
                            <a:schemeClr val="tx1"/>
                          </a:solidFill>
                          <a:effectLst/>
                          <a:latin typeface="Inter SemiBold"/>
                          <a:ea typeface="Times New Roman"/>
                          <a:cs typeface="Times New Roman"/>
                        </a:rPr>
                        <a:t> Доля граждан района, занимающихся физической культурой и спортом по месту работы, в общей численности населения района, занятого в экономике, процент</a:t>
                      </a:r>
                      <a:endParaRPr lang="ru-RU" sz="800" dirty="0">
                        <a:solidFill>
                          <a:schemeClr val="tx1"/>
                        </a:solidFill>
                        <a:effectLst/>
                        <a:latin typeface="Inter SemiBold"/>
                        <a:ea typeface="Calibri"/>
                        <a:cs typeface="Times New Roman"/>
                      </a:endParaRP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a:t>
                      </a:r>
                      <a:endParaRPr lang="ru-RU" sz="800" dirty="0">
                        <a:solidFill>
                          <a:schemeClr val="tx1"/>
                        </a:solidFill>
                        <a:effectLst/>
                        <a:latin typeface="Inter SemiBold"/>
                        <a:ea typeface="Calibri"/>
                        <a:cs typeface="Times New Roman"/>
                      </a:endParaRP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smtClean="0">
                          <a:solidFill>
                            <a:schemeClr val="tx1"/>
                          </a:solidFill>
                          <a:effectLst/>
                          <a:latin typeface="Inter SemiBold"/>
                          <a:ea typeface="Times New Roman"/>
                          <a:cs typeface="Times New Roman"/>
                        </a:rPr>
                        <a:t>30,8</a:t>
                      </a:r>
                      <a:endParaRPr lang="ru-RU" sz="800" dirty="0">
                        <a:solidFill>
                          <a:schemeClr val="tx1"/>
                        </a:solidFill>
                        <a:effectLst/>
                        <a:latin typeface="Inter SemiBold"/>
                        <a:ea typeface="Calibri"/>
                        <a:cs typeface="Times New Roman"/>
                      </a:endParaRP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smtClean="0">
                          <a:solidFill>
                            <a:schemeClr val="tx1"/>
                          </a:solidFill>
                          <a:effectLst/>
                          <a:latin typeface="Inter SemiBold"/>
                          <a:ea typeface="Times New Roman"/>
                          <a:cs typeface="Times New Roman"/>
                        </a:rPr>
                        <a:t>50,3</a:t>
                      </a:r>
                      <a:endParaRPr lang="ru-RU" sz="800" dirty="0">
                        <a:solidFill>
                          <a:schemeClr val="tx1"/>
                        </a:solidFill>
                        <a:effectLst/>
                        <a:latin typeface="Inter SemiBold"/>
                        <a:ea typeface="Calibri"/>
                        <a:cs typeface="Times New Roman"/>
                      </a:endParaRP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smtClean="0">
                          <a:solidFill>
                            <a:schemeClr val="tx1"/>
                          </a:solidFill>
                          <a:effectLst/>
                          <a:latin typeface="Inter SemiBold"/>
                          <a:ea typeface="Times New Roman"/>
                          <a:cs typeface="Times New Roman"/>
                        </a:rPr>
                        <a:t>51</a:t>
                      </a:r>
                      <a:endParaRPr lang="ru-RU" sz="800" dirty="0">
                        <a:solidFill>
                          <a:schemeClr val="tx1"/>
                        </a:solidFill>
                        <a:effectLst/>
                        <a:latin typeface="Inter SemiBold"/>
                        <a:ea typeface="Calibri"/>
                        <a:cs typeface="Times New Roman"/>
                      </a:endParaRP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smtClean="0">
                          <a:solidFill>
                            <a:schemeClr val="tx1"/>
                          </a:solidFill>
                          <a:effectLst/>
                          <a:latin typeface="Inter SemiBold"/>
                          <a:ea typeface="Times New Roman"/>
                          <a:cs typeface="Times New Roman"/>
                        </a:rPr>
                        <a:t>52</a:t>
                      </a:r>
                      <a:endParaRPr lang="ru-RU" sz="800" dirty="0">
                        <a:solidFill>
                          <a:schemeClr val="tx1"/>
                        </a:solidFill>
                        <a:effectLst/>
                        <a:latin typeface="Inter SemiBold"/>
                        <a:ea typeface="Calibri"/>
                        <a:cs typeface="Times New Roman"/>
                      </a:endParaRP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smtClean="0">
                          <a:solidFill>
                            <a:schemeClr val="tx1"/>
                          </a:solidFill>
                          <a:effectLst/>
                          <a:latin typeface="Inter SemiBold"/>
                          <a:ea typeface="Times New Roman"/>
                          <a:cs typeface="Times New Roman"/>
                        </a:rPr>
                        <a:t>53</a:t>
                      </a:r>
                      <a:endParaRPr lang="ru-RU" sz="800" dirty="0">
                        <a:solidFill>
                          <a:schemeClr val="tx1"/>
                        </a:solidFill>
                        <a:effectLst/>
                        <a:latin typeface="Inter SemiBold"/>
                        <a:ea typeface="Calibri"/>
                        <a:cs typeface="Times New Roman"/>
                      </a:endParaRP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smtClean="0">
                          <a:solidFill>
                            <a:schemeClr val="tx1"/>
                          </a:solidFill>
                          <a:effectLst/>
                          <a:latin typeface="Inter SemiBold"/>
                          <a:ea typeface="Times New Roman"/>
                          <a:cs typeface="Times New Roman"/>
                        </a:rPr>
                        <a:t>53</a:t>
                      </a:r>
                      <a:endParaRPr lang="ru-RU" sz="800" dirty="0">
                        <a:solidFill>
                          <a:schemeClr val="tx1"/>
                        </a:solidFill>
                        <a:effectLst/>
                        <a:latin typeface="Inter SemiBold"/>
                        <a:ea typeface="Calibri"/>
                        <a:cs typeface="Times New Roman"/>
                      </a:endParaRPr>
                    </a:p>
                  </a:txBody>
                  <a:tcPr marL="26324" marR="263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497582">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solidFill>
                            <a:schemeClr val="tx1"/>
                          </a:solidFill>
                          <a:effectLst/>
                          <a:latin typeface="Inter SemiBold"/>
                          <a:ea typeface="Times New Roman"/>
                          <a:cs typeface="Times New Roman"/>
                        </a:rPr>
                        <a:t>Доля учащихся и студентов, систематически занимающихся физической культурой и спортом, в общей численности учащихся и студентов, процент</a:t>
                      </a:r>
                      <a:endParaRPr lang="ru-RU" sz="800" dirty="0">
                        <a:solidFill>
                          <a:schemeClr val="tx1"/>
                        </a:solidFill>
                        <a:effectLst/>
                        <a:latin typeface="Inter SemiBold"/>
                        <a:ea typeface="Calibri"/>
                        <a:cs typeface="Times New Roman"/>
                      </a:endParaRPr>
                    </a:p>
                  </a:txBody>
                  <a:tcPr marL="27464" marR="27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a:t>
                      </a:r>
                      <a:endParaRPr lang="ru-RU" sz="800" dirty="0">
                        <a:solidFill>
                          <a:schemeClr val="tx1"/>
                        </a:solidFill>
                        <a:effectLst/>
                        <a:latin typeface="Inter SemiBold"/>
                        <a:ea typeface="Calibri"/>
                        <a:cs typeface="Times New Roman"/>
                      </a:endParaRPr>
                    </a:p>
                  </a:txBody>
                  <a:tcPr marL="27464" marR="27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79,3</a:t>
                      </a:r>
                      <a:endParaRPr lang="ru-RU" sz="800" dirty="0">
                        <a:solidFill>
                          <a:schemeClr val="tx1"/>
                        </a:solidFill>
                        <a:effectLst/>
                        <a:latin typeface="Inter SemiBold"/>
                        <a:ea typeface="Calibri"/>
                        <a:cs typeface="Times New Roman"/>
                      </a:endParaRPr>
                    </a:p>
                  </a:txBody>
                  <a:tcPr marL="27464" marR="27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82,3</a:t>
                      </a:r>
                      <a:endParaRPr lang="ru-RU" sz="800" dirty="0">
                        <a:solidFill>
                          <a:schemeClr val="tx1"/>
                        </a:solidFill>
                        <a:effectLst/>
                        <a:latin typeface="Inter SemiBold"/>
                        <a:ea typeface="Calibri"/>
                        <a:cs typeface="Times New Roman"/>
                      </a:endParaRPr>
                    </a:p>
                  </a:txBody>
                  <a:tcPr marL="27464" marR="27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83</a:t>
                      </a:r>
                      <a:endParaRPr lang="ru-RU" sz="800" dirty="0">
                        <a:solidFill>
                          <a:schemeClr val="tx1"/>
                        </a:solidFill>
                        <a:effectLst/>
                        <a:latin typeface="Inter SemiBold"/>
                        <a:ea typeface="Calibri"/>
                        <a:cs typeface="Times New Roman"/>
                      </a:endParaRPr>
                    </a:p>
                  </a:txBody>
                  <a:tcPr marL="27464" marR="27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83</a:t>
                      </a:r>
                      <a:endParaRPr lang="ru-RU" sz="800" dirty="0">
                        <a:solidFill>
                          <a:schemeClr val="tx1"/>
                        </a:solidFill>
                        <a:effectLst/>
                        <a:latin typeface="Inter SemiBold"/>
                        <a:ea typeface="Calibri"/>
                        <a:cs typeface="Times New Roman"/>
                      </a:endParaRPr>
                    </a:p>
                  </a:txBody>
                  <a:tcPr marL="27464" marR="27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83</a:t>
                      </a:r>
                      <a:endParaRPr lang="ru-RU" sz="800" dirty="0">
                        <a:solidFill>
                          <a:schemeClr val="tx1"/>
                        </a:solidFill>
                        <a:effectLst/>
                        <a:latin typeface="Inter SemiBold"/>
                        <a:ea typeface="Calibri"/>
                        <a:cs typeface="Times New Roman"/>
                      </a:endParaRPr>
                    </a:p>
                  </a:txBody>
                  <a:tcPr marL="27464" marR="27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83</a:t>
                      </a:r>
                      <a:endParaRPr lang="ru-RU" sz="800" dirty="0">
                        <a:solidFill>
                          <a:schemeClr val="tx1"/>
                        </a:solidFill>
                        <a:effectLst/>
                        <a:latin typeface="Inter SemiBold"/>
                        <a:ea typeface="Calibri"/>
                        <a:cs typeface="Times New Roman"/>
                      </a:endParaRPr>
                    </a:p>
                  </a:txBody>
                  <a:tcPr marL="27464" marR="27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57545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solidFill>
                            <a:schemeClr val="tx1"/>
                          </a:solidFill>
                          <a:effectLst/>
                          <a:latin typeface="Inter SemiBold"/>
                          <a:ea typeface="Times New Roman"/>
                          <a:cs typeface="Times New Roman"/>
                        </a:rPr>
                        <a:t>Доля лиц с ограниченными возможностями здоровья и инвалидов, систематически занимающихся физической культурой и спортом в общей численности данной категории населения, процент</a:t>
                      </a:r>
                      <a:endParaRPr lang="ru-RU" sz="800" dirty="0">
                        <a:solidFill>
                          <a:schemeClr val="tx1"/>
                        </a:solidFill>
                        <a:effectLst/>
                        <a:latin typeface="Inter SemiBold"/>
                        <a:ea typeface="Calibri"/>
                        <a:cs typeface="Times New Roman"/>
                      </a:endParaRPr>
                    </a:p>
                  </a:txBody>
                  <a:tcPr marL="27464" marR="27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a:t>
                      </a:r>
                      <a:endParaRPr lang="ru-RU" sz="800" dirty="0">
                        <a:solidFill>
                          <a:schemeClr val="tx1"/>
                        </a:solidFill>
                        <a:effectLst/>
                        <a:latin typeface="Inter SemiBold"/>
                        <a:ea typeface="Calibri"/>
                        <a:cs typeface="Times New Roman"/>
                      </a:endParaRPr>
                    </a:p>
                  </a:txBody>
                  <a:tcPr marL="27464" marR="27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16,3</a:t>
                      </a:r>
                      <a:endParaRPr lang="ru-RU" sz="800" dirty="0">
                        <a:solidFill>
                          <a:schemeClr val="tx1"/>
                        </a:solidFill>
                        <a:effectLst/>
                        <a:latin typeface="Inter SemiBold"/>
                        <a:ea typeface="Calibri"/>
                        <a:cs typeface="Times New Roman"/>
                      </a:endParaRPr>
                    </a:p>
                  </a:txBody>
                  <a:tcPr marL="27464" marR="27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16,4</a:t>
                      </a:r>
                      <a:endParaRPr lang="ru-RU" sz="800" dirty="0">
                        <a:solidFill>
                          <a:schemeClr val="tx1"/>
                        </a:solidFill>
                        <a:effectLst/>
                        <a:latin typeface="Inter SemiBold"/>
                        <a:ea typeface="Calibri"/>
                        <a:cs typeface="Times New Roman"/>
                      </a:endParaRPr>
                    </a:p>
                  </a:txBody>
                  <a:tcPr marL="27464" marR="27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16,6</a:t>
                      </a:r>
                      <a:endParaRPr lang="ru-RU" sz="800">
                        <a:solidFill>
                          <a:schemeClr val="tx1"/>
                        </a:solidFill>
                        <a:effectLst/>
                        <a:latin typeface="Inter SemiBold"/>
                        <a:ea typeface="Calibri"/>
                        <a:cs typeface="Times New Roman"/>
                      </a:endParaRPr>
                    </a:p>
                  </a:txBody>
                  <a:tcPr marL="27464" marR="27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16,6</a:t>
                      </a:r>
                      <a:endParaRPr lang="ru-RU" sz="800" dirty="0">
                        <a:solidFill>
                          <a:schemeClr val="tx1"/>
                        </a:solidFill>
                        <a:effectLst/>
                        <a:latin typeface="Inter SemiBold"/>
                        <a:ea typeface="Calibri"/>
                        <a:cs typeface="Times New Roman"/>
                      </a:endParaRPr>
                    </a:p>
                  </a:txBody>
                  <a:tcPr marL="27464" marR="27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16,7</a:t>
                      </a:r>
                      <a:endParaRPr lang="ru-RU" sz="800" dirty="0">
                        <a:solidFill>
                          <a:schemeClr val="tx1"/>
                        </a:solidFill>
                        <a:effectLst/>
                        <a:latin typeface="Inter SemiBold"/>
                        <a:ea typeface="Calibri"/>
                        <a:cs typeface="Times New Roman"/>
                      </a:endParaRPr>
                    </a:p>
                  </a:txBody>
                  <a:tcPr marL="27464" marR="27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16,7</a:t>
                      </a:r>
                      <a:endParaRPr lang="ru-RU" sz="800" dirty="0">
                        <a:solidFill>
                          <a:schemeClr val="tx1"/>
                        </a:solidFill>
                        <a:effectLst/>
                        <a:latin typeface="Inter SemiBold"/>
                        <a:ea typeface="Calibri"/>
                        <a:cs typeface="Times New Roman"/>
                      </a:endParaRPr>
                    </a:p>
                  </a:txBody>
                  <a:tcPr marL="27464" marR="27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400721">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solidFill>
                            <a:schemeClr val="tx1"/>
                          </a:solidFill>
                          <a:effectLst/>
                          <a:latin typeface="Inter SemiBold"/>
                          <a:ea typeface="Times New Roman"/>
                          <a:cs typeface="Times New Roman"/>
                        </a:rPr>
                        <a:t>Среднемесячная номинальная начисленная заработная плата работников муниципальных учреждений культуры и спорта</a:t>
                      </a:r>
                      <a:endParaRPr lang="ru-RU" sz="800" dirty="0">
                        <a:solidFill>
                          <a:schemeClr val="tx1"/>
                        </a:solidFill>
                        <a:effectLst/>
                        <a:latin typeface="Inter SemiBold"/>
                        <a:ea typeface="Calibri"/>
                        <a:cs typeface="Times New Roman"/>
                      </a:endParaRPr>
                    </a:p>
                  </a:txBody>
                  <a:tcPr marL="27464" marR="27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рублей</a:t>
                      </a:r>
                      <a:endParaRPr lang="ru-RU" sz="800" dirty="0">
                        <a:solidFill>
                          <a:schemeClr val="tx1"/>
                        </a:solidFill>
                        <a:effectLst/>
                        <a:latin typeface="Inter SemiBold"/>
                        <a:ea typeface="Calibri"/>
                        <a:cs typeface="Times New Roman"/>
                      </a:endParaRPr>
                    </a:p>
                  </a:txBody>
                  <a:tcPr marL="27464" marR="27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25 874,30</a:t>
                      </a:r>
                      <a:endParaRPr lang="ru-RU" sz="800" dirty="0">
                        <a:solidFill>
                          <a:schemeClr val="tx1"/>
                        </a:solidFill>
                        <a:effectLst/>
                        <a:latin typeface="Inter SemiBold"/>
                        <a:ea typeface="Calibri"/>
                        <a:cs typeface="Times New Roman"/>
                      </a:endParaRPr>
                    </a:p>
                  </a:txBody>
                  <a:tcPr marL="27464" marR="27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39 426,7</a:t>
                      </a:r>
                      <a:endParaRPr lang="ru-RU" sz="800" dirty="0">
                        <a:solidFill>
                          <a:schemeClr val="tx1"/>
                        </a:solidFill>
                        <a:effectLst/>
                        <a:latin typeface="Inter SemiBold"/>
                        <a:ea typeface="Calibri"/>
                        <a:cs typeface="Times New Roman"/>
                      </a:endParaRPr>
                    </a:p>
                  </a:txBody>
                  <a:tcPr marL="27464" marR="27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38 426,7</a:t>
                      </a:r>
                      <a:endParaRPr lang="ru-RU" sz="800" dirty="0">
                        <a:solidFill>
                          <a:schemeClr val="tx1"/>
                        </a:solidFill>
                        <a:effectLst/>
                        <a:latin typeface="Inter SemiBold"/>
                        <a:ea typeface="Calibri"/>
                        <a:cs typeface="Times New Roman"/>
                      </a:endParaRPr>
                    </a:p>
                  </a:txBody>
                  <a:tcPr marL="27464" marR="27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39 500</a:t>
                      </a:r>
                      <a:endParaRPr lang="ru-RU" sz="800" dirty="0">
                        <a:solidFill>
                          <a:schemeClr val="tx1"/>
                        </a:solidFill>
                        <a:effectLst/>
                        <a:latin typeface="Inter SemiBold"/>
                        <a:ea typeface="Calibri"/>
                        <a:cs typeface="Times New Roman"/>
                      </a:endParaRPr>
                    </a:p>
                  </a:txBody>
                  <a:tcPr marL="27464" marR="27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41 800</a:t>
                      </a:r>
                      <a:endParaRPr lang="ru-RU" sz="800" dirty="0">
                        <a:solidFill>
                          <a:schemeClr val="tx1"/>
                        </a:solidFill>
                        <a:effectLst/>
                        <a:latin typeface="Inter SemiBold"/>
                        <a:ea typeface="Calibri"/>
                        <a:cs typeface="Times New Roman"/>
                      </a:endParaRPr>
                    </a:p>
                  </a:txBody>
                  <a:tcPr marL="27464" marR="27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41 800</a:t>
                      </a:r>
                      <a:endParaRPr lang="ru-RU" sz="800" dirty="0">
                        <a:solidFill>
                          <a:schemeClr val="tx1"/>
                        </a:solidFill>
                        <a:effectLst/>
                        <a:latin typeface="Inter SemiBold"/>
                        <a:ea typeface="Calibri"/>
                        <a:cs typeface="Times New Roman"/>
                      </a:endParaRPr>
                    </a:p>
                  </a:txBody>
                  <a:tcPr marL="27464" marR="27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29856">
                <a:tc gridSpan="8">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80899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1100" b="1"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Подпрограмма «Профилактика немедицинского потребления наркотиков и  других психоактивных веществ»</a:t>
                      </a:r>
                      <a:endParaRPr kumimoji="0" lang="ru-RU" sz="1100" b="1" i="0" u="none" strike="noStrike" kern="0" cap="none" spc="0" normalizeH="0" baseline="0" noProof="0" dirty="0">
                        <a:ln>
                          <a:noFill/>
                        </a:ln>
                        <a:solidFill>
                          <a:srgbClr val="00717D"/>
                        </a:solidFill>
                        <a:effectLst/>
                        <a:uLnTx/>
                        <a:uFillTx/>
                        <a:latin typeface="Inter SemiBold"/>
                        <a:ea typeface="Times New Roman"/>
                        <a:cs typeface="Times New Roman"/>
                        <a:sym typeface="Arial"/>
                      </a:endParaRPr>
                    </a:p>
                  </a:txBody>
                  <a:tcPr marL="27464" marR="2746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r>
              <a:tr h="398066">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a:solidFill>
                            <a:schemeClr val="tx1"/>
                          </a:solidFill>
                          <a:effectLst/>
                          <a:latin typeface="Inter SemiBold"/>
                          <a:ea typeface="Times New Roman"/>
                          <a:cs typeface="Times New Roman"/>
                        </a:rPr>
                        <a:t>Количество проведенных публичных мероприятий, направленных на профилактику наркомании</a:t>
                      </a:r>
                      <a:endParaRPr lang="ru-RU" sz="800">
                        <a:solidFill>
                          <a:schemeClr val="tx1"/>
                        </a:solidFill>
                        <a:effectLst/>
                        <a:latin typeface="Inter SemiBold"/>
                        <a:ea typeface="Calibri"/>
                        <a:cs typeface="Times New Roman"/>
                      </a:endParaRPr>
                    </a:p>
                  </a:txBody>
                  <a:tcPr marL="27464" marR="27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ед.</a:t>
                      </a:r>
                      <a:endParaRPr lang="ru-RU" sz="800">
                        <a:solidFill>
                          <a:schemeClr val="tx1"/>
                        </a:solidFill>
                        <a:effectLst/>
                        <a:latin typeface="Inter SemiBold"/>
                        <a:ea typeface="Calibri"/>
                        <a:cs typeface="Times New Roman"/>
                      </a:endParaRPr>
                    </a:p>
                  </a:txBody>
                  <a:tcPr marL="27464" marR="27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97</a:t>
                      </a:r>
                      <a:endParaRPr lang="ru-RU" sz="800" dirty="0">
                        <a:solidFill>
                          <a:schemeClr val="tx1"/>
                        </a:solidFill>
                        <a:effectLst/>
                        <a:latin typeface="Inter SemiBold"/>
                        <a:ea typeface="Calibri"/>
                        <a:cs typeface="Times New Roman"/>
                      </a:endParaRPr>
                    </a:p>
                  </a:txBody>
                  <a:tcPr marL="27464" marR="27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74</a:t>
                      </a:r>
                      <a:endParaRPr lang="ru-RU" sz="800" dirty="0">
                        <a:solidFill>
                          <a:schemeClr val="tx1"/>
                        </a:solidFill>
                        <a:effectLst/>
                        <a:latin typeface="Inter SemiBold"/>
                        <a:ea typeface="Calibri"/>
                        <a:cs typeface="Times New Roman"/>
                      </a:endParaRPr>
                    </a:p>
                  </a:txBody>
                  <a:tcPr marL="27464" marR="27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4</a:t>
                      </a:r>
                      <a:endParaRPr lang="ru-RU" sz="800" dirty="0">
                        <a:solidFill>
                          <a:schemeClr val="tx1"/>
                        </a:solidFill>
                        <a:effectLst/>
                        <a:latin typeface="Inter SemiBold"/>
                        <a:ea typeface="Calibri"/>
                        <a:cs typeface="Times New Roman"/>
                      </a:endParaRPr>
                    </a:p>
                  </a:txBody>
                  <a:tcPr marL="27464" marR="27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4</a:t>
                      </a:r>
                      <a:endParaRPr lang="ru-RU" sz="800" dirty="0">
                        <a:solidFill>
                          <a:schemeClr val="tx1"/>
                        </a:solidFill>
                        <a:effectLst/>
                        <a:latin typeface="Inter SemiBold"/>
                        <a:ea typeface="Calibri"/>
                        <a:cs typeface="Times New Roman"/>
                      </a:endParaRPr>
                    </a:p>
                  </a:txBody>
                  <a:tcPr marL="27464" marR="27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4</a:t>
                      </a:r>
                      <a:endParaRPr lang="ru-RU" sz="800" dirty="0">
                        <a:solidFill>
                          <a:schemeClr val="tx1"/>
                        </a:solidFill>
                        <a:effectLst/>
                        <a:latin typeface="Inter SemiBold"/>
                        <a:ea typeface="Calibri"/>
                        <a:cs typeface="Times New Roman"/>
                      </a:endParaRPr>
                    </a:p>
                  </a:txBody>
                  <a:tcPr marL="27464" marR="27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4</a:t>
                      </a:r>
                      <a:endParaRPr lang="ru-RU" sz="800" dirty="0">
                        <a:solidFill>
                          <a:schemeClr val="tx1"/>
                        </a:solidFill>
                        <a:effectLst/>
                        <a:latin typeface="Inter SemiBold"/>
                        <a:ea typeface="Calibri"/>
                        <a:cs typeface="Times New Roman"/>
                      </a:endParaRPr>
                    </a:p>
                  </a:txBody>
                  <a:tcPr marL="27464" marR="27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675673">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solidFill>
                            <a:schemeClr val="tx1"/>
                          </a:solidFill>
                          <a:effectLst/>
                          <a:latin typeface="Inter SemiBold"/>
                          <a:ea typeface="Times New Roman"/>
                          <a:cs typeface="Times New Roman"/>
                        </a:rPr>
                        <a:t>Доля учащихся образовательных организаций </a:t>
                      </a:r>
                      <a:r>
                        <a:rPr lang="ru-RU" sz="800" dirty="0" err="1">
                          <a:solidFill>
                            <a:schemeClr val="tx1"/>
                          </a:solidFill>
                          <a:effectLst/>
                          <a:latin typeface="Inter SemiBold"/>
                          <a:ea typeface="Times New Roman"/>
                          <a:cs typeface="Times New Roman"/>
                        </a:rPr>
                        <a:t>Увинского</a:t>
                      </a:r>
                      <a:r>
                        <a:rPr lang="ru-RU" sz="800" dirty="0">
                          <a:solidFill>
                            <a:schemeClr val="tx1"/>
                          </a:solidFill>
                          <a:effectLst/>
                          <a:latin typeface="Inter SemiBold"/>
                          <a:ea typeface="Times New Roman"/>
                          <a:cs typeface="Times New Roman"/>
                        </a:rPr>
                        <a:t> района, участвующих в реализации профилактических антинаркотических мероприятий Программы, от общей численности учащихся образовательных организаций </a:t>
                      </a:r>
                      <a:r>
                        <a:rPr lang="ru-RU" sz="800" dirty="0" err="1">
                          <a:solidFill>
                            <a:schemeClr val="tx1"/>
                          </a:solidFill>
                          <a:effectLst/>
                          <a:latin typeface="Inter SemiBold"/>
                          <a:ea typeface="Times New Roman"/>
                          <a:cs typeface="Times New Roman"/>
                        </a:rPr>
                        <a:t>Увинского</a:t>
                      </a:r>
                      <a:r>
                        <a:rPr lang="ru-RU" sz="800" dirty="0">
                          <a:solidFill>
                            <a:schemeClr val="tx1"/>
                          </a:solidFill>
                          <a:effectLst/>
                          <a:latin typeface="Inter SemiBold"/>
                          <a:ea typeface="Times New Roman"/>
                          <a:cs typeface="Times New Roman"/>
                        </a:rPr>
                        <a:t> района</a:t>
                      </a:r>
                      <a:endParaRPr lang="ru-RU" sz="800" dirty="0">
                        <a:solidFill>
                          <a:schemeClr val="tx1"/>
                        </a:solidFill>
                        <a:effectLst/>
                        <a:latin typeface="Inter SemiBold"/>
                        <a:ea typeface="Calibri"/>
                        <a:cs typeface="Times New Roman"/>
                      </a:endParaRPr>
                    </a:p>
                  </a:txBody>
                  <a:tcPr marL="27464" marR="27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a:t>
                      </a:r>
                      <a:endParaRPr lang="ru-RU" sz="800">
                        <a:solidFill>
                          <a:schemeClr val="tx1"/>
                        </a:solidFill>
                        <a:effectLst/>
                        <a:latin typeface="Inter SemiBold"/>
                        <a:ea typeface="Calibri"/>
                        <a:cs typeface="Times New Roman"/>
                      </a:endParaRPr>
                    </a:p>
                  </a:txBody>
                  <a:tcPr marL="27464" marR="27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53</a:t>
                      </a:r>
                      <a:endParaRPr lang="ru-RU" sz="800" dirty="0">
                        <a:solidFill>
                          <a:schemeClr val="tx1"/>
                        </a:solidFill>
                        <a:effectLst/>
                        <a:latin typeface="Inter SemiBold"/>
                        <a:ea typeface="Calibri"/>
                        <a:cs typeface="Times New Roman"/>
                      </a:endParaRPr>
                    </a:p>
                  </a:txBody>
                  <a:tcPr marL="27464" marR="27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71,2</a:t>
                      </a:r>
                      <a:endParaRPr lang="ru-RU" sz="800" dirty="0">
                        <a:solidFill>
                          <a:schemeClr val="tx1"/>
                        </a:solidFill>
                        <a:effectLst/>
                        <a:latin typeface="Inter SemiBold"/>
                        <a:ea typeface="Calibri"/>
                        <a:cs typeface="Times New Roman"/>
                      </a:endParaRPr>
                    </a:p>
                  </a:txBody>
                  <a:tcPr marL="27464" marR="27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73</a:t>
                      </a:r>
                      <a:endParaRPr lang="ru-RU" sz="800" dirty="0">
                        <a:solidFill>
                          <a:schemeClr val="tx1"/>
                        </a:solidFill>
                        <a:effectLst/>
                        <a:latin typeface="Inter SemiBold"/>
                        <a:ea typeface="Calibri"/>
                        <a:cs typeface="Times New Roman"/>
                      </a:endParaRPr>
                    </a:p>
                  </a:txBody>
                  <a:tcPr marL="27464" marR="27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75</a:t>
                      </a:r>
                      <a:endParaRPr lang="ru-RU" sz="800" dirty="0">
                        <a:solidFill>
                          <a:schemeClr val="tx1"/>
                        </a:solidFill>
                        <a:effectLst/>
                        <a:latin typeface="Inter SemiBold"/>
                        <a:ea typeface="Calibri"/>
                        <a:cs typeface="Times New Roman"/>
                      </a:endParaRPr>
                    </a:p>
                  </a:txBody>
                  <a:tcPr marL="27464" marR="27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75</a:t>
                      </a:r>
                      <a:endParaRPr lang="ru-RU" sz="800" dirty="0">
                        <a:solidFill>
                          <a:schemeClr val="tx1"/>
                        </a:solidFill>
                        <a:effectLst/>
                        <a:latin typeface="Inter SemiBold"/>
                        <a:ea typeface="Calibri"/>
                        <a:cs typeface="Times New Roman"/>
                      </a:endParaRPr>
                    </a:p>
                  </a:txBody>
                  <a:tcPr marL="27464" marR="27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75</a:t>
                      </a:r>
                      <a:endParaRPr lang="ru-RU" sz="800" dirty="0">
                        <a:solidFill>
                          <a:schemeClr val="tx1"/>
                        </a:solidFill>
                        <a:effectLst/>
                        <a:latin typeface="Inter SemiBold"/>
                        <a:ea typeface="Calibri"/>
                        <a:cs typeface="Times New Roman"/>
                      </a:endParaRPr>
                    </a:p>
                  </a:txBody>
                  <a:tcPr marL="27464" marR="27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610349">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a:solidFill>
                            <a:schemeClr val="tx1"/>
                          </a:solidFill>
                          <a:effectLst/>
                          <a:latin typeface="Inter SemiBold"/>
                          <a:ea typeface="Times New Roman"/>
                          <a:cs typeface="Times New Roman"/>
                        </a:rPr>
                        <a:t>Количество зарегистрированных преступлений, связанных с незаконным оборотом наркотиков, в том числе связанных со сбытом наркотических веществ, выявленных правоохранительными органами Увинского района</a:t>
                      </a:r>
                      <a:endParaRPr lang="ru-RU" sz="800">
                        <a:solidFill>
                          <a:schemeClr val="tx1"/>
                        </a:solidFill>
                        <a:effectLst/>
                        <a:latin typeface="Inter SemiBold"/>
                        <a:ea typeface="Calibri"/>
                        <a:cs typeface="Times New Roman"/>
                      </a:endParaRPr>
                    </a:p>
                  </a:txBody>
                  <a:tcPr marL="27464" marR="27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ед.</a:t>
                      </a:r>
                      <a:endParaRPr lang="ru-RU" sz="800">
                        <a:solidFill>
                          <a:schemeClr val="tx1"/>
                        </a:solidFill>
                        <a:effectLst/>
                        <a:latin typeface="Inter SemiBold"/>
                        <a:ea typeface="Calibri"/>
                        <a:cs typeface="Times New Roman"/>
                      </a:endParaRPr>
                    </a:p>
                  </a:txBody>
                  <a:tcPr marL="27464" marR="27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16</a:t>
                      </a:r>
                      <a:endParaRPr lang="ru-RU" sz="800" dirty="0">
                        <a:solidFill>
                          <a:schemeClr val="tx1"/>
                        </a:solidFill>
                        <a:effectLst/>
                        <a:latin typeface="Inter SemiBold"/>
                        <a:ea typeface="Calibri"/>
                        <a:cs typeface="Times New Roman"/>
                      </a:endParaRPr>
                    </a:p>
                  </a:txBody>
                  <a:tcPr marL="27464" marR="27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0</a:t>
                      </a:r>
                      <a:endParaRPr lang="ru-RU" sz="800" dirty="0">
                        <a:solidFill>
                          <a:schemeClr val="tx1"/>
                        </a:solidFill>
                        <a:effectLst/>
                        <a:latin typeface="Inter SemiBold"/>
                        <a:ea typeface="Calibri"/>
                        <a:cs typeface="Times New Roman"/>
                      </a:endParaRPr>
                    </a:p>
                  </a:txBody>
                  <a:tcPr marL="27464" marR="27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0</a:t>
                      </a:r>
                      <a:endParaRPr lang="ru-RU" sz="800" dirty="0">
                        <a:solidFill>
                          <a:schemeClr val="tx1"/>
                        </a:solidFill>
                        <a:effectLst/>
                        <a:latin typeface="Inter SemiBold"/>
                        <a:ea typeface="Calibri"/>
                        <a:cs typeface="Times New Roman"/>
                      </a:endParaRPr>
                    </a:p>
                  </a:txBody>
                  <a:tcPr marL="27464" marR="27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0</a:t>
                      </a:r>
                      <a:endParaRPr lang="ru-RU" sz="800" dirty="0">
                        <a:solidFill>
                          <a:schemeClr val="tx1"/>
                        </a:solidFill>
                        <a:effectLst/>
                        <a:latin typeface="Inter SemiBold"/>
                        <a:ea typeface="Calibri"/>
                        <a:cs typeface="Times New Roman"/>
                      </a:endParaRPr>
                    </a:p>
                  </a:txBody>
                  <a:tcPr marL="27464" marR="27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0</a:t>
                      </a:r>
                      <a:endParaRPr lang="ru-RU" sz="800" dirty="0">
                        <a:solidFill>
                          <a:schemeClr val="tx1"/>
                        </a:solidFill>
                        <a:effectLst/>
                        <a:latin typeface="Inter SemiBold"/>
                        <a:ea typeface="Calibri"/>
                        <a:cs typeface="Times New Roman"/>
                      </a:endParaRPr>
                    </a:p>
                  </a:txBody>
                  <a:tcPr marL="27464" marR="27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0</a:t>
                      </a:r>
                      <a:endParaRPr lang="ru-RU" sz="800" dirty="0">
                        <a:solidFill>
                          <a:schemeClr val="tx1"/>
                        </a:solidFill>
                        <a:effectLst/>
                        <a:latin typeface="Inter SemiBold"/>
                        <a:ea typeface="Calibri"/>
                        <a:cs typeface="Times New Roman"/>
                      </a:endParaRPr>
                    </a:p>
                  </a:txBody>
                  <a:tcPr marL="27464" marR="27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398066">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a:solidFill>
                            <a:schemeClr val="tx1"/>
                          </a:solidFill>
                          <a:effectLst/>
                          <a:latin typeface="Inter SemiBold"/>
                          <a:ea typeface="Times New Roman"/>
                          <a:cs typeface="Times New Roman"/>
                        </a:rPr>
                        <a:t>Количество проведенных мероприятий, направленных на пропаганду здорового образа жизни</a:t>
                      </a:r>
                      <a:endParaRPr lang="ru-RU" sz="800">
                        <a:solidFill>
                          <a:schemeClr val="tx1"/>
                        </a:solidFill>
                        <a:effectLst/>
                        <a:latin typeface="Inter SemiBold"/>
                        <a:ea typeface="Calibri"/>
                        <a:cs typeface="Times New Roman"/>
                      </a:endParaRPr>
                    </a:p>
                  </a:txBody>
                  <a:tcPr marL="27464" marR="27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ед.</a:t>
                      </a:r>
                      <a:endParaRPr lang="ru-RU" sz="800">
                        <a:solidFill>
                          <a:schemeClr val="tx1"/>
                        </a:solidFill>
                        <a:effectLst/>
                        <a:latin typeface="Inter SemiBold"/>
                        <a:ea typeface="Calibri"/>
                        <a:cs typeface="Times New Roman"/>
                      </a:endParaRPr>
                    </a:p>
                  </a:txBody>
                  <a:tcPr marL="27464" marR="27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350</a:t>
                      </a:r>
                      <a:endParaRPr lang="ru-RU" sz="800" dirty="0">
                        <a:solidFill>
                          <a:schemeClr val="tx1"/>
                        </a:solidFill>
                        <a:effectLst/>
                        <a:latin typeface="Inter SemiBold"/>
                        <a:ea typeface="Calibri"/>
                        <a:cs typeface="Times New Roman"/>
                      </a:endParaRPr>
                    </a:p>
                  </a:txBody>
                  <a:tcPr marL="27464" marR="27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106</a:t>
                      </a:r>
                      <a:endParaRPr lang="ru-RU" sz="800" dirty="0">
                        <a:solidFill>
                          <a:schemeClr val="tx1"/>
                        </a:solidFill>
                        <a:effectLst/>
                        <a:latin typeface="Inter SemiBold"/>
                        <a:ea typeface="Calibri"/>
                        <a:cs typeface="Times New Roman"/>
                      </a:endParaRPr>
                    </a:p>
                  </a:txBody>
                  <a:tcPr marL="27464" marR="27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364</a:t>
                      </a:r>
                      <a:endParaRPr lang="ru-RU" sz="800" dirty="0">
                        <a:solidFill>
                          <a:schemeClr val="tx1"/>
                        </a:solidFill>
                        <a:effectLst/>
                        <a:latin typeface="Inter SemiBold"/>
                        <a:ea typeface="Calibri"/>
                        <a:cs typeface="Times New Roman"/>
                      </a:endParaRPr>
                    </a:p>
                  </a:txBody>
                  <a:tcPr marL="27464" marR="27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364</a:t>
                      </a:r>
                      <a:endParaRPr lang="ru-RU" sz="800" dirty="0">
                        <a:solidFill>
                          <a:schemeClr val="tx1"/>
                        </a:solidFill>
                        <a:effectLst/>
                        <a:latin typeface="Inter SemiBold"/>
                        <a:ea typeface="Calibri"/>
                        <a:cs typeface="Times New Roman"/>
                      </a:endParaRPr>
                    </a:p>
                  </a:txBody>
                  <a:tcPr marL="27464" marR="27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364</a:t>
                      </a:r>
                      <a:endParaRPr lang="ru-RU" sz="800" dirty="0">
                        <a:solidFill>
                          <a:schemeClr val="tx1"/>
                        </a:solidFill>
                        <a:effectLst/>
                        <a:latin typeface="Inter SemiBold"/>
                        <a:ea typeface="Calibri"/>
                        <a:cs typeface="Times New Roman"/>
                      </a:endParaRPr>
                    </a:p>
                  </a:txBody>
                  <a:tcPr marL="27464" marR="27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364</a:t>
                      </a:r>
                      <a:endParaRPr lang="ru-RU" sz="800" dirty="0">
                        <a:solidFill>
                          <a:schemeClr val="tx1"/>
                        </a:solidFill>
                        <a:effectLst/>
                        <a:latin typeface="Inter SemiBold"/>
                        <a:ea typeface="Calibri"/>
                        <a:cs typeface="Times New Roman"/>
                      </a:endParaRPr>
                    </a:p>
                  </a:txBody>
                  <a:tcPr marL="27464" marR="2746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3282931558"/>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Таблица 2"/>
          <p:cNvGraphicFramePr>
            <a:graphicFrameLocks noGrp="1"/>
          </p:cNvGraphicFramePr>
          <p:nvPr>
            <p:extLst>
              <p:ext uri="{D42A27DB-BD31-4B8C-83A1-F6EECF244321}">
                <p14:modId xmlns:p14="http://schemas.microsoft.com/office/powerpoint/2010/main" val="977435464"/>
              </p:ext>
            </p:extLst>
          </p:nvPr>
        </p:nvGraphicFramePr>
        <p:xfrm>
          <a:off x="160866" y="108711"/>
          <a:ext cx="8853382" cy="4717285"/>
        </p:xfrm>
        <a:graphic>
          <a:graphicData uri="http://schemas.openxmlformats.org/drawingml/2006/table">
            <a:tbl>
              <a:tblPr firstRow="1" firstCol="1" bandRow="1"/>
              <a:tblGrid>
                <a:gridCol w="3268134"/>
                <a:gridCol w="669409"/>
                <a:gridCol w="834765"/>
                <a:gridCol w="834765"/>
                <a:gridCol w="834765"/>
                <a:gridCol w="834765"/>
                <a:gridCol w="834765"/>
                <a:gridCol w="742014"/>
              </a:tblGrid>
              <a:tr h="216951">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Наименование целевого показателя (индикатора)</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Единица </a:t>
                      </a:r>
                      <a:r>
                        <a:rPr lang="ru-RU" sz="800" dirty="0" smtClean="0">
                          <a:solidFill>
                            <a:schemeClr val="tx1"/>
                          </a:solidFill>
                          <a:effectLst/>
                          <a:latin typeface="Inter SemiBold"/>
                          <a:ea typeface="Times New Roman"/>
                          <a:cs typeface="Times New Roman"/>
                        </a:rPr>
                        <a:t>измерения</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2023</a:t>
                      </a:r>
                      <a:endParaRPr lang="ru-RU" sz="800" dirty="0">
                        <a:effectLst/>
                        <a:latin typeface="Inter SemiBold"/>
                        <a:ea typeface="Calibri"/>
                        <a:cs typeface="Times New Roman"/>
                      </a:endParaRPr>
                    </a:p>
                  </a:txBody>
                  <a:tcPr marL="26789" marR="26789"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2024</a:t>
                      </a:r>
                      <a:endParaRPr lang="ru-RU" sz="800" dirty="0">
                        <a:effectLst/>
                        <a:latin typeface="Inter SemiBold"/>
                        <a:ea typeface="Calibri"/>
                        <a:cs typeface="Times New Roman"/>
                      </a:endParaRPr>
                    </a:p>
                  </a:txBody>
                  <a:tcPr marL="26789" marR="26789"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2025</a:t>
                      </a:r>
                      <a:endParaRPr lang="ru-RU" sz="800" dirty="0">
                        <a:effectLst/>
                        <a:latin typeface="Inter SemiBold"/>
                        <a:ea typeface="Calibri"/>
                        <a:cs typeface="Times New Roman"/>
                      </a:endParaRPr>
                    </a:p>
                  </a:txBody>
                  <a:tcPr marL="26789" marR="26789"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2026</a:t>
                      </a:r>
                      <a:endParaRPr lang="ru-RU" sz="800" dirty="0">
                        <a:effectLst/>
                        <a:latin typeface="Inter SemiBold"/>
                        <a:ea typeface="Calibri"/>
                        <a:cs typeface="Times New Roman"/>
                      </a:endParaRPr>
                    </a:p>
                  </a:txBody>
                  <a:tcPr marL="26789" marR="26789"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2027</a:t>
                      </a:r>
                      <a:endParaRPr lang="ru-RU" sz="800" dirty="0">
                        <a:effectLst/>
                        <a:latin typeface="Inter SemiBold"/>
                        <a:ea typeface="Calibri"/>
                        <a:cs typeface="Times New Roman"/>
                      </a:endParaRPr>
                    </a:p>
                  </a:txBody>
                  <a:tcPr marL="26789" marR="26789"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2028</a:t>
                      </a:r>
                      <a:endParaRPr lang="ru-RU" sz="800" dirty="0">
                        <a:effectLst/>
                        <a:latin typeface="Inter SemiBold"/>
                        <a:ea typeface="Calibri"/>
                        <a:cs typeface="Times New Roman"/>
                      </a:endParaRPr>
                    </a:p>
                  </a:txBody>
                  <a:tcPr marL="26789" marR="26789"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r>
              <a:tr h="240994">
                <a:tc vMerge="1">
                  <a:txBody>
                    <a:bodyPr/>
                    <a:lstStyle/>
                    <a:p>
                      <a:endParaRPr lang="ru-RU"/>
                    </a:p>
                  </a:txBody>
                  <a:tcPr/>
                </a:tc>
                <a:tc vMerge="1">
                  <a:txBody>
                    <a:bodyPr/>
                    <a:lstStyle/>
                    <a:p>
                      <a:endParaRPr lang="ru-RU"/>
                    </a:p>
                  </a:txBody>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отчет</a:t>
                      </a:r>
                      <a:endParaRPr lang="ru-RU" sz="800" dirty="0">
                        <a:effectLst/>
                        <a:latin typeface="Inter SemiBold"/>
                        <a:ea typeface="Calibri"/>
                        <a:cs typeface="Times New Roman"/>
                      </a:endParaRPr>
                    </a:p>
                  </a:txBody>
                  <a:tcPr marL="26789" marR="26789"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800" b="0"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отчет</a:t>
                      </a:r>
                      <a:endParaRPr kumimoji="0" lang="ru-RU" sz="800" b="0" i="0" u="none" strike="noStrike" kern="0" cap="none" spc="0" normalizeH="0" baseline="0" noProof="0" dirty="0">
                        <a:ln>
                          <a:noFill/>
                        </a:ln>
                        <a:solidFill>
                          <a:srgbClr val="00717D"/>
                        </a:solidFill>
                        <a:effectLst/>
                        <a:uLnTx/>
                        <a:uFillTx/>
                        <a:latin typeface="Inter SemiBold"/>
                        <a:ea typeface="Calibri"/>
                        <a:cs typeface="Times New Roman"/>
                        <a:sym typeface="Arial"/>
                      </a:endParaRPr>
                    </a:p>
                  </a:txBody>
                  <a:tcPr marL="32254" marR="3225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оценка</a:t>
                      </a:r>
                      <a:endParaRPr lang="ru-RU" sz="800" dirty="0">
                        <a:effectLst/>
                        <a:latin typeface="Inter SemiBold"/>
                        <a:ea typeface="Calibri"/>
                        <a:cs typeface="Times New Roman"/>
                      </a:endParaRPr>
                    </a:p>
                  </a:txBody>
                  <a:tcPr marL="32254" marR="3225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r>
              <a:tr h="457945">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solidFill>
                            <a:schemeClr val="tx1"/>
                          </a:solidFill>
                          <a:effectLst/>
                          <a:latin typeface="Inter SemiBold"/>
                          <a:ea typeface="Times New Roman"/>
                          <a:cs typeface="Times New Roman"/>
                        </a:rPr>
                        <a:t>Количество публикаций и иных материалов антинаркотической тематики, размещенных в средствах массовой информации, в том числе на сайте Администрации </a:t>
                      </a:r>
                      <a:r>
                        <a:rPr lang="ru-RU" sz="800" dirty="0" err="1">
                          <a:solidFill>
                            <a:schemeClr val="tx1"/>
                          </a:solidFill>
                          <a:effectLst/>
                          <a:latin typeface="Inter SemiBold"/>
                          <a:ea typeface="Times New Roman"/>
                          <a:cs typeface="Times New Roman"/>
                        </a:rPr>
                        <a:t>Увинского</a:t>
                      </a:r>
                      <a:r>
                        <a:rPr lang="ru-RU" sz="800" dirty="0">
                          <a:solidFill>
                            <a:schemeClr val="tx1"/>
                          </a:solidFill>
                          <a:effectLst/>
                          <a:latin typeface="Inter SemiBold"/>
                          <a:ea typeface="Times New Roman"/>
                          <a:cs typeface="Times New Roman"/>
                        </a:rPr>
                        <a:t> района</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ед.</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8</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27</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28</a:t>
                      </a:r>
                      <a:endParaRPr lang="ru-RU" sz="80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28</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28</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28</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r>
              <a:tr h="457945">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a:solidFill>
                            <a:schemeClr val="tx1"/>
                          </a:solidFill>
                          <a:effectLst/>
                          <a:latin typeface="Inter SemiBold"/>
                          <a:ea typeface="Times New Roman"/>
                          <a:cs typeface="Times New Roman"/>
                        </a:rPr>
                        <a:t>Количество специалистов, осуществляющих деятельность в сфере профилактики и реабилитации наркозависимых, прошедших курсы повышения квалификации</a:t>
                      </a:r>
                      <a:endParaRPr lang="ru-RU" sz="80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a:solidFill>
                            <a:schemeClr val="tx1"/>
                          </a:solidFill>
                          <a:effectLst/>
                          <a:latin typeface="Inter SemiBold"/>
                          <a:ea typeface="Times New Roman"/>
                          <a:cs typeface="Times New Roman"/>
                        </a:rPr>
                        <a:t>чел.</a:t>
                      </a:r>
                      <a:endParaRPr lang="ru-RU" sz="80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0</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4</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4</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4</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4</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4</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r>
              <a:tr h="397477">
                <a:tc gridSpan="8">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80899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1050" b="1"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Подпрограмма «Пропаганда здорового образа жизни и профилактика хронических неинфекционных заболеваний»</a:t>
                      </a:r>
                      <a:endParaRPr kumimoji="0" lang="ru-RU" sz="1050" b="1" i="0" u="none" strike="noStrike" kern="0" cap="none" spc="0" normalizeH="0" baseline="0" noProof="0" dirty="0">
                        <a:ln>
                          <a:noFill/>
                        </a:ln>
                        <a:solidFill>
                          <a:srgbClr val="00717D"/>
                        </a:solidFill>
                        <a:effectLst/>
                        <a:uLnTx/>
                        <a:uFillTx/>
                        <a:latin typeface="Inter SemiBold"/>
                        <a:ea typeface="Times New Roman"/>
                        <a:cs typeface="Times New Roman"/>
                        <a:sym typeface="Arial"/>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r>
              <a:tr h="234764">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solidFill>
                            <a:schemeClr val="tx1"/>
                          </a:solidFill>
                          <a:effectLst/>
                          <a:latin typeface="Inter SemiBold"/>
                          <a:ea typeface="Times New Roman"/>
                          <a:cs typeface="Times New Roman"/>
                        </a:rPr>
                        <a:t>Смертность мужчин в возрасте 16-59 лет (на 100 тыс. населения)</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чел.</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1016,5</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1001,5</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900</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900</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895</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895</a:t>
                      </a:r>
                      <a:endParaRPr lang="ru-RU" sz="80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r>
              <a:tr h="211214">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a:solidFill>
                            <a:schemeClr val="tx1"/>
                          </a:solidFill>
                          <a:effectLst/>
                          <a:latin typeface="Inter SemiBold"/>
                          <a:ea typeface="Times New Roman"/>
                          <a:cs typeface="Times New Roman"/>
                        </a:rPr>
                        <a:t>Смертность женщин в возрасте 16-54 лет (на 100 тыс. населения)</a:t>
                      </a:r>
                      <a:endParaRPr lang="ru-RU" sz="80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a:solidFill>
                            <a:schemeClr val="tx1"/>
                          </a:solidFill>
                          <a:effectLst/>
                          <a:latin typeface="Inter SemiBold"/>
                          <a:ea typeface="Times New Roman"/>
                          <a:cs typeface="Times New Roman"/>
                        </a:rPr>
                        <a:t>чел.</a:t>
                      </a:r>
                      <a:endParaRPr lang="ru-RU" sz="80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238,5</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208,5</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200</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200</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185</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185</a:t>
                      </a:r>
                      <a:endParaRPr lang="ru-RU" sz="80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r>
              <a:tr h="316821">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a:solidFill>
                            <a:schemeClr val="tx1"/>
                          </a:solidFill>
                          <a:effectLst/>
                          <a:latin typeface="Inter SemiBold"/>
                          <a:ea typeface="Times New Roman"/>
                          <a:cs typeface="Times New Roman"/>
                        </a:rPr>
                        <a:t>Обращаемость в медицинские организации по вопросам здорового образа жизни (тысяч человек)</a:t>
                      </a:r>
                      <a:endParaRPr lang="ru-RU" sz="80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a:solidFill>
                            <a:schemeClr val="tx1"/>
                          </a:solidFill>
                          <a:effectLst/>
                          <a:latin typeface="Inter SemiBold"/>
                          <a:ea typeface="Times New Roman"/>
                          <a:cs typeface="Times New Roman"/>
                        </a:rPr>
                        <a:t>чел.</a:t>
                      </a:r>
                      <a:endParaRPr lang="ru-RU" sz="80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9774</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13165</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9700</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9700</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9650</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9650</a:t>
                      </a:r>
                      <a:endParaRPr lang="ru-RU" sz="80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r>
              <a:tr h="457945">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a:solidFill>
                            <a:schemeClr val="tx1"/>
                          </a:solidFill>
                          <a:effectLst/>
                          <a:latin typeface="Inter SemiBold"/>
                          <a:ea typeface="Times New Roman"/>
                          <a:cs typeface="Times New Roman"/>
                        </a:rPr>
                        <a:t>Доля населения, охваченного профилактическими мероприятиями (диспансеризация                              и профилактическими осмотрами) </a:t>
                      </a:r>
                      <a:endParaRPr lang="ru-RU" sz="80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a:solidFill>
                            <a:schemeClr val="tx1"/>
                          </a:solidFill>
                          <a:effectLst/>
                          <a:latin typeface="Inter SemiBold"/>
                          <a:ea typeface="Times New Roman"/>
                          <a:cs typeface="Times New Roman"/>
                        </a:rPr>
                        <a:t>%</a:t>
                      </a:r>
                      <a:endParaRPr lang="ru-RU" sz="80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84</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100,3</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90</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90</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99</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99</a:t>
                      </a:r>
                      <a:endParaRPr lang="ru-RU" sz="80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r>
              <a:tr h="316821">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a:solidFill>
                            <a:schemeClr val="tx1"/>
                          </a:solidFill>
                          <a:effectLst/>
                          <a:latin typeface="Inter SemiBold"/>
                          <a:ea typeface="Times New Roman"/>
                          <a:cs typeface="Times New Roman"/>
                        </a:rPr>
                        <a:t>Доля граждан с пагубным потреблением алкоголя (данные онлайн-анкетирования взрослого населения) </a:t>
                      </a:r>
                      <a:endParaRPr lang="ru-RU" sz="80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a:solidFill>
                            <a:schemeClr val="tx1"/>
                          </a:solidFill>
                          <a:effectLst/>
                          <a:latin typeface="Inter SemiBold"/>
                          <a:ea typeface="Times New Roman"/>
                          <a:cs typeface="Times New Roman"/>
                        </a:rPr>
                        <a:t>%</a:t>
                      </a:r>
                      <a:endParaRPr lang="ru-RU" sz="80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6</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2</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4,5</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4</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4</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4</a:t>
                      </a:r>
                      <a:endParaRPr lang="ru-RU" sz="80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r>
              <a:tr h="316821">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a:solidFill>
                            <a:schemeClr val="tx1"/>
                          </a:solidFill>
                          <a:effectLst/>
                          <a:latin typeface="Inter SemiBold"/>
                          <a:ea typeface="Times New Roman"/>
                          <a:cs typeface="Times New Roman"/>
                        </a:rPr>
                        <a:t>Доля граждан, потребляющих табак и иную никотинсодержащую продукцию (данные онлайн-анкетирования взрослого населения) </a:t>
                      </a:r>
                      <a:endParaRPr lang="ru-RU" sz="80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a:solidFill>
                            <a:schemeClr val="tx1"/>
                          </a:solidFill>
                          <a:effectLst/>
                          <a:latin typeface="Inter SemiBold"/>
                          <a:ea typeface="Times New Roman"/>
                          <a:cs typeface="Times New Roman"/>
                        </a:rPr>
                        <a:t>%</a:t>
                      </a:r>
                      <a:endParaRPr lang="ru-RU" sz="80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18</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19</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17</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16</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16</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16</a:t>
                      </a:r>
                      <a:endParaRPr lang="ru-RU" sz="80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r>
              <a:tr h="316821">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a:solidFill>
                            <a:schemeClr val="tx1"/>
                          </a:solidFill>
                          <a:effectLst/>
                          <a:latin typeface="Inter SemiBold"/>
                          <a:ea typeface="Times New Roman"/>
                          <a:cs typeface="Times New Roman"/>
                        </a:rPr>
                        <a:t>Доля граждан, употребляющих овощи и фрукты ежедневно не менее 400 г (данные онлайн-анкетирования взрослого населения) </a:t>
                      </a:r>
                      <a:endParaRPr lang="ru-RU" sz="80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a:solidFill>
                            <a:schemeClr val="tx1"/>
                          </a:solidFill>
                          <a:effectLst/>
                          <a:latin typeface="Inter SemiBold"/>
                          <a:ea typeface="Times New Roman"/>
                          <a:cs typeface="Times New Roman"/>
                        </a:rPr>
                        <a:t>%</a:t>
                      </a:r>
                      <a:endParaRPr lang="ru-RU" sz="80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20</a:t>
                      </a:r>
                      <a:endParaRPr lang="ru-RU" sz="80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Calibri"/>
                        </a:rPr>
                        <a:t>4</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Calibri"/>
                        </a:rPr>
                        <a:t>15</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Calibri"/>
                        </a:rPr>
                        <a:t>20</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Calibri"/>
                        </a:rPr>
                        <a:t>25</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Calibri"/>
                        </a:rPr>
                        <a:t>25</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r>
              <a:tr h="457945">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a:solidFill>
                            <a:schemeClr val="tx1"/>
                          </a:solidFill>
                          <a:effectLst/>
                          <a:latin typeface="Inter SemiBold"/>
                          <a:ea typeface="Times New Roman"/>
                          <a:cs typeface="Times New Roman"/>
                        </a:rPr>
                        <a:t>Доля граждан, употребляющих поваренную соль не более  5 грамм (1 неполная чайная ложка) в сутки (данные онлайн-анкетирования взрослого населения) </a:t>
                      </a:r>
                      <a:endParaRPr lang="ru-RU" sz="80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a:solidFill>
                            <a:schemeClr val="tx1"/>
                          </a:solidFill>
                          <a:effectLst/>
                          <a:latin typeface="Inter SemiBold"/>
                          <a:ea typeface="Times New Roman"/>
                          <a:cs typeface="Times New Roman"/>
                        </a:rPr>
                        <a:t>%</a:t>
                      </a:r>
                      <a:endParaRPr lang="ru-RU" sz="80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82</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Calibri"/>
                        </a:rPr>
                        <a:t>72</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Calibri"/>
                        </a:rPr>
                        <a:t>84</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Calibri"/>
                        </a:rPr>
                        <a:t>85</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Calibri"/>
                        </a:rPr>
                        <a:t>85</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Calibri"/>
                        </a:rPr>
                        <a:t>85</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r>
              <a:tr h="316821">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a:solidFill>
                            <a:schemeClr val="tx1"/>
                          </a:solidFill>
                          <a:effectLst/>
                          <a:latin typeface="Inter SemiBold"/>
                          <a:ea typeface="Times New Roman"/>
                          <a:cs typeface="Times New Roman"/>
                        </a:rPr>
                        <a:t>Доля граждан, информированных о вреде пагубного потребления алкоголя (данные онлайн-анкетирования взрослого населения) </a:t>
                      </a:r>
                      <a:endParaRPr lang="ru-RU" sz="80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a:solidFill>
                            <a:schemeClr val="tx1"/>
                          </a:solidFill>
                          <a:effectLst/>
                          <a:latin typeface="Inter SemiBold"/>
                          <a:ea typeface="Times New Roman"/>
                          <a:cs typeface="Times New Roman"/>
                        </a:rPr>
                        <a:t>%</a:t>
                      </a:r>
                      <a:endParaRPr lang="ru-RU" sz="80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95,5</a:t>
                      </a:r>
                      <a:endParaRPr lang="ru-RU" sz="80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Calibri"/>
                        </a:rPr>
                        <a:t>92</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Calibri"/>
                        </a:rPr>
                        <a:t>96,5</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Calibri"/>
                        </a:rPr>
                        <a:t>97</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Calibri"/>
                        </a:rPr>
                        <a:t>97</a:t>
                      </a:r>
                      <a:endParaRPr lang="ru-RU" sz="80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Calibri"/>
                        </a:rPr>
                        <a:t>97</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595384409"/>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Таблица 3"/>
          <p:cNvGraphicFramePr>
            <a:graphicFrameLocks noGrp="1"/>
          </p:cNvGraphicFramePr>
          <p:nvPr>
            <p:extLst>
              <p:ext uri="{D42A27DB-BD31-4B8C-83A1-F6EECF244321}">
                <p14:modId xmlns:p14="http://schemas.microsoft.com/office/powerpoint/2010/main" val="3151837757"/>
              </p:ext>
            </p:extLst>
          </p:nvPr>
        </p:nvGraphicFramePr>
        <p:xfrm>
          <a:off x="186266" y="141543"/>
          <a:ext cx="8827984" cy="4725157"/>
        </p:xfrm>
        <a:graphic>
          <a:graphicData uri="http://schemas.openxmlformats.org/drawingml/2006/table">
            <a:tbl>
              <a:tblPr firstRow="1" firstCol="1" bandRow="1"/>
              <a:tblGrid>
                <a:gridCol w="3236490"/>
                <a:gridCol w="675644"/>
                <a:gridCol w="834767"/>
                <a:gridCol w="834767"/>
                <a:gridCol w="834767"/>
                <a:gridCol w="834767"/>
                <a:gridCol w="834767"/>
                <a:gridCol w="742015"/>
              </a:tblGrid>
              <a:tr h="209476">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Наименование целевого показателя (индикатора)</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Единица </a:t>
                      </a:r>
                      <a:r>
                        <a:rPr lang="ru-RU" sz="800" dirty="0" smtClean="0">
                          <a:solidFill>
                            <a:schemeClr val="tx1"/>
                          </a:solidFill>
                          <a:effectLst/>
                          <a:latin typeface="Inter SemiBold"/>
                          <a:ea typeface="Times New Roman"/>
                          <a:cs typeface="Times New Roman"/>
                        </a:rPr>
                        <a:t>измерения</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2023</a:t>
                      </a:r>
                      <a:endParaRPr lang="ru-RU" sz="800" dirty="0">
                        <a:effectLst/>
                        <a:latin typeface="Inter SemiBold"/>
                        <a:ea typeface="Calibri"/>
                        <a:cs typeface="Times New Roman"/>
                      </a:endParaRPr>
                    </a:p>
                  </a:txBody>
                  <a:tcPr marL="26789" marR="26789"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2024</a:t>
                      </a:r>
                      <a:endParaRPr lang="ru-RU" sz="800" dirty="0">
                        <a:effectLst/>
                        <a:latin typeface="Inter SemiBold"/>
                        <a:ea typeface="Calibri"/>
                        <a:cs typeface="Times New Roman"/>
                      </a:endParaRPr>
                    </a:p>
                  </a:txBody>
                  <a:tcPr marL="26789" marR="26789"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2025</a:t>
                      </a:r>
                      <a:endParaRPr lang="ru-RU" sz="800" dirty="0">
                        <a:effectLst/>
                        <a:latin typeface="Inter SemiBold"/>
                        <a:ea typeface="Calibri"/>
                        <a:cs typeface="Times New Roman"/>
                      </a:endParaRPr>
                    </a:p>
                  </a:txBody>
                  <a:tcPr marL="26789" marR="26789"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2026</a:t>
                      </a:r>
                      <a:endParaRPr lang="ru-RU" sz="800" dirty="0">
                        <a:effectLst/>
                        <a:latin typeface="Inter SemiBold"/>
                        <a:ea typeface="Calibri"/>
                        <a:cs typeface="Times New Roman"/>
                      </a:endParaRPr>
                    </a:p>
                  </a:txBody>
                  <a:tcPr marL="26789" marR="26789"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2027</a:t>
                      </a:r>
                      <a:endParaRPr lang="ru-RU" sz="800" dirty="0">
                        <a:effectLst/>
                        <a:latin typeface="Inter SemiBold"/>
                        <a:ea typeface="Calibri"/>
                        <a:cs typeface="Times New Roman"/>
                      </a:endParaRPr>
                    </a:p>
                  </a:txBody>
                  <a:tcPr marL="26789" marR="26789"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2028</a:t>
                      </a:r>
                      <a:endParaRPr lang="ru-RU" sz="800" dirty="0">
                        <a:effectLst/>
                        <a:latin typeface="Inter SemiBold"/>
                        <a:ea typeface="Calibri"/>
                        <a:cs typeface="Times New Roman"/>
                      </a:endParaRPr>
                    </a:p>
                  </a:txBody>
                  <a:tcPr marL="26789" marR="26789"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r>
              <a:tr h="224714">
                <a:tc vMerge="1">
                  <a:txBody>
                    <a:bodyPr/>
                    <a:lstStyle/>
                    <a:p>
                      <a:endParaRPr lang="ru-RU"/>
                    </a:p>
                  </a:txBody>
                  <a:tcPr/>
                </a:tc>
                <a:tc vMerge="1">
                  <a:txBody>
                    <a:bodyPr/>
                    <a:lstStyle/>
                    <a:p>
                      <a:endParaRPr lang="ru-RU"/>
                    </a:p>
                  </a:txBody>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отчет</a:t>
                      </a:r>
                      <a:endParaRPr lang="ru-RU" sz="800" dirty="0">
                        <a:effectLst/>
                        <a:latin typeface="Inter SemiBold"/>
                        <a:ea typeface="Calibri"/>
                        <a:cs typeface="Times New Roman"/>
                      </a:endParaRPr>
                    </a:p>
                  </a:txBody>
                  <a:tcPr marL="26789" marR="26789"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800" b="0"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отчет</a:t>
                      </a:r>
                      <a:endParaRPr kumimoji="0" lang="ru-RU" sz="800" b="0" i="0" u="none" strike="noStrike" kern="0" cap="none" spc="0" normalizeH="0" baseline="0" noProof="0" dirty="0">
                        <a:ln>
                          <a:noFill/>
                        </a:ln>
                        <a:solidFill>
                          <a:srgbClr val="00717D"/>
                        </a:solidFill>
                        <a:effectLst/>
                        <a:uLnTx/>
                        <a:uFillTx/>
                        <a:latin typeface="Inter SemiBold"/>
                        <a:ea typeface="Calibri"/>
                        <a:cs typeface="Times New Roman"/>
                        <a:sym typeface="Arial"/>
                      </a:endParaRPr>
                    </a:p>
                  </a:txBody>
                  <a:tcPr marL="32254" marR="3225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оценка</a:t>
                      </a:r>
                      <a:endParaRPr lang="ru-RU" sz="800" dirty="0">
                        <a:effectLst/>
                        <a:latin typeface="Inter SemiBold"/>
                        <a:ea typeface="Calibri"/>
                        <a:cs typeface="Times New Roman"/>
                      </a:endParaRPr>
                    </a:p>
                  </a:txBody>
                  <a:tcPr marL="32254" marR="3225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r>
              <a:tr h="408922">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solidFill>
                            <a:schemeClr val="tx1"/>
                          </a:solidFill>
                          <a:effectLst/>
                          <a:latin typeface="Inter SemiBold"/>
                          <a:ea typeface="Times New Roman"/>
                          <a:cs typeface="Times New Roman"/>
                        </a:rPr>
                        <a:t>Доля граждан, информированных о вреде </a:t>
                      </a:r>
                      <a:r>
                        <a:rPr lang="ru-RU" sz="800" dirty="0" err="1">
                          <a:solidFill>
                            <a:schemeClr val="tx1"/>
                          </a:solidFill>
                          <a:effectLst/>
                          <a:latin typeface="Inter SemiBold"/>
                          <a:ea typeface="Times New Roman"/>
                          <a:cs typeface="Times New Roman"/>
                        </a:rPr>
                        <a:t>табакокурения</a:t>
                      </a:r>
                      <a:r>
                        <a:rPr lang="ru-RU" sz="800" dirty="0">
                          <a:solidFill>
                            <a:schemeClr val="tx1"/>
                          </a:solidFill>
                          <a:effectLst/>
                          <a:latin typeface="Inter SemiBold"/>
                          <a:ea typeface="Times New Roman"/>
                          <a:cs typeface="Times New Roman"/>
                        </a:rPr>
                        <a:t>  и </a:t>
                      </a:r>
                      <a:r>
                        <a:rPr lang="ru-RU" sz="800" dirty="0" err="1">
                          <a:solidFill>
                            <a:schemeClr val="tx1"/>
                          </a:solidFill>
                          <a:effectLst/>
                          <a:latin typeface="Inter SemiBold"/>
                          <a:ea typeface="Times New Roman"/>
                          <a:cs typeface="Times New Roman"/>
                        </a:rPr>
                        <a:t>никотинсодержащей</a:t>
                      </a:r>
                      <a:r>
                        <a:rPr lang="ru-RU" sz="800" dirty="0">
                          <a:solidFill>
                            <a:schemeClr val="tx1"/>
                          </a:solidFill>
                          <a:effectLst/>
                          <a:latin typeface="Inter SemiBold"/>
                          <a:ea typeface="Times New Roman"/>
                          <a:cs typeface="Times New Roman"/>
                        </a:rPr>
                        <a:t> продукции (данные онлайн-анкетирования взрослого населения) </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93,5</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Calibri"/>
                        </a:rPr>
                        <a:t>99</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Calibri"/>
                        </a:rPr>
                        <a:t>94,5</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Calibri"/>
                        </a:rPr>
                        <a:t>95</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Calibri"/>
                        </a:rPr>
                        <a:t>95</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Calibri"/>
                        </a:rPr>
                        <a:t>95</a:t>
                      </a:r>
                      <a:endParaRPr lang="ru-RU" sz="80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r>
              <a:tr h="486801">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solidFill>
                            <a:schemeClr val="tx1"/>
                          </a:solidFill>
                          <a:effectLst/>
                          <a:latin typeface="Inter SemiBold"/>
                          <a:ea typeface="Times New Roman"/>
                          <a:cs typeface="Times New Roman"/>
                        </a:rPr>
                        <a:t>Доля граждан, информированных о вреде избыточного потребления поваренной соли</a:t>
                      </a:r>
                      <a:r>
                        <a:rPr lang="ru-RU" sz="800" b="1" dirty="0">
                          <a:solidFill>
                            <a:schemeClr val="tx1"/>
                          </a:solidFill>
                          <a:effectLst/>
                          <a:latin typeface="Inter SemiBold"/>
                          <a:ea typeface="Times New Roman"/>
                          <a:cs typeface="Times New Roman"/>
                        </a:rPr>
                        <a:t> </a:t>
                      </a:r>
                      <a:r>
                        <a:rPr lang="ru-RU" sz="800" dirty="0">
                          <a:solidFill>
                            <a:schemeClr val="tx1"/>
                          </a:solidFill>
                          <a:effectLst/>
                          <a:latin typeface="Inter SemiBold"/>
                          <a:ea typeface="Times New Roman"/>
                          <a:cs typeface="Times New Roman"/>
                        </a:rPr>
                        <a:t>в сутки (данные онлайн-анкетирования взрослого населения) </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a:t>
                      </a:r>
                      <a:endParaRPr lang="ru-RU" sz="80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53</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Calibri"/>
                        </a:rPr>
                        <a:t>92</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Calibri"/>
                        </a:rPr>
                        <a:t>55</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Calibri"/>
                        </a:rPr>
                        <a:t>56</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Calibri"/>
                        </a:rPr>
                        <a:t>56</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Calibri"/>
                        </a:rPr>
                        <a:t>56</a:t>
                      </a:r>
                      <a:endParaRPr lang="ru-RU" sz="800" dirty="0">
                        <a:solidFill>
                          <a:schemeClr val="tx1"/>
                        </a:solidFill>
                        <a:effectLst/>
                        <a:latin typeface="Inter SemiBold"/>
                        <a:ea typeface="Calibri"/>
                        <a:cs typeface="Times New Roman"/>
                      </a:endParaRPr>
                    </a:p>
                  </a:txBody>
                  <a:tcPr marL="24120" marR="2412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r>
              <a:tr h="353938">
                <a:tc>
                  <a:txBody>
                    <a:bodyPr/>
                    <a:lstStyle/>
                    <a:p>
                      <a:pPr marR="0" algn="l" rtl="0" fontAlgn="ctr">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Calibri"/>
                          <a:sym typeface="Arial"/>
                        </a:rPr>
                        <a:t>Доля граждан, информированных о вреде переработанного мясо (данные онлайн-анкетирования взрослого населения) </a:t>
                      </a:r>
                      <a:endParaRPr lang="ru-RU" sz="800" b="0" i="0" u="none" strike="noStrike" cap="none" dirty="0">
                        <a:solidFill>
                          <a:schemeClr val="tx1"/>
                        </a:solidFill>
                        <a:effectLst/>
                        <a:latin typeface="Inter SemiBold"/>
                        <a:ea typeface="Times New Roman"/>
                        <a:cs typeface="Calibri"/>
                        <a:sym typeface="Arial"/>
                      </a:endParaRPr>
                    </a:p>
                  </a:txBody>
                  <a:tcPr marL="8709" marR="8709" marT="8709"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Calibri"/>
                          <a:sym typeface="Arial"/>
                        </a:rPr>
                        <a:t>%</a:t>
                      </a:r>
                      <a:endParaRPr lang="ru-RU" sz="800" b="0" i="0" u="none" strike="noStrike" cap="none" dirty="0">
                        <a:solidFill>
                          <a:schemeClr val="tx1"/>
                        </a:solidFill>
                        <a:effectLst/>
                        <a:latin typeface="Inter SemiBold"/>
                        <a:ea typeface="Times New Roman"/>
                        <a:cs typeface="Calibri"/>
                        <a:sym typeface="Arial"/>
                      </a:endParaRPr>
                    </a:p>
                  </a:txBody>
                  <a:tcPr marL="8709" marR="8709" marT="8709"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Calibri"/>
                          <a:sym typeface="Arial"/>
                        </a:rPr>
                        <a:t>91</a:t>
                      </a:r>
                      <a:endParaRPr lang="ru-RU" sz="800" b="0" i="0" u="none" strike="noStrike" cap="none" dirty="0">
                        <a:solidFill>
                          <a:schemeClr val="tx1"/>
                        </a:solidFill>
                        <a:effectLst/>
                        <a:latin typeface="Inter SemiBold"/>
                        <a:ea typeface="Times New Roman"/>
                        <a:cs typeface="Calibri"/>
                        <a:sym typeface="Arial"/>
                      </a:endParaRPr>
                    </a:p>
                  </a:txBody>
                  <a:tcPr marL="8709" marR="8709" marT="8709"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Calibri"/>
                          <a:sym typeface="Arial"/>
                        </a:rPr>
                        <a:t>84</a:t>
                      </a:r>
                      <a:endParaRPr lang="ru-RU" sz="800" b="0" i="0" u="none" strike="noStrike" cap="none" dirty="0">
                        <a:solidFill>
                          <a:schemeClr val="tx1"/>
                        </a:solidFill>
                        <a:effectLst/>
                        <a:latin typeface="Inter SemiBold"/>
                        <a:ea typeface="Times New Roman"/>
                        <a:cs typeface="Calibri"/>
                        <a:sym typeface="Arial"/>
                      </a:endParaRPr>
                    </a:p>
                  </a:txBody>
                  <a:tcPr marL="8709" marR="8709" marT="8709"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smtClean="0">
                          <a:solidFill>
                            <a:schemeClr val="tx1"/>
                          </a:solidFill>
                          <a:effectLst/>
                          <a:latin typeface="Inter SemiBold"/>
                          <a:ea typeface="Times New Roman"/>
                          <a:cs typeface="Calibri"/>
                          <a:sym typeface="Arial"/>
                        </a:rPr>
                        <a:t>93</a:t>
                      </a:r>
                      <a:endParaRPr lang="ru-RU" sz="800" b="0" i="0" u="none" strike="noStrike" cap="none">
                        <a:solidFill>
                          <a:schemeClr val="tx1"/>
                        </a:solidFill>
                        <a:effectLst/>
                        <a:latin typeface="Inter SemiBold"/>
                        <a:ea typeface="Times New Roman"/>
                        <a:cs typeface="Calibri"/>
                        <a:sym typeface="Arial"/>
                      </a:endParaRPr>
                    </a:p>
                  </a:txBody>
                  <a:tcPr marL="8709" marR="8709" marT="8709"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smtClean="0">
                          <a:solidFill>
                            <a:schemeClr val="tx1"/>
                          </a:solidFill>
                          <a:effectLst/>
                          <a:latin typeface="Inter SemiBold"/>
                          <a:ea typeface="Times New Roman"/>
                          <a:cs typeface="Calibri"/>
                          <a:sym typeface="Arial"/>
                        </a:rPr>
                        <a:t>94</a:t>
                      </a:r>
                      <a:endParaRPr lang="ru-RU" sz="800" b="0" i="0" u="none" strike="noStrike" cap="none">
                        <a:solidFill>
                          <a:schemeClr val="tx1"/>
                        </a:solidFill>
                        <a:effectLst/>
                        <a:latin typeface="Inter SemiBold"/>
                        <a:ea typeface="Times New Roman"/>
                        <a:cs typeface="Calibri"/>
                        <a:sym typeface="Arial"/>
                      </a:endParaRPr>
                    </a:p>
                  </a:txBody>
                  <a:tcPr marL="8709" marR="8709" marT="8709"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smtClean="0">
                          <a:solidFill>
                            <a:schemeClr val="tx1"/>
                          </a:solidFill>
                          <a:effectLst/>
                          <a:latin typeface="Inter SemiBold"/>
                          <a:ea typeface="Times New Roman"/>
                          <a:cs typeface="Calibri"/>
                          <a:sym typeface="Arial"/>
                        </a:rPr>
                        <a:t>94</a:t>
                      </a:r>
                      <a:endParaRPr lang="ru-RU" sz="800" b="0" i="0" u="none" strike="noStrike" cap="none">
                        <a:solidFill>
                          <a:schemeClr val="tx1"/>
                        </a:solidFill>
                        <a:effectLst/>
                        <a:latin typeface="Inter SemiBold"/>
                        <a:ea typeface="Times New Roman"/>
                        <a:cs typeface="Calibri"/>
                        <a:sym typeface="Arial"/>
                      </a:endParaRPr>
                    </a:p>
                  </a:txBody>
                  <a:tcPr marL="8709" marR="8709" marT="8709"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Calibri"/>
                          <a:sym typeface="Arial"/>
                        </a:rPr>
                        <a:t>94</a:t>
                      </a:r>
                      <a:endParaRPr lang="ru-RU" sz="800" b="0" i="0" u="none" strike="noStrike" cap="none" dirty="0">
                        <a:solidFill>
                          <a:schemeClr val="tx1"/>
                        </a:solidFill>
                        <a:effectLst/>
                        <a:latin typeface="Inter SemiBold"/>
                        <a:ea typeface="Times New Roman"/>
                        <a:cs typeface="Calibri"/>
                        <a:sym typeface="Arial"/>
                      </a:endParaRPr>
                    </a:p>
                  </a:txBody>
                  <a:tcPr marL="8709" marR="8709" marT="8709"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r>
              <a:tr h="353937">
                <a:tc>
                  <a:txBody>
                    <a:bodyPr/>
                    <a:lstStyle/>
                    <a:p>
                      <a:pPr marR="0" algn="l" rtl="0" fontAlgn="ctr">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Calibri"/>
                          <a:sym typeface="Arial"/>
                        </a:rPr>
                        <a:t>Доля граждан, информированных  о необходимости физической активности (данные онлайн-анкетирования взрослого населения) </a:t>
                      </a:r>
                      <a:endParaRPr lang="ru-RU" sz="800" b="0" i="0" u="none" strike="noStrike" cap="none" dirty="0">
                        <a:solidFill>
                          <a:schemeClr val="tx1"/>
                        </a:solidFill>
                        <a:effectLst/>
                        <a:latin typeface="Inter SemiBold"/>
                        <a:ea typeface="Times New Roman"/>
                        <a:cs typeface="Calibri"/>
                        <a:sym typeface="Arial"/>
                      </a:endParaRPr>
                    </a:p>
                  </a:txBody>
                  <a:tcPr marL="8709" marR="8709" marT="8709"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smtClean="0">
                          <a:solidFill>
                            <a:schemeClr val="tx1"/>
                          </a:solidFill>
                          <a:effectLst/>
                          <a:latin typeface="Inter SemiBold"/>
                          <a:ea typeface="Times New Roman"/>
                          <a:cs typeface="Calibri"/>
                          <a:sym typeface="Arial"/>
                        </a:rPr>
                        <a:t>%</a:t>
                      </a:r>
                      <a:endParaRPr lang="ru-RU" sz="800" b="0" i="0" u="none" strike="noStrike" cap="none">
                        <a:solidFill>
                          <a:schemeClr val="tx1"/>
                        </a:solidFill>
                        <a:effectLst/>
                        <a:latin typeface="Inter SemiBold"/>
                        <a:ea typeface="Times New Roman"/>
                        <a:cs typeface="Calibri"/>
                        <a:sym typeface="Arial"/>
                      </a:endParaRPr>
                    </a:p>
                  </a:txBody>
                  <a:tcPr marL="8709" marR="8709" marT="8709"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Calibri"/>
                          <a:sym typeface="Arial"/>
                        </a:rPr>
                        <a:t>44</a:t>
                      </a:r>
                      <a:endParaRPr lang="ru-RU" sz="800" b="0" i="0" u="none" strike="noStrike" cap="none" dirty="0">
                        <a:solidFill>
                          <a:schemeClr val="tx1"/>
                        </a:solidFill>
                        <a:effectLst/>
                        <a:latin typeface="Inter SemiBold"/>
                        <a:ea typeface="Times New Roman"/>
                        <a:cs typeface="Calibri"/>
                        <a:sym typeface="Arial"/>
                      </a:endParaRPr>
                    </a:p>
                  </a:txBody>
                  <a:tcPr marL="8709" marR="8709" marT="8709"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Calibri"/>
                          <a:sym typeface="Arial"/>
                        </a:rPr>
                        <a:t>42</a:t>
                      </a:r>
                      <a:endParaRPr lang="ru-RU" sz="800" b="0" i="0" u="none" strike="noStrike" cap="none" dirty="0">
                        <a:solidFill>
                          <a:schemeClr val="tx1"/>
                        </a:solidFill>
                        <a:effectLst/>
                        <a:latin typeface="Inter SemiBold"/>
                        <a:ea typeface="Times New Roman"/>
                        <a:cs typeface="Calibri"/>
                        <a:sym typeface="Arial"/>
                      </a:endParaRPr>
                    </a:p>
                  </a:txBody>
                  <a:tcPr marL="8709" marR="8709" marT="8709"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Calibri"/>
                          <a:sym typeface="Arial"/>
                        </a:rPr>
                        <a:t>48</a:t>
                      </a:r>
                      <a:endParaRPr lang="ru-RU" sz="800" b="0" i="0" u="none" strike="noStrike" cap="none" dirty="0">
                        <a:solidFill>
                          <a:schemeClr val="tx1"/>
                        </a:solidFill>
                        <a:effectLst/>
                        <a:latin typeface="Inter SemiBold"/>
                        <a:ea typeface="Times New Roman"/>
                        <a:cs typeface="Calibri"/>
                        <a:sym typeface="Arial"/>
                      </a:endParaRPr>
                    </a:p>
                  </a:txBody>
                  <a:tcPr marL="8709" marR="8709" marT="8709"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Calibri"/>
                          <a:sym typeface="Arial"/>
                        </a:rPr>
                        <a:t>50</a:t>
                      </a:r>
                      <a:endParaRPr lang="ru-RU" sz="800" b="0" i="0" u="none" strike="noStrike" cap="none" dirty="0">
                        <a:solidFill>
                          <a:schemeClr val="tx1"/>
                        </a:solidFill>
                        <a:effectLst/>
                        <a:latin typeface="Inter SemiBold"/>
                        <a:ea typeface="Times New Roman"/>
                        <a:cs typeface="Calibri"/>
                        <a:sym typeface="Arial"/>
                      </a:endParaRPr>
                    </a:p>
                  </a:txBody>
                  <a:tcPr marL="8709" marR="8709" marT="8709"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smtClean="0">
                          <a:solidFill>
                            <a:schemeClr val="tx1"/>
                          </a:solidFill>
                          <a:effectLst/>
                          <a:latin typeface="Inter SemiBold"/>
                          <a:ea typeface="Times New Roman"/>
                          <a:cs typeface="Calibri"/>
                          <a:sym typeface="Arial"/>
                        </a:rPr>
                        <a:t>50</a:t>
                      </a:r>
                      <a:endParaRPr lang="ru-RU" sz="800" b="0" i="0" u="none" strike="noStrike" cap="none">
                        <a:solidFill>
                          <a:schemeClr val="tx1"/>
                        </a:solidFill>
                        <a:effectLst/>
                        <a:latin typeface="Inter SemiBold"/>
                        <a:ea typeface="Times New Roman"/>
                        <a:cs typeface="Calibri"/>
                        <a:sym typeface="Arial"/>
                      </a:endParaRPr>
                    </a:p>
                  </a:txBody>
                  <a:tcPr marL="8709" marR="8709" marT="8709"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smtClean="0">
                          <a:solidFill>
                            <a:schemeClr val="tx1"/>
                          </a:solidFill>
                          <a:effectLst/>
                          <a:latin typeface="Inter SemiBold"/>
                          <a:ea typeface="Times New Roman"/>
                          <a:cs typeface="Calibri"/>
                          <a:sym typeface="Arial"/>
                        </a:rPr>
                        <a:t>50</a:t>
                      </a:r>
                      <a:endParaRPr lang="ru-RU" sz="800" b="0" i="0" u="none" strike="noStrike" cap="none">
                        <a:solidFill>
                          <a:schemeClr val="tx1"/>
                        </a:solidFill>
                        <a:effectLst/>
                        <a:latin typeface="Inter SemiBold"/>
                        <a:ea typeface="Times New Roman"/>
                        <a:cs typeface="Calibri"/>
                        <a:sym typeface="Arial"/>
                      </a:endParaRPr>
                    </a:p>
                  </a:txBody>
                  <a:tcPr marL="8709" marR="8709" marT="8709"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r>
              <a:tr h="345707">
                <a:tc>
                  <a:txBody>
                    <a:bodyPr/>
                    <a:lstStyle/>
                    <a:p>
                      <a:pPr marR="0" algn="l" rtl="0" fontAlgn="ctr">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Calibri"/>
                          <a:sym typeface="Arial"/>
                        </a:rPr>
                        <a:t>Количество предприятий, реализующих корпоративную программу укрепления здоровья работников</a:t>
                      </a:r>
                      <a:endParaRPr lang="ru-RU" sz="800" b="0" i="0" u="none" strike="noStrike" cap="none" dirty="0">
                        <a:solidFill>
                          <a:schemeClr val="tx1"/>
                        </a:solidFill>
                        <a:effectLst/>
                        <a:latin typeface="Inter SemiBold"/>
                        <a:ea typeface="Times New Roman"/>
                        <a:cs typeface="Calibri"/>
                        <a:sym typeface="Arial"/>
                      </a:endParaRPr>
                    </a:p>
                  </a:txBody>
                  <a:tcPr marL="8709" marR="8709" marT="8709"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smtClean="0">
                          <a:solidFill>
                            <a:schemeClr val="tx1"/>
                          </a:solidFill>
                          <a:effectLst/>
                          <a:latin typeface="Inter SemiBold"/>
                          <a:ea typeface="Times New Roman"/>
                          <a:cs typeface="Calibri"/>
                          <a:sym typeface="Arial"/>
                        </a:rPr>
                        <a:t>количество</a:t>
                      </a:r>
                      <a:endParaRPr lang="ru-RU" sz="800" b="0" i="0" u="none" strike="noStrike" cap="none" dirty="0">
                        <a:solidFill>
                          <a:schemeClr val="tx1"/>
                        </a:solidFill>
                        <a:effectLst/>
                        <a:latin typeface="Inter SemiBold"/>
                        <a:ea typeface="Times New Roman"/>
                        <a:cs typeface="Calibri"/>
                        <a:sym typeface="Arial"/>
                      </a:endParaRPr>
                    </a:p>
                  </a:txBody>
                  <a:tcPr marL="8709" marR="8709" marT="8709"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smtClean="0">
                          <a:solidFill>
                            <a:schemeClr val="tx1"/>
                          </a:solidFill>
                          <a:effectLst/>
                          <a:latin typeface="Inter SemiBold"/>
                          <a:ea typeface="Times New Roman"/>
                          <a:cs typeface="Calibri"/>
                          <a:sym typeface="Arial"/>
                        </a:rPr>
                        <a:t>2</a:t>
                      </a:r>
                      <a:endParaRPr lang="ru-RU" sz="800" b="0" i="0" u="none" strike="noStrike" cap="none">
                        <a:solidFill>
                          <a:schemeClr val="tx1"/>
                        </a:solidFill>
                        <a:effectLst/>
                        <a:latin typeface="Inter SemiBold"/>
                        <a:ea typeface="Times New Roman"/>
                        <a:cs typeface="Calibri"/>
                        <a:sym typeface="Arial"/>
                      </a:endParaRPr>
                    </a:p>
                  </a:txBody>
                  <a:tcPr marL="8709" marR="8709" marT="8709"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smtClean="0">
                          <a:solidFill>
                            <a:schemeClr val="tx1"/>
                          </a:solidFill>
                          <a:effectLst/>
                          <a:latin typeface="Inter SemiBold"/>
                          <a:ea typeface="Times New Roman"/>
                          <a:cs typeface="Calibri"/>
                          <a:sym typeface="Arial"/>
                        </a:rPr>
                        <a:t>3</a:t>
                      </a:r>
                      <a:endParaRPr lang="ru-RU" sz="800" b="0" i="0" u="none" strike="noStrike" cap="none">
                        <a:solidFill>
                          <a:schemeClr val="tx1"/>
                        </a:solidFill>
                        <a:effectLst/>
                        <a:latin typeface="Inter SemiBold"/>
                        <a:ea typeface="Times New Roman"/>
                        <a:cs typeface="Calibri"/>
                        <a:sym typeface="Arial"/>
                      </a:endParaRPr>
                    </a:p>
                  </a:txBody>
                  <a:tcPr marL="8709" marR="8709" marT="8709"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Calibri"/>
                          <a:sym typeface="Arial"/>
                        </a:rPr>
                        <a:t>4</a:t>
                      </a:r>
                      <a:endParaRPr lang="ru-RU" sz="800" b="0" i="0" u="none" strike="noStrike" cap="none" dirty="0">
                        <a:solidFill>
                          <a:schemeClr val="tx1"/>
                        </a:solidFill>
                        <a:effectLst/>
                        <a:latin typeface="Inter SemiBold"/>
                        <a:ea typeface="Times New Roman"/>
                        <a:cs typeface="Calibri"/>
                        <a:sym typeface="Arial"/>
                      </a:endParaRPr>
                    </a:p>
                  </a:txBody>
                  <a:tcPr marL="8709" marR="8709" marT="8709"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Calibri"/>
                          <a:sym typeface="Arial"/>
                        </a:rPr>
                        <a:t>5</a:t>
                      </a:r>
                      <a:endParaRPr lang="ru-RU" sz="800" b="0" i="0" u="none" strike="noStrike" cap="none" dirty="0">
                        <a:solidFill>
                          <a:schemeClr val="tx1"/>
                        </a:solidFill>
                        <a:effectLst/>
                        <a:latin typeface="Inter SemiBold"/>
                        <a:ea typeface="Times New Roman"/>
                        <a:cs typeface="Calibri"/>
                        <a:sym typeface="Arial"/>
                      </a:endParaRPr>
                    </a:p>
                  </a:txBody>
                  <a:tcPr marL="8709" marR="8709" marT="8709"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Calibri"/>
                          <a:sym typeface="Arial"/>
                        </a:rPr>
                        <a:t>6</a:t>
                      </a:r>
                      <a:endParaRPr lang="ru-RU" sz="800" b="0" i="0" u="none" strike="noStrike" cap="none" dirty="0">
                        <a:solidFill>
                          <a:schemeClr val="tx1"/>
                        </a:solidFill>
                        <a:effectLst/>
                        <a:latin typeface="Inter SemiBold"/>
                        <a:ea typeface="Times New Roman"/>
                        <a:cs typeface="Calibri"/>
                        <a:sym typeface="Arial"/>
                      </a:endParaRPr>
                    </a:p>
                  </a:txBody>
                  <a:tcPr marL="8709" marR="8709" marT="8709"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smtClean="0">
                          <a:solidFill>
                            <a:schemeClr val="tx1"/>
                          </a:solidFill>
                          <a:effectLst/>
                          <a:latin typeface="Inter SemiBold"/>
                          <a:ea typeface="Times New Roman"/>
                          <a:cs typeface="Calibri"/>
                          <a:sym typeface="Arial"/>
                        </a:rPr>
                        <a:t>6</a:t>
                      </a:r>
                      <a:endParaRPr lang="ru-RU" sz="800" b="0" i="0" u="none" strike="noStrike" cap="none">
                        <a:solidFill>
                          <a:schemeClr val="tx1"/>
                        </a:solidFill>
                        <a:effectLst/>
                        <a:latin typeface="Inter SemiBold"/>
                        <a:ea typeface="Times New Roman"/>
                        <a:cs typeface="Calibri"/>
                        <a:sym typeface="Arial"/>
                      </a:endParaRPr>
                    </a:p>
                  </a:txBody>
                  <a:tcPr marL="8709" marR="8709" marT="8709"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r>
              <a:tr h="407876">
                <a:tc>
                  <a:txBody>
                    <a:bodyPr/>
                    <a:lstStyle/>
                    <a:p>
                      <a:pPr marR="0" algn="l" rtl="0" fontAlgn="ctr">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Calibri"/>
                          <a:sym typeface="Arial"/>
                        </a:rPr>
                        <a:t>Охват работников, включенных  в корпоративные программы по укреплению здоровья </a:t>
                      </a:r>
                      <a:endParaRPr lang="ru-RU" sz="800" b="0" i="0" u="none" strike="noStrike" cap="none" dirty="0">
                        <a:solidFill>
                          <a:schemeClr val="tx1"/>
                        </a:solidFill>
                        <a:effectLst/>
                        <a:latin typeface="Inter SemiBold"/>
                        <a:ea typeface="Times New Roman"/>
                        <a:cs typeface="Calibri"/>
                        <a:sym typeface="Arial"/>
                      </a:endParaRPr>
                    </a:p>
                  </a:txBody>
                  <a:tcPr marL="8709" marR="8709" marT="8709"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smtClean="0">
                          <a:solidFill>
                            <a:schemeClr val="tx1"/>
                          </a:solidFill>
                          <a:effectLst/>
                          <a:latin typeface="Inter SemiBold"/>
                          <a:ea typeface="Times New Roman"/>
                          <a:cs typeface="Calibri"/>
                          <a:sym typeface="Arial"/>
                        </a:rPr>
                        <a:t>чел.</a:t>
                      </a:r>
                      <a:endParaRPr lang="ru-RU" sz="800" b="0" i="0" u="none" strike="noStrike" cap="none">
                        <a:solidFill>
                          <a:schemeClr val="tx1"/>
                        </a:solidFill>
                        <a:effectLst/>
                        <a:latin typeface="Inter SemiBold"/>
                        <a:ea typeface="Times New Roman"/>
                        <a:cs typeface="Calibri"/>
                        <a:sym typeface="Arial"/>
                      </a:endParaRPr>
                    </a:p>
                  </a:txBody>
                  <a:tcPr marL="8709" marR="8709" marT="8709"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Calibri"/>
                          <a:sym typeface="Arial"/>
                        </a:rPr>
                        <a:t>86</a:t>
                      </a:r>
                      <a:endParaRPr lang="ru-RU" sz="800" b="0" i="0" u="none" strike="noStrike" cap="none" dirty="0">
                        <a:solidFill>
                          <a:schemeClr val="tx1"/>
                        </a:solidFill>
                        <a:effectLst/>
                        <a:latin typeface="Inter SemiBold"/>
                        <a:ea typeface="Times New Roman"/>
                        <a:cs typeface="Calibri"/>
                        <a:sym typeface="Arial"/>
                      </a:endParaRPr>
                    </a:p>
                  </a:txBody>
                  <a:tcPr marL="8709" marR="8709" marT="8709"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smtClean="0">
                          <a:solidFill>
                            <a:schemeClr val="tx1"/>
                          </a:solidFill>
                          <a:effectLst/>
                          <a:latin typeface="Inter SemiBold"/>
                          <a:ea typeface="Times New Roman"/>
                          <a:cs typeface="Calibri"/>
                          <a:sym typeface="Arial"/>
                        </a:rPr>
                        <a:t>87</a:t>
                      </a:r>
                      <a:endParaRPr lang="ru-RU" sz="800" b="0" i="0" u="none" strike="noStrike" cap="none">
                        <a:solidFill>
                          <a:schemeClr val="tx1"/>
                        </a:solidFill>
                        <a:effectLst/>
                        <a:latin typeface="Inter SemiBold"/>
                        <a:ea typeface="Times New Roman"/>
                        <a:cs typeface="Calibri"/>
                        <a:sym typeface="Arial"/>
                      </a:endParaRPr>
                    </a:p>
                  </a:txBody>
                  <a:tcPr marL="8709" marR="8709" marT="8709"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smtClean="0">
                          <a:solidFill>
                            <a:schemeClr val="tx1"/>
                          </a:solidFill>
                          <a:effectLst/>
                          <a:latin typeface="Inter SemiBold"/>
                          <a:ea typeface="Times New Roman"/>
                          <a:cs typeface="Calibri"/>
                          <a:sym typeface="Arial"/>
                        </a:rPr>
                        <a:t>88</a:t>
                      </a:r>
                      <a:endParaRPr lang="ru-RU" sz="800" b="0" i="0" u="none" strike="noStrike" cap="none">
                        <a:solidFill>
                          <a:schemeClr val="tx1"/>
                        </a:solidFill>
                        <a:effectLst/>
                        <a:latin typeface="Inter SemiBold"/>
                        <a:ea typeface="Times New Roman"/>
                        <a:cs typeface="Calibri"/>
                        <a:sym typeface="Arial"/>
                      </a:endParaRPr>
                    </a:p>
                  </a:txBody>
                  <a:tcPr marL="8709" marR="8709" marT="8709"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Calibri"/>
                          <a:sym typeface="Arial"/>
                        </a:rPr>
                        <a:t>89</a:t>
                      </a:r>
                      <a:endParaRPr lang="ru-RU" sz="800" b="0" i="0" u="none" strike="noStrike" cap="none" dirty="0">
                        <a:solidFill>
                          <a:schemeClr val="tx1"/>
                        </a:solidFill>
                        <a:effectLst/>
                        <a:latin typeface="Inter SemiBold"/>
                        <a:ea typeface="Times New Roman"/>
                        <a:cs typeface="Calibri"/>
                        <a:sym typeface="Arial"/>
                      </a:endParaRPr>
                    </a:p>
                  </a:txBody>
                  <a:tcPr marL="8709" marR="8709" marT="8709"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Calibri"/>
                          <a:sym typeface="Arial"/>
                        </a:rPr>
                        <a:t>89</a:t>
                      </a:r>
                      <a:endParaRPr lang="ru-RU" sz="800" b="0" i="0" u="none" strike="noStrike" cap="none" dirty="0">
                        <a:solidFill>
                          <a:schemeClr val="tx1"/>
                        </a:solidFill>
                        <a:effectLst/>
                        <a:latin typeface="Inter SemiBold"/>
                        <a:ea typeface="Times New Roman"/>
                        <a:cs typeface="Calibri"/>
                        <a:sym typeface="Arial"/>
                      </a:endParaRPr>
                    </a:p>
                  </a:txBody>
                  <a:tcPr marL="8709" marR="8709" marT="8709"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smtClean="0">
                          <a:solidFill>
                            <a:schemeClr val="tx1"/>
                          </a:solidFill>
                          <a:effectLst/>
                          <a:latin typeface="Inter SemiBold"/>
                          <a:ea typeface="Times New Roman"/>
                          <a:cs typeface="Calibri"/>
                          <a:sym typeface="Arial"/>
                        </a:rPr>
                        <a:t>89</a:t>
                      </a:r>
                      <a:endParaRPr lang="ru-RU" sz="800" b="0" i="0" u="none" strike="noStrike" cap="none">
                        <a:solidFill>
                          <a:schemeClr val="tx1"/>
                        </a:solidFill>
                        <a:effectLst/>
                        <a:latin typeface="Inter SemiBold"/>
                        <a:ea typeface="Times New Roman"/>
                        <a:cs typeface="Calibri"/>
                        <a:sym typeface="Arial"/>
                      </a:endParaRPr>
                    </a:p>
                  </a:txBody>
                  <a:tcPr marL="8709" marR="8709" marT="8709"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r>
              <a:tr h="509784">
                <a:tc>
                  <a:txBody>
                    <a:bodyPr/>
                    <a:lstStyle/>
                    <a:p>
                      <a:pPr marR="0" algn="l" rtl="0" fontAlgn="ctr">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Calibri"/>
                          <a:sym typeface="Arial"/>
                        </a:rPr>
                        <a:t>Количество утвержденных нормативно-правовых актов по вопросам формирования ЗОЖ, включая профилактику </a:t>
                      </a:r>
                      <a:r>
                        <a:rPr lang="ru-RU" sz="800" b="0" i="0" u="none" strike="noStrike" cap="none" dirty="0" err="1" smtClean="0">
                          <a:solidFill>
                            <a:schemeClr val="tx1"/>
                          </a:solidFill>
                          <a:effectLst/>
                          <a:latin typeface="Inter SemiBold"/>
                          <a:ea typeface="Times New Roman"/>
                          <a:cs typeface="Calibri"/>
                          <a:sym typeface="Arial"/>
                        </a:rPr>
                        <a:t>табакокурения</a:t>
                      </a:r>
                      <a:r>
                        <a:rPr lang="ru-RU" sz="800" b="0" i="0" u="none" strike="noStrike" cap="none" dirty="0" smtClean="0">
                          <a:solidFill>
                            <a:schemeClr val="tx1"/>
                          </a:solidFill>
                          <a:effectLst/>
                          <a:latin typeface="Inter SemiBold"/>
                          <a:ea typeface="Times New Roman"/>
                          <a:cs typeface="Calibri"/>
                          <a:sym typeface="Arial"/>
                        </a:rPr>
                        <a:t>, потребления алкоголя, наркотиков</a:t>
                      </a:r>
                      <a:endParaRPr lang="ru-RU" sz="800" b="0" i="0" u="none" strike="noStrike" cap="none" dirty="0">
                        <a:solidFill>
                          <a:schemeClr val="tx1"/>
                        </a:solidFill>
                        <a:effectLst/>
                        <a:latin typeface="Inter SemiBold"/>
                        <a:ea typeface="Times New Roman"/>
                        <a:cs typeface="Calibri"/>
                        <a:sym typeface="Arial"/>
                      </a:endParaRPr>
                    </a:p>
                  </a:txBody>
                  <a:tcPr marL="8709" marR="8709" marT="8709"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smtClean="0">
                          <a:solidFill>
                            <a:schemeClr val="tx1"/>
                          </a:solidFill>
                          <a:effectLst/>
                          <a:latin typeface="Inter SemiBold"/>
                          <a:ea typeface="Times New Roman"/>
                          <a:cs typeface="Calibri"/>
                          <a:sym typeface="Arial"/>
                        </a:rPr>
                        <a:t>количество</a:t>
                      </a:r>
                      <a:endParaRPr lang="ru-RU" sz="800" b="0" i="0" u="none" strike="noStrike" cap="none">
                        <a:solidFill>
                          <a:schemeClr val="tx1"/>
                        </a:solidFill>
                        <a:effectLst/>
                        <a:latin typeface="Inter SemiBold"/>
                        <a:ea typeface="Times New Roman"/>
                        <a:cs typeface="Calibri"/>
                        <a:sym typeface="Arial"/>
                      </a:endParaRPr>
                    </a:p>
                  </a:txBody>
                  <a:tcPr marL="8709" marR="8709" marT="8709"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smtClean="0">
                          <a:solidFill>
                            <a:schemeClr val="tx1"/>
                          </a:solidFill>
                          <a:effectLst/>
                          <a:latin typeface="Inter SemiBold"/>
                          <a:ea typeface="Times New Roman"/>
                          <a:cs typeface="Calibri"/>
                          <a:sym typeface="Arial"/>
                        </a:rPr>
                        <a:t>11</a:t>
                      </a:r>
                      <a:endParaRPr lang="ru-RU" sz="800" b="0" i="0" u="none" strike="noStrike" cap="none" dirty="0">
                        <a:solidFill>
                          <a:schemeClr val="tx1"/>
                        </a:solidFill>
                        <a:effectLst/>
                        <a:latin typeface="Inter SemiBold"/>
                        <a:ea typeface="Times New Roman"/>
                        <a:cs typeface="Calibri"/>
                        <a:sym typeface="Arial"/>
                      </a:endParaRPr>
                    </a:p>
                  </a:txBody>
                  <a:tcPr marL="8709" marR="8709" marT="8709"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smtClean="0">
                          <a:solidFill>
                            <a:schemeClr val="tx1"/>
                          </a:solidFill>
                          <a:effectLst/>
                          <a:latin typeface="Inter SemiBold"/>
                          <a:ea typeface="Times New Roman"/>
                          <a:cs typeface="Calibri"/>
                          <a:sym typeface="Arial"/>
                        </a:rPr>
                        <a:t>12</a:t>
                      </a:r>
                      <a:endParaRPr lang="ru-RU" sz="800" b="0" i="0" u="none" strike="noStrike" cap="none">
                        <a:solidFill>
                          <a:schemeClr val="tx1"/>
                        </a:solidFill>
                        <a:effectLst/>
                        <a:latin typeface="Inter SemiBold"/>
                        <a:ea typeface="Times New Roman"/>
                        <a:cs typeface="Calibri"/>
                        <a:sym typeface="Arial"/>
                      </a:endParaRPr>
                    </a:p>
                  </a:txBody>
                  <a:tcPr marL="8709" marR="8709" marT="8709"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smtClean="0">
                          <a:solidFill>
                            <a:schemeClr val="tx1"/>
                          </a:solidFill>
                          <a:effectLst/>
                          <a:latin typeface="Inter SemiBold"/>
                          <a:ea typeface="Times New Roman"/>
                          <a:cs typeface="Calibri"/>
                          <a:sym typeface="Arial"/>
                        </a:rPr>
                        <a:t>13</a:t>
                      </a:r>
                      <a:endParaRPr lang="ru-RU" sz="800" b="0" i="0" u="none" strike="noStrike" cap="none">
                        <a:solidFill>
                          <a:schemeClr val="tx1"/>
                        </a:solidFill>
                        <a:effectLst/>
                        <a:latin typeface="Inter SemiBold"/>
                        <a:ea typeface="Times New Roman"/>
                        <a:cs typeface="Calibri"/>
                        <a:sym typeface="Arial"/>
                      </a:endParaRPr>
                    </a:p>
                  </a:txBody>
                  <a:tcPr marL="8709" marR="8709" marT="8709"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Calibri"/>
                          <a:sym typeface="Arial"/>
                        </a:rPr>
                        <a:t>14</a:t>
                      </a:r>
                      <a:endParaRPr lang="ru-RU" sz="800" b="0" i="0" u="none" strike="noStrike" cap="none" dirty="0">
                        <a:solidFill>
                          <a:schemeClr val="tx1"/>
                        </a:solidFill>
                        <a:effectLst/>
                        <a:latin typeface="Inter SemiBold"/>
                        <a:ea typeface="Times New Roman"/>
                        <a:cs typeface="Calibri"/>
                        <a:sym typeface="Arial"/>
                      </a:endParaRPr>
                    </a:p>
                  </a:txBody>
                  <a:tcPr marL="8709" marR="8709" marT="8709"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Calibri"/>
                          <a:sym typeface="Arial"/>
                        </a:rPr>
                        <a:t>14</a:t>
                      </a:r>
                      <a:endParaRPr lang="ru-RU" sz="800" b="0" i="0" u="none" strike="noStrike" cap="none" dirty="0">
                        <a:solidFill>
                          <a:schemeClr val="tx1"/>
                        </a:solidFill>
                        <a:effectLst/>
                        <a:latin typeface="Inter SemiBold"/>
                        <a:ea typeface="Times New Roman"/>
                        <a:cs typeface="Calibri"/>
                        <a:sym typeface="Arial"/>
                      </a:endParaRPr>
                    </a:p>
                  </a:txBody>
                  <a:tcPr marL="8709" marR="8709" marT="8709"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Calibri"/>
                          <a:sym typeface="Arial"/>
                        </a:rPr>
                        <a:t>14</a:t>
                      </a:r>
                      <a:endParaRPr lang="ru-RU" sz="800" b="0" i="0" u="none" strike="noStrike" cap="none" dirty="0">
                        <a:solidFill>
                          <a:schemeClr val="tx1"/>
                        </a:solidFill>
                        <a:effectLst/>
                        <a:latin typeface="Inter SemiBold"/>
                        <a:ea typeface="Times New Roman"/>
                        <a:cs typeface="Calibri"/>
                        <a:sym typeface="Arial"/>
                      </a:endParaRPr>
                    </a:p>
                  </a:txBody>
                  <a:tcPr marL="8709" marR="8709" marT="8709"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r>
              <a:tr h="698518">
                <a:tc>
                  <a:txBody>
                    <a:bodyPr/>
                    <a:lstStyle/>
                    <a:p>
                      <a:pPr marR="0" algn="l" rtl="0" fontAlgn="ctr">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Calibri"/>
                          <a:sym typeface="Arial"/>
                        </a:rPr>
                        <a:t>Количество проведенных целевых оперативно – профилактических мероприятий, рейдов, контролирующих исполнение законодательных актов по профилактике </a:t>
                      </a:r>
                      <a:r>
                        <a:rPr lang="ru-RU" sz="800" b="0" i="0" u="none" strike="noStrike" cap="none" dirty="0" err="1" smtClean="0">
                          <a:solidFill>
                            <a:schemeClr val="tx1"/>
                          </a:solidFill>
                          <a:effectLst/>
                          <a:latin typeface="Inter SemiBold"/>
                          <a:ea typeface="Times New Roman"/>
                          <a:cs typeface="Calibri"/>
                          <a:sym typeface="Arial"/>
                        </a:rPr>
                        <a:t>табакокурения</a:t>
                      </a:r>
                      <a:r>
                        <a:rPr lang="ru-RU" sz="800" b="0" i="0" u="none" strike="noStrike" cap="none" dirty="0" smtClean="0">
                          <a:solidFill>
                            <a:schemeClr val="tx1"/>
                          </a:solidFill>
                          <a:effectLst/>
                          <a:latin typeface="Inter SemiBold"/>
                          <a:ea typeface="Times New Roman"/>
                          <a:cs typeface="Calibri"/>
                          <a:sym typeface="Arial"/>
                        </a:rPr>
                        <a:t>, потребления алкоголя, наркотиков(рейды)</a:t>
                      </a:r>
                      <a:endParaRPr lang="ru-RU" sz="800" b="0" i="0" u="none" strike="noStrike" cap="none" dirty="0">
                        <a:solidFill>
                          <a:schemeClr val="tx1"/>
                        </a:solidFill>
                        <a:effectLst/>
                        <a:latin typeface="Inter SemiBold"/>
                        <a:ea typeface="Times New Roman"/>
                        <a:cs typeface="Calibri"/>
                        <a:sym typeface="Arial"/>
                      </a:endParaRPr>
                    </a:p>
                  </a:txBody>
                  <a:tcPr marL="8709" marR="8709" marT="8709"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smtClean="0">
                          <a:solidFill>
                            <a:schemeClr val="tx1"/>
                          </a:solidFill>
                          <a:effectLst/>
                          <a:latin typeface="Inter SemiBold"/>
                          <a:ea typeface="Times New Roman"/>
                          <a:cs typeface="Calibri"/>
                          <a:sym typeface="Arial"/>
                        </a:rPr>
                        <a:t>количество</a:t>
                      </a:r>
                      <a:endParaRPr lang="ru-RU" sz="800" b="0" i="0" u="none" strike="noStrike" cap="none">
                        <a:solidFill>
                          <a:schemeClr val="tx1"/>
                        </a:solidFill>
                        <a:effectLst/>
                        <a:latin typeface="Inter SemiBold"/>
                        <a:ea typeface="Times New Roman"/>
                        <a:cs typeface="Calibri"/>
                        <a:sym typeface="Arial"/>
                      </a:endParaRPr>
                    </a:p>
                  </a:txBody>
                  <a:tcPr marL="8709" marR="8709" marT="8709"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smtClean="0">
                          <a:solidFill>
                            <a:schemeClr val="tx1"/>
                          </a:solidFill>
                          <a:effectLst/>
                          <a:latin typeface="Inter SemiBold"/>
                          <a:ea typeface="Times New Roman"/>
                          <a:cs typeface="Calibri"/>
                          <a:sym typeface="Arial"/>
                        </a:rPr>
                        <a:t>300</a:t>
                      </a:r>
                      <a:endParaRPr lang="ru-RU" sz="800" b="0" i="0" u="none" strike="noStrike" cap="none" dirty="0">
                        <a:solidFill>
                          <a:schemeClr val="tx1"/>
                        </a:solidFill>
                        <a:effectLst/>
                        <a:latin typeface="Inter SemiBold"/>
                        <a:ea typeface="Times New Roman"/>
                        <a:cs typeface="Calibri"/>
                        <a:sym typeface="Arial"/>
                      </a:endParaRPr>
                    </a:p>
                  </a:txBody>
                  <a:tcPr marL="8709" marR="8709" marT="8709"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smtClean="0">
                          <a:solidFill>
                            <a:schemeClr val="tx1"/>
                          </a:solidFill>
                          <a:effectLst/>
                          <a:latin typeface="Inter SemiBold"/>
                          <a:ea typeface="Times New Roman"/>
                          <a:cs typeface="Calibri"/>
                          <a:sym typeface="Arial"/>
                        </a:rPr>
                        <a:t>300</a:t>
                      </a:r>
                      <a:endParaRPr lang="ru-RU" sz="800" b="0" i="0" u="none" strike="noStrike" cap="none" dirty="0">
                        <a:solidFill>
                          <a:schemeClr val="tx1"/>
                        </a:solidFill>
                        <a:effectLst/>
                        <a:latin typeface="Inter SemiBold"/>
                        <a:ea typeface="Times New Roman"/>
                        <a:cs typeface="Calibri"/>
                        <a:sym typeface="Arial"/>
                      </a:endParaRPr>
                    </a:p>
                  </a:txBody>
                  <a:tcPr marL="8709" marR="8709" marT="8709"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smtClean="0">
                          <a:solidFill>
                            <a:schemeClr val="tx1"/>
                          </a:solidFill>
                          <a:effectLst/>
                          <a:latin typeface="Inter SemiBold"/>
                          <a:ea typeface="Times New Roman"/>
                          <a:cs typeface="Calibri"/>
                          <a:sym typeface="Arial"/>
                        </a:rPr>
                        <a:t>300</a:t>
                      </a:r>
                      <a:endParaRPr lang="ru-RU" sz="800" b="0" i="0" u="none" strike="noStrike" cap="none">
                        <a:solidFill>
                          <a:schemeClr val="tx1"/>
                        </a:solidFill>
                        <a:effectLst/>
                        <a:latin typeface="Inter SemiBold"/>
                        <a:ea typeface="Times New Roman"/>
                        <a:cs typeface="Calibri"/>
                        <a:sym typeface="Arial"/>
                      </a:endParaRPr>
                    </a:p>
                  </a:txBody>
                  <a:tcPr marL="8709" marR="8709" marT="8709"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smtClean="0">
                          <a:solidFill>
                            <a:schemeClr val="tx1"/>
                          </a:solidFill>
                          <a:effectLst/>
                          <a:latin typeface="Inter SemiBold"/>
                          <a:ea typeface="Times New Roman"/>
                          <a:cs typeface="Calibri"/>
                          <a:sym typeface="Arial"/>
                        </a:rPr>
                        <a:t>300</a:t>
                      </a:r>
                      <a:endParaRPr lang="ru-RU" sz="800" b="0" i="0" u="none" strike="noStrike" cap="none">
                        <a:solidFill>
                          <a:schemeClr val="tx1"/>
                        </a:solidFill>
                        <a:effectLst/>
                        <a:latin typeface="Inter SemiBold"/>
                        <a:ea typeface="Times New Roman"/>
                        <a:cs typeface="Calibri"/>
                        <a:sym typeface="Arial"/>
                      </a:endParaRPr>
                    </a:p>
                  </a:txBody>
                  <a:tcPr marL="8709" marR="8709" marT="8709"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Calibri"/>
                          <a:sym typeface="Arial"/>
                        </a:rPr>
                        <a:t>300</a:t>
                      </a:r>
                      <a:endParaRPr lang="ru-RU" sz="800" b="0" i="0" u="none" strike="noStrike" cap="none" dirty="0">
                        <a:solidFill>
                          <a:schemeClr val="tx1"/>
                        </a:solidFill>
                        <a:effectLst/>
                        <a:latin typeface="Inter SemiBold"/>
                        <a:ea typeface="Times New Roman"/>
                        <a:cs typeface="Calibri"/>
                        <a:sym typeface="Arial"/>
                      </a:endParaRPr>
                    </a:p>
                  </a:txBody>
                  <a:tcPr marL="8709" marR="8709" marT="8709"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Calibri"/>
                          <a:sym typeface="Arial"/>
                        </a:rPr>
                        <a:t>300</a:t>
                      </a:r>
                      <a:endParaRPr lang="ru-RU" sz="800" b="0" i="0" u="none" strike="noStrike" cap="none" dirty="0">
                        <a:solidFill>
                          <a:schemeClr val="tx1"/>
                        </a:solidFill>
                        <a:effectLst/>
                        <a:latin typeface="Inter SemiBold"/>
                        <a:ea typeface="Times New Roman"/>
                        <a:cs typeface="Calibri"/>
                        <a:sym typeface="Arial"/>
                      </a:endParaRPr>
                    </a:p>
                  </a:txBody>
                  <a:tcPr marL="8709" marR="8709" marT="8709"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r>
              <a:tr h="305906">
                <a:tc>
                  <a:txBody>
                    <a:bodyPr/>
                    <a:lstStyle/>
                    <a:p>
                      <a:pPr marR="0" algn="l" rtl="0" fontAlgn="ctr">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Calibri"/>
                          <a:sym typeface="Arial"/>
                        </a:rPr>
                        <a:t>Количество мероприятий, направленных  на профилактику заболеваний репродуктивной системы</a:t>
                      </a:r>
                      <a:endParaRPr lang="ru-RU" sz="800" b="0" i="0" u="none" strike="noStrike" cap="none" dirty="0">
                        <a:solidFill>
                          <a:schemeClr val="tx1"/>
                        </a:solidFill>
                        <a:effectLst/>
                        <a:latin typeface="Inter SemiBold"/>
                        <a:ea typeface="Times New Roman"/>
                        <a:cs typeface="Calibri"/>
                        <a:sym typeface="Arial"/>
                      </a:endParaRPr>
                    </a:p>
                  </a:txBody>
                  <a:tcPr marL="8709" marR="8709" marT="8709"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smtClean="0">
                          <a:solidFill>
                            <a:schemeClr val="tx1"/>
                          </a:solidFill>
                          <a:effectLst/>
                          <a:latin typeface="Inter SemiBold"/>
                          <a:ea typeface="Times New Roman"/>
                          <a:cs typeface="Calibri"/>
                          <a:sym typeface="Arial"/>
                        </a:rPr>
                        <a:t>количество</a:t>
                      </a:r>
                      <a:endParaRPr lang="ru-RU" sz="800" b="0" i="0" u="none" strike="noStrike" cap="none">
                        <a:solidFill>
                          <a:schemeClr val="tx1"/>
                        </a:solidFill>
                        <a:effectLst/>
                        <a:latin typeface="Inter SemiBold"/>
                        <a:ea typeface="Times New Roman"/>
                        <a:cs typeface="Calibri"/>
                        <a:sym typeface="Arial"/>
                      </a:endParaRPr>
                    </a:p>
                  </a:txBody>
                  <a:tcPr marL="8709" marR="8709" marT="8709"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smtClean="0">
                          <a:solidFill>
                            <a:schemeClr val="tx1"/>
                          </a:solidFill>
                          <a:effectLst/>
                          <a:latin typeface="Inter SemiBold"/>
                          <a:ea typeface="Times New Roman"/>
                          <a:cs typeface="Calibri"/>
                          <a:sym typeface="Arial"/>
                        </a:rPr>
                        <a:t>6</a:t>
                      </a:r>
                      <a:endParaRPr lang="ru-RU" sz="800" b="0" i="0" u="none" strike="noStrike" cap="none">
                        <a:solidFill>
                          <a:schemeClr val="tx1"/>
                        </a:solidFill>
                        <a:effectLst/>
                        <a:latin typeface="Inter SemiBold"/>
                        <a:ea typeface="Times New Roman"/>
                        <a:cs typeface="Calibri"/>
                        <a:sym typeface="Arial"/>
                      </a:endParaRPr>
                    </a:p>
                  </a:txBody>
                  <a:tcPr marL="8709" marR="8709" marT="8709"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Calibri"/>
                          <a:sym typeface="Arial"/>
                        </a:rPr>
                        <a:t>6</a:t>
                      </a:r>
                      <a:endParaRPr lang="ru-RU" sz="800" b="0" i="0" u="none" strike="noStrike" cap="none" dirty="0">
                        <a:solidFill>
                          <a:schemeClr val="tx1"/>
                        </a:solidFill>
                        <a:effectLst/>
                        <a:latin typeface="Inter SemiBold"/>
                        <a:ea typeface="Times New Roman"/>
                        <a:cs typeface="Calibri"/>
                        <a:sym typeface="Arial"/>
                      </a:endParaRPr>
                    </a:p>
                  </a:txBody>
                  <a:tcPr marL="8709" marR="8709" marT="8709"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smtClean="0">
                          <a:solidFill>
                            <a:schemeClr val="tx1"/>
                          </a:solidFill>
                          <a:effectLst/>
                          <a:latin typeface="Inter SemiBold"/>
                          <a:ea typeface="Times New Roman"/>
                          <a:cs typeface="Calibri"/>
                          <a:sym typeface="Arial"/>
                        </a:rPr>
                        <a:t>6</a:t>
                      </a:r>
                      <a:endParaRPr lang="ru-RU" sz="800" b="0" i="0" u="none" strike="noStrike" cap="none" dirty="0">
                        <a:solidFill>
                          <a:schemeClr val="tx1"/>
                        </a:solidFill>
                        <a:effectLst/>
                        <a:latin typeface="Inter SemiBold"/>
                        <a:ea typeface="Times New Roman"/>
                        <a:cs typeface="Calibri"/>
                        <a:sym typeface="Arial"/>
                      </a:endParaRPr>
                    </a:p>
                  </a:txBody>
                  <a:tcPr marL="8709" marR="8709" marT="8709"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smtClean="0">
                          <a:solidFill>
                            <a:schemeClr val="tx1"/>
                          </a:solidFill>
                          <a:effectLst/>
                          <a:latin typeface="Inter SemiBold"/>
                          <a:ea typeface="Times New Roman"/>
                          <a:cs typeface="Calibri"/>
                          <a:sym typeface="Arial"/>
                        </a:rPr>
                        <a:t>6</a:t>
                      </a:r>
                      <a:endParaRPr lang="ru-RU" sz="800" b="0" i="0" u="none" strike="noStrike" cap="none">
                        <a:solidFill>
                          <a:schemeClr val="tx1"/>
                        </a:solidFill>
                        <a:effectLst/>
                        <a:latin typeface="Inter SemiBold"/>
                        <a:ea typeface="Times New Roman"/>
                        <a:cs typeface="Calibri"/>
                        <a:sym typeface="Arial"/>
                      </a:endParaRPr>
                    </a:p>
                  </a:txBody>
                  <a:tcPr marL="8709" marR="8709" marT="8709"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Calibri"/>
                          <a:sym typeface="Arial"/>
                        </a:rPr>
                        <a:t>6</a:t>
                      </a:r>
                      <a:endParaRPr lang="ru-RU" sz="800" b="0" i="0" u="none" strike="noStrike" cap="none" dirty="0">
                        <a:solidFill>
                          <a:schemeClr val="tx1"/>
                        </a:solidFill>
                        <a:effectLst/>
                        <a:latin typeface="Inter SemiBold"/>
                        <a:ea typeface="Times New Roman"/>
                        <a:cs typeface="Calibri"/>
                        <a:sym typeface="Arial"/>
                      </a:endParaRPr>
                    </a:p>
                  </a:txBody>
                  <a:tcPr marL="8709" marR="8709" marT="8709"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Calibri"/>
                          <a:sym typeface="Arial"/>
                        </a:rPr>
                        <a:t>6</a:t>
                      </a:r>
                      <a:endParaRPr lang="ru-RU" sz="800" b="0" i="0" u="none" strike="noStrike" cap="none" dirty="0">
                        <a:solidFill>
                          <a:schemeClr val="tx1"/>
                        </a:solidFill>
                        <a:effectLst/>
                        <a:latin typeface="Inter SemiBold"/>
                        <a:ea typeface="Times New Roman"/>
                        <a:cs typeface="Calibri"/>
                        <a:sym typeface="Arial"/>
                      </a:endParaRPr>
                    </a:p>
                  </a:txBody>
                  <a:tcPr marL="8709" marR="8709" marT="8709"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r>
              <a:tr h="407876">
                <a:tc>
                  <a:txBody>
                    <a:bodyPr/>
                    <a:lstStyle/>
                    <a:p>
                      <a:pPr marR="0" algn="l" rtl="0" fontAlgn="ctr">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Calibri"/>
                          <a:sym typeface="Arial"/>
                        </a:rPr>
                        <a:t>Количество мероприятий, направленные на первичную профилактику заболеваний полости рта</a:t>
                      </a:r>
                      <a:endParaRPr lang="ru-RU" sz="800" b="0" i="0" u="none" strike="noStrike" cap="none" dirty="0">
                        <a:solidFill>
                          <a:schemeClr val="tx1"/>
                        </a:solidFill>
                        <a:effectLst/>
                        <a:latin typeface="Inter SemiBold"/>
                        <a:ea typeface="Times New Roman"/>
                        <a:cs typeface="Calibri"/>
                        <a:sym typeface="Arial"/>
                      </a:endParaRPr>
                    </a:p>
                  </a:txBody>
                  <a:tcPr marL="8709" marR="8709" marT="8709"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smtClean="0">
                          <a:solidFill>
                            <a:schemeClr val="tx1"/>
                          </a:solidFill>
                          <a:effectLst/>
                          <a:latin typeface="Inter SemiBold"/>
                          <a:ea typeface="Times New Roman"/>
                          <a:cs typeface="Calibri"/>
                          <a:sym typeface="Arial"/>
                        </a:rPr>
                        <a:t>количество</a:t>
                      </a:r>
                      <a:endParaRPr lang="ru-RU" sz="800" b="0" i="0" u="none" strike="noStrike" cap="none">
                        <a:solidFill>
                          <a:schemeClr val="tx1"/>
                        </a:solidFill>
                        <a:effectLst/>
                        <a:latin typeface="Inter SemiBold"/>
                        <a:ea typeface="Times New Roman"/>
                        <a:cs typeface="Calibri"/>
                        <a:sym typeface="Arial"/>
                      </a:endParaRPr>
                    </a:p>
                  </a:txBody>
                  <a:tcPr marL="8709" marR="8709" marT="8709"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smtClean="0">
                          <a:solidFill>
                            <a:schemeClr val="tx1"/>
                          </a:solidFill>
                          <a:effectLst/>
                          <a:latin typeface="Inter SemiBold"/>
                          <a:ea typeface="Times New Roman"/>
                          <a:cs typeface="Calibri"/>
                          <a:sym typeface="Arial"/>
                        </a:rPr>
                        <a:t>7</a:t>
                      </a:r>
                      <a:endParaRPr lang="ru-RU" sz="800" b="0" i="0" u="none" strike="noStrike" cap="none">
                        <a:solidFill>
                          <a:schemeClr val="tx1"/>
                        </a:solidFill>
                        <a:effectLst/>
                        <a:latin typeface="Inter SemiBold"/>
                        <a:ea typeface="Times New Roman"/>
                        <a:cs typeface="Calibri"/>
                        <a:sym typeface="Arial"/>
                      </a:endParaRPr>
                    </a:p>
                  </a:txBody>
                  <a:tcPr marL="8709" marR="8709" marT="8709"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smtClean="0">
                          <a:solidFill>
                            <a:schemeClr val="tx1"/>
                          </a:solidFill>
                          <a:effectLst/>
                          <a:latin typeface="Inter SemiBold"/>
                          <a:ea typeface="Times New Roman"/>
                          <a:cs typeface="Calibri"/>
                          <a:sym typeface="Arial"/>
                        </a:rPr>
                        <a:t>7</a:t>
                      </a:r>
                      <a:endParaRPr lang="ru-RU" sz="800" b="0" i="0" u="none" strike="noStrike" cap="none">
                        <a:solidFill>
                          <a:schemeClr val="tx1"/>
                        </a:solidFill>
                        <a:effectLst/>
                        <a:latin typeface="Inter SemiBold"/>
                        <a:ea typeface="Times New Roman"/>
                        <a:cs typeface="Calibri"/>
                        <a:sym typeface="Arial"/>
                      </a:endParaRPr>
                    </a:p>
                  </a:txBody>
                  <a:tcPr marL="8709" marR="8709" marT="8709"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smtClean="0">
                          <a:solidFill>
                            <a:schemeClr val="tx1"/>
                          </a:solidFill>
                          <a:effectLst/>
                          <a:latin typeface="Inter SemiBold"/>
                          <a:ea typeface="Times New Roman"/>
                          <a:cs typeface="Calibri"/>
                          <a:sym typeface="Arial"/>
                        </a:rPr>
                        <a:t>7</a:t>
                      </a:r>
                      <a:endParaRPr lang="ru-RU" sz="800" b="0" i="0" u="none" strike="noStrike" cap="none">
                        <a:solidFill>
                          <a:schemeClr val="tx1"/>
                        </a:solidFill>
                        <a:effectLst/>
                        <a:latin typeface="Inter SemiBold"/>
                        <a:ea typeface="Times New Roman"/>
                        <a:cs typeface="Calibri"/>
                        <a:sym typeface="Arial"/>
                      </a:endParaRPr>
                    </a:p>
                  </a:txBody>
                  <a:tcPr marL="8709" marR="8709" marT="8709"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smtClean="0">
                          <a:solidFill>
                            <a:schemeClr val="tx1"/>
                          </a:solidFill>
                          <a:effectLst/>
                          <a:latin typeface="Inter SemiBold"/>
                          <a:ea typeface="Times New Roman"/>
                          <a:cs typeface="Calibri"/>
                          <a:sym typeface="Arial"/>
                        </a:rPr>
                        <a:t>7</a:t>
                      </a:r>
                      <a:endParaRPr lang="ru-RU" sz="800" b="0" i="0" u="none" strike="noStrike" cap="none" dirty="0">
                        <a:solidFill>
                          <a:schemeClr val="tx1"/>
                        </a:solidFill>
                        <a:effectLst/>
                        <a:latin typeface="Inter SemiBold"/>
                        <a:ea typeface="Times New Roman"/>
                        <a:cs typeface="Calibri"/>
                        <a:sym typeface="Arial"/>
                      </a:endParaRPr>
                    </a:p>
                  </a:txBody>
                  <a:tcPr marL="8709" marR="8709" marT="8709"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Calibri"/>
                          <a:sym typeface="Arial"/>
                        </a:rPr>
                        <a:t>7</a:t>
                      </a:r>
                      <a:endParaRPr lang="ru-RU" sz="800" b="0" i="0" u="none" strike="noStrike" cap="none" dirty="0">
                        <a:solidFill>
                          <a:schemeClr val="tx1"/>
                        </a:solidFill>
                        <a:effectLst/>
                        <a:latin typeface="Inter SemiBold"/>
                        <a:ea typeface="Times New Roman"/>
                        <a:cs typeface="Calibri"/>
                        <a:sym typeface="Arial"/>
                      </a:endParaRPr>
                    </a:p>
                  </a:txBody>
                  <a:tcPr marL="8709" marR="8709" marT="8709"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Calibri"/>
                          <a:sym typeface="Arial"/>
                        </a:rPr>
                        <a:t>7</a:t>
                      </a:r>
                      <a:endParaRPr lang="ru-RU" sz="800" b="0" i="0" u="none" strike="noStrike" cap="none" dirty="0">
                        <a:solidFill>
                          <a:schemeClr val="tx1"/>
                        </a:solidFill>
                        <a:effectLst/>
                        <a:latin typeface="Inter SemiBold"/>
                        <a:ea typeface="Times New Roman"/>
                        <a:cs typeface="Calibri"/>
                        <a:sym typeface="Arial"/>
                      </a:endParaRPr>
                    </a:p>
                  </a:txBody>
                  <a:tcPr marL="8709" marR="8709" marT="8709"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3560082688"/>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ctrTitle"/>
          </p:nvPr>
        </p:nvSpPr>
        <p:spPr>
          <a:xfrm>
            <a:off x="900495" y="159517"/>
            <a:ext cx="6815667" cy="369339"/>
          </a:xfrm>
        </p:spPr>
        <p:txBody>
          <a:bodyPr/>
          <a:lstStyle/>
          <a:p>
            <a:r>
              <a:rPr lang="ru-RU" sz="1400" dirty="0">
                <a:solidFill>
                  <a:schemeClr val="tx1">
                    <a:lumMod val="75000"/>
                  </a:schemeClr>
                </a:solidFill>
              </a:rPr>
              <a:t>Муниципальная программа «Развитие культуры», </a:t>
            </a:r>
            <a:r>
              <a:rPr lang="ru-RU" sz="1400" b="0" dirty="0">
                <a:solidFill>
                  <a:schemeClr val="tx1">
                    <a:lumMod val="75000"/>
                  </a:schemeClr>
                </a:solidFill>
              </a:rPr>
              <a:t>тыс. ₽</a:t>
            </a:r>
          </a:p>
        </p:txBody>
      </p:sp>
      <p:pic>
        <p:nvPicPr>
          <p:cNvPr id="4" name="Рисунок 3"/>
          <p:cNvPicPr/>
          <p:nvPr/>
        </p:nvPicPr>
        <p:blipFill>
          <a:blip r:embed="rId2">
            <a:extLst>
              <a:ext uri="{28A0092B-C50C-407E-A947-70E740481C1C}">
                <a14:useLocalDpi xmlns:a14="http://schemas.microsoft.com/office/drawing/2010/main" val="0"/>
              </a:ext>
            </a:extLst>
          </a:blip>
          <a:srcRect/>
          <a:stretch>
            <a:fillRect/>
          </a:stretch>
        </p:blipFill>
        <p:spPr bwMode="auto">
          <a:xfrm>
            <a:off x="220474" y="704348"/>
            <a:ext cx="1650660" cy="1031176"/>
          </a:xfrm>
          <a:prstGeom prst="rect">
            <a:avLst/>
          </a:prstGeom>
          <a:noFill/>
        </p:spPr>
      </p:pic>
      <p:sp>
        <p:nvSpPr>
          <p:cNvPr id="6" name="Прямоугольник 5"/>
          <p:cNvSpPr/>
          <p:nvPr/>
        </p:nvSpPr>
        <p:spPr>
          <a:xfrm>
            <a:off x="2032076" y="725204"/>
            <a:ext cx="5431767" cy="553998"/>
          </a:xfrm>
          <a:prstGeom prst="rect">
            <a:avLst/>
          </a:prstGeom>
        </p:spPr>
        <p:txBody>
          <a:bodyPr wrap="square">
            <a:spAutoFit/>
          </a:bodyPr>
          <a:lstStyle/>
          <a:p>
            <a:r>
              <a:rPr lang="ru-RU" sz="1000" b="1" dirty="0">
                <a:latin typeface="Inter SemiBold"/>
              </a:rPr>
              <a:t>Цель:</a:t>
            </a:r>
            <a:r>
              <a:rPr lang="ru-RU" sz="1000" dirty="0">
                <a:latin typeface="Inter SemiBold"/>
              </a:rPr>
              <a:t> Создание условий, обеспечивающих равный доступ населения </a:t>
            </a:r>
            <a:r>
              <a:rPr lang="ru-RU" sz="1000" dirty="0" err="1">
                <a:latin typeface="Inter SemiBold"/>
              </a:rPr>
              <a:t>Увинского</a:t>
            </a:r>
            <a:r>
              <a:rPr lang="ru-RU" sz="1000" dirty="0">
                <a:latin typeface="Inter SemiBold"/>
              </a:rPr>
              <a:t> района к культурным ценностям и услугам, формирование благоприятной среды для творческой самореализации граждан в рамках решения вопросов местного значения</a:t>
            </a:r>
          </a:p>
        </p:txBody>
      </p:sp>
      <p:sp>
        <p:nvSpPr>
          <p:cNvPr id="7" name="Прямоугольник 6"/>
          <p:cNvSpPr/>
          <p:nvPr/>
        </p:nvSpPr>
        <p:spPr>
          <a:xfrm>
            <a:off x="2534726" y="1457371"/>
            <a:ext cx="4426469" cy="278153"/>
          </a:xfrm>
          <a:prstGeom prst="rect">
            <a:avLst/>
          </a:prstGeom>
        </p:spPr>
        <p:txBody>
          <a:bodyPr wrap="square">
            <a:spAutoFit/>
          </a:bodyPr>
          <a:lstStyle/>
          <a:p>
            <a:pPr marR="539115" algn="ctr">
              <a:lnSpc>
                <a:spcPct val="115000"/>
              </a:lnSpc>
              <a:tabLst>
                <a:tab pos="2777490" algn="l"/>
              </a:tabLst>
            </a:pPr>
            <a:r>
              <a:rPr lang="ru-RU" sz="1050" b="1" dirty="0" smtClean="0">
                <a:latin typeface="Inter SemiBold"/>
                <a:ea typeface="Calibri"/>
                <a:cs typeface="Times New Roman"/>
              </a:rPr>
              <a:t>Структура </a:t>
            </a:r>
            <a:r>
              <a:rPr lang="ru-RU" sz="1050" b="1" dirty="0">
                <a:latin typeface="Inter SemiBold"/>
                <a:ea typeface="Calibri"/>
                <a:cs typeface="Times New Roman"/>
              </a:rPr>
              <a:t>расходов по муниципальной программе</a:t>
            </a:r>
            <a:endParaRPr lang="ru-RU" sz="1000" dirty="0">
              <a:effectLst/>
              <a:latin typeface="Inter SemiBold"/>
              <a:ea typeface="Calibri"/>
              <a:cs typeface="Times New Roman"/>
            </a:endParaRPr>
          </a:p>
        </p:txBody>
      </p:sp>
      <p:graphicFrame>
        <p:nvGraphicFramePr>
          <p:cNvPr id="9" name="Таблица 8"/>
          <p:cNvGraphicFramePr>
            <a:graphicFrameLocks noGrp="1"/>
          </p:cNvGraphicFramePr>
          <p:nvPr>
            <p:extLst>
              <p:ext uri="{D42A27DB-BD31-4B8C-83A1-F6EECF244321}">
                <p14:modId xmlns:p14="http://schemas.microsoft.com/office/powerpoint/2010/main" val="2476006431"/>
              </p:ext>
            </p:extLst>
          </p:nvPr>
        </p:nvGraphicFramePr>
        <p:xfrm>
          <a:off x="161207" y="1834551"/>
          <a:ext cx="8788061" cy="3082790"/>
        </p:xfrm>
        <a:graphic>
          <a:graphicData uri="http://schemas.openxmlformats.org/drawingml/2006/table">
            <a:tbl>
              <a:tblPr firstRow="1" firstCol="1" bandRow="1">
                <a:tableStyleId>{53E16DD9-AC6D-41A8-A6A0-D293053FCF31}</a:tableStyleId>
              </a:tblPr>
              <a:tblGrid>
                <a:gridCol w="3588811"/>
                <a:gridCol w="990602"/>
                <a:gridCol w="1041549"/>
                <a:gridCol w="1092493"/>
                <a:gridCol w="1052868"/>
                <a:gridCol w="1021738"/>
              </a:tblGrid>
              <a:tr h="386280">
                <a:tc>
                  <a:txBody>
                    <a:bodyPr/>
                    <a:lstStyle/>
                    <a:p>
                      <a:pPr algn="ctr">
                        <a:lnSpc>
                          <a:spcPct val="115000"/>
                        </a:lnSpc>
                        <a:spcAft>
                          <a:spcPts val="0"/>
                        </a:spcAft>
                      </a:pPr>
                      <a:r>
                        <a:rPr lang="ru-RU" sz="1000" b="1" dirty="0" smtClean="0">
                          <a:solidFill>
                            <a:srgbClr val="FFFFFF"/>
                          </a:solidFill>
                          <a:effectLst/>
                          <a:latin typeface="Inter SemiBold"/>
                          <a:ea typeface="Calibri"/>
                          <a:cs typeface="Times New Roman"/>
                        </a:rPr>
                        <a:t>Программа / подпрограмма</a:t>
                      </a:r>
                      <a:endParaRPr lang="ru-RU" sz="900" dirty="0">
                        <a:solidFill>
                          <a:srgbClr val="FFFFFF"/>
                        </a:solidFill>
                        <a:effectLst/>
                        <a:latin typeface="Inter SemiBold"/>
                        <a:ea typeface="Calibri"/>
                        <a:cs typeface="Times New Roman"/>
                      </a:endParaRPr>
                    </a:p>
                  </a:txBody>
                  <a:tcPr marL="39786" marR="39786" marT="0" marB="0" anchor="ctr">
                    <a:solidFill>
                      <a:schemeClr val="accent1">
                        <a:lumMod val="75000"/>
                      </a:schemeClr>
                    </a:solidFill>
                  </a:tcPr>
                </a:tc>
                <a:tc>
                  <a:txBody>
                    <a:bodyPr/>
                    <a:lstStyle/>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2024</a:t>
                      </a:r>
                    </a:p>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отчет</a:t>
                      </a:r>
                    </a:p>
                  </a:txBody>
                  <a:tcPr marL="132911" marR="4923" marT="4923" marB="0" anchor="ctr">
                    <a:solidFill>
                      <a:schemeClr val="accent1">
                        <a:lumMod val="75000"/>
                      </a:schemeClr>
                    </a:solidFill>
                  </a:tcPr>
                </a:tc>
                <a:tc>
                  <a:txBody>
                    <a:bodyPr/>
                    <a:lstStyle/>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2025</a:t>
                      </a:r>
                    </a:p>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оценка</a:t>
                      </a:r>
                    </a:p>
                  </a:txBody>
                  <a:tcPr marL="132911" marR="4923" marT="4923" marB="0" anchor="ctr">
                    <a:solidFill>
                      <a:schemeClr val="accent1">
                        <a:lumMod val="75000"/>
                      </a:schemeClr>
                    </a:solidFill>
                  </a:tcPr>
                </a:tc>
                <a:tc>
                  <a:txBody>
                    <a:bodyPr/>
                    <a:lstStyle/>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dirty="0" smtClean="0">
                          <a:solidFill>
                            <a:srgbClr val="FFFFFF"/>
                          </a:solidFill>
                          <a:effectLst/>
                          <a:latin typeface="Be Vietnam Pro"/>
                        </a:rPr>
                        <a:t>2026</a:t>
                      </a:r>
                    </a:p>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план</a:t>
                      </a:r>
                      <a:endParaRPr lang="ru-RU" sz="1100" b="1" i="0" u="none" strike="noStrike" cap="none" dirty="0">
                        <a:solidFill>
                          <a:srgbClr val="FFFFFF"/>
                        </a:solidFill>
                        <a:effectLst/>
                        <a:latin typeface="Be Vietnam Pro"/>
                        <a:ea typeface="+mn-ea"/>
                        <a:cs typeface="+mn-cs"/>
                        <a:sym typeface="Arial"/>
                      </a:endParaRPr>
                    </a:p>
                  </a:txBody>
                  <a:tcPr marL="5606" marR="5606" marT="5606" marB="0" anchor="ctr">
                    <a:solidFill>
                      <a:schemeClr val="accent1">
                        <a:lumMod val="75000"/>
                      </a:schemeClr>
                    </a:solidFill>
                  </a:tcPr>
                </a:tc>
                <a:tc>
                  <a:txBody>
                    <a:bodyPr/>
                    <a:lstStyle/>
                    <a:p>
                      <a:pPr marR="0" algn="ctr" rtl="0" fontAlgn="ctr">
                        <a:lnSpc>
                          <a:spcPct val="100000"/>
                        </a:lnSpc>
                        <a:spcBef>
                          <a:spcPts val="0"/>
                        </a:spcBef>
                        <a:spcAft>
                          <a:spcPts val="0"/>
                        </a:spcAft>
                        <a:buClr>
                          <a:srgbClr val="000000"/>
                        </a:buClr>
                        <a:buFont typeface="Arial"/>
                      </a:pPr>
                      <a:r>
                        <a:rPr lang="ru-RU" sz="1100" b="1" i="0" u="none" strike="noStrike" cap="none" dirty="0" smtClean="0">
                          <a:solidFill>
                            <a:srgbClr val="FFFFFF"/>
                          </a:solidFill>
                          <a:effectLst/>
                          <a:latin typeface="Be Vietnam Pro"/>
                          <a:ea typeface="+mn-ea"/>
                          <a:cs typeface="+mn-cs"/>
                          <a:sym typeface="Arial"/>
                        </a:rPr>
                        <a:t>2027</a:t>
                      </a:r>
                    </a:p>
                    <a:p>
                      <a:pPr marR="0" algn="ctr" rtl="0" fontAlgn="ctr">
                        <a:lnSpc>
                          <a:spcPct val="100000"/>
                        </a:lnSpc>
                        <a:spcBef>
                          <a:spcPts val="0"/>
                        </a:spcBef>
                        <a:spcAft>
                          <a:spcPts val="0"/>
                        </a:spcAft>
                        <a:buClr>
                          <a:srgbClr val="000000"/>
                        </a:buClr>
                        <a:buFont typeface="Arial"/>
                      </a:pPr>
                      <a:r>
                        <a:rPr lang="ru-RU" sz="1100" b="1" i="0" u="none" strike="noStrike" cap="none" dirty="0" smtClean="0">
                          <a:solidFill>
                            <a:srgbClr val="FFFFFF"/>
                          </a:solidFill>
                          <a:effectLst/>
                          <a:latin typeface="Be Vietnam Pro"/>
                          <a:ea typeface="+mn-ea"/>
                          <a:cs typeface="+mn-cs"/>
                          <a:sym typeface="Arial"/>
                        </a:rPr>
                        <a:t>план</a:t>
                      </a:r>
                      <a:endParaRPr lang="ru-RU" sz="1100" b="1" i="0" u="none" strike="noStrike" cap="none" dirty="0">
                        <a:solidFill>
                          <a:srgbClr val="FFFFFF"/>
                        </a:solidFill>
                        <a:effectLst/>
                        <a:latin typeface="Be Vietnam Pro"/>
                        <a:ea typeface="+mn-ea"/>
                        <a:cs typeface="+mn-cs"/>
                        <a:sym typeface="Arial"/>
                      </a:endParaRPr>
                    </a:p>
                  </a:txBody>
                  <a:tcPr marL="4923" marR="4923" marT="4923" marB="0" anchor="ctr">
                    <a:solidFill>
                      <a:schemeClr val="accent1">
                        <a:lumMod val="75000"/>
                      </a:schemeClr>
                    </a:solidFill>
                  </a:tcPr>
                </a:tc>
                <a:tc>
                  <a:txBody>
                    <a:bodyPr/>
                    <a:lstStyle/>
                    <a:p>
                      <a:pPr marR="0" algn="ctr" rtl="0" fontAlgn="ctr">
                        <a:lnSpc>
                          <a:spcPct val="100000"/>
                        </a:lnSpc>
                        <a:spcBef>
                          <a:spcPts val="0"/>
                        </a:spcBef>
                        <a:spcAft>
                          <a:spcPts val="0"/>
                        </a:spcAft>
                        <a:buClr>
                          <a:srgbClr val="000000"/>
                        </a:buClr>
                        <a:buFont typeface="Arial"/>
                      </a:pPr>
                      <a:r>
                        <a:rPr lang="ru-RU" sz="1100" b="1" i="0" u="none" strike="noStrike" cap="none" dirty="0" smtClean="0">
                          <a:solidFill>
                            <a:srgbClr val="FFFFFF"/>
                          </a:solidFill>
                          <a:effectLst/>
                          <a:latin typeface="Be Vietnam Pro"/>
                          <a:ea typeface="+mn-ea"/>
                          <a:cs typeface="+mn-cs"/>
                          <a:sym typeface="Arial"/>
                        </a:rPr>
                        <a:t>2028</a:t>
                      </a:r>
                    </a:p>
                    <a:p>
                      <a:pPr marR="0" algn="ctr" rtl="0" fontAlgn="ctr">
                        <a:lnSpc>
                          <a:spcPct val="100000"/>
                        </a:lnSpc>
                        <a:spcBef>
                          <a:spcPts val="0"/>
                        </a:spcBef>
                        <a:spcAft>
                          <a:spcPts val="0"/>
                        </a:spcAft>
                        <a:buClr>
                          <a:srgbClr val="000000"/>
                        </a:buClr>
                        <a:buFont typeface="Arial"/>
                      </a:pPr>
                      <a:r>
                        <a:rPr lang="ru-RU" sz="1100" b="1" i="0" u="none" strike="noStrike" cap="none" dirty="0" smtClean="0">
                          <a:solidFill>
                            <a:srgbClr val="FFFFFF"/>
                          </a:solidFill>
                          <a:effectLst/>
                          <a:latin typeface="Be Vietnam Pro"/>
                          <a:ea typeface="+mn-ea"/>
                          <a:cs typeface="+mn-cs"/>
                          <a:sym typeface="Arial"/>
                        </a:rPr>
                        <a:t>план</a:t>
                      </a:r>
                      <a:endParaRPr lang="ru-RU" sz="1100" b="1" i="0" u="none" strike="noStrike" cap="none" dirty="0">
                        <a:solidFill>
                          <a:srgbClr val="FFFFFF"/>
                        </a:solidFill>
                        <a:effectLst/>
                        <a:latin typeface="Be Vietnam Pro"/>
                        <a:ea typeface="+mn-ea"/>
                        <a:cs typeface="+mn-cs"/>
                        <a:sym typeface="Arial"/>
                      </a:endParaRPr>
                    </a:p>
                  </a:txBody>
                  <a:tcPr marL="4923" marR="4923" marT="4923" marB="0" anchor="ctr">
                    <a:solidFill>
                      <a:schemeClr val="accent1">
                        <a:lumMod val="75000"/>
                      </a:schemeClr>
                    </a:solidFill>
                  </a:tcPr>
                </a:tc>
              </a:tr>
              <a:tr h="513902">
                <a:tc>
                  <a:txBody>
                    <a:bodyPr/>
                    <a:lstStyle/>
                    <a:p>
                      <a:pPr algn="l">
                        <a:lnSpc>
                          <a:spcPct val="115000"/>
                        </a:lnSpc>
                        <a:spcAft>
                          <a:spcPts val="0"/>
                        </a:spcAft>
                      </a:pPr>
                      <a:r>
                        <a:rPr lang="ru-RU" sz="1000" b="1" dirty="0" smtClean="0">
                          <a:solidFill>
                            <a:schemeClr val="accent5">
                              <a:lumMod val="10000"/>
                            </a:schemeClr>
                          </a:solidFill>
                          <a:effectLst/>
                          <a:latin typeface="Inter SemiBold"/>
                          <a:ea typeface="Calibri"/>
                          <a:cs typeface="Times New Roman"/>
                        </a:rPr>
                        <a:t>ИТОГО расходов по МП </a:t>
                      </a:r>
                      <a:r>
                        <a:rPr lang="ru-RU" sz="1000" b="1" dirty="0" smtClean="0">
                          <a:solidFill>
                            <a:schemeClr val="accent5">
                              <a:lumMod val="10000"/>
                            </a:schemeClr>
                          </a:solidFill>
                          <a:effectLst/>
                          <a:latin typeface="Inter SemiBold"/>
                        </a:rPr>
                        <a:t>«</a:t>
                      </a:r>
                      <a:r>
                        <a:rPr lang="ru-RU" sz="1000" b="1" dirty="0">
                          <a:solidFill>
                            <a:schemeClr val="accent5">
                              <a:lumMod val="10000"/>
                            </a:schemeClr>
                          </a:solidFill>
                          <a:effectLst/>
                          <a:latin typeface="Inter SemiBold"/>
                        </a:rPr>
                        <a:t>Развитие культуры</a:t>
                      </a:r>
                      <a:r>
                        <a:rPr lang="ru-RU" sz="1000" b="1" dirty="0" smtClean="0">
                          <a:solidFill>
                            <a:schemeClr val="accent5">
                              <a:lumMod val="10000"/>
                            </a:schemeClr>
                          </a:solidFill>
                          <a:effectLst/>
                          <a:latin typeface="Inter SemiBold"/>
                        </a:rPr>
                        <a:t>», </a:t>
                      </a:r>
                    </a:p>
                    <a:p>
                      <a:pPr algn="l">
                        <a:lnSpc>
                          <a:spcPct val="115000"/>
                        </a:lnSpc>
                        <a:spcAft>
                          <a:spcPts val="0"/>
                        </a:spcAft>
                      </a:pPr>
                      <a:r>
                        <a:rPr lang="ru-RU" sz="1000" b="1" dirty="0" smtClean="0">
                          <a:solidFill>
                            <a:schemeClr val="accent5">
                              <a:lumMod val="10000"/>
                            </a:schemeClr>
                          </a:solidFill>
                          <a:effectLst/>
                          <a:latin typeface="Inter SemiBold"/>
                        </a:rPr>
                        <a:t>в </a:t>
                      </a:r>
                      <a:r>
                        <a:rPr lang="ru-RU" sz="1000" b="1" dirty="0">
                          <a:solidFill>
                            <a:schemeClr val="accent5">
                              <a:lumMod val="10000"/>
                            </a:schemeClr>
                          </a:solidFill>
                          <a:effectLst/>
                          <a:latin typeface="Inter SemiBold"/>
                        </a:rPr>
                        <a:t>том числе:</a:t>
                      </a:r>
                      <a:endParaRPr lang="ru-RU" sz="1000" b="1" dirty="0">
                        <a:solidFill>
                          <a:schemeClr val="accent5">
                            <a:lumMod val="10000"/>
                          </a:schemeClr>
                        </a:solidFill>
                        <a:effectLst/>
                        <a:latin typeface="Inter SemiBold"/>
                        <a:ea typeface="Calibri"/>
                        <a:cs typeface="Times New Roman"/>
                      </a:endParaRPr>
                    </a:p>
                  </a:txBody>
                  <a:tcPr marL="32926" marR="32926" marT="0" marB="0" anchor="ctr">
                    <a:solidFill>
                      <a:schemeClr val="tx2">
                        <a:lumMod val="90000"/>
                      </a:schemeClr>
                    </a:solidFill>
                  </a:tcPr>
                </a:tc>
                <a:tc>
                  <a:txBody>
                    <a:bodyPr/>
                    <a:lstStyle/>
                    <a:p>
                      <a:pPr algn="r">
                        <a:lnSpc>
                          <a:spcPct val="115000"/>
                        </a:lnSpc>
                        <a:spcAft>
                          <a:spcPts val="0"/>
                        </a:spcAft>
                      </a:pPr>
                      <a:r>
                        <a:rPr lang="ru-RU" sz="1050" b="1" dirty="0" smtClean="0">
                          <a:solidFill>
                            <a:schemeClr val="accent5">
                              <a:lumMod val="10000"/>
                            </a:schemeClr>
                          </a:solidFill>
                          <a:effectLst/>
                          <a:latin typeface="Inter SemiBold"/>
                        </a:rPr>
                        <a:t>189 620,2</a:t>
                      </a:r>
                      <a:endParaRPr lang="ru-RU" sz="1050" b="1" dirty="0">
                        <a:solidFill>
                          <a:schemeClr val="accent5">
                            <a:lumMod val="10000"/>
                          </a:schemeClr>
                        </a:solidFill>
                        <a:effectLst/>
                        <a:latin typeface="Inter SemiBold"/>
                        <a:ea typeface="Calibri"/>
                        <a:cs typeface="Times New Roman"/>
                      </a:endParaRPr>
                    </a:p>
                  </a:txBody>
                  <a:tcPr marL="32926" marR="32926" marT="0" marB="0" anchor="ctr">
                    <a:solidFill>
                      <a:schemeClr val="tx2">
                        <a:lumMod val="90000"/>
                      </a:schemeClr>
                    </a:solidFill>
                  </a:tcPr>
                </a:tc>
                <a:tc>
                  <a:txBody>
                    <a:bodyPr/>
                    <a:lstStyle/>
                    <a:p>
                      <a:pPr algn="r">
                        <a:lnSpc>
                          <a:spcPct val="115000"/>
                        </a:lnSpc>
                        <a:spcAft>
                          <a:spcPts val="0"/>
                        </a:spcAft>
                      </a:pPr>
                      <a:r>
                        <a:rPr lang="ru-RU" sz="1050" b="1" dirty="0" smtClean="0">
                          <a:solidFill>
                            <a:schemeClr val="accent5">
                              <a:lumMod val="10000"/>
                            </a:schemeClr>
                          </a:solidFill>
                          <a:effectLst/>
                          <a:latin typeface="Inter SemiBold"/>
                        </a:rPr>
                        <a:t>223</a:t>
                      </a:r>
                      <a:r>
                        <a:rPr lang="ru-RU" sz="1050" b="1" baseline="0" dirty="0" smtClean="0">
                          <a:solidFill>
                            <a:schemeClr val="accent5">
                              <a:lumMod val="10000"/>
                            </a:schemeClr>
                          </a:solidFill>
                          <a:effectLst/>
                          <a:latin typeface="Inter SemiBold"/>
                        </a:rPr>
                        <a:t> 096,37</a:t>
                      </a:r>
                      <a:endParaRPr lang="ru-RU" sz="1050" b="1" dirty="0">
                        <a:solidFill>
                          <a:schemeClr val="accent5">
                            <a:lumMod val="10000"/>
                          </a:schemeClr>
                        </a:solidFill>
                        <a:effectLst/>
                        <a:latin typeface="Inter SemiBold"/>
                        <a:ea typeface="Calibri"/>
                        <a:cs typeface="Times New Roman"/>
                      </a:endParaRPr>
                    </a:p>
                  </a:txBody>
                  <a:tcPr marL="32926" marR="32926" marT="0" marB="0" anchor="ctr">
                    <a:solidFill>
                      <a:schemeClr val="tx2">
                        <a:lumMod val="90000"/>
                      </a:schemeClr>
                    </a:solidFill>
                  </a:tcPr>
                </a:tc>
                <a:tc>
                  <a:txBody>
                    <a:bodyPr/>
                    <a:lstStyle/>
                    <a:p>
                      <a:pPr algn="r">
                        <a:lnSpc>
                          <a:spcPct val="115000"/>
                        </a:lnSpc>
                        <a:spcAft>
                          <a:spcPts val="0"/>
                        </a:spcAft>
                      </a:pPr>
                      <a:r>
                        <a:rPr lang="ru-RU" sz="1050" b="1" dirty="0" smtClean="0">
                          <a:solidFill>
                            <a:schemeClr val="accent5">
                              <a:lumMod val="10000"/>
                            </a:schemeClr>
                          </a:solidFill>
                          <a:effectLst/>
                          <a:latin typeface="Inter SemiBold"/>
                        </a:rPr>
                        <a:t>230 457,04</a:t>
                      </a:r>
                    </a:p>
                  </a:txBody>
                  <a:tcPr marL="32926" marR="32926" marT="0" marB="0" anchor="ctr">
                    <a:solidFill>
                      <a:schemeClr val="tx2">
                        <a:lumMod val="90000"/>
                      </a:schemeClr>
                    </a:solidFill>
                  </a:tcPr>
                </a:tc>
                <a:tc>
                  <a:txBody>
                    <a:bodyPr/>
                    <a:lstStyle/>
                    <a:p>
                      <a:pPr algn="r">
                        <a:lnSpc>
                          <a:spcPct val="115000"/>
                        </a:lnSpc>
                        <a:spcAft>
                          <a:spcPts val="0"/>
                        </a:spcAft>
                      </a:pPr>
                      <a:r>
                        <a:rPr lang="ru-RU" sz="1050" b="1" dirty="0" smtClean="0">
                          <a:solidFill>
                            <a:schemeClr val="accent5">
                              <a:lumMod val="10000"/>
                            </a:schemeClr>
                          </a:solidFill>
                          <a:effectLst/>
                          <a:latin typeface="Inter SemiBold"/>
                        </a:rPr>
                        <a:t>250 688,70</a:t>
                      </a:r>
                      <a:endParaRPr lang="ru-RU" sz="1050" b="1" dirty="0">
                        <a:solidFill>
                          <a:schemeClr val="accent5">
                            <a:lumMod val="10000"/>
                          </a:schemeClr>
                        </a:solidFill>
                        <a:effectLst/>
                        <a:latin typeface="Inter SemiBold"/>
                        <a:ea typeface="Calibri"/>
                        <a:cs typeface="Times New Roman"/>
                      </a:endParaRPr>
                    </a:p>
                  </a:txBody>
                  <a:tcPr marL="32926" marR="32926" marT="0" marB="0" anchor="ctr">
                    <a:solidFill>
                      <a:schemeClr val="tx2">
                        <a:lumMod val="90000"/>
                      </a:schemeClr>
                    </a:solidFill>
                  </a:tcPr>
                </a:tc>
                <a:tc>
                  <a:txBody>
                    <a:bodyPr/>
                    <a:lstStyle/>
                    <a:p>
                      <a:pPr algn="r">
                        <a:lnSpc>
                          <a:spcPct val="115000"/>
                        </a:lnSpc>
                        <a:spcAft>
                          <a:spcPts val="0"/>
                        </a:spcAft>
                      </a:pPr>
                      <a:r>
                        <a:rPr lang="ru-RU" sz="1050" b="1" dirty="0" smtClean="0">
                          <a:solidFill>
                            <a:schemeClr val="accent5">
                              <a:lumMod val="10000"/>
                            </a:schemeClr>
                          </a:solidFill>
                          <a:effectLst/>
                          <a:latin typeface="Inter SemiBold"/>
                        </a:rPr>
                        <a:t>242</a:t>
                      </a:r>
                      <a:r>
                        <a:rPr lang="ru-RU" sz="1050" b="1" baseline="0" dirty="0" smtClean="0">
                          <a:solidFill>
                            <a:schemeClr val="accent5">
                              <a:lumMod val="10000"/>
                            </a:schemeClr>
                          </a:solidFill>
                          <a:effectLst/>
                          <a:latin typeface="Inter SemiBold"/>
                        </a:rPr>
                        <a:t> 386,47</a:t>
                      </a:r>
                      <a:endParaRPr lang="ru-RU" sz="1050" b="1" dirty="0">
                        <a:solidFill>
                          <a:schemeClr val="accent5">
                            <a:lumMod val="10000"/>
                          </a:schemeClr>
                        </a:solidFill>
                        <a:effectLst/>
                        <a:latin typeface="Inter SemiBold"/>
                        <a:ea typeface="Calibri"/>
                        <a:cs typeface="Times New Roman"/>
                      </a:endParaRPr>
                    </a:p>
                  </a:txBody>
                  <a:tcPr marL="32926" marR="32926" marT="0" marB="0" anchor="ctr">
                    <a:solidFill>
                      <a:schemeClr val="tx2">
                        <a:lumMod val="90000"/>
                      </a:schemeClr>
                    </a:solidFill>
                  </a:tcPr>
                </a:tc>
              </a:tr>
              <a:tr h="200072">
                <a:tc>
                  <a:txBody>
                    <a:bodyPr/>
                    <a:lstStyle/>
                    <a:p>
                      <a:pPr marL="342900" lvl="0" indent="-342900" algn="l">
                        <a:lnSpc>
                          <a:spcPct val="115000"/>
                        </a:lnSpc>
                        <a:spcAft>
                          <a:spcPts val="0"/>
                        </a:spcAft>
                        <a:buSzPts val="1200"/>
                        <a:buFont typeface="Wingdings"/>
                        <a:buChar char=""/>
                      </a:pPr>
                      <a:r>
                        <a:rPr lang="ru-RU" sz="1000" dirty="0" smtClean="0">
                          <a:solidFill>
                            <a:schemeClr val="accent5">
                              <a:lumMod val="10000"/>
                            </a:schemeClr>
                          </a:solidFill>
                          <a:effectLst/>
                          <a:latin typeface="Inter SemiBold"/>
                        </a:rPr>
                        <a:t>Развитие библиотечного дела</a:t>
                      </a:r>
                      <a:endParaRPr lang="ru-RU" sz="1000" dirty="0">
                        <a:solidFill>
                          <a:schemeClr val="accent5">
                            <a:lumMod val="10000"/>
                          </a:schemeClr>
                        </a:solidFill>
                        <a:effectLst/>
                        <a:latin typeface="Inter SemiBold"/>
                      </a:endParaRPr>
                    </a:p>
                  </a:txBody>
                  <a:tcPr marL="32926" marR="32926" marT="0" marB="0" anchor="ctr"/>
                </a:tc>
                <a:tc>
                  <a:txBody>
                    <a:bodyPr/>
                    <a:lstStyle/>
                    <a:p>
                      <a:pPr algn="r">
                        <a:lnSpc>
                          <a:spcPct val="115000"/>
                        </a:lnSpc>
                        <a:spcAft>
                          <a:spcPts val="0"/>
                        </a:spcAft>
                      </a:pPr>
                      <a:r>
                        <a:rPr lang="ru-RU" sz="1050" dirty="0" smtClean="0">
                          <a:solidFill>
                            <a:schemeClr val="accent5">
                              <a:lumMod val="10000"/>
                            </a:schemeClr>
                          </a:solidFill>
                          <a:effectLst/>
                          <a:latin typeface="Inter SemiBold"/>
                        </a:rPr>
                        <a:t>38 687,0</a:t>
                      </a:r>
                      <a:endParaRPr lang="ru-RU" sz="1050" dirty="0">
                        <a:solidFill>
                          <a:schemeClr val="accent5">
                            <a:lumMod val="10000"/>
                          </a:schemeClr>
                        </a:solidFill>
                        <a:effectLst/>
                        <a:latin typeface="Inter SemiBold"/>
                        <a:ea typeface="Calibri"/>
                        <a:cs typeface="Times New Roman"/>
                      </a:endParaRPr>
                    </a:p>
                  </a:txBody>
                  <a:tcPr marL="32926" marR="32926" marT="0" marB="0" anchor="ctr"/>
                </a:tc>
                <a:tc>
                  <a:txBody>
                    <a:bodyPr/>
                    <a:lstStyle/>
                    <a:p>
                      <a:pPr algn="r">
                        <a:lnSpc>
                          <a:spcPct val="115000"/>
                        </a:lnSpc>
                        <a:spcAft>
                          <a:spcPts val="0"/>
                        </a:spcAft>
                      </a:pPr>
                      <a:r>
                        <a:rPr lang="ru-RU" sz="1050" dirty="0" smtClean="0">
                          <a:solidFill>
                            <a:schemeClr val="accent5">
                              <a:lumMod val="10000"/>
                            </a:schemeClr>
                          </a:solidFill>
                          <a:effectLst/>
                          <a:latin typeface="Inter SemiBold"/>
                        </a:rPr>
                        <a:t>65 217</a:t>
                      </a:r>
                      <a:r>
                        <a:rPr lang="ru-RU" sz="1050" dirty="0" smtClean="0">
                          <a:solidFill>
                            <a:schemeClr val="accent5">
                              <a:lumMod val="10000"/>
                            </a:schemeClr>
                          </a:solidFill>
                          <a:effectLst/>
                          <a:latin typeface="Inter SemiBold"/>
                          <a:cs typeface="Times New Roman"/>
                        </a:rPr>
                        <a:t>,</a:t>
                      </a:r>
                      <a:r>
                        <a:rPr lang="ru-RU" sz="1050" baseline="0" dirty="0" smtClean="0">
                          <a:solidFill>
                            <a:schemeClr val="accent5">
                              <a:lumMod val="10000"/>
                            </a:schemeClr>
                          </a:solidFill>
                          <a:effectLst/>
                          <a:latin typeface="Inter SemiBold"/>
                          <a:cs typeface="Times New Roman"/>
                        </a:rPr>
                        <a:t> 60</a:t>
                      </a:r>
                      <a:endParaRPr lang="ru-RU" sz="1050" dirty="0" smtClean="0">
                        <a:solidFill>
                          <a:schemeClr val="accent5">
                            <a:lumMod val="10000"/>
                          </a:schemeClr>
                        </a:solidFill>
                        <a:effectLst/>
                        <a:latin typeface="Inter SemiBold"/>
                      </a:endParaRPr>
                    </a:p>
                  </a:txBody>
                  <a:tcPr marL="32926" marR="32926" marT="0" marB="0" anchor="ctr"/>
                </a:tc>
                <a:tc>
                  <a:txBody>
                    <a:bodyPr/>
                    <a:lstStyle/>
                    <a:p>
                      <a:pPr algn="r">
                        <a:lnSpc>
                          <a:spcPct val="115000"/>
                        </a:lnSpc>
                        <a:spcAft>
                          <a:spcPts val="0"/>
                        </a:spcAft>
                      </a:pPr>
                      <a:r>
                        <a:rPr lang="ru-RU" sz="1050" dirty="0" smtClean="0">
                          <a:solidFill>
                            <a:schemeClr val="accent5">
                              <a:lumMod val="10000"/>
                            </a:schemeClr>
                          </a:solidFill>
                          <a:effectLst/>
                          <a:latin typeface="Inter SemiBold"/>
                        </a:rPr>
                        <a:t>67 881,49</a:t>
                      </a:r>
                    </a:p>
                  </a:txBody>
                  <a:tcPr marL="32926" marR="32926" marT="0" marB="0" anchor="ctr"/>
                </a:tc>
                <a:tc>
                  <a:txBody>
                    <a:bodyPr/>
                    <a:lstStyle/>
                    <a:p>
                      <a:pPr algn="r">
                        <a:lnSpc>
                          <a:spcPct val="115000"/>
                        </a:lnSpc>
                        <a:spcAft>
                          <a:spcPts val="0"/>
                        </a:spcAft>
                      </a:pPr>
                      <a:r>
                        <a:rPr lang="ru-RU" sz="1050" dirty="0" smtClean="0">
                          <a:solidFill>
                            <a:schemeClr val="accent5">
                              <a:lumMod val="10000"/>
                            </a:schemeClr>
                          </a:solidFill>
                          <a:effectLst/>
                          <a:latin typeface="Inter SemiBold"/>
                        </a:rPr>
                        <a:t>57 519,86</a:t>
                      </a:r>
                    </a:p>
                  </a:txBody>
                  <a:tcPr marL="32926" marR="32926" marT="0" marB="0" anchor="ctr"/>
                </a:tc>
                <a:tc>
                  <a:txBody>
                    <a:bodyPr/>
                    <a:lstStyle/>
                    <a:p>
                      <a:pPr algn="r">
                        <a:lnSpc>
                          <a:spcPct val="115000"/>
                        </a:lnSpc>
                        <a:spcAft>
                          <a:spcPts val="0"/>
                        </a:spcAft>
                      </a:pPr>
                      <a:r>
                        <a:rPr lang="ru-RU" sz="1050" dirty="0" smtClean="0">
                          <a:solidFill>
                            <a:schemeClr val="accent5">
                              <a:lumMod val="10000"/>
                            </a:schemeClr>
                          </a:solidFill>
                          <a:effectLst/>
                          <a:latin typeface="Inter SemiBold"/>
                        </a:rPr>
                        <a:t>61 198,13</a:t>
                      </a:r>
                    </a:p>
                  </a:txBody>
                  <a:tcPr marL="32926" marR="32926" marT="0" marB="0" anchor="ctr"/>
                </a:tc>
              </a:tr>
              <a:tr h="434587">
                <a:tc>
                  <a:txBody>
                    <a:bodyPr/>
                    <a:lstStyle/>
                    <a:p>
                      <a:pPr marL="342900" lvl="0" indent="-342900" algn="l">
                        <a:lnSpc>
                          <a:spcPct val="115000"/>
                        </a:lnSpc>
                        <a:spcAft>
                          <a:spcPts val="0"/>
                        </a:spcAft>
                        <a:buSzPts val="1200"/>
                        <a:buFont typeface="Wingdings"/>
                        <a:buChar char=""/>
                      </a:pPr>
                      <a:r>
                        <a:rPr lang="ru-RU" sz="1000" dirty="0" smtClean="0">
                          <a:solidFill>
                            <a:schemeClr val="accent5">
                              <a:lumMod val="10000"/>
                            </a:schemeClr>
                          </a:solidFill>
                          <a:effectLst/>
                          <a:latin typeface="Inter SemiBold"/>
                        </a:rPr>
                        <a:t>Поддержка профессионального искусства и народного творчества</a:t>
                      </a:r>
                      <a:endParaRPr lang="ru-RU" sz="1000" dirty="0">
                        <a:solidFill>
                          <a:schemeClr val="accent5">
                            <a:lumMod val="10000"/>
                          </a:schemeClr>
                        </a:solidFill>
                        <a:effectLst/>
                        <a:latin typeface="Inter SemiBold"/>
                        <a:ea typeface="Calibri"/>
                        <a:cs typeface="Times New Roman"/>
                      </a:endParaRPr>
                    </a:p>
                  </a:txBody>
                  <a:tcPr marL="32926" marR="32926" marT="0" marB="0" anchor="ctr"/>
                </a:tc>
                <a:tc>
                  <a:txBody>
                    <a:bodyPr/>
                    <a:lstStyle/>
                    <a:p>
                      <a:pPr algn="r">
                        <a:lnSpc>
                          <a:spcPct val="115000"/>
                        </a:lnSpc>
                        <a:spcAft>
                          <a:spcPts val="0"/>
                        </a:spcAft>
                      </a:pPr>
                      <a:r>
                        <a:rPr lang="ru-RU" sz="1050" dirty="0" smtClean="0">
                          <a:solidFill>
                            <a:schemeClr val="accent5">
                              <a:lumMod val="10000"/>
                            </a:schemeClr>
                          </a:solidFill>
                          <a:effectLst/>
                          <a:latin typeface="Inter SemiBold"/>
                        </a:rPr>
                        <a:t>116 719,9</a:t>
                      </a:r>
                      <a:endParaRPr lang="ru-RU" sz="1050" dirty="0">
                        <a:solidFill>
                          <a:schemeClr val="accent5">
                            <a:lumMod val="10000"/>
                          </a:schemeClr>
                        </a:solidFill>
                        <a:effectLst/>
                        <a:latin typeface="Inter SemiBold"/>
                        <a:ea typeface="Calibri"/>
                        <a:cs typeface="Times New Roman"/>
                      </a:endParaRPr>
                    </a:p>
                  </a:txBody>
                  <a:tcPr marL="32926" marR="32926" marT="0" marB="0" anchor="ctr"/>
                </a:tc>
                <a:tc>
                  <a:txBody>
                    <a:bodyPr/>
                    <a:lstStyle/>
                    <a:p>
                      <a:pPr algn="r">
                        <a:lnSpc>
                          <a:spcPct val="115000"/>
                        </a:lnSpc>
                        <a:spcAft>
                          <a:spcPts val="0"/>
                        </a:spcAft>
                      </a:pPr>
                      <a:r>
                        <a:rPr lang="ru-RU" sz="1050" dirty="0" smtClean="0">
                          <a:solidFill>
                            <a:schemeClr val="accent5">
                              <a:lumMod val="10000"/>
                            </a:schemeClr>
                          </a:solidFill>
                          <a:effectLst/>
                          <a:latin typeface="Inter SemiBold"/>
                          <a:ea typeface="Calibri"/>
                          <a:cs typeface="Arial"/>
                        </a:rPr>
                        <a:t>129</a:t>
                      </a:r>
                      <a:r>
                        <a:rPr lang="ru-RU" sz="1050" baseline="0" dirty="0" smtClean="0">
                          <a:solidFill>
                            <a:schemeClr val="accent5">
                              <a:lumMod val="10000"/>
                            </a:schemeClr>
                          </a:solidFill>
                          <a:effectLst/>
                          <a:latin typeface="Inter SemiBold"/>
                          <a:ea typeface="Calibri"/>
                          <a:cs typeface="Arial"/>
                        </a:rPr>
                        <a:t> 687,91</a:t>
                      </a:r>
                      <a:endParaRPr lang="ru-RU" sz="1050" dirty="0">
                        <a:solidFill>
                          <a:schemeClr val="accent5">
                            <a:lumMod val="10000"/>
                          </a:schemeClr>
                        </a:solidFill>
                        <a:effectLst/>
                        <a:latin typeface="Inter SemiBold"/>
                        <a:ea typeface="Calibri"/>
                        <a:cs typeface="Times New Roman"/>
                      </a:endParaRPr>
                    </a:p>
                  </a:txBody>
                  <a:tcPr marL="32926" marR="32926" marT="0" marB="0" anchor="ctr"/>
                </a:tc>
                <a:tc>
                  <a:txBody>
                    <a:bodyPr/>
                    <a:lstStyle/>
                    <a:p>
                      <a:pPr algn="r">
                        <a:lnSpc>
                          <a:spcPct val="115000"/>
                        </a:lnSpc>
                        <a:spcAft>
                          <a:spcPts val="0"/>
                        </a:spcAft>
                      </a:pPr>
                      <a:r>
                        <a:rPr lang="ru-RU" sz="1050" dirty="0" smtClean="0">
                          <a:solidFill>
                            <a:schemeClr val="accent5">
                              <a:lumMod val="10000"/>
                            </a:schemeClr>
                          </a:solidFill>
                          <a:effectLst/>
                          <a:latin typeface="Inter SemiBold"/>
                        </a:rPr>
                        <a:t>132 388,00</a:t>
                      </a:r>
                    </a:p>
                  </a:txBody>
                  <a:tcPr marL="32926" marR="32926" marT="0" marB="0" anchor="ctr"/>
                </a:tc>
                <a:tc>
                  <a:txBody>
                    <a:bodyPr/>
                    <a:lstStyle/>
                    <a:p>
                      <a:pPr algn="r">
                        <a:lnSpc>
                          <a:spcPct val="115000"/>
                        </a:lnSpc>
                        <a:spcAft>
                          <a:spcPts val="0"/>
                        </a:spcAft>
                      </a:pPr>
                      <a:r>
                        <a:rPr lang="ru-RU" sz="1050" dirty="0" smtClean="0">
                          <a:solidFill>
                            <a:schemeClr val="accent5">
                              <a:lumMod val="10000"/>
                            </a:schemeClr>
                          </a:solidFill>
                          <a:effectLst/>
                          <a:latin typeface="Inter SemiBold"/>
                        </a:rPr>
                        <a:t>162 562,78</a:t>
                      </a:r>
                    </a:p>
                  </a:txBody>
                  <a:tcPr marL="32926" marR="32926" marT="0" marB="0" anchor="ctr"/>
                </a:tc>
                <a:tc>
                  <a:txBody>
                    <a:bodyPr/>
                    <a:lstStyle/>
                    <a:p>
                      <a:pPr algn="r">
                        <a:lnSpc>
                          <a:spcPct val="115000"/>
                        </a:lnSpc>
                        <a:spcAft>
                          <a:spcPts val="0"/>
                        </a:spcAft>
                      </a:pPr>
                      <a:r>
                        <a:rPr lang="ru-RU" sz="1050" dirty="0" smtClean="0">
                          <a:solidFill>
                            <a:schemeClr val="accent5">
                              <a:lumMod val="10000"/>
                            </a:schemeClr>
                          </a:solidFill>
                          <a:effectLst/>
                          <a:latin typeface="Inter SemiBold"/>
                        </a:rPr>
                        <a:t>149 202,21</a:t>
                      </a:r>
                    </a:p>
                  </a:txBody>
                  <a:tcPr marL="32926" marR="32926" marT="0" marB="0" anchor="ctr"/>
                </a:tc>
              </a:tr>
              <a:tr h="387203">
                <a:tc>
                  <a:txBody>
                    <a:bodyPr/>
                    <a:lstStyle/>
                    <a:p>
                      <a:pPr marL="342900" lvl="0" indent="-342900" algn="l">
                        <a:lnSpc>
                          <a:spcPct val="115000"/>
                        </a:lnSpc>
                        <a:spcAft>
                          <a:spcPts val="0"/>
                        </a:spcAft>
                        <a:buSzPts val="1200"/>
                        <a:buFont typeface="Wingdings"/>
                        <a:buChar char=""/>
                      </a:pPr>
                      <a:r>
                        <a:rPr lang="ru-RU" sz="1000" dirty="0" smtClean="0">
                          <a:solidFill>
                            <a:schemeClr val="accent5">
                              <a:lumMod val="10000"/>
                            </a:schemeClr>
                          </a:solidFill>
                          <a:effectLst/>
                          <a:latin typeface="Inter SemiBold"/>
                        </a:rPr>
                        <a:t>Сохранение и развитие национального культурного наследия</a:t>
                      </a:r>
                      <a:endParaRPr lang="ru-RU" sz="1000" dirty="0">
                        <a:solidFill>
                          <a:schemeClr val="accent5">
                            <a:lumMod val="10000"/>
                          </a:schemeClr>
                        </a:solidFill>
                        <a:effectLst/>
                        <a:latin typeface="Inter SemiBold"/>
                        <a:ea typeface="Calibri"/>
                        <a:cs typeface="Times New Roman"/>
                      </a:endParaRPr>
                    </a:p>
                  </a:txBody>
                  <a:tcPr marL="32926" marR="32926" marT="0" marB="0" anchor="ctr"/>
                </a:tc>
                <a:tc>
                  <a:txBody>
                    <a:bodyPr/>
                    <a:lstStyle/>
                    <a:p>
                      <a:pPr algn="r">
                        <a:lnSpc>
                          <a:spcPct val="115000"/>
                        </a:lnSpc>
                        <a:spcAft>
                          <a:spcPts val="0"/>
                        </a:spcAft>
                      </a:pPr>
                      <a:r>
                        <a:rPr lang="ru-RU" sz="1050" dirty="0">
                          <a:solidFill>
                            <a:schemeClr val="accent5">
                              <a:lumMod val="10000"/>
                            </a:schemeClr>
                          </a:solidFill>
                          <a:effectLst/>
                          <a:latin typeface="Inter SemiBold"/>
                        </a:rPr>
                        <a:t>4 </a:t>
                      </a:r>
                      <a:r>
                        <a:rPr lang="ru-RU" sz="1050" dirty="0" smtClean="0">
                          <a:solidFill>
                            <a:schemeClr val="accent5">
                              <a:lumMod val="10000"/>
                            </a:schemeClr>
                          </a:solidFill>
                          <a:effectLst/>
                          <a:latin typeface="Inter SemiBold"/>
                        </a:rPr>
                        <a:t>956,4</a:t>
                      </a:r>
                      <a:endParaRPr lang="ru-RU" sz="1050" dirty="0">
                        <a:solidFill>
                          <a:schemeClr val="accent5">
                            <a:lumMod val="10000"/>
                          </a:schemeClr>
                        </a:solidFill>
                        <a:effectLst/>
                        <a:latin typeface="Inter SemiBold"/>
                        <a:ea typeface="Calibri"/>
                        <a:cs typeface="Times New Roman"/>
                      </a:endParaRPr>
                    </a:p>
                  </a:txBody>
                  <a:tcPr marL="32926" marR="32926" marT="0" marB="0" anchor="ctr"/>
                </a:tc>
                <a:tc>
                  <a:txBody>
                    <a:bodyPr/>
                    <a:lstStyle/>
                    <a:p>
                      <a:pPr algn="r">
                        <a:lnSpc>
                          <a:spcPct val="115000"/>
                        </a:lnSpc>
                        <a:spcAft>
                          <a:spcPts val="0"/>
                        </a:spcAft>
                      </a:pPr>
                      <a:r>
                        <a:rPr lang="ru-RU" sz="1050" dirty="0" smtClean="0">
                          <a:solidFill>
                            <a:schemeClr val="accent5">
                              <a:lumMod val="10000"/>
                            </a:schemeClr>
                          </a:solidFill>
                          <a:effectLst/>
                          <a:latin typeface="Inter SemiBold"/>
                        </a:rPr>
                        <a:t>4 723,00</a:t>
                      </a:r>
                      <a:endParaRPr lang="ru-RU" sz="1050" dirty="0">
                        <a:solidFill>
                          <a:schemeClr val="accent5">
                            <a:lumMod val="10000"/>
                          </a:schemeClr>
                        </a:solidFill>
                        <a:effectLst/>
                        <a:latin typeface="Inter SemiBold"/>
                        <a:ea typeface="Calibri"/>
                        <a:cs typeface="Times New Roman"/>
                      </a:endParaRPr>
                    </a:p>
                  </a:txBody>
                  <a:tcPr marL="32926" marR="32926" marT="0" marB="0" anchor="ctr"/>
                </a:tc>
                <a:tc>
                  <a:txBody>
                    <a:bodyPr/>
                    <a:lstStyle/>
                    <a:p>
                      <a:pPr algn="r">
                        <a:lnSpc>
                          <a:spcPct val="115000"/>
                        </a:lnSpc>
                        <a:spcAft>
                          <a:spcPts val="0"/>
                        </a:spcAft>
                      </a:pPr>
                      <a:r>
                        <a:rPr lang="ru-RU" sz="1050" dirty="0" smtClean="0">
                          <a:solidFill>
                            <a:schemeClr val="accent5">
                              <a:lumMod val="10000"/>
                            </a:schemeClr>
                          </a:solidFill>
                          <a:effectLst/>
                          <a:latin typeface="Inter SemiBold"/>
                        </a:rPr>
                        <a:t>4 783,00</a:t>
                      </a:r>
                      <a:endParaRPr lang="ru-RU" sz="1050" dirty="0">
                        <a:solidFill>
                          <a:schemeClr val="accent5">
                            <a:lumMod val="10000"/>
                          </a:schemeClr>
                        </a:solidFill>
                        <a:effectLst/>
                        <a:latin typeface="Inter SemiBold"/>
                        <a:ea typeface="Calibri"/>
                        <a:cs typeface="Times New Roman"/>
                      </a:endParaRPr>
                    </a:p>
                  </a:txBody>
                  <a:tcPr marL="32926" marR="32926" marT="0" marB="0" anchor="ctr"/>
                </a:tc>
                <a:tc>
                  <a:txBody>
                    <a:bodyPr/>
                    <a:lstStyle/>
                    <a:p>
                      <a:pPr algn="r">
                        <a:lnSpc>
                          <a:spcPct val="115000"/>
                        </a:lnSpc>
                        <a:spcAft>
                          <a:spcPts val="0"/>
                        </a:spcAft>
                      </a:pPr>
                      <a:r>
                        <a:rPr lang="ru-RU" sz="1050" dirty="0" smtClean="0">
                          <a:solidFill>
                            <a:schemeClr val="accent5">
                              <a:lumMod val="10000"/>
                            </a:schemeClr>
                          </a:solidFill>
                          <a:effectLst/>
                          <a:latin typeface="Inter SemiBold"/>
                        </a:rPr>
                        <a:t>4</a:t>
                      </a:r>
                      <a:r>
                        <a:rPr lang="ru-RU" sz="1050" baseline="0" dirty="0" smtClean="0">
                          <a:solidFill>
                            <a:schemeClr val="accent5">
                              <a:lumMod val="10000"/>
                            </a:schemeClr>
                          </a:solidFill>
                          <a:effectLst/>
                          <a:latin typeface="Inter SemiBold"/>
                        </a:rPr>
                        <a:t> 783,00</a:t>
                      </a:r>
                      <a:endParaRPr lang="ru-RU" sz="1050" dirty="0">
                        <a:solidFill>
                          <a:schemeClr val="accent5">
                            <a:lumMod val="10000"/>
                          </a:schemeClr>
                        </a:solidFill>
                        <a:effectLst/>
                        <a:latin typeface="Inter SemiBold"/>
                        <a:ea typeface="Calibri"/>
                        <a:cs typeface="Times New Roman"/>
                      </a:endParaRPr>
                    </a:p>
                  </a:txBody>
                  <a:tcPr marL="32926" marR="32926" marT="0" marB="0" anchor="ctr"/>
                </a:tc>
                <a:tc>
                  <a:txBody>
                    <a:bodyPr/>
                    <a:lstStyle/>
                    <a:p>
                      <a:pPr algn="r">
                        <a:lnSpc>
                          <a:spcPct val="115000"/>
                        </a:lnSpc>
                        <a:spcAft>
                          <a:spcPts val="0"/>
                        </a:spcAft>
                      </a:pPr>
                      <a:r>
                        <a:rPr lang="ru-RU" sz="1050" dirty="0" smtClean="0">
                          <a:solidFill>
                            <a:schemeClr val="accent5">
                              <a:lumMod val="10000"/>
                            </a:schemeClr>
                          </a:solidFill>
                          <a:effectLst/>
                          <a:latin typeface="Inter SemiBold"/>
                        </a:rPr>
                        <a:t>4 783,00</a:t>
                      </a:r>
                      <a:endParaRPr lang="ru-RU" sz="1050" dirty="0">
                        <a:solidFill>
                          <a:schemeClr val="accent5">
                            <a:lumMod val="10000"/>
                          </a:schemeClr>
                        </a:solidFill>
                        <a:effectLst/>
                        <a:latin typeface="Inter SemiBold"/>
                        <a:ea typeface="Calibri"/>
                        <a:cs typeface="Times New Roman"/>
                      </a:endParaRPr>
                    </a:p>
                  </a:txBody>
                  <a:tcPr marL="32926" marR="32926" marT="0" marB="0" anchor="ctr"/>
                </a:tc>
              </a:tr>
              <a:tr h="388186">
                <a:tc>
                  <a:txBody>
                    <a:bodyPr/>
                    <a:lstStyle/>
                    <a:p>
                      <a:pPr marL="342900" lvl="0" indent="-342900" algn="l">
                        <a:lnSpc>
                          <a:spcPct val="115000"/>
                        </a:lnSpc>
                        <a:spcAft>
                          <a:spcPts val="0"/>
                        </a:spcAft>
                        <a:buSzPts val="1200"/>
                        <a:buFont typeface="Wingdings"/>
                        <a:buChar char=""/>
                      </a:pPr>
                      <a:r>
                        <a:rPr lang="ru-RU" sz="1000" dirty="0" smtClean="0">
                          <a:solidFill>
                            <a:schemeClr val="accent5">
                              <a:lumMod val="10000"/>
                            </a:schemeClr>
                          </a:solidFill>
                          <a:effectLst/>
                          <a:latin typeface="Inter SemiBold"/>
                        </a:rPr>
                        <a:t>Создание условий для реализации муниципальной программы</a:t>
                      </a:r>
                      <a:endParaRPr lang="ru-RU" sz="1000" dirty="0">
                        <a:solidFill>
                          <a:schemeClr val="accent5">
                            <a:lumMod val="10000"/>
                          </a:schemeClr>
                        </a:solidFill>
                        <a:effectLst/>
                        <a:latin typeface="Inter SemiBold"/>
                        <a:ea typeface="Calibri"/>
                        <a:cs typeface="Times New Roman"/>
                      </a:endParaRPr>
                    </a:p>
                  </a:txBody>
                  <a:tcPr marL="32926" marR="32926" marT="0" marB="0" anchor="ctr"/>
                </a:tc>
                <a:tc>
                  <a:txBody>
                    <a:bodyPr/>
                    <a:lstStyle/>
                    <a:p>
                      <a:pPr algn="r">
                        <a:lnSpc>
                          <a:spcPct val="115000"/>
                        </a:lnSpc>
                        <a:spcAft>
                          <a:spcPts val="0"/>
                        </a:spcAft>
                      </a:pPr>
                      <a:r>
                        <a:rPr lang="ru-RU" sz="1050" dirty="0" smtClean="0">
                          <a:solidFill>
                            <a:schemeClr val="accent5">
                              <a:lumMod val="10000"/>
                            </a:schemeClr>
                          </a:solidFill>
                          <a:effectLst/>
                          <a:latin typeface="Inter SemiBold"/>
                        </a:rPr>
                        <a:t>20 238,0</a:t>
                      </a:r>
                      <a:endParaRPr lang="ru-RU" sz="1050" dirty="0">
                        <a:solidFill>
                          <a:schemeClr val="accent5">
                            <a:lumMod val="10000"/>
                          </a:schemeClr>
                        </a:solidFill>
                        <a:effectLst/>
                        <a:latin typeface="Inter SemiBold"/>
                        <a:ea typeface="Calibri"/>
                        <a:cs typeface="Times New Roman"/>
                      </a:endParaRPr>
                    </a:p>
                  </a:txBody>
                  <a:tcPr marL="32926" marR="32926" marT="0" marB="0" anchor="ctr"/>
                </a:tc>
                <a:tc>
                  <a:txBody>
                    <a:bodyPr/>
                    <a:lstStyle/>
                    <a:p>
                      <a:pPr algn="r">
                        <a:lnSpc>
                          <a:spcPct val="115000"/>
                        </a:lnSpc>
                        <a:spcAft>
                          <a:spcPts val="0"/>
                        </a:spcAft>
                      </a:pPr>
                      <a:r>
                        <a:rPr lang="ru-RU" sz="1050" dirty="0" smtClean="0">
                          <a:solidFill>
                            <a:schemeClr val="accent5">
                              <a:lumMod val="10000"/>
                            </a:schemeClr>
                          </a:solidFill>
                          <a:effectLst/>
                          <a:latin typeface="Inter SemiBold"/>
                        </a:rPr>
                        <a:t>9 400,71</a:t>
                      </a:r>
                      <a:endParaRPr lang="ru-RU" sz="1050" dirty="0">
                        <a:solidFill>
                          <a:schemeClr val="accent5">
                            <a:lumMod val="10000"/>
                          </a:schemeClr>
                        </a:solidFill>
                        <a:effectLst/>
                        <a:latin typeface="Inter SemiBold"/>
                        <a:ea typeface="Calibri"/>
                        <a:cs typeface="Times New Roman"/>
                      </a:endParaRPr>
                    </a:p>
                  </a:txBody>
                  <a:tcPr marL="32926" marR="32926" marT="0" marB="0" anchor="ctr"/>
                </a:tc>
                <a:tc>
                  <a:txBody>
                    <a:bodyPr/>
                    <a:lstStyle/>
                    <a:p>
                      <a:pPr algn="r">
                        <a:lnSpc>
                          <a:spcPct val="115000"/>
                        </a:lnSpc>
                        <a:spcAft>
                          <a:spcPts val="0"/>
                        </a:spcAft>
                      </a:pPr>
                      <a:r>
                        <a:rPr lang="ru-RU" sz="1050" dirty="0" smtClean="0">
                          <a:solidFill>
                            <a:schemeClr val="accent5">
                              <a:lumMod val="10000"/>
                            </a:schemeClr>
                          </a:solidFill>
                          <a:effectLst/>
                          <a:latin typeface="Inter SemiBold"/>
                        </a:rPr>
                        <a:t>9 150,56</a:t>
                      </a:r>
                    </a:p>
                  </a:txBody>
                  <a:tcPr marL="32926" marR="32926" marT="0" marB="0" anchor="ctr"/>
                </a:tc>
                <a:tc>
                  <a:txBody>
                    <a:bodyPr/>
                    <a:lstStyle/>
                    <a:p>
                      <a:pPr algn="r">
                        <a:lnSpc>
                          <a:spcPct val="115000"/>
                        </a:lnSpc>
                        <a:spcAft>
                          <a:spcPts val="0"/>
                        </a:spcAft>
                      </a:pPr>
                      <a:r>
                        <a:rPr lang="ru-RU" sz="1050" dirty="0" smtClean="0">
                          <a:solidFill>
                            <a:schemeClr val="accent5">
                              <a:lumMod val="10000"/>
                            </a:schemeClr>
                          </a:solidFill>
                          <a:effectLst/>
                          <a:latin typeface="Inter SemiBold"/>
                        </a:rPr>
                        <a:t>8 402,05</a:t>
                      </a:r>
                      <a:endParaRPr lang="ru-RU" sz="1050" dirty="0">
                        <a:solidFill>
                          <a:schemeClr val="accent5">
                            <a:lumMod val="10000"/>
                          </a:schemeClr>
                        </a:solidFill>
                        <a:effectLst/>
                        <a:latin typeface="Inter SemiBold"/>
                      </a:endParaRPr>
                    </a:p>
                  </a:txBody>
                  <a:tcPr marL="32926" marR="32926" marT="0" marB="0" anchor="ctr"/>
                </a:tc>
                <a:tc>
                  <a:txBody>
                    <a:bodyPr/>
                    <a:lstStyle/>
                    <a:p>
                      <a:pPr algn="r">
                        <a:lnSpc>
                          <a:spcPct val="115000"/>
                        </a:lnSpc>
                        <a:spcAft>
                          <a:spcPts val="0"/>
                        </a:spcAft>
                      </a:pPr>
                      <a:r>
                        <a:rPr lang="ru-RU" sz="1050" dirty="0" smtClean="0">
                          <a:solidFill>
                            <a:schemeClr val="accent5">
                              <a:lumMod val="10000"/>
                            </a:schemeClr>
                          </a:solidFill>
                          <a:effectLst/>
                          <a:latin typeface="Inter SemiBold"/>
                          <a:ea typeface="Calibri"/>
                          <a:cs typeface="Arial"/>
                        </a:rPr>
                        <a:t>8 648,13</a:t>
                      </a:r>
                    </a:p>
                  </a:txBody>
                  <a:tcPr marL="32926" marR="32926" marT="0" marB="0" anchor="ctr"/>
                </a:tc>
              </a:tr>
              <a:tr h="193140">
                <a:tc>
                  <a:txBody>
                    <a:bodyPr/>
                    <a:lstStyle/>
                    <a:p>
                      <a:pPr marL="342900" lvl="0" indent="-342900" algn="l">
                        <a:lnSpc>
                          <a:spcPct val="115000"/>
                        </a:lnSpc>
                        <a:spcAft>
                          <a:spcPts val="0"/>
                        </a:spcAft>
                        <a:buSzPts val="1200"/>
                        <a:buFont typeface="Wingdings"/>
                        <a:buChar char=""/>
                      </a:pPr>
                      <a:r>
                        <a:rPr lang="ru-RU" sz="1000">
                          <a:solidFill>
                            <a:schemeClr val="accent5">
                              <a:lumMod val="10000"/>
                            </a:schemeClr>
                          </a:solidFill>
                          <a:effectLst/>
                          <a:latin typeface="Inter SemiBold"/>
                        </a:rPr>
                        <a:t>Развитие музейного дела</a:t>
                      </a:r>
                      <a:endParaRPr lang="ru-RU" sz="1000">
                        <a:solidFill>
                          <a:schemeClr val="accent5">
                            <a:lumMod val="10000"/>
                          </a:schemeClr>
                        </a:solidFill>
                        <a:effectLst/>
                        <a:latin typeface="Inter SemiBold"/>
                        <a:ea typeface="Calibri"/>
                        <a:cs typeface="Times New Roman"/>
                      </a:endParaRPr>
                    </a:p>
                  </a:txBody>
                  <a:tcPr marL="32926" marR="32926" marT="0" marB="0" anchor="ctr"/>
                </a:tc>
                <a:tc>
                  <a:txBody>
                    <a:bodyPr/>
                    <a:lstStyle/>
                    <a:p>
                      <a:pPr algn="r">
                        <a:lnSpc>
                          <a:spcPct val="115000"/>
                        </a:lnSpc>
                        <a:spcAft>
                          <a:spcPts val="0"/>
                        </a:spcAft>
                      </a:pPr>
                      <a:r>
                        <a:rPr lang="ru-RU" sz="1050" dirty="0" smtClean="0">
                          <a:solidFill>
                            <a:schemeClr val="accent5">
                              <a:lumMod val="10000"/>
                            </a:schemeClr>
                          </a:solidFill>
                          <a:effectLst/>
                          <a:latin typeface="Inter SemiBold"/>
                        </a:rPr>
                        <a:t>8 665,8</a:t>
                      </a:r>
                      <a:endParaRPr lang="ru-RU" sz="1050" dirty="0">
                        <a:solidFill>
                          <a:schemeClr val="accent5">
                            <a:lumMod val="10000"/>
                          </a:schemeClr>
                        </a:solidFill>
                        <a:effectLst/>
                        <a:latin typeface="Inter SemiBold"/>
                        <a:ea typeface="Calibri"/>
                        <a:cs typeface="Times New Roman"/>
                      </a:endParaRPr>
                    </a:p>
                  </a:txBody>
                  <a:tcPr marL="32926" marR="32926" marT="0" marB="0" anchor="ctr"/>
                </a:tc>
                <a:tc>
                  <a:txBody>
                    <a:bodyPr/>
                    <a:lstStyle/>
                    <a:p>
                      <a:pPr algn="r">
                        <a:lnSpc>
                          <a:spcPct val="115000"/>
                        </a:lnSpc>
                        <a:spcAft>
                          <a:spcPts val="0"/>
                        </a:spcAft>
                      </a:pPr>
                      <a:r>
                        <a:rPr lang="ru-RU" sz="1050" dirty="0" smtClean="0">
                          <a:solidFill>
                            <a:schemeClr val="accent5">
                              <a:lumMod val="10000"/>
                            </a:schemeClr>
                          </a:solidFill>
                          <a:effectLst/>
                          <a:latin typeface="Inter SemiBold"/>
                        </a:rPr>
                        <a:t>13 609,20</a:t>
                      </a:r>
                      <a:endParaRPr lang="ru-RU" sz="1050" dirty="0">
                        <a:solidFill>
                          <a:schemeClr val="accent5">
                            <a:lumMod val="10000"/>
                          </a:schemeClr>
                        </a:solidFill>
                        <a:effectLst/>
                        <a:latin typeface="Inter SemiBold"/>
                        <a:ea typeface="Calibri"/>
                        <a:cs typeface="Times New Roman"/>
                      </a:endParaRPr>
                    </a:p>
                  </a:txBody>
                  <a:tcPr marL="32926" marR="32926" marT="0" marB="0" anchor="ctr"/>
                </a:tc>
                <a:tc>
                  <a:txBody>
                    <a:bodyPr/>
                    <a:lstStyle/>
                    <a:p>
                      <a:pPr algn="r">
                        <a:lnSpc>
                          <a:spcPct val="115000"/>
                        </a:lnSpc>
                        <a:spcAft>
                          <a:spcPts val="0"/>
                        </a:spcAft>
                      </a:pPr>
                      <a:r>
                        <a:rPr lang="ru-RU" sz="1050" dirty="0" smtClean="0">
                          <a:solidFill>
                            <a:schemeClr val="accent5">
                              <a:lumMod val="10000"/>
                            </a:schemeClr>
                          </a:solidFill>
                          <a:effectLst/>
                          <a:latin typeface="Inter SemiBold"/>
                        </a:rPr>
                        <a:t>16 087,00</a:t>
                      </a:r>
                    </a:p>
                  </a:txBody>
                  <a:tcPr marL="32926" marR="32926" marT="0" marB="0" anchor="ctr"/>
                </a:tc>
                <a:tc>
                  <a:txBody>
                    <a:bodyPr/>
                    <a:lstStyle/>
                    <a:p>
                      <a:pPr algn="r">
                        <a:lnSpc>
                          <a:spcPct val="115000"/>
                        </a:lnSpc>
                        <a:spcAft>
                          <a:spcPts val="0"/>
                        </a:spcAft>
                      </a:pPr>
                      <a:r>
                        <a:rPr lang="ru-RU" sz="1050" dirty="0" smtClean="0">
                          <a:solidFill>
                            <a:schemeClr val="accent5">
                              <a:lumMod val="10000"/>
                            </a:schemeClr>
                          </a:solidFill>
                          <a:effectLst/>
                          <a:latin typeface="Inter SemiBold"/>
                        </a:rPr>
                        <a:t>17 254,00</a:t>
                      </a:r>
                      <a:endParaRPr lang="ru-RU" sz="1050" dirty="0">
                        <a:solidFill>
                          <a:schemeClr val="accent5">
                            <a:lumMod val="10000"/>
                          </a:schemeClr>
                        </a:solidFill>
                        <a:effectLst/>
                        <a:latin typeface="Inter SemiBold"/>
                        <a:ea typeface="Calibri"/>
                        <a:cs typeface="Times New Roman"/>
                      </a:endParaRPr>
                    </a:p>
                  </a:txBody>
                  <a:tcPr marL="32926" marR="32926" marT="0" marB="0" anchor="ctr"/>
                </a:tc>
                <a:tc>
                  <a:txBody>
                    <a:bodyPr/>
                    <a:lstStyle/>
                    <a:p>
                      <a:pPr algn="r">
                        <a:lnSpc>
                          <a:spcPct val="115000"/>
                        </a:lnSpc>
                        <a:spcAft>
                          <a:spcPts val="0"/>
                        </a:spcAft>
                      </a:pPr>
                      <a:r>
                        <a:rPr lang="ru-RU" sz="1050" dirty="0" smtClean="0">
                          <a:solidFill>
                            <a:schemeClr val="accent5">
                              <a:lumMod val="10000"/>
                            </a:schemeClr>
                          </a:solidFill>
                          <a:effectLst/>
                          <a:latin typeface="Inter SemiBold"/>
                        </a:rPr>
                        <a:t>18 388,00</a:t>
                      </a:r>
                      <a:endParaRPr lang="ru-RU" sz="1050" dirty="0">
                        <a:solidFill>
                          <a:schemeClr val="accent5">
                            <a:lumMod val="10000"/>
                          </a:schemeClr>
                        </a:solidFill>
                        <a:effectLst/>
                        <a:latin typeface="Inter SemiBold"/>
                        <a:ea typeface="Calibri"/>
                        <a:cs typeface="Times New Roman"/>
                      </a:endParaRPr>
                    </a:p>
                  </a:txBody>
                  <a:tcPr marL="32926" marR="32926" marT="0" marB="0" anchor="ctr"/>
                </a:tc>
              </a:tr>
              <a:tr h="386280">
                <a:tc>
                  <a:txBody>
                    <a:bodyPr/>
                    <a:lstStyle/>
                    <a:p>
                      <a:pPr marL="342900" lvl="0" indent="-342900" algn="l">
                        <a:lnSpc>
                          <a:spcPct val="115000"/>
                        </a:lnSpc>
                        <a:spcAft>
                          <a:spcPts val="0"/>
                        </a:spcAft>
                        <a:buSzPts val="1200"/>
                        <a:buFont typeface="Wingdings"/>
                        <a:buChar char=""/>
                      </a:pPr>
                      <a:r>
                        <a:rPr lang="ru-RU" sz="1000" dirty="0" err="1" smtClean="0">
                          <a:solidFill>
                            <a:schemeClr val="accent5">
                              <a:lumMod val="10000"/>
                            </a:schemeClr>
                          </a:solidFill>
                          <a:effectLst/>
                          <a:latin typeface="Inter SemiBold"/>
                        </a:rPr>
                        <a:t>Этносоциальное</a:t>
                      </a:r>
                      <a:r>
                        <a:rPr lang="ru-RU" sz="1000" dirty="0" smtClean="0">
                          <a:solidFill>
                            <a:schemeClr val="accent5">
                              <a:lumMod val="10000"/>
                            </a:schemeClr>
                          </a:solidFill>
                          <a:effectLst/>
                          <a:latin typeface="Inter SemiBold"/>
                        </a:rPr>
                        <a:t> развитие и гармонизация межэтнических отношений</a:t>
                      </a:r>
                      <a:endParaRPr lang="ru-RU" sz="1000" dirty="0">
                        <a:solidFill>
                          <a:schemeClr val="accent5">
                            <a:lumMod val="10000"/>
                          </a:schemeClr>
                        </a:solidFill>
                        <a:effectLst/>
                        <a:latin typeface="Inter SemiBold"/>
                        <a:ea typeface="Calibri"/>
                        <a:cs typeface="Times New Roman"/>
                      </a:endParaRPr>
                    </a:p>
                  </a:txBody>
                  <a:tcPr marL="32926" marR="32926" marT="0" marB="0" anchor="ctr"/>
                </a:tc>
                <a:tc>
                  <a:txBody>
                    <a:bodyPr/>
                    <a:lstStyle/>
                    <a:p>
                      <a:pPr algn="r">
                        <a:lnSpc>
                          <a:spcPct val="115000"/>
                        </a:lnSpc>
                        <a:spcAft>
                          <a:spcPts val="0"/>
                        </a:spcAft>
                      </a:pPr>
                      <a:r>
                        <a:rPr lang="ru-RU" sz="1050" dirty="0" smtClean="0">
                          <a:solidFill>
                            <a:schemeClr val="accent5">
                              <a:lumMod val="10000"/>
                            </a:schemeClr>
                          </a:solidFill>
                          <a:effectLst/>
                          <a:latin typeface="Inter SemiBold"/>
                        </a:rPr>
                        <a:t>125,8</a:t>
                      </a:r>
                      <a:endParaRPr lang="ru-RU" sz="1050" dirty="0">
                        <a:solidFill>
                          <a:schemeClr val="accent5">
                            <a:lumMod val="10000"/>
                          </a:schemeClr>
                        </a:solidFill>
                        <a:effectLst/>
                        <a:latin typeface="Inter SemiBold"/>
                        <a:ea typeface="Calibri"/>
                        <a:cs typeface="Times New Roman"/>
                      </a:endParaRPr>
                    </a:p>
                  </a:txBody>
                  <a:tcPr marL="32926" marR="32926" marT="0" marB="0" anchor="ctr"/>
                </a:tc>
                <a:tc>
                  <a:txBody>
                    <a:bodyPr/>
                    <a:lstStyle/>
                    <a:p>
                      <a:pPr marL="0" marR="0" lvl="0" indent="0" algn="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1050" b="0" i="0" u="none" strike="noStrike" kern="0" cap="none" spc="0" normalizeH="0" baseline="0" noProof="0" dirty="0" smtClean="0">
                          <a:ln>
                            <a:noFill/>
                          </a:ln>
                          <a:solidFill>
                            <a:srgbClr val="F2F2F2">
                              <a:lumMod val="10000"/>
                            </a:srgbClr>
                          </a:solidFill>
                          <a:effectLst/>
                          <a:uLnTx/>
                          <a:uFillTx/>
                          <a:latin typeface="Inter SemiBold"/>
                          <a:cs typeface="Arial"/>
                          <a:sym typeface="Arial"/>
                        </a:rPr>
                        <a:t>182 95</a:t>
                      </a:r>
                      <a:endParaRPr kumimoji="0" lang="ru-RU" sz="1050" b="0" i="0" u="none" strike="noStrike" kern="0" cap="none" spc="0" normalizeH="0" baseline="0" noProof="0" dirty="0">
                        <a:ln>
                          <a:noFill/>
                        </a:ln>
                        <a:solidFill>
                          <a:srgbClr val="F2F2F2">
                            <a:lumMod val="10000"/>
                          </a:srgbClr>
                        </a:solidFill>
                        <a:effectLst/>
                        <a:uLnTx/>
                        <a:uFillTx/>
                        <a:latin typeface="Inter SemiBold"/>
                        <a:ea typeface="Calibri"/>
                        <a:cs typeface="Times New Roman"/>
                        <a:sym typeface="Arial"/>
                      </a:endParaRPr>
                    </a:p>
                  </a:txBody>
                  <a:tcPr marL="32926" marR="32926" marT="0" marB="0" anchor="ctr"/>
                </a:tc>
                <a:tc>
                  <a:txBody>
                    <a:bodyPr/>
                    <a:lstStyle/>
                    <a:p>
                      <a:pPr algn="r">
                        <a:lnSpc>
                          <a:spcPct val="115000"/>
                        </a:lnSpc>
                        <a:spcAft>
                          <a:spcPts val="0"/>
                        </a:spcAft>
                      </a:pPr>
                      <a:r>
                        <a:rPr lang="ru-RU" sz="1050" dirty="0" smtClean="0">
                          <a:solidFill>
                            <a:schemeClr val="accent5">
                              <a:lumMod val="10000"/>
                            </a:schemeClr>
                          </a:solidFill>
                          <a:effectLst/>
                          <a:latin typeface="Inter SemiBold"/>
                        </a:rPr>
                        <a:t>67,00</a:t>
                      </a:r>
                      <a:endParaRPr lang="ru-RU" sz="1050" dirty="0">
                        <a:solidFill>
                          <a:schemeClr val="accent5">
                            <a:lumMod val="10000"/>
                          </a:schemeClr>
                        </a:solidFill>
                        <a:effectLst/>
                        <a:latin typeface="Inter SemiBold"/>
                        <a:ea typeface="Calibri"/>
                        <a:cs typeface="Times New Roman"/>
                      </a:endParaRPr>
                    </a:p>
                  </a:txBody>
                  <a:tcPr marL="32926" marR="32926" marT="0" marB="0" anchor="ctr"/>
                </a:tc>
                <a:tc>
                  <a:txBody>
                    <a:bodyPr/>
                    <a:lstStyle/>
                    <a:p>
                      <a:pPr algn="r">
                        <a:lnSpc>
                          <a:spcPct val="115000"/>
                        </a:lnSpc>
                        <a:spcAft>
                          <a:spcPts val="0"/>
                        </a:spcAft>
                      </a:pPr>
                      <a:r>
                        <a:rPr lang="ru-RU" sz="1050" dirty="0" smtClean="0">
                          <a:solidFill>
                            <a:schemeClr val="accent5">
                              <a:lumMod val="10000"/>
                            </a:schemeClr>
                          </a:solidFill>
                          <a:effectLst/>
                          <a:latin typeface="Inter SemiBold"/>
                        </a:rPr>
                        <a:t>67,00</a:t>
                      </a:r>
                      <a:endParaRPr lang="ru-RU" sz="1050" dirty="0">
                        <a:solidFill>
                          <a:schemeClr val="accent5">
                            <a:lumMod val="10000"/>
                          </a:schemeClr>
                        </a:solidFill>
                        <a:effectLst/>
                        <a:latin typeface="Inter SemiBold"/>
                        <a:ea typeface="Calibri"/>
                        <a:cs typeface="Times New Roman"/>
                      </a:endParaRPr>
                    </a:p>
                  </a:txBody>
                  <a:tcPr marL="32926" marR="32926" marT="0" marB="0" anchor="ctr"/>
                </a:tc>
                <a:tc>
                  <a:txBody>
                    <a:bodyPr/>
                    <a:lstStyle/>
                    <a:p>
                      <a:pPr algn="r">
                        <a:lnSpc>
                          <a:spcPct val="115000"/>
                        </a:lnSpc>
                        <a:spcAft>
                          <a:spcPts val="0"/>
                        </a:spcAft>
                      </a:pPr>
                      <a:r>
                        <a:rPr lang="ru-RU" sz="1050" dirty="0" smtClean="0">
                          <a:solidFill>
                            <a:schemeClr val="accent5">
                              <a:lumMod val="10000"/>
                            </a:schemeClr>
                          </a:solidFill>
                          <a:effectLst/>
                          <a:latin typeface="Inter SemiBold"/>
                        </a:rPr>
                        <a:t>67,00</a:t>
                      </a:r>
                      <a:endParaRPr lang="ru-RU" sz="1050" dirty="0">
                        <a:solidFill>
                          <a:schemeClr val="accent5">
                            <a:lumMod val="10000"/>
                          </a:schemeClr>
                        </a:solidFill>
                        <a:effectLst/>
                        <a:latin typeface="Inter SemiBold"/>
                        <a:ea typeface="Calibri"/>
                        <a:cs typeface="Times New Roman"/>
                      </a:endParaRPr>
                    </a:p>
                  </a:txBody>
                  <a:tcPr marL="32926" marR="32926" marT="0" marB="0" anchor="ctr"/>
                </a:tc>
              </a:tr>
              <a:tr h="193140">
                <a:tc>
                  <a:txBody>
                    <a:bodyPr/>
                    <a:lstStyle/>
                    <a:p>
                      <a:pPr marL="342900" lvl="0" indent="-342900" algn="l">
                        <a:lnSpc>
                          <a:spcPct val="115000"/>
                        </a:lnSpc>
                        <a:spcAft>
                          <a:spcPts val="0"/>
                        </a:spcAft>
                        <a:buSzPts val="1200"/>
                        <a:buFont typeface="Wingdings"/>
                        <a:buChar char=""/>
                      </a:pPr>
                      <a:r>
                        <a:rPr lang="ru-RU" sz="1000" dirty="0">
                          <a:solidFill>
                            <a:schemeClr val="accent5">
                              <a:lumMod val="10000"/>
                            </a:schemeClr>
                          </a:solidFill>
                          <a:effectLst/>
                          <a:latin typeface="Inter SemiBold"/>
                        </a:rPr>
                        <a:t>Развитие туризма</a:t>
                      </a:r>
                      <a:endParaRPr lang="ru-RU" sz="1000" dirty="0">
                        <a:solidFill>
                          <a:schemeClr val="accent5">
                            <a:lumMod val="10000"/>
                          </a:schemeClr>
                        </a:solidFill>
                        <a:effectLst/>
                        <a:latin typeface="Inter SemiBold"/>
                        <a:ea typeface="Calibri"/>
                        <a:cs typeface="Times New Roman"/>
                      </a:endParaRPr>
                    </a:p>
                  </a:txBody>
                  <a:tcPr marL="32926" marR="32926" marT="0" marB="0" anchor="ctr"/>
                </a:tc>
                <a:tc>
                  <a:txBody>
                    <a:bodyPr/>
                    <a:lstStyle/>
                    <a:p>
                      <a:pPr algn="r">
                        <a:lnSpc>
                          <a:spcPct val="115000"/>
                        </a:lnSpc>
                        <a:spcAft>
                          <a:spcPts val="0"/>
                        </a:spcAft>
                      </a:pPr>
                      <a:r>
                        <a:rPr lang="ru-RU" sz="1050" dirty="0" smtClean="0">
                          <a:solidFill>
                            <a:schemeClr val="accent5">
                              <a:lumMod val="10000"/>
                            </a:schemeClr>
                          </a:solidFill>
                          <a:effectLst/>
                          <a:latin typeface="Inter SemiBold"/>
                        </a:rPr>
                        <a:t>227,3</a:t>
                      </a:r>
                      <a:endParaRPr lang="ru-RU" sz="1050" dirty="0">
                        <a:solidFill>
                          <a:schemeClr val="accent5">
                            <a:lumMod val="10000"/>
                          </a:schemeClr>
                        </a:solidFill>
                        <a:effectLst/>
                        <a:latin typeface="Inter SemiBold"/>
                        <a:ea typeface="Calibri"/>
                        <a:cs typeface="Times New Roman"/>
                      </a:endParaRPr>
                    </a:p>
                  </a:txBody>
                  <a:tcPr marL="32926" marR="32926" marT="0" marB="0" anchor="ctr"/>
                </a:tc>
                <a:tc>
                  <a:txBody>
                    <a:bodyPr/>
                    <a:lstStyle/>
                    <a:p>
                      <a:pPr algn="r">
                        <a:lnSpc>
                          <a:spcPct val="115000"/>
                        </a:lnSpc>
                        <a:spcAft>
                          <a:spcPts val="0"/>
                        </a:spcAft>
                      </a:pPr>
                      <a:r>
                        <a:rPr lang="ru-RU" sz="1050" dirty="0" smtClean="0">
                          <a:solidFill>
                            <a:schemeClr val="accent5">
                              <a:lumMod val="10000"/>
                            </a:schemeClr>
                          </a:solidFill>
                          <a:effectLst/>
                          <a:latin typeface="Inter SemiBold"/>
                        </a:rPr>
                        <a:t>275,00</a:t>
                      </a:r>
                      <a:endParaRPr lang="ru-RU" sz="1050" dirty="0">
                        <a:solidFill>
                          <a:schemeClr val="accent5">
                            <a:lumMod val="10000"/>
                          </a:schemeClr>
                        </a:solidFill>
                        <a:effectLst/>
                        <a:latin typeface="Inter SemiBold"/>
                        <a:ea typeface="Calibri"/>
                        <a:cs typeface="Times New Roman"/>
                      </a:endParaRPr>
                    </a:p>
                  </a:txBody>
                  <a:tcPr marL="32926" marR="32926" marT="0" marB="0" anchor="ctr"/>
                </a:tc>
                <a:tc>
                  <a:txBody>
                    <a:bodyPr/>
                    <a:lstStyle/>
                    <a:p>
                      <a:pPr algn="r">
                        <a:lnSpc>
                          <a:spcPct val="115000"/>
                        </a:lnSpc>
                        <a:spcAft>
                          <a:spcPts val="0"/>
                        </a:spcAft>
                      </a:pPr>
                      <a:r>
                        <a:rPr lang="ru-RU" sz="1050" dirty="0" smtClean="0">
                          <a:solidFill>
                            <a:schemeClr val="accent5">
                              <a:lumMod val="10000"/>
                            </a:schemeClr>
                          </a:solidFill>
                          <a:effectLst/>
                          <a:latin typeface="Inter SemiBold"/>
                        </a:rPr>
                        <a:t>100,00</a:t>
                      </a:r>
                      <a:endParaRPr lang="ru-RU" sz="1050" dirty="0">
                        <a:solidFill>
                          <a:schemeClr val="accent5">
                            <a:lumMod val="10000"/>
                          </a:schemeClr>
                        </a:solidFill>
                        <a:effectLst/>
                        <a:latin typeface="Inter SemiBold"/>
                        <a:ea typeface="Calibri"/>
                        <a:cs typeface="Times New Roman"/>
                      </a:endParaRPr>
                    </a:p>
                  </a:txBody>
                  <a:tcPr marL="32926" marR="32926" marT="0" marB="0" anchor="ctr"/>
                </a:tc>
                <a:tc>
                  <a:txBody>
                    <a:bodyPr/>
                    <a:lstStyle/>
                    <a:p>
                      <a:pPr algn="r">
                        <a:lnSpc>
                          <a:spcPct val="115000"/>
                        </a:lnSpc>
                        <a:spcAft>
                          <a:spcPts val="0"/>
                        </a:spcAft>
                      </a:pPr>
                      <a:r>
                        <a:rPr lang="ru-RU" sz="1050" dirty="0" smtClean="0">
                          <a:solidFill>
                            <a:schemeClr val="accent5">
                              <a:lumMod val="10000"/>
                            </a:schemeClr>
                          </a:solidFill>
                          <a:effectLst/>
                          <a:latin typeface="Inter SemiBold"/>
                        </a:rPr>
                        <a:t>100,00</a:t>
                      </a:r>
                      <a:endParaRPr lang="ru-RU" sz="1050" dirty="0">
                        <a:solidFill>
                          <a:schemeClr val="accent5">
                            <a:lumMod val="10000"/>
                          </a:schemeClr>
                        </a:solidFill>
                        <a:effectLst/>
                        <a:latin typeface="Inter SemiBold"/>
                        <a:ea typeface="Calibri"/>
                        <a:cs typeface="Times New Roman"/>
                      </a:endParaRPr>
                    </a:p>
                  </a:txBody>
                  <a:tcPr marL="32926" marR="32926" marT="0" marB="0" anchor="ctr"/>
                </a:tc>
                <a:tc>
                  <a:txBody>
                    <a:bodyPr/>
                    <a:lstStyle/>
                    <a:p>
                      <a:pPr algn="r">
                        <a:lnSpc>
                          <a:spcPct val="115000"/>
                        </a:lnSpc>
                        <a:spcAft>
                          <a:spcPts val="0"/>
                        </a:spcAft>
                      </a:pPr>
                      <a:r>
                        <a:rPr lang="ru-RU" sz="1050" dirty="0" smtClean="0">
                          <a:solidFill>
                            <a:schemeClr val="accent5">
                              <a:lumMod val="10000"/>
                            </a:schemeClr>
                          </a:solidFill>
                          <a:effectLst/>
                          <a:latin typeface="Inter SemiBold"/>
                        </a:rPr>
                        <a:t>100,00</a:t>
                      </a:r>
                      <a:endParaRPr lang="ru-RU" sz="1050" dirty="0">
                        <a:solidFill>
                          <a:schemeClr val="accent5">
                            <a:lumMod val="10000"/>
                          </a:schemeClr>
                        </a:solidFill>
                        <a:effectLst/>
                        <a:latin typeface="Inter SemiBold"/>
                        <a:ea typeface="Calibri"/>
                        <a:cs typeface="Times New Roman"/>
                      </a:endParaRPr>
                    </a:p>
                  </a:txBody>
                  <a:tcPr marL="32926" marR="32926" marT="0" marB="0" anchor="ctr"/>
                </a:tc>
              </a:tr>
            </a:tbl>
          </a:graphicData>
        </a:graphic>
      </p:graphicFrame>
      <p:pic>
        <p:nvPicPr>
          <p:cNvPr id="8" name="Picture 8" descr="https://rdk-uva.udm.muzkult.ru/img/gjel/uzor_news.png"/>
          <p:cNvPicPr>
            <a:picLocks noChangeAspect="1" noChangeArrowheads="1"/>
          </p:cNvPicPr>
          <p:nvPr/>
        </p:nvPicPr>
        <p:blipFill>
          <a:blip r:embed="rId3">
            <a:duotone>
              <a:schemeClr val="accent3">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438077" y="121349"/>
            <a:ext cx="440120" cy="36210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02191785"/>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7" descr="https://www.uva.udmurt.ru/city/economy/turizm/5.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556799" y="87840"/>
            <a:ext cx="2533296" cy="1823699"/>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1" descr="http://gasur.ru/activity/publications/pub_arh/2020/04/06.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9056" y="57317"/>
            <a:ext cx="2880319" cy="2232248"/>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29" descr="https://avatars.mds.yandex.net/i?id=095bf5595f6fc129ca911a7308a7f299f1055b3048026f06-5276635-images-thumbs&amp;n=1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412302" y="2602890"/>
            <a:ext cx="2671958" cy="1863809"/>
          </a:xfrm>
          <a:prstGeom prst="rect">
            <a:avLst/>
          </a:prstGeom>
          <a:noFill/>
          <a:extLst>
            <a:ext uri="{909E8E84-426E-40DD-AFC4-6F175D3DCCD1}">
              <a14:hiddenFill xmlns:a14="http://schemas.microsoft.com/office/drawing/2010/main">
                <a:solidFill>
                  <a:srgbClr val="FFFFFF"/>
                </a:solidFill>
              </a14:hiddenFill>
            </a:ext>
          </a:extLst>
        </p:spPr>
      </p:pic>
      <p:cxnSp>
        <p:nvCxnSpPr>
          <p:cNvPr id="9" name="Соединительная линия уступом 8"/>
          <p:cNvCxnSpPr/>
          <p:nvPr/>
        </p:nvCxnSpPr>
        <p:spPr>
          <a:xfrm>
            <a:off x="3009375" y="1340768"/>
            <a:ext cx="1008112" cy="792088"/>
          </a:xfrm>
          <a:prstGeom prst="bentConnector3">
            <a:avLst/>
          </a:prstGeom>
          <a:noFill/>
          <a:ln w="9525" cap="flat" cmpd="sng" algn="ctr">
            <a:solidFill>
              <a:srgbClr val="797B7E">
                <a:shade val="95000"/>
                <a:satMod val="105000"/>
              </a:srgbClr>
            </a:solidFill>
            <a:prstDash val="solid"/>
          </a:ln>
          <a:effectLst/>
        </p:spPr>
      </p:cxnSp>
      <p:cxnSp>
        <p:nvCxnSpPr>
          <p:cNvPr id="10" name="Соединительная линия уступом 9"/>
          <p:cNvCxnSpPr/>
          <p:nvPr/>
        </p:nvCxnSpPr>
        <p:spPr>
          <a:xfrm rot="10800000" flipV="1">
            <a:off x="3165856" y="2797350"/>
            <a:ext cx="851631" cy="751112"/>
          </a:xfrm>
          <a:prstGeom prst="bentConnector3">
            <a:avLst/>
          </a:prstGeom>
          <a:noFill/>
          <a:ln w="9525" cap="flat" cmpd="sng" algn="ctr">
            <a:solidFill>
              <a:srgbClr val="797B7E">
                <a:shade val="95000"/>
                <a:satMod val="105000"/>
              </a:srgbClr>
            </a:solidFill>
            <a:prstDash val="solid"/>
          </a:ln>
          <a:effectLst/>
        </p:spPr>
      </p:cxnSp>
      <p:cxnSp>
        <p:nvCxnSpPr>
          <p:cNvPr id="11" name="Прямая соединительная линия 10"/>
          <p:cNvCxnSpPr/>
          <p:nvPr/>
        </p:nvCxnSpPr>
        <p:spPr>
          <a:xfrm flipH="1">
            <a:off x="6017142" y="773523"/>
            <a:ext cx="533822" cy="0"/>
          </a:xfrm>
          <a:prstGeom prst="line">
            <a:avLst/>
          </a:prstGeom>
          <a:noFill/>
          <a:ln w="9525" cap="flat" cmpd="sng" algn="ctr">
            <a:solidFill>
              <a:srgbClr val="797B7E">
                <a:shade val="95000"/>
                <a:satMod val="105000"/>
              </a:srgbClr>
            </a:solidFill>
            <a:prstDash val="solid"/>
          </a:ln>
          <a:effectLst/>
        </p:spPr>
      </p:cxnSp>
      <p:cxnSp>
        <p:nvCxnSpPr>
          <p:cNvPr id="12" name="Прямая соединительная линия 11"/>
          <p:cNvCxnSpPr/>
          <p:nvPr/>
        </p:nvCxnSpPr>
        <p:spPr>
          <a:xfrm>
            <a:off x="6017142" y="764704"/>
            <a:ext cx="0" cy="1152128"/>
          </a:xfrm>
          <a:prstGeom prst="line">
            <a:avLst/>
          </a:prstGeom>
          <a:noFill/>
          <a:ln w="9525" cap="flat" cmpd="sng" algn="ctr">
            <a:solidFill>
              <a:srgbClr val="797B7E">
                <a:shade val="95000"/>
                <a:satMod val="105000"/>
              </a:srgbClr>
            </a:solidFill>
            <a:prstDash val="solid"/>
          </a:ln>
          <a:effectLst/>
        </p:spPr>
      </p:cxnSp>
      <p:cxnSp>
        <p:nvCxnSpPr>
          <p:cNvPr id="13" name="Прямая соединительная линия 12"/>
          <p:cNvCxnSpPr/>
          <p:nvPr/>
        </p:nvCxnSpPr>
        <p:spPr>
          <a:xfrm flipH="1">
            <a:off x="5423775" y="1916832"/>
            <a:ext cx="593367" cy="0"/>
          </a:xfrm>
          <a:prstGeom prst="line">
            <a:avLst/>
          </a:prstGeom>
          <a:noFill/>
          <a:ln w="9525" cap="flat" cmpd="sng" algn="ctr">
            <a:solidFill>
              <a:srgbClr val="797B7E">
                <a:shade val="95000"/>
                <a:satMod val="105000"/>
              </a:srgbClr>
            </a:solidFill>
            <a:prstDash val="solid"/>
          </a:ln>
          <a:effectLst/>
        </p:spPr>
      </p:cxnSp>
      <p:cxnSp>
        <p:nvCxnSpPr>
          <p:cNvPr id="14" name="Прямая соединительная линия 13"/>
          <p:cNvCxnSpPr/>
          <p:nvPr/>
        </p:nvCxnSpPr>
        <p:spPr>
          <a:xfrm flipH="1">
            <a:off x="5712030" y="3664646"/>
            <a:ext cx="700272" cy="11210"/>
          </a:xfrm>
          <a:prstGeom prst="line">
            <a:avLst/>
          </a:prstGeom>
          <a:noFill/>
          <a:ln w="9525" cap="flat" cmpd="sng" algn="ctr">
            <a:solidFill>
              <a:srgbClr val="797B7E">
                <a:shade val="95000"/>
                <a:satMod val="105000"/>
              </a:srgbClr>
            </a:solidFill>
            <a:prstDash val="solid"/>
          </a:ln>
          <a:effectLst/>
        </p:spPr>
      </p:cxnSp>
      <p:cxnSp>
        <p:nvCxnSpPr>
          <p:cNvPr id="15" name="Прямая соединительная линия 14"/>
          <p:cNvCxnSpPr/>
          <p:nvPr/>
        </p:nvCxnSpPr>
        <p:spPr>
          <a:xfrm flipV="1">
            <a:off x="5724128" y="2196629"/>
            <a:ext cx="0" cy="1468017"/>
          </a:xfrm>
          <a:prstGeom prst="line">
            <a:avLst/>
          </a:prstGeom>
          <a:noFill/>
          <a:ln w="9525" cap="flat" cmpd="sng" algn="ctr">
            <a:solidFill>
              <a:srgbClr val="797B7E">
                <a:shade val="95000"/>
                <a:satMod val="105000"/>
              </a:srgbClr>
            </a:solidFill>
            <a:prstDash val="solid"/>
          </a:ln>
          <a:effectLst/>
        </p:spPr>
      </p:cxnSp>
      <p:cxnSp>
        <p:nvCxnSpPr>
          <p:cNvPr id="16" name="Прямая соединительная линия 15"/>
          <p:cNvCxnSpPr/>
          <p:nvPr/>
        </p:nvCxnSpPr>
        <p:spPr>
          <a:xfrm flipH="1">
            <a:off x="5427275" y="2196629"/>
            <a:ext cx="300353" cy="0"/>
          </a:xfrm>
          <a:prstGeom prst="line">
            <a:avLst/>
          </a:prstGeom>
          <a:noFill/>
          <a:ln w="9525" cap="flat" cmpd="sng" algn="ctr">
            <a:solidFill>
              <a:srgbClr val="797B7E">
                <a:shade val="95000"/>
                <a:satMod val="105000"/>
              </a:srgbClr>
            </a:solidFill>
            <a:prstDash val="solid"/>
          </a:ln>
          <a:effectLst/>
        </p:spPr>
      </p:cxnSp>
      <p:sp>
        <p:nvSpPr>
          <p:cNvPr id="17" name="TextBox 16"/>
          <p:cNvSpPr txBox="1"/>
          <p:nvPr/>
        </p:nvSpPr>
        <p:spPr>
          <a:xfrm>
            <a:off x="295016" y="4426998"/>
            <a:ext cx="2304256" cy="461665"/>
          </a:xfrm>
          <a:prstGeom prst="rect">
            <a:avLst/>
          </a:prstGeom>
          <a:noFill/>
        </p:spPr>
        <p:txBody>
          <a:bodyPr wrap="square" rtlCol="0">
            <a:spAutoFit/>
          </a:bodyPr>
          <a:lstStyle/>
          <a:p>
            <a:pPr algn="ctr">
              <a:buClrTx/>
              <a:buFontTx/>
              <a:buNone/>
            </a:pPr>
            <a:r>
              <a:rPr lang="ru-RU" sz="1200" kern="1200" dirty="0" smtClean="0">
                <a:latin typeface="Franklin Gothic Book"/>
                <a:ea typeface="+mn-ea"/>
                <a:cs typeface="+mn-cs"/>
              </a:rPr>
              <a:t>активно развивающаяся промышленность</a:t>
            </a:r>
          </a:p>
        </p:txBody>
      </p:sp>
      <p:sp>
        <p:nvSpPr>
          <p:cNvPr id="18" name="TextBox 17"/>
          <p:cNvSpPr txBox="1"/>
          <p:nvPr/>
        </p:nvSpPr>
        <p:spPr>
          <a:xfrm>
            <a:off x="6368290" y="4426997"/>
            <a:ext cx="2759982" cy="461665"/>
          </a:xfrm>
          <a:prstGeom prst="rect">
            <a:avLst/>
          </a:prstGeom>
          <a:noFill/>
        </p:spPr>
        <p:txBody>
          <a:bodyPr wrap="square" rtlCol="0">
            <a:spAutoFit/>
          </a:bodyPr>
          <a:lstStyle/>
          <a:p>
            <a:pPr algn="ctr">
              <a:buClrTx/>
              <a:buFontTx/>
              <a:buNone/>
            </a:pPr>
            <a:r>
              <a:rPr lang="ru-RU" sz="1200" kern="1200" dirty="0" smtClean="0">
                <a:latin typeface="Franklin Gothic Book"/>
                <a:ea typeface="+mn-ea"/>
                <a:cs typeface="+mn-cs"/>
              </a:rPr>
              <a:t>сельское хозяйство - важнейший сектор экономики района</a:t>
            </a:r>
          </a:p>
        </p:txBody>
      </p:sp>
      <p:sp>
        <p:nvSpPr>
          <p:cNvPr id="19" name="TextBox 18"/>
          <p:cNvSpPr txBox="1"/>
          <p:nvPr/>
        </p:nvSpPr>
        <p:spPr>
          <a:xfrm>
            <a:off x="165059" y="2289565"/>
            <a:ext cx="2808311" cy="461665"/>
          </a:xfrm>
          <a:prstGeom prst="rect">
            <a:avLst/>
          </a:prstGeom>
          <a:noFill/>
        </p:spPr>
        <p:txBody>
          <a:bodyPr wrap="square" rtlCol="0">
            <a:spAutoFit/>
          </a:bodyPr>
          <a:lstStyle/>
          <a:p>
            <a:pPr algn="ctr">
              <a:buClrTx/>
              <a:buFontTx/>
              <a:buNone/>
            </a:pPr>
            <a:r>
              <a:rPr lang="ru-RU" sz="1200" kern="1200" dirty="0" err="1" smtClean="0">
                <a:latin typeface="Franklin Gothic Book"/>
                <a:ea typeface="+mn-ea"/>
                <a:cs typeface="+mn-cs"/>
              </a:rPr>
              <a:t>Увинский</a:t>
            </a:r>
            <a:r>
              <a:rPr lang="ru-RU" sz="1200" kern="1200" dirty="0" smtClean="0">
                <a:latin typeface="Franklin Gothic Book"/>
                <a:ea typeface="+mn-ea"/>
                <a:cs typeface="+mn-cs"/>
              </a:rPr>
              <a:t> район образован </a:t>
            </a:r>
          </a:p>
          <a:p>
            <a:pPr algn="ctr">
              <a:buClrTx/>
              <a:buFontTx/>
              <a:buNone/>
            </a:pPr>
            <a:r>
              <a:rPr lang="ru-RU" sz="1200" kern="1200" dirty="0" smtClean="0">
                <a:latin typeface="Franklin Gothic Book"/>
                <a:ea typeface="+mn-ea"/>
                <a:cs typeface="+mn-cs"/>
              </a:rPr>
              <a:t>в1935 году</a:t>
            </a:r>
          </a:p>
        </p:txBody>
      </p:sp>
      <p:sp>
        <p:nvSpPr>
          <p:cNvPr id="20" name="TextBox 19"/>
          <p:cNvSpPr txBox="1"/>
          <p:nvPr/>
        </p:nvSpPr>
        <p:spPr>
          <a:xfrm>
            <a:off x="6284053" y="1874066"/>
            <a:ext cx="2980484" cy="646331"/>
          </a:xfrm>
          <a:prstGeom prst="rect">
            <a:avLst/>
          </a:prstGeom>
          <a:noFill/>
        </p:spPr>
        <p:txBody>
          <a:bodyPr wrap="square" rtlCol="0">
            <a:spAutoFit/>
          </a:bodyPr>
          <a:lstStyle/>
          <a:p>
            <a:pPr algn="ctr">
              <a:buClrTx/>
              <a:buFontTx/>
              <a:buNone/>
            </a:pPr>
            <a:r>
              <a:rPr lang="ru-RU" sz="1200" kern="1200" dirty="0" smtClean="0">
                <a:latin typeface="Franklin Gothic Book"/>
                <a:ea typeface="+mn-ea"/>
                <a:cs typeface="+mn-cs"/>
              </a:rPr>
              <a:t>памятник деревянного зодчества, освященный в 1894 году - один из самых красивых храмов Удмуртии</a:t>
            </a:r>
          </a:p>
        </p:txBody>
      </p:sp>
      <p:sp>
        <p:nvSpPr>
          <p:cNvPr id="21" name="TextBox 20"/>
          <p:cNvSpPr txBox="1"/>
          <p:nvPr/>
        </p:nvSpPr>
        <p:spPr>
          <a:xfrm>
            <a:off x="3672196" y="3488278"/>
            <a:ext cx="2039834" cy="1169551"/>
          </a:xfrm>
          <a:prstGeom prst="rect">
            <a:avLst/>
          </a:prstGeom>
          <a:noFill/>
        </p:spPr>
        <p:txBody>
          <a:bodyPr wrap="square" rtlCol="0">
            <a:spAutoFit/>
          </a:bodyPr>
          <a:lstStyle/>
          <a:p>
            <a:pPr algn="ctr">
              <a:buClrTx/>
              <a:buFontTx/>
              <a:buNone/>
            </a:pPr>
            <a:r>
              <a:rPr lang="ru-RU" b="1" kern="1200" dirty="0" smtClean="0">
                <a:latin typeface="Franklin Gothic Book"/>
                <a:ea typeface="+mn-ea"/>
                <a:cs typeface="+mn-cs"/>
              </a:rPr>
              <a:t>Численность населения Увинского района  на 01.01.2025 г.    33,612 тыс. человек </a:t>
            </a:r>
          </a:p>
        </p:txBody>
      </p:sp>
      <p:pic>
        <p:nvPicPr>
          <p:cNvPr id="27" name="Picture 19" descr="Picture background"/>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29056" y="2693122"/>
            <a:ext cx="3024336" cy="1683346"/>
          </a:xfrm>
          <a:prstGeom prst="rect">
            <a:avLst/>
          </a:prstGeom>
          <a:noFill/>
          <a:extLst>
            <a:ext uri="{909E8E84-426E-40DD-AFC4-6F175D3DCCD1}">
              <a14:hiddenFill xmlns:a14="http://schemas.microsoft.com/office/drawing/2010/main">
                <a:solidFill>
                  <a:srgbClr val="FFFFFF"/>
                </a:solidFill>
              </a14:hiddenFill>
            </a:ext>
          </a:extLst>
        </p:spPr>
      </p:pic>
      <p:pic>
        <p:nvPicPr>
          <p:cNvPr id="2050" name="Picture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459622" y="274673"/>
            <a:ext cx="2351825" cy="32601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957134077"/>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Таблица 3"/>
          <p:cNvGraphicFramePr>
            <a:graphicFrameLocks noGrp="1"/>
          </p:cNvGraphicFramePr>
          <p:nvPr>
            <p:extLst>
              <p:ext uri="{D42A27DB-BD31-4B8C-83A1-F6EECF244321}">
                <p14:modId xmlns:p14="http://schemas.microsoft.com/office/powerpoint/2010/main" val="1742499467"/>
              </p:ext>
            </p:extLst>
          </p:nvPr>
        </p:nvGraphicFramePr>
        <p:xfrm>
          <a:off x="220982" y="463104"/>
          <a:ext cx="8804251" cy="4459439"/>
        </p:xfrm>
        <a:graphic>
          <a:graphicData uri="http://schemas.openxmlformats.org/drawingml/2006/table">
            <a:tbl>
              <a:tblPr firstRow="1" firstCol="1" bandRow="1"/>
              <a:tblGrid>
                <a:gridCol w="2809868"/>
                <a:gridCol w="749298"/>
                <a:gridCol w="842960"/>
                <a:gridCol w="936622"/>
                <a:gridCol w="842960"/>
                <a:gridCol w="917550"/>
                <a:gridCol w="862033"/>
                <a:gridCol w="842960"/>
              </a:tblGrid>
              <a:tr h="265029">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dirty="0">
                          <a:effectLst/>
                          <a:latin typeface="Inter SemiBold"/>
                          <a:ea typeface="Times New Roman"/>
                          <a:cs typeface="Times New Roman"/>
                        </a:rPr>
                        <a:t>Наименование целевого показателя (индикатора)</a:t>
                      </a:r>
                      <a:endParaRPr lang="ru-RU" sz="800" b="0" dirty="0">
                        <a:effectLst/>
                        <a:latin typeface="Inter SemiBold"/>
                        <a:ea typeface="Calibri"/>
                        <a:cs typeface="Times New Roman"/>
                      </a:endParaRPr>
                    </a:p>
                  </a:txBody>
                  <a:tcPr marL="39795" marR="397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dirty="0">
                          <a:effectLst/>
                          <a:latin typeface="Inter SemiBold"/>
                          <a:ea typeface="Times New Roman"/>
                          <a:cs typeface="Times New Roman"/>
                        </a:rPr>
                        <a:t>Единица </a:t>
                      </a:r>
                      <a:r>
                        <a:rPr lang="ru-RU" sz="800" b="0" dirty="0" smtClean="0">
                          <a:effectLst/>
                          <a:latin typeface="Inter SemiBold"/>
                          <a:ea typeface="Times New Roman"/>
                          <a:cs typeface="Times New Roman"/>
                        </a:rPr>
                        <a:t>измерения</a:t>
                      </a:r>
                      <a:endParaRPr lang="ru-RU" sz="800" b="0" dirty="0">
                        <a:effectLst/>
                        <a:latin typeface="Inter SemiBold"/>
                        <a:ea typeface="Calibri"/>
                        <a:cs typeface="Times New Roman"/>
                      </a:endParaRPr>
                    </a:p>
                  </a:txBody>
                  <a:tcPr marL="39795" marR="397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2023</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2024</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2025</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2026</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2027</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2028</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96827">
                <a:tc vMerge="1">
                  <a:txBody>
                    <a:bodyPr/>
                    <a:lstStyle/>
                    <a:p>
                      <a:endParaRPr lang="ru-RU"/>
                    </a:p>
                  </a:txBody>
                  <a:tcPr/>
                </a:tc>
                <a:tc vMerge="1">
                  <a:txBody>
                    <a:bodyPr/>
                    <a:lstStyle/>
                    <a:p>
                      <a:endParaRPr lang="ru-RU"/>
                    </a:p>
                  </a:txBody>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отчет</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800" b="0"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отчет</a:t>
                      </a:r>
                      <a:endParaRPr kumimoji="0" lang="ru-RU" sz="800" b="0" i="0" u="none" strike="noStrike" kern="0" cap="none" spc="0" normalizeH="0" baseline="0" noProof="0" dirty="0">
                        <a:ln>
                          <a:noFill/>
                        </a:ln>
                        <a:solidFill>
                          <a:srgbClr val="00717D"/>
                        </a:solidFill>
                        <a:effectLst/>
                        <a:uLnTx/>
                        <a:uFillTx/>
                        <a:latin typeface="Inter SemiBold"/>
                        <a:ea typeface="Calibri"/>
                        <a:cs typeface="Times New Roman"/>
                        <a:sym typeface="Arial"/>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оценка</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87373">
                <a:tc gridSpan="8">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kumimoji="0" lang="ru-RU" sz="1100" b="1"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Подпрограмма «Развитие библиотечного дела»</a:t>
                      </a:r>
                      <a:endParaRPr lang="ru-RU" sz="800" dirty="0">
                        <a:effectLst/>
                        <a:latin typeface="Inter SemiBold"/>
                        <a:ea typeface="Calibri"/>
                        <a:cs typeface="Times New Roman"/>
                      </a:endParaRPr>
                    </a:p>
                  </a:txBody>
                  <a:tcPr marL="39795" marR="397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r>
              <a:tr h="475625">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effectLst/>
                          <a:latin typeface="Inter SemiBold"/>
                          <a:ea typeface="Times New Roman"/>
                          <a:cs typeface="Times New Roman"/>
                        </a:rPr>
                        <a:t>Увеличение доли публичных библиотек, подключенных к информационно-телекоммуникационной сети "Интернет", в общем количестве библиотек в </a:t>
                      </a:r>
                      <a:r>
                        <a:rPr lang="ru-RU" sz="800" dirty="0" err="1">
                          <a:effectLst/>
                          <a:latin typeface="Inter SemiBold"/>
                          <a:ea typeface="Times New Roman"/>
                          <a:cs typeface="Times New Roman"/>
                        </a:rPr>
                        <a:t>Увинском</a:t>
                      </a:r>
                      <a:r>
                        <a:rPr lang="ru-RU" sz="800" dirty="0">
                          <a:effectLst/>
                          <a:latin typeface="Inter SemiBold"/>
                          <a:ea typeface="Times New Roman"/>
                          <a:cs typeface="Times New Roman"/>
                        </a:rPr>
                        <a:t> районе</a:t>
                      </a:r>
                      <a:endParaRPr lang="ru-RU" sz="800" dirty="0">
                        <a:effectLst/>
                        <a:latin typeface="Inter SemiBold"/>
                        <a:ea typeface="Calibri"/>
                        <a:cs typeface="Times New Roman"/>
                      </a:endParaRPr>
                    </a:p>
                  </a:txBody>
                  <a:tcPr marL="39795" marR="397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a:t>
                      </a:r>
                      <a:endParaRPr lang="ru-RU" sz="800" dirty="0">
                        <a:effectLst/>
                        <a:latin typeface="Inter SemiBold"/>
                        <a:ea typeface="Calibri"/>
                        <a:cs typeface="Times New Roman"/>
                      </a:endParaRPr>
                    </a:p>
                  </a:txBody>
                  <a:tcPr marL="39795" marR="397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91,3</a:t>
                      </a:r>
                      <a:endParaRPr lang="ru-RU" sz="800" dirty="0">
                        <a:effectLst/>
                        <a:latin typeface="Inter SemiBold"/>
                        <a:ea typeface="Calibri"/>
                        <a:cs typeface="Times New Roman"/>
                      </a:endParaRPr>
                    </a:p>
                  </a:txBody>
                  <a:tcPr marL="39795" marR="397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95,6</a:t>
                      </a:r>
                      <a:endParaRPr lang="ru-RU" sz="800" dirty="0">
                        <a:effectLst/>
                        <a:latin typeface="Inter SemiBold"/>
                        <a:ea typeface="Calibri"/>
                        <a:cs typeface="Times New Roman"/>
                      </a:endParaRPr>
                    </a:p>
                  </a:txBody>
                  <a:tcPr marL="39795" marR="397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100</a:t>
                      </a:r>
                      <a:endParaRPr lang="ru-RU" sz="800" dirty="0">
                        <a:effectLst/>
                        <a:latin typeface="Inter SemiBold"/>
                        <a:ea typeface="Calibri"/>
                        <a:cs typeface="Times New Roman"/>
                      </a:endParaRPr>
                    </a:p>
                  </a:txBody>
                  <a:tcPr marL="39795" marR="397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100</a:t>
                      </a:r>
                      <a:endParaRPr lang="ru-RU" sz="800" dirty="0">
                        <a:effectLst/>
                        <a:latin typeface="Inter SemiBold"/>
                        <a:ea typeface="Calibri"/>
                        <a:cs typeface="Times New Roman"/>
                      </a:endParaRPr>
                    </a:p>
                  </a:txBody>
                  <a:tcPr marL="39795" marR="397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100</a:t>
                      </a:r>
                      <a:endParaRPr lang="ru-RU" sz="800" dirty="0">
                        <a:effectLst/>
                        <a:latin typeface="Inter SemiBold"/>
                        <a:ea typeface="Calibri"/>
                        <a:cs typeface="Times New Roman"/>
                      </a:endParaRPr>
                    </a:p>
                  </a:txBody>
                  <a:tcPr marL="39795" marR="397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100</a:t>
                      </a:r>
                      <a:endParaRPr lang="ru-RU" sz="800" dirty="0">
                        <a:effectLst/>
                        <a:latin typeface="Inter SemiBold"/>
                        <a:ea typeface="Calibri"/>
                        <a:cs typeface="Times New Roman"/>
                      </a:endParaRPr>
                    </a:p>
                  </a:txBody>
                  <a:tcPr marL="39795" marR="397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424084">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effectLst/>
                          <a:latin typeface="Inter SemiBold"/>
                          <a:ea typeface="Times New Roman"/>
                          <a:cs typeface="Times New Roman"/>
                        </a:rPr>
                        <a:t>Количество экземпляров новых поступлений в библиотечные фонды общедоступных библиотек на 1000 человек населения</a:t>
                      </a:r>
                      <a:endParaRPr lang="ru-RU" sz="800" dirty="0">
                        <a:effectLst/>
                        <a:latin typeface="Inter SemiBold"/>
                        <a:ea typeface="Calibri"/>
                        <a:cs typeface="Times New Roman"/>
                      </a:endParaRPr>
                    </a:p>
                  </a:txBody>
                  <a:tcPr marL="39795" marR="397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единиц</a:t>
                      </a:r>
                      <a:endParaRPr lang="ru-RU" sz="800">
                        <a:effectLst/>
                        <a:latin typeface="Inter SemiBold"/>
                        <a:ea typeface="Calibri"/>
                        <a:cs typeface="Times New Roman"/>
                      </a:endParaRPr>
                    </a:p>
                  </a:txBody>
                  <a:tcPr marL="39795" marR="397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110</a:t>
                      </a:r>
                      <a:endParaRPr lang="ru-RU" sz="800" dirty="0">
                        <a:effectLst/>
                        <a:latin typeface="Inter SemiBold"/>
                        <a:ea typeface="Calibri"/>
                        <a:cs typeface="Times New Roman"/>
                      </a:endParaRPr>
                    </a:p>
                  </a:txBody>
                  <a:tcPr marL="39795" marR="397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117</a:t>
                      </a:r>
                      <a:endParaRPr lang="ru-RU" sz="800" dirty="0">
                        <a:effectLst/>
                        <a:latin typeface="Inter SemiBold"/>
                        <a:ea typeface="Calibri"/>
                        <a:cs typeface="Times New Roman"/>
                      </a:endParaRPr>
                    </a:p>
                  </a:txBody>
                  <a:tcPr marL="39795" marR="397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91</a:t>
                      </a:r>
                      <a:endParaRPr lang="ru-RU" sz="800" dirty="0">
                        <a:effectLst/>
                        <a:latin typeface="Inter SemiBold"/>
                        <a:ea typeface="Calibri"/>
                        <a:cs typeface="Times New Roman"/>
                      </a:endParaRPr>
                    </a:p>
                  </a:txBody>
                  <a:tcPr marL="39795" marR="397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91</a:t>
                      </a:r>
                      <a:endParaRPr lang="ru-RU" sz="800" dirty="0">
                        <a:effectLst/>
                        <a:latin typeface="Inter SemiBold"/>
                        <a:ea typeface="Calibri"/>
                        <a:cs typeface="Times New Roman"/>
                      </a:endParaRPr>
                    </a:p>
                  </a:txBody>
                  <a:tcPr marL="39795" marR="397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91</a:t>
                      </a:r>
                      <a:endParaRPr lang="ru-RU" sz="800">
                        <a:effectLst/>
                        <a:latin typeface="Inter SemiBold"/>
                        <a:ea typeface="Calibri"/>
                        <a:cs typeface="Times New Roman"/>
                      </a:endParaRPr>
                    </a:p>
                  </a:txBody>
                  <a:tcPr marL="39795" marR="397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91</a:t>
                      </a:r>
                      <a:endParaRPr lang="ru-RU" sz="800">
                        <a:effectLst/>
                        <a:latin typeface="Inter SemiBold"/>
                        <a:ea typeface="Calibri"/>
                        <a:cs typeface="Times New Roman"/>
                      </a:endParaRPr>
                    </a:p>
                  </a:txBody>
                  <a:tcPr marL="39795" marR="397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600383">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a:effectLst/>
                          <a:latin typeface="Inter SemiBold"/>
                          <a:ea typeface="Times New Roman"/>
                          <a:cs typeface="Times New Roman"/>
                        </a:rPr>
                        <a:t>проведены мероприятия по комплектованию книжных фондов библиотек муниципального образования "Муниципальный округ Увинский район Удмуртской Республики"</a:t>
                      </a:r>
                      <a:endParaRPr lang="ru-RU" sz="800">
                        <a:effectLst/>
                        <a:latin typeface="Inter SemiBold"/>
                        <a:ea typeface="Calibri"/>
                        <a:cs typeface="Times New Roman"/>
                      </a:endParaRPr>
                    </a:p>
                  </a:txBody>
                  <a:tcPr marL="39795" marR="397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единиц</a:t>
                      </a:r>
                      <a:endParaRPr lang="ru-RU" sz="800">
                        <a:effectLst/>
                        <a:latin typeface="Inter SemiBold"/>
                        <a:ea typeface="Calibri"/>
                        <a:cs typeface="Times New Roman"/>
                      </a:endParaRPr>
                    </a:p>
                  </a:txBody>
                  <a:tcPr marL="39795" marR="397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1</a:t>
                      </a:r>
                      <a:r>
                        <a:rPr lang="ru-RU" sz="800" dirty="0">
                          <a:effectLst/>
                          <a:latin typeface="Inter SemiBold"/>
                          <a:ea typeface="Times New Roman"/>
                          <a:cs typeface="Times New Roman"/>
                        </a:rPr>
                        <a:t> </a:t>
                      </a:r>
                      <a:endParaRPr lang="ru-RU" sz="800" dirty="0">
                        <a:effectLst/>
                        <a:latin typeface="Inter SemiBold"/>
                        <a:ea typeface="Calibri"/>
                        <a:cs typeface="Times New Roman"/>
                      </a:endParaRPr>
                    </a:p>
                  </a:txBody>
                  <a:tcPr marL="39795" marR="397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a:t>
                      </a:r>
                      <a:endParaRPr lang="ru-RU" sz="800" dirty="0">
                        <a:effectLst/>
                        <a:latin typeface="Inter SemiBold"/>
                        <a:ea typeface="Calibri"/>
                        <a:cs typeface="Times New Roman"/>
                      </a:endParaRPr>
                    </a:p>
                  </a:txBody>
                  <a:tcPr marL="39795" marR="397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Calibri"/>
                          <a:cs typeface="Times New Roman"/>
                        </a:rPr>
                        <a:t>-</a:t>
                      </a:r>
                    </a:p>
                  </a:txBody>
                  <a:tcPr marL="39795" marR="397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a:t>
                      </a:r>
                      <a:endParaRPr lang="ru-RU" sz="800" dirty="0">
                        <a:effectLst/>
                        <a:latin typeface="Inter SemiBold"/>
                        <a:ea typeface="Calibri"/>
                        <a:cs typeface="Times New Roman"/>
                      </a:endParaRPr>
                    </a:p>
                  </a:txBody>
                  <a:tcPr marL="39795" marR="397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a:t>
                      </a:r>
                      <a:endParaRPr lang="ru-RU" sz="800">
                        <a:effectLst/>
                        <a:latin typeface="Inter SemiBold"/>
                        <a:ea typeface="Calibri"/>
                        <a:cs typeface="Times New Roman"/>
                      </a:endParaRPr>
                    </a:p>
                  </a:txBody>
                  <a:tcPr marL="39795" marR="397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a:t>
                      </a:r>
                      <a:endParaRPr lang="ru-RU" sz="800">
                        <a:effectLst/>
                        <a:latin typeface="Inter SemiBold"/>
                        <a:ea typeface="Calibri"/>
                        <a:cs typeface="Times New Roman"/>
                      </a:endParaRPr>
                    </a:p>
                  </a:txBody>
                  <a:tcPr marL="39795" marR="397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2860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a:effectLst/>
                          <a:latin typeface="Inter SemiBold"/>
                          <a:ea typeface="Times New Roman"/>
                          <a:cs typeface="Times New Roman"/>
                        </a:rPr>
                        <a:t>Число посещений библиотек</a:t>
                      </a:r>
                      <a:endParaRPr lang="ru-RU" sz="800">
                        <a:effectLst/>
                        <a:latin typeface="Inter SemiBold"/>
                        <a:ea typeface="Calibri"/>
                        <a:cs typeface="Times New Roman"/>
                      </a:endParaRPr>
                    </a:p>
                  </a:txBody>
                  <a:tcPr marL="39795" marR="397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единиц</a:t>
                      </a:r>
                      <a:endParaRPr lang="ru-RU" sz="800">
                        <a:effectLst/>
                        <a:latin typeface="Inter SemiBold"/>
                        <a:ea typeface="Calibri"/>
                        <a:cs typeface="Times New Roman"/>
                      </a:endParaRPr>
                    </a:p>
                  </a:txBody>
                  <a:tcPr marL="39795" marR="397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800" b="0"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493597</a:t>
                      </a:r>
                      <a:endParaRPr kumimoji="0" lang="ru-RU" sz="800" b="0" i="0" u="none" strike="noStrike" kern="0" cap="none" spc="0" normalizeH="0" baseline="0" noProof="0" dirty="0">
                        <a:ln>
                          <a:noFill/>
                        </a:ln>
                        <a:solidFill>
                          <a:srgbClr val="00717D"/>
                        </a:solidFill>
                        <a:effectLst/>
                        <a:uLnTx/>
                        <a:uFillTx/>
                        <a:latin typeface="Inter SemiBold"/>
                        <a:ea typeface="Calibri"/>
                        <a:cs typeface="Times New Roman"/>
                        <a:sym typeface="Arial"/>
                      </a:endParaRPr>
                    </a:p>
                  </a:txBody>
                  <a:tcPr marL="39795" marR="397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504509</a:t>
                      </a:r>
                      <a:endParaRPr lang="ru-RU" sz="800" dirty="0">
                        <a:effectLst/>
                        <a:latin typeface="Inter SemiBold"/>
                        <a:ea typeface="Calibri"/>
                        <a:cs typeface="Times New Roman"/>
                      </a:endParaRPr>
                    </a:p>
                  </a:txBody>
                  <a:tcPr marL="39795" marR="397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542957</a:t>
                      </a:r>
                      <a:endParaRPr lang="ru-RU" sz="800" dirty="0">
                        <a:effectLst/>
                        <a:latin typeface="Inter SemiBold"/>
                        <a:ea typeface="Calibri"/>
                        <a:cs typeface="Times New Roman"/>
                      </a:endParaRPr>
                    </a:p>
                  </a:txBody>
                  <a:tcPr marL="39795" marR="397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567637</a:t>
                      </a:r>
                      <a:endParaRPr lang="ru-RU" sz="800" dirty="0">
                        <a:effectLst/>
                        <a:latin typeface="Inter SemiBold"/>
                        <a:ea typeface="Calibri"/>
                        <a:cs typeface="Times New Roman"/>
                      </a:endParaRPr>
                    </a:p>
                  </a:txBody>
                  <a:tcPr marL="39795" marR="397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592316</a:t>
                      </a:r>
                      <a:endParaRPr lang="ru-RU" sz="800" dirty="0">
                        <a:effectLst/>
                        <a:latin typeface="Inter SemiBold"/>
                        <a:ea typeface="Calibri"/>
                        <a:cs typeface="Times New Roman"/>
                      </a:endParaRPr>
                    </a:p>
                  </a:txBody>
                  <a:tcPr marL="39795" marR="397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592316</a:t>
                      </a:r>
                      <a:endParaRPr lang="ru-RU" sz="800" dirty="0">
                        <a:effectLst/>
                        <a:latin typeface="Inter SemiBold"/>
                        <a:ea typeface="Calibri"/>
                        <a:cs typeface="Times New Roman"/>
                      </a:endParaRPr>
                    </a:p>
                  </a:txBody>
                  <a:tcPr marL="39795" marR="397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471093">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a:effectLst/>
                          <a:latin typeface="Inter SemiBold"/>
                          <a:ea typeface="Times New Roman"/>
                          <a:cs typeface="Times New Roman"/>
                        </a:rPr>
                        <a:t>Количество новых книг поступивших в фонды библиотек муниципального образования "Муниципальный округ Увинский район Удмуртской Республики"  </a:t>
                      </a:r>
                      <a:endParaRPr lang="ru-RU" sz="800">
                        <a:effectLst/>
                        <a:latin typeface="Inter SemiBold"/>
                        <a:ea typeface="Calibri"/>
                        <a:cs typeface="Times New Roman"/>
                      </a:endParaRPr>
                    </a:p>
                  </a:txBody>
                  <a:tcPr marL="39795" marR="397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единиц</a:t>
                      </a:r>
                      <a:endParaRPr lang="ru-RU" sz="800">
                        <a:effectLst/>
                        <a:latin typeface="Inter SemiBold"/>
                        <a:ea typeface="Calibri"/>
                        <a:cs typeface="Times New Roman"/>
                      </a:endParaRPr>
                    </a:p>
                  </a:txBody>
                  <a:tcPr marL="39795" marR="397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800" b="0"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3914</a:t>
                      </a:r>
                      <a:endParaRPr kumimoji="0" lang="ru-RU" sz="800" b="0" i="0" u="none" strike="noStrike" kern="0" cap="none" spc="0" normalizeH="0" baseline="0" noProof="0" dirty="0" smtClean="0">
                        <a:ln>
                          <a:noFill/>
                        </a:ln>
                        <a:solidFill>
                          <a:srgbClr val="00717D"/>
                        </a:solidFill>
                        <a:effectLst/>
                        <a:uLnTx/>
                        <a:uFillTx/>
                        <a:latin typeface="Inter SemiBold"/>
                        <a:ea typeface="Calibri"/>
                        <a:cs typeface="Times New Roman"/>
                        <a:sym typeface="Arial"/>
                      </a:endParaRPr>
                    </a:p>
                    <a:p>
                      <a:pPr algn="ctr">
                        <a:lnSpc>
                          <a:spcPct val="115000"/>
                        </a:lnSpc>
                        <a:spcAft>
                          <a:spcPts val="0"/>
                        </a:spcAft>
                      </a:pPr>
                      <a:endParaRPr lang="ru-RU" sz="800" dirty="0">
                        <a:effectLst/>
                        <a:latin typeface="Inter SemiBold"/>
                        <a:ea typeface="Calibri"/>
                        <a:cs typeface="Times New Roman"/>
                      </a:endParaRPr>
                    </a:p>
                  </a:txBody>
                  <a:tcPr marL="39795" marR="397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800" b="0"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3944</a:t>
                      </a:r>
                      <a:endParaRPr kumimoji="0" lang="ru-RU" sz="800" b="0" i="0" u="none" strike="noStrike" kern="0" cap="none" spc="0" normalizeH="0" baseline="0" noProof="0" dirty="0">
                        <a:ln>
                          <a:noFill/>
                        </a:ln>
                        <a:solidFill>
                          <a:srgbClr val="00717D"/>
                        </a:solidFill>
                        <a:effectLst/>
                        <a:uLnTx/>
                        <a:uFillTx/>
                        <a:latin typeface="Inter SemiBold"/>
                        <a:ea typeface="Calibri"/>
                        <a:cs typeface="Times New Roman"/>
                        <a:sym typeface="Arial"/>
                      </a:endParaRPr>
                    </a:p>
                  </a:txBody>
                  <a:tcPr marL="39795" marR="397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1606</a:t>
                      </a:r>
                      <a:endParaRPr lang="ru-RU" sz="800" dirty="0">
                        <a:effectLst/>
                        <a:latin typeface="Inter SemiBold"/>
                        <a:ea typeface="Calibri"/>
                        <a:cs typeface="Times New Roman"/>
                      </a:endParaRPr>
                    </a:p>
                  </a:txBody>
                  <a:tcPr marL="39795" marR="397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1606</a:t>
                      </a:r>
                      <a:endParaRPr lang="ru-RU" sz="800" dirty="0">
                        <a:effectLst/>
                        <a:latin typeface="Inter SemiBold"/>
                        <a:ea typeface="Calibri"/>
                        <a:cs typeface="Times New Roman"/>
                      </a:endParaRPr>
                    </a:p>
                  </a:txBody>
                  <a:tcPr marL="39795" marR="397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1606</a:t>
                      </a:r>
                      <a:endParaRPr lang="ru-RU" sz="800" dirty="0">
                        <a:effectLst/>
                        <a:latin typeface="Inter SemiBold"/>
                        <a:ea typeface="Calibri"/>
                        <a:cs typeface="Times New Roman"/>
                      </a:endParaRPr>
                    </a:p>
                  </a:txBody>
                  <a:tcPr marL="39795" marR="397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1606</a:t>
                      </a:r>
                      <a:endParaRPr lang="ru-RU" sz="800" dirty="0">
                        <a:effectLst/>
                        <a:latin typeface="Inter SemiBold"/>
                        <a:ea typeface="Calibri"/>
                        <a:cs typeface="Times New Roman"/>
                      </a:endParaRPr>
                    </a:p>
                  </a:txBody>
                  <a:tcPr marL="39795" marR="397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98245">
                <a:tc gridSpan="8">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80899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1100" b="1"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Подпрограмма «Поддержка профессионального искусства и народного творчества»</a:t>
                      </a:r>
                      <a:endParaRPr kumimoji="0" lang="ru-RU" sz="1100" b="1" i="0" u="none" strike="noStrike" kern="0" cap="none" spc="0" normalizeH="0" baseline="0" noProof="0" dirty="0">
                        <a:ln>
                          <a:noFill/>
                        </a:ln>
                        <a:solidFill>
                          <a:srgbClr val="00717D"/>
                        </a:solidFill>
                        <a:effectLst/>
                        <a:uLnTx/>
                        <a:uFillTx/>
                        <a:latin typeface="Inter SemiBold"/>
                        <a:ea typeface="Times New Roman"/>
                        <a:cs typeface="Times New Roman"/>
                        <a:sym typeface="Arial"/>
                      </a:endParaRPr>
                    </a:p>
                  </a:txBody>
                  <a:tcPr marL="39795" marR="397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r>
              <a:tr h="496868">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a:effectLst/>
                          <a:latin typeface="Inter SemiBold"/>
                          <a:ea typeface="Times New Roman"/>
                          <a:cs typeface="Times New Roman"/>
                        </a:rPr>
                        <a:t>Увеличение числа посещений культурно-массовых мероприятий на 1,4 по сравнению с показателями 2019 года</a:t>
                      </a:r>
                      <a:endParaRPr lang="ru-RU" sz="800">
                        <a:effectLst/>
                        <a:latin typeface="Inter SemiBold"/>
                        <a:ea typeface="Calibri"/>
                        <a:cs typeface="Times New Roman"/>
                      </a:endParaRPr>
                    </a:p>
                  </a:txBody>
                  <a:tcPr marL="39795" marR="397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a:t>
                      </a:r>
                      <a:endParaRPr lang="ru-RU" sz="800" dirty="0">
                        <a:effectLst/>
                        <a:latin typeface="Inter SemiBold"/>
                        <a:ea typeface="Calibri"/>
                        <a:cs typeface="Times New Roman"/>
                      </a:endParaRPr>
                    </a:p>
                  </a:txBody>
                  <a:tcPr marL="39795" marR="397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1,2</a:t>
                      </a:r>
                      <a:endParaRPr lang="ru-RU" sz="800" dirty="0">
                        <a:effectLst/>
                        <a:latin typeface="Inter SemiBold"/>
                        <a:ea typeface="Calibri"/>
                        <a:cs typeface="Times New Roman"/>
                      </a:endParaRPr>
                    </a:p>
                  </a:txBody>
                  <a:tcPr marL="39795" marR="397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1,4</a:t>
                      </a:r>
                      <a:endParaRPr lang="ru-RU" sz="800" dirty="0">
                        <a:effectLst/>
                        <a:latin typeface="Inter SemiBold"/>
                        <a:ea typeface="Calibri"/>
                        <a:cs typeface="Times New Roman"/>
                      </a:endParaRPr>
                    </a:p>
                  </a:txBody>
                  <a:tcPr marL="39795" marR="397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1,4</a:t>
                      </a:r>
                      <a:endParaRPr lang="ru-RU" sz="800" dirty="0">
                        <a:effectLst/>
                        <a:latin typeface="Inter SemiBold"/>
                        <a:ea typeface="Calibri"/>
                        <a:cs typeface="Times New Roman"/>
                      </a:endParaRPr>
                    </a:p>
                  </a:txBody>
                  <a:tcPr marL="39795" marR="397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1,4</a:t>
                      </a:r>
                      <a:endParaRPr lang="ru-RU" sz="800" dirty="0">
                        <a:effectLst/>
                        <a:latin typeface="Inter SemiBold"/>
                        <a:ea typeface="Calibri"/>
                        <a:cs typeface="Times New Roman"/>
                      </a:endParaRPr>
                    </a:p>
                  </a:txBody>
                  <a:tcPr marL="39795" marR="397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1,4</a:t>
                      </a:r>
                      <a:endParaRPr lang="ru-RU" sz="800" dirty="0">
                        <a:effectLst/>
                        <a:latin typeface="Inter SemiBold"/>
                        <a:ea typeface="Calibri"/>
                        <a:cs typeface="Times New Roman"/>
                      </a:endParaRPr>
                    </a:p>
                  </a:txBody>
                  <a:tcPr marL="39795" marR="397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effectLst/>
                          <a:latin typeface="Inter SemiBold"/>
                          <a:ea typeface="Times New Roman"/>
                          <a:cs typeface="Times New Roman"/>
                        </a:rPr>
                        <a:t>1,4</a:t>
                      </a:r>
                      <a:endParaRPr lang="ru-RU" sz="800" dirty="0">
                        <a:effectLst/>
                        <a:latin typeface="Inter SemiBold"/>
                        <a:ea typeface="Calibri"/>
                        <a:cs typeface="Times New Roman"/>
                      </a:endParaRPr>
                    </a:p>
                  </a:txBody>
                  <a:tcPr marL="39795" marR="397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530105">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a:effectLst/>
                          <a:latin typeface="Inter SemiBold"/>
                          <a:ea typeface="Times New Roman"/>
                          <a:cs typeface="Times New Roman"/>
                        </a:rPr>
                        <a:t>Увеличение средней суммы субсидии для поддержки творческих проектов общереспубликанского значения в области культуры и искусства</a:t>
                      </a:r>
                      <a:endParaRPr lang="ru-RU" sz="800">
                        <a:effectLst/>
                        <a:latin typeface="Inter SemiBold"/>
                        <a:ea typeface="Calibri"/>
                        <a:cs typeface="Times New Roman"/>
                      </a:endParaRPr>
                    </a:p>
                  </a:txBody>
                  <a:tcPr marL="39795" marR="397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a:effectLst/>
                          <a:latin typeface="Inter SemiBold"/>
                          <a:ea typeface="Times New Roman"/>
                          <a:cs typeface="Times New Roman"/>
                        </a:rPr>
                        <a:t>тысяч рублей</a:t>
                      </a:r>
                      <a:endParaRPr lang="ru-RU" sz="800">
                        <a:effectLst/>
                        <a:latin typeface="Inter SemiBold"/>
                        <a:ea typeface="Calibri"/>
                        <a:cs typeface="Times New Roman"/>
                      </a:endParaRPr>
                    </a:p>
                  </a:txBody>
                  <a:tcPr marL="39795" marR="397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128</a:t>
                      </a:r>
                      <a:endParaRPr lang="ru-RU" sz="800" dirty="0">
                        <a:effectLst/>
                        <a:latin typeface="Inter SemiBold"/>
                        <a:ea typeface="Calibri"/>
                        <a:cs typeface="Times New Roman"/>
                      </a:endParaRPr>
                    </a:p>
                  </a:txBody>
                  <a:tcPr marL="39795" marR="397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smtClean="0">
                          <a:effectLst/>
                          <a:latin typeface="Inter SemiBold"/>
                          <a:ea typeface="Times New Roman"/>
                          <a:cs typeface="Times New Roman"/>
                        </a:rPr>
                        <a:t>150</a:t>
                      </a:r>
                      <a:endParaRPr lang="ru-RU" sz="800" dirty="0">
                        <a:effectLst/>
                        <a:latin typeface="Inter SemiBold"/>
                        <a:ea typeface="Calibri"/>
                        <a:cs typeface="Times New Roman"/>
                      </a:endParaRPr>
                    </a:p>
                  </a:txBody>
                  <a:tcPr marL="39795" marR="397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150</a:t>
                      </a:r>
                      <a:endParaRPr lang="ru-RU" sz="800" dirty="0">
                        <a:effectLst/>
                        <a:latin typeface="Inter SemiBold"/>
                        <a:ea typeface="Calibri"/>
                        <a:cs typeface="Times New Roman"/>
                      </a:endParaRPr>
                    </a:p>
                  </a:txBody>
                  <a:tcPr marL="39795" marR="397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150</a:t>
                      </a:r>
                      <a:endParaRPr lang="ru-RU" sz="800" dirty="0">
                        <a:effectLst/>
                        <a:latin typeface="Inter SemiBold"/>
                        <a:ea typeface="Calibri"/>
                        <a:cs typeface="Times New Roman"/>
                      </a:endParaRPr>
                    </a:p>
                  </a:txBody>
                  <a:tcPr marL="39795" marR="397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150</a:t>
                      </a:r>
                      <a:endParaRPr lang="ru-RU" sz="800" dirty="0">
                        <a:effectLst/>
                        <a:latin typeface="Inter SemiBold"/>
                        <a:ea typeface="Calibri"/>
                        <a:cs typeface="Times New Roman"/>
                      </a:endParaRPr>
                    </a:p>
                  </a:txBody>
                  <a:tcPr marL="39795" marR="397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effectLst/>
                          <a:latin typeface="Inter SemiBold"/>
                          <a:ea typeface="Times New Roman"/>
                          <a:cs typeface="Times New Roman"/>
                        </a:rPr>
                        <a:t>150</a:t>
                      </a:r>
                      <a:endParaRPr lang="ru-RU" sz="800" dirty="0">
                        <a:effectLst/>
                        <a:latin typeface="Inter SemiBold"/>
                        <a:ea typeface="Calibri"/>
                        <a:cs typeface="Times New Roman"/>
                      </a:endParaRPr>
                    </a:p>
                  </a:txBody>
                  <a:tcPr marL="39795" marR="3979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5" name="Прямоугольник 4"/>
          <p:cNvSpPr/>
          <p:nvPr/>
        </p:nvSpPr>
        <p:spPr>
          <a:xfrm>
            <a:off x="220980" y="112873"/>
            <a:ext cx="8511540" cy="276999"/>
          </a:xfrm>
          <a:prstGeom prst="rect">
            <a:avLst/>
          </a:prstGeom>
        </p:spPr>
        <p:txBody>
          <a:bodyPr wrap="square">
            <a:spAutoFit/>
          </a:bodyPr>
          <a:lstStyle/>
          <a:p>
            <a:pPr algn="ctr"/>
            <a:r>
              <a:rPr lang="ru-RU" sz="1200" b="1" dirty="0">
                <a:solidFill>
                  <a:schemeClr val="tx1">
                    <a:lumMod val="75000"/>
                  </a:schemeClr>
                </a:solidFill>
                <a:latin typeface="Be Vietnam Pro"/>
                <a:ea typeface="Be Vietnam Pro"/>
                <a:cs typeface="Be Vietnam Pro"/>
              </a:rPr>
              <a:t>Основные результаты муниципальной программы </a:t>
            </a:r>
            <a:r>
              <a:rPr lang="ru-RU" sz="1200" b="1" dirty="0" smtClean="0">
                <a:solidFill>
                  <a:schemeClr val="tx1">
                    <a:lumMod val="75000"/>
                  </a:schemeClr>
                </a:solidFill>
                <a:latin typeface="Be Vietnam Pro"/>
                <a:ea typeface="Be Vietnam Pro"/>
                <a:cs typeface="Be Vietnam Pro"/>
              </a:rPr>
              <a:t>«</a:t>
            </a:r>
            <a:r>
              <a:rPr lang="ru-RU" sz="1200" b="1" dirty="0">
                <a:solidFill>
                  <a:schemeClr val="tx1">
                    <a:lumMod val="75000"/>
                  </a:schemeClr>
                </a:solidFill>
                <a:latin typeface="Be Vietnam Pro"/>
                <a:ea typeface="Be Vietnam Pro"/>
                <a:cs typeface="Be Vietnam Pro"/>
                <a:sym typeface="Be Vietnam Pro"/>
              </a:rPr>
              <a:t>Развитие культуры»</a:t>
            </a:r>
          </a:p>
        </p:txBody>
      </p:sp>
    </p:spTree>
    <p:extLst>
      <p:ext uri="{BB962C8B-B14F-4D97-AF65-F5344CB8AC3E}">
        <p14:creationId xmlns:p14="http://schemas.microsoft.com/office/powerpoint/2010/main" val="2316122696"/>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Таблица 2"/>
          <p:cNvGraphicFramePr>
            <a:graphicFrameLocks noGrp="1"/>
          </p:cNvGraphicFramePr>
          <p:nvPr>
            <p:extLst>
              <p:ext uri="{D42A27DB-BD31-4B8C-83A1-F6EECF244321}">
                <p14:modId xmlns:p14="http://schemas.microsoft.com/office/powerpoint/2010/main" val="2888161492"/>
              </p:ext>
            </p:extLst>
          </p:nvPr>
        </p:nvGraphicFramePr>
        <p:xfrm>
          <a:off x="116633" y="186266"/>
          <a:ext cx="8900364" cy="4659199"/>
        </p:xfrm>
        <a:graphic>
          <a:graphicData uri="http://schemas.openxmlformats.org/drawingml/2006/table">
            <a:tbl>
              <a:tblPr firstRow="1" firstCol="1" bandRow="1"/>
              <a:tblGrid>
                <a:gridCol w="3249861"/>
                <a:gridCol w="787845"/>
                <a:gridCol w="810443"/>
                <a:gridCol w="810443"/>
                <a:gridCol w="810443"/>
                <a:gridCol w="810443"/>
                <a:gridCol w="810443"/>
                <a:gridCol w="810443"/>
              </a:tblGrid>
              <a:tr h="186261">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Наименование целевого показателя (индикатора)</a:t>
                      </a:r>
                      <a:endParaRPr lang="ru-RU" sz="800" dirty="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Единица </a:t>
                      </a:r>
                      <a:r>
                        <a:rPr lang="ru-RU" sz="800" dirty="0" smtClean="0">
                          <a:effectLst/>
                          <a:latin typeface="Inter SemiBold"/>
                          <a:ea typeface="Times New Roman"/>
                          <a:cs typeface="Times New Roman"/>
                        </a:rPr>
                        <a:t>измерения</a:t>
                      </a:r>
                      <a:endParaRPr lang="ru-RU" sz="800" dirty="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2023</a:t>
                      </a:r>
                      <a:endParaRPr lang="ru-RU" sz="800" dirty="0">
                        <a:effectLst/>
                        <a:latin typeface="Inter SemiBold"/>
                        <a:ea typeface="Calibri"/>
                        <a:cs typeface="Times New Roman"/>
                      </a:endParaRPr>
                    </a:p>
                  </a:txBody>
                  <a:tcPr marL="26789" marR="26789" marT="0" marB="0" anchor="ctr">
                    <a:lnL w="12700" cap="flat" cmpd="sng" algn="ctr">
                      <a:solidFill>
                        <a:sysClr val="windowText" lastClr="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2024</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2025</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2026</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2027</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2028</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184799">
                <a:tc vMerge="1">
                  <a:txBody>
                    <a:bodyPr/>
                    <a:lstStyle/>
                    <a:p>
                      <a:endParaRPr lang="ru-RU"/>
                    </a:p>
                  </a:txBody>
                  <a:tcPr/>
                </a:tc>
                <a:tc vMerge="1">
                  <a:txBody>
                    <a:bodyPr/>
                    <a:lstStyle/>
                    <a:p>
                      <a:endParaRPr lang="ru-RU"/>
                    </a:p>
                  </a:txBody>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отчет</a:t>
                      </a:r>
                      <a:endParaRPr lang="ru-RU" sz="800" dirty="0">
                        <a:effectLst/>
                        <a:latin typeface="Inter SemiBold"/>
                        <a:ea typeface="Calibri"/>
                        <a:cs typeface="Times New Roman"/>
                      </a:endParaRPr>
                    </a:p>
                  </a:txBody>
                  <a:tcPr marL="26789" marR="26789" marT="0" marB="0" anchor="ctr">
                    <a:lnL w="12700" cap="flat" cmpd="sng" algn="ctr">
                      <a:solidFill>
                        <a:sysClr val="windowText" lastClr="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800" b="0"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отчет</a:t>
                      </a:r>
                      <a:endParaRPr kumimoji="0" lang="ru-RU" sz="800" b="0" i="0" u="none" strike="noStrike" kern="0" cap="none" spc="0" normalizeH="0" baseline="0" noProof="0" dirty="0">
                        <a:ln>
                          <a:noFill/>
                        </a:ln>
                        <a:solidFill>
                          <a:srgbClr val="00717D"/>
                        </a:solidFill>
                        <a:effectLst/>
                        <a:uLnTx/>
                        <a:uFillTx/>
                        <a:latin typeface="Inter SemiBold"/>
                        <a:ea typeface="Calibri"/>
                        <a:cs typeface="Times New Roman"/>
                        <a:sym typeface="Arial"/>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оценка</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382584">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effectLst/>
                          <a:latin typeface="Inter SemiBold"/>
                          <a:ea typeface="Times New Roman"/>
                          <a:cs typeface="Times New Roman"/>
                        </a:rPr>
                        <a:t>Среднее число участников клубных формирований в расчете на 1000 человек населения</a:t>
                      </a:r>
                      <a:endParaRPr lang="ru-RU" sz="800" dirty="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человек</a:t>
                      </a:r>
                      <a:endParaRPr lang="ru-RU" sz="800" dirty="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156,3</a:t>
                      </a:r>
                      <a:endParaRPr lang="ru-RU" sz="800" dirty="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144</a:t>
                      </a:r>
                      <a:endParaRPr lang="ru-RU" sz="800" dirty="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144</a:t>
                      </a:r>
                      <a:endParaRPr lang="ru-RU" sz="800" dirty="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144</a:t>
                      </a:r>
                      <a:endParaRPr lang="ru-RU" sz="80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144</a:t>
                      </a:r>
                      <a:endParaRPr lang="ru-RU" sz="80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144</a:t>
                      </a:r>
                      <a:endParaRPr lang="ru-RU" sz="800" dirty="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394349">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effectLst/>
                          <a:latin typeface="Inter SemiBold"/>
                          <a:ea typeface="Times New Roman"/>
                          <a:cs typeface="Times New Roman"/>
                        </a:rPr>
                        <a:t>Прирост участников клубных формирований по отношению к базовому значению на 1 января 2018 года</a:t>
                      </a:r>
                      <a:r>
                        <a:rPr lang="ru-RU" sz="800" dirty="0">
                          <a:solidFill>
                            <a:srgbClr val="FF0000"/>
                          </a:solidFill>
                          <a:effectLst/>
                          <a:latin typeface="Inter SemiBold"/>
                          <a:ea typeface="Times New Roman"/>
                          <a:cs typeface="Times New Roman"/>
                        </a:rPr>
                        <a:t> </a:t>
                      </a:r>
                      <a:r>
                        <a:rPr lang="ru-RU" sz="800" dirty="0">
                          <a:solidFill>
                            <a:schemeClr val="tx1"/>
                          </a:solidFill>
                          <a:effectLst/>
                          <a:latin typeface="Inter SemiBold"/>
                          <a:ea typeface="Times New Roman"/>
                          <a:cs typeface="Times New Roman"/>
                        </a:rPr>
                        <a:t>(на 1 января 2019 </a:t>
                      </a:r>
                      <a:r>
                        <a:rPr lang="ru-RU" sz="800" dirty="0" smtClean="0">
                          <a:solidFill>
                            <a:schemeClr val="tx1"/>
                          </a:solidFill>
                          <a:effectLst/>
                          <a:latin typeface="Inter SemiBold"/>
                          <a:ea typeface="Times New Roman"/>
                          <a:cs typeface="Times New Roman"/>
                        </a:rPr>
                        <a:t>)</a:t>
                      </a:r>
                      <a:endParaRPr lang="ru-RU" sz="800" dirty="0">
                        <a:solidFill>
                          <a:schemeClr val="tx1"/>
                        </a:solidFill>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a:t>
                      </a:r>
                      <a:endParaRPr lang="ru-RU" sz="80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98,2</a:t>
                      </a:r>
                      <a:endParaRPr lang="ru-RU" sz="800" dirty="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106,52</a:t>
                      </a:r>
                      <a:endParaRPr lang="ru-RU" sz="800" dirty="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106,52</a:t>
                      </a:r>
                      <a:endParaRPr lang="ru-RU" sz="800" dirty="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106,52</a:t>
                      </a:r>
                      <a:endParaRPr lang="ru-RU" sz="800" dirty="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106,52</a:t>
                      </a:r>
                      <a:endParaRPr lang="ru-RU" sz="80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106,52</a:t>
                      </a:r>
                      <a:endParaRPr lang="ru-RU" sz="800" dirty="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379278">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a:effectLst/>
                          <a:latin typeface="Inter SemiBold"/>
                          <a:ea typeface="Times New Roman"/>
                          <a:cs typeface="Times New Roman"/>
                        </a:rPr>
                        <a:t>Удельный вес населения, участвующего в платных культурно-досуговых мероприятиях проводимых учреждениями культуры</a:t>
                      </a:r>
                      <a:endParaRPr lang="ru-RU" sz="80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a:t>
                      </a:r>
                      <a:endParaRPr lang="ru-RU" sz="80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116,2</a:t>
                      </a:r>
                      <a:endParaRPr lang="ru-RU" sz="800" dirty="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120,5</a:t>
                      </a:r>
                      <a:endParaRPr lang="ru-RU" sz="800" dirty="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120,5</a:t>
                      </a:r>
                      <a:endParaRPr lang="ru-RU" sz="800" dirty="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120,5</a:t>
                      </a:r>
                      <a:endParaRPr lang="ru-RU" sz="800" dirty="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120,5</a:t>
                      </a:r>
                      <a:endParaRPr lang="ru-RU" sz="80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120,5</a:t>
                      </a:r>
                      <a:endParaRPr lang="ru-RU" sz="800" dirty="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461998">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effectLst/>
                          <a:latin typeface="Inter SemiBold"/>
                          <a:ea typeface="Times New Roman"/>
                          <a:cs typeface="Times New Roman"/>
                        </a:rPr>
                        <a:t>Прирост посещений общедоступных (публичных) библиотек по отношению к базовому значению на 1 января 2018 года</a:t>
                      </a:r>
                      <a:endParaRPr lang="ru-RU" sz="800" dirty="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a:t>
                      </a:r>
                      <a:endParaRPr lang="ru-RU" sz="80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109</a:t>
                      </a:r>
                      <a:endParaRPr lang="ru-RU" sz="800" dirty="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115</a:t>
                      </a:r>
                      <a:endParaRPr lang="ru-RU" sz="800" dirty="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115</a:t>
                      </a:r>
                      <a:endParaRPr lang="ru-RU" sz="800" dirty="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115</a:t>
                      </a:r>
                      <a:endParaRPr lang="ru-RU" sz="800" dirty="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115</a:t>
                      </a:r>
                      <a:endParaRPr lang="ru-RU" sz="80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115</a:t>
                      </a:r>
                      <a:endParaRPr lang="ru-RU" sz="800" dirty="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374652">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a:effectLst/>
                          <a:latin typeface="Inter SemiBold"/>
                          <a:ea typeface="Times New Roman"/>
                          <a:cs typeface="Times New Roman"/>
                        </a:rPr>
                        <a:t>Прирост посещений музеев по отношению к базовому значению на 1 января 2018 года</a:t>
                      </a:r>
                      <a:endParaRPr lang="ru-RU" sz="80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a:t>
                      </a:r>
                      <a:endParaRPr lang="ru-RU" sz="80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110</a:t>
                      </a:r>
                      <a:endParaRPr lang="ru-RU" sz="800" dirty="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112,51</a:t>
                      </a:r>
                      <a:endParaRPr lang="ru-RU" sz="800" dirty="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112,51</a:t>
                      </a:r>
                      <a:endParaRPr lang="ru-RU" sz="80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112,51</a:t>
                      </a:r>
                      <a:endParaRPr lang="ru-RU" sz="800" dirty="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112,51</a:t>
                      </a:r>
                      <a:endParaRPr lang="ru-RU" sz="800" dirty="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112,51</a:t>
                      </a:r>
                      <a:endParaRPr lang="ru-RU" sz="800" dirty="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469081">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effectLst/>
                          <a:latin typeface="Inter SemiBold"/>
                          <a:ea typeface="Times New Roman"/>
                          <a:cs typeface="Times New Roman"/>
                        </a:rPr>
                        <a:t>реализованы мероприятия по </a:t>
                      </a:r>
                      <a:r>
                        <a:rPr lang="ru-RU" sz="800" baseline="0" dirty="0" smtClean="0">
                          <a:effectLst/>
                          <a:latin typeface="Inter SemiBold"/>
                          <a:ea typeface="Times New Roman"/>
                          <a:cs typeface="Times New Roman"/>
                        </a:rPr>
                        <a:t> о</a:t>
                      </a:r>
                      <a:r>
                        <a:rPr lang="ru-RU" sz="800" dirty="0" smtClean="0">
                          <a:effectLst/>
                          <a:latin typeface="Inter SemiBold"/>
                          <a:ea typeface="Times New Roman"/>
                          <a:cs typeface="Times New Roman"/>
                        </a:rPr>
                        <a:t>беспечению </a:t>
                      </a:r>
                      <a:r>
                        <a:rPr lang="ru-RU" sz="800" dirty="0">
                          <a:effectLst/>
                          <a:latin typeface="Inter SemiBold"/>
                          <a:ea typeface="Times New Roman"/>
                          <a:cs typeface="Times New Roman"/>
                        </a:rPr>
                        <a:t>развития и укрепление </a:t>
                      </a:r>
                      <a:r>
                        <a:rPr lang="ru-RU" sz="800" dirty="0" smtClean="0">
                          <a:effectLst/>
                          <a:latin typeface="Inter SemiBold"/>
                          <a:ea typeface="Times New Roman"/>
                          <a:cs typeface="Times New Roman"/>
                        </a:rPr>
                        <a:t>материально-технической </a:t>
                      </a:r>
                      <a:r>
                        <a:rPr lang="ru-RU" sz="800" dirty="0">
                          <a:effectLst/>
                          <a:latin typeface="Inter SemiBold"/>
                          <a:ea typeface="Times New Roman"/>
                          <a:cs typeface="Times New Roman"/>
                        </a:rPr>
                        <a:t>базы домов культуры в населенных </a:t>
                      </a:r>
                      <a:r>
                        <a:rPr lang="ru-RU" sz="800" dirty="0" smtClean="0">
                          <a:effectLst/>
                          <a:latin typeface="Inter SemiBold"/>
                          <a:ea typeface="Times New Roman"/>
                          <a:cs typeface="Times New Roman"/>
                        </a:rPr>
                        <a:t>пунктах </a:t>
                      </a:r>
                      <a:r>
                        <a:rPr lang="ru-RU" sz="800" dirty="0">
                          <a:effectLst/>
                          <a:latin typeface="Inter SemiBold"/>
                          <a:ea typeface="Times New Roman"/>
                          <a:cs typeface="Times New Roman"/>
                        </a:rPr>
                        <a:t>с числом жителей до 50 тысяч человек</a:t>
                      </a:r>
                      <a:endParaRPr lang="ru-RU" sz="800" dirty="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единиц</a:t>
                      </a:r>
                      <a:endParaRPr lang="ru-RU" sz="800" dirty="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a:t>
                      </a:r>
                      <a:endParaRPr lang="ru-RU" sz="80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a:t>
                      </a:r>
                      <a:endParaRPr lang="ru-RU" sz="800" dirty="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a:t>
                      </a:r>
                      <a:endParaRPr lang="ru-RU" sz="800" dirty="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0</a:t>
                      </a:r>
                      <a:endParaRPr lang="ru-RU" sz="800" dirty="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a:t>
                      </a:r>
                      <a:endParaRPr lang="ru-RU" sz="800" dirty="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a:t>
                      </a:r>
                      <a:endParaRPr lang="ru-RU" sz="800" dirty="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69212">
                <a:tc gridSpan="8">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80899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1100" b="1"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Подпрограмма Сохранение и развитие  национального культурного наследия»</a:t>
                      </a:r>
                      <a:r>
                        <a:rPr lang="ru-RU" sz="800" dirty="0">
                          <a:solidFill>
                            <a:srgbClr val="000000"/>
                          </a:solidFill>
                          <a:effectLst/>
                          <a:latin typeface="Inter SemiBold"/>
                          <a:ea typeface="Times New Roman"/>
                          <a:cs typeface="Calibri"/>
                        </a:rPr>
                        <a:t> </a:t>
                      </a:r>
                      <a:endParaRPr lang="ru-RU" sz="800" dirty="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endParaRPr lang="ru-RU" sz="800" dirty="0">
                        <a:effectLst/>
                        <a:latin typeface="Inter SemiBold"/>
                        <a:ea typeface="Calibri"/>
                        <a:cs typeface="Times New Roman"/>
                      </a:endParaRPr>
                    </a:p>
                  </a:txBody>
                  <a:tcPr marL="31436" marR="31436"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endParaRPr lang="ru-RU" sz="800" dirty="0">
                        <a:effectLst/>
                        <a:latin typeface="Inter SemiBold"/>
                        <a:ea typeface="Calibri"/>
                        <a:cs typeface="Times New Roman"/>
                      </a:endParaRPr>
                    </a:p>
                  </a:txBody>
                  <a:tcPr marL="31436" marR="31436"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endParaRPr lang="ru-RU" sz="800" dirty="0">
                        <a:effectLst/>
                        <a:latin typeface="Inter SemiBold"/>
                        <a:ea typeface="Calibri"/>
                        <a:cs typeface="Times New Roman"/>
                      </a:endParaRPr>
                    </a:p>
                  </a:txBody>
                  <a:tcPr marL="31436" marR="31436" marT="0" marB="0" anchor="ctr">
                    <a:lnL>
                      <a:noFill/>
                    </a:lnL>
                    <a:lnR w="12700" cap="flat" cmpd="sng" algn="ctr">
                      <a:no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nSpc>
                          <a:spcPct val="115000"/>
                        </a:lnSpc>
                        <a:spcAft>
                          <a:spcPts val="0"/>
                        </a:spcAft>
                      </a:pPr>
                      <a:endParaRPr lang="ru-RU" sz="800" dirty="0">
                        <a:effectLst/>
                        <a:latin typeface="Inter SemiBold"/>
                        <a:ea typeface="Calibri"/>
                        <a:cs typeface="Times New Roman"/>
                      </a:endParaRPr>
                    </a:p>
                  </a:txBody>
                  <a:tcPr marL="31436" marR="31436"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90241">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a:effectLst/>
                          <a:latin typeface="Inter SemiBold"/>
                          <a:ea typeface="Times New Roman"/>
                          <a:cs typeface="Times New Roman"/>
                        </a:rPr>
                        <a:t>Количество национальных коллективов самодеятельного народного творчества</a:t>
                      </a:r>
                      <a:endParaRPr lang="ru-RU" sz="80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единиц</a:t>
                      </a:r>
                      <a:endParaRPr lang="ru-RU" sz="800" dirty="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24</a:t>
                      </a:r>
                      <a:endParaRPr lang="ru-RU" sz="800" dirty="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24</a:t>
                      </a:r>
                      <a:endParaRPr lang="ru-RU" sz="80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24</a:t>
                      </a:r>
                      <a:endParaRPr lang="ru-RU" sz="800" dirty="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24</a:t>
                      </a:r>
                      <a:endParaRPr lang="ru-RU" sz="80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24</a:t>
                      </a:r>
                      <a:endParaRPr lang="ru-RU" sz="800" dirty="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24</a:t>
                      </a:r>
                      <a:endParaRPr lang="ru-RU" sz="800" dirty="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739199">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a:effectLst/>
                          <a:latin typeface="Inter SemiBold"/>
                          <a:ea typeface="Times New Roman"/>
                          <a:cs typeface="Times New Roman"/>
                        </a:rPr>
                        <a:t>Уникальное изделие ДПИ, получившее высокую оценку художественного совета АУК УР РДНТ и внесённое в республиканский электронный каталог лучших изделий ДПИ, </a:t>
                      </a:r>
                      <a:br>
                        <a:rPr lang="ru-RU" sz="800">
                          <a:effectLst/>
                          <a:latin typeface="Inter SemiBold"/>
                          <a:ea typeface="Times New Roman"/>
                          <a:cs typeface="Times New Roman"/>
                        </a:rPr>
                      </a:br>
                      <a:r>
                        <a:rPr lang="ru-RU" sz="800">
                          <a:effectLst/>
                          <a:latin typeface="Inter SemiBold"/>
                          <a:ea typeface="Times New Roman"/>
                          <a:cs typeface="Times New Roman"/>
                        </a:rPr>
                        <a:t>всего:из них «особо ценное»</a:t>
                      </a:r>
                      <a:endParaRPr lang="ru-RU" sz="80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единиц</a:t>
                      </a:r>
                      <a:endParaRPr lang="ru-RU" sz="80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19</a:t>
                      </a:r>
                      <a:endParaRPr lang="ru-RU" sz="800" dirty="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18</a:t>
                      </a:r>
                      <a:endParaRPr lang="ru-RU" sz="800" dirty="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800" b="0"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18</a:t>
                      </a:r>
                      <a:endParaRPr kumimoji="0" lang="ru-RU" sz="800" b="0" i="0" u="none" strike="noStrike" kern="0" cap="none" spc="0" normalizeH="0" baseline="0" noProof="0" dirty="0">
                        <a:ln>
                          <a:noFill/>
                        </a:ln>
                        <a:solidFill>
                          <a:srgbClr val="00717D"/>
                        </a:solidFill>
                        <a:effectLst/>
                        <a:uLnTx/>
                        <a:uFillTx/>
                        <a:latin typeface="Inter SemiBold"/>
                        <a:ea typeface="Calibri"/>
                        <a:cs typeface="Times New Roman"/>
                        <a:sym typeface="Arial"/>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smtClean="0">
                          <a:effectLst/>
                          <a:latin typeface="Inter SemiBold"/>
                          <a:ea typeface="Times New Roman"/>
                          <a:cs typeface="Times New Roman"/>
                        </a:rPr>
                        <a:t>18</a:t>
                      </a:r>
                      <a:endParaRPr lang="ru-RU" sz="800" dirty="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18</a:t>
                      </a:r>
                      <a:endParaRPr lang="ru-RU" sz="800" dirty="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18</a:t>
                      </a:r>
                      <a:endParaRPr lang="ru-RU" sz="800" dirty="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77884">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effectLst/>
                          <a:latin typeface="Inter SemiBold"/>
                          <a:ea typeface="Times New Roman"/>
                          <a:cs typeface="Times New Roman"/>
                        </a:rPr>
                        <a:t/>
                      </a:r>
                      <a:br>
                        <a:rPr lang="ru-RU" sz="800" dirty="0">
                          <a:effectLst/>
                          <a:latin typeface="Inter SemiBold"/>
                          <a:ea typeface="Times New Roman"/>
                          <a:cs typeface="Times New Roman"/>
                        </a:rPr>
                      </a:br>
                      <a:r>
                        <a:rPr lang="ru-RU" sz="800" dirty="0">
                          <a:effectLst/>
                          <a:latin typeface="Inter SemiBold"/>
                          <a:ea typeface="Times New Roman"/>
                          <a:cs typeface="Times New Roman"/>
                        </a:rPr>
                        <a:t> из них «особо ценное»</a:t>
                      </a:r>
                      <a:endParaRPr lang="ru-RU" sz="800" dirty="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единиц</a:t>
                      </a:r>
                      <a:endParaRPr lang="ru-RU" sz="80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14</a:t>
                      </a:r>
                      <a:endParaRPr lang="ru-RU" sz="800" dirty="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10</a:t>
                      </a:r>
                      <a:endParaRPr lang="ru-RU" sz="800" dirty="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Calibri"/>
                          <a:cs typeface="Times New Roman"/>
                        </a:rPr>
                        <a:t>9</a:t>
                      </a: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9</a:t>
                      </a:r>
                      <a:endParaRPr lang="ru-RU" sz="800" dirty="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9</a:t>
                      </a:r>
                      <a:endParaRPr lang="ru-RU" sz="800" dirty="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9</a:t>
                      </a:r>
                      <a:endParaRPr lang="ru-RU" sz="800" dirty="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47129">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a:effectLst/>
                          <a:latin typeface="Inter SemiBold"/>
                          <a:ea typeface="Times New Roman"/>
                          <a:cs typeface="Times New Roman"/>
                        </a:rPr>
                        <a:t>Проведение мероприятий</a:t>
                      </a:r>
                      <a:endParaRPr lang="ru-RU" sz="80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единиц</a:t>
                      </a:r>
                      <a:endParaRPr lang="ru-RU" sz="80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31</a:t>
                      </a:r>
                      <a:endParaRPr lang="ru-RU" sz="80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49</a:t>
                      </a:r>
                      <a:endParaRPr lang="ru-RU" sz="800" dirty="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45</a:t>
                      </a:r>
                      <a:endParaRPr lang="ru-RU" sz="800" dirty="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45</a:t>
                      </a:r>
                      <a:endParaRPr lang="ru-RU" sz="800" dirty="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45</a:t>
                      </a:r>
                      <a:endParaRPr lang="ru-RU" sz="800" dirty="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45</a:t>
                      </a:r>
                      <a:endParaRPr lang="ru-RU" sz="800" dirty="0">
                        <a:effectLst/>
                        <a:latin typeface="Inter SemiBold"/>
                        <a:ea typeface="Calibri"/>
                        <a:cs typeface="Times New Roman"/>
                      </a:endParaRPr>
                    </a:p>
                  </a:txBody>
                  <a:tcPr marL="31436" marR="314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497224773"/>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Таблица 2"/>
          <p:cNvGraphicFramePr>
            <a:graphicFrameLocks noGrp="1"/>
          </p:cNvGraphicFramePr>
          <p:nvPr>
            <p:extLst>
              <p:ext uri="{D42A27DB-BD31-4B8C-83A1-F6EECF244321}">
                <p14:modId xmlns:p14="http://schemas.microsoft.com/office/powerpoint/2010/main" val="3904902745"/>
              </p:ext>
            </p:extLst>
          </p:nvPr>
        </p:nvGraphicFramePr>
        <p:xfrm>
          <a:off x="78518" y="134881"/>
          <a:ext cx="8904843" cy="4746126"/>
        </p:xfrm>
        <a:graphic>
          <a:graphicData uri="http://schemas.openxmlformats.org/drawingml/2006/table">
            <a:tbl>
              <a:tblPr firstRow="1" firstCol="1" bandRow="1"/>
              <a:tblGrid>
                <a:gridCol w="3629882"/>
                <a:gridCol w="786027"/>
                <a:gridCol w="839274"/>
                <a:gridCol w="733358"/>
                <a:gridCol w="733358"/>
                <a:gridCol w="727648"/>
                <a:gridCol w="727648"/>
                <a:gridCol w="727648"/>
              </a:tblGrid>
              <a:tr h="184277">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Наименование целевого показателя (индикатора)</a:t>
                      </a:r>
                      <a:endParaRPr lang="ru-RU" sz="800" dirty="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a:lnSpc>
                          <a:spcPct val="115000"/>
                        </a:lnSpc>
                        <a:spcAft>
                          <a:spcPts val="0"/>
                        </a:spcAft>
                      </a:pPr>
                      <a:r>
                        <a:rPr lang="ru-RU" sz="800" dirty="0">
                          <a:effectLst/>
                          <a:latin typeface="Inter SemiBold"/>
                          <a:ea typeface="Times New Roman"/>
                          <a:cs typeface="Times New Roman"/>
                        </a:rPr>
                        <a:t>Единица </a:t>
                      </a:r>
                      <a:r>
                        <a:rPr lang="ru-RU" sz="800" dirty="0" smtClean="0">
                          <a:effectLst/>
                          <a:latin typeface="Inter SemiBold"/>
                          <a:ea typeface="Times New Roman"/>
                          <a:cs typeface="Times New Roman"/>
                        </a:rPr>
                        <a:t>измерения</a:t>
                      </a:r>
                      <a:endParaRPr lang="ru-RU" sz="800" dirty="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2023</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2024</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2025</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2026</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2027</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2028</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56575">
                <a:tc vMerge="1">
                  <a:txBody>
                    <a:bodyPr/>
                    <a:lstStyle/>
                    <a:p>
                      <a:endParaRPr lang="ru-RU"/>
                    </a:p>
                  </a:txBody>
                  <a:tcPr/>
                </a:tc>
                <a:tc vMerge="1">
                  <a:txBody>
                    <a:bodyPr/>
                    <a:lstStyle/>
                    <a:p>
                      <a:endParaRPr lang="ru-RU"/>
                    </a:p>
                  </a:txBody>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отчет</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800" b="0"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отчет</a:t>
                      </a:r>
                      <a:endParaRPr kumimoji="0" lang="ru-RU" sz="800" b="0" i="0" u="none" strike="noStrike" kern="0" cap="none" spc="0" normalizeH="0" baseline="0" noProof="0" dirty="0">
                        <a:ln>
                          <a:noFill/>
                        </a:ln>
                        <a:solidFill>
                          <a:srgbClr val="00717D"/>
                        </a:solidFill>
                        <a:effectLst/>
                        <a:uLnTx/>
                        <a:uFillTx/>
                        <a:latin typeface="Inter SemiBold"/>
                        <a:ea typeface="Calibri"/>
                        <a:cs typeface="Times New Roman"/>
                        <a:sym typeface="Arial"/>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оценка</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92074">
                <a:tc gridSpan="8">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80899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1100" b="1"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Подпрограмма Создание условий для реализации муниципальной программы</a:t>
                      </a:r>
                      <a:endParaRPr kumimoji="0" lang="ru-RU" sz="1100" b="1" i="0" u="none" strike="noStrike" kern="0" cap="none" spc="0" normalizeH="0" baseline="0" noProof="0" dirty="0">
                        <a:ln>
                          <a:noFill/>
                        </a:ln>
                        <a:solidFill>
                          <a:srgbClr val="00717D"/>
                        </a:solidFill>
                        <a:effectLst/>
                        <a:uLnTx/>
                        <a:uFillTx/>
                        <a:latin typeface="Inter SemiBold"/>
                        <a:ea typeface="Times New Roman"/>
                        <a:cs typeface="Times New Roman"/>
                        <a:sym typeface="Arial"/>
                      </a:endParaRPr>
                    </a:p>
                  </a:txBody>
                  <a:tcPr marL="33332" marR="33332"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r>
              <a:tr h="330707">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effectLst/>
                          <a:latin typeface="Inter SemiBold"/>
                          <a:ea typeface="Times New Roman"/>
                          <a:cs typeface="Times New Roman"/>
                        </a:rPr>
                        <a:t>Уровень выполнения значений целевых показателей (индикаторов) муниципальной программы </a:t>
                      </a:r>
                      <a:endParaRPr lang="ru-RU" sz="800" dirty="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effectLst/>
                          <a:latin typeface="Inter SemiBold"/>
                          <a:ea typeface="Times New Roman"/>
                          <a:cs typeface="Times New Roman"/>
                        </a:rPr>
                        <a:t>%</a:t>
                      </a:r>
                      <a:endParaRPr lang="ru-RU" sz="800" dirty="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smtClean="0">
                          <a:solidFill>
                            <a:schemeClr val="accent1">
                              <a:lumMod val="50000"/>
                            </a:schemeClr>
                          </a:solidFill>
                          <a:effectLst/>
                          <a:latin typeface="Inter SemiBold"/>
                          <a:ea typeface="Times New Roman"/>
                          <a:cs typeface="Times New Roman"/>
                        </a:rPr>
                        <a:t>80</a:t>
                      </a:r>
                      <a:endParaRPr lang="ru-RU" sz="800" dirty="0">
                        <a:solidFill>
                          <a:schemeClr val="accent1">
                            <a:lumMod val="50000"/>
                          </a:schemeClr>
                        </a:solidFill>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accent1">
                              <a:lumMod val="50000"/>
                            </a:schemeClr>
                          </a:solidFill>
                          <a:effectLst/>
                          <a:latin typeface="Inter SemiBold"/>
                          <a:ea typeface="Times New Roman"/>
                          <a:cs typeface="Times New Roman"/>
                        </a:rPr>
                        <a:t>80</a:t>
                      </a:r>
                      <a:endParaRPr lang="ru-RU" sz="800" dirty="0">
                        <a:solidFill>
                          <a:schemeClr val="accent1">
                            <a:lumMod val="50000"/>
                          </a:schemeClr>
                        </a:solidFill>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accent1">
                              <a:lumMod val="50000"/>
                            </a:schemeClr>
                          </a:solidFill>
                          <a:effectLst/>
                          <a:latin typeface="Inter SemiBold"/>
                          <a:ea typeface="Times New Roman"/>
                          <a:cs typeface="Times New Roman"/>
                        </a:rPr>
                        <a:t>Не менее 80</a:t>
                      </a:r>
                      <a:endParaRPr lang="ru-RU" sz="800" dirty="0">
                        <a:solidFill>
                          <a:schemeClr val="accent1">
                            <a:lumMod val="50000"/>
                          </a:schemeClr>
                        </a:solidFill>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accent1">
                              <a:lumMod val="50000"/>
                            </a:schemeClr>
                          </a:solidFill>
                          <a:effectLst/>
                          <a:latin typeface="Inter SemiBold"/>
                          <a:ea typeface="Times New Roman"/>
                          <a:cs typeface="Times New Roman"/>
                        </a:rPr>
                        <a:t>Не менее 80</a:t>
                      </a:r>
                      <a:endParaRPr lang="ru-RU" sz="800" dirty="0">
                        <a:solidFill>
                          <a:schemeClr val="accent1">
                            <a:lumMod val="50000"/>
                          </a:schemeClr>
                        </a:solidFill>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accent1">
                              <a:lumMod val="50000"/>
                            </a:schemeClr>
                          </a:solidFill>
                          <a:effectLst/>
                          <a:latin typeface="Inter SemiBold"/>
                          <a:ea typeface="Times New Roman"/>
                          <a:cs typeface="Times New Roman"/>
                        </a:rPr>
                        <a:t>Не менее 80</a:t>
                      </a:r>
                      <a:endParaRPr lang="ru-RU" sz="800" dirty="0">
                        <a:solidFill>
                          <a:schemeClr val="accent1">
                            <a:lumMod val="50000"/>
                          </a:schemeClr>
                        </a:solidFill>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accent1">
                              <a:lumMod val="50000"/>
                            </a:schemeClr>
                          </a:solidFill>
                          <a:effectLst/>
                          <a:latin typeface="Inter SemiBold"/>
                          <a:ea typeface="Times New Roman"/>
                          <a:cs typeface="Times New Roman"/>
                        </a:rPr>
                        <a:t>Не менее 80</a:t>
                      </a:r>
                      <a:endParaRPr lang="ru-RU" sz="800" dirty="0">
                        <a:solidFill>
                          <a:schemeClr val="accent1">
                            <a:lumMod val="50000"/>
                          </a:schemeClr>
                        </a:solidFill>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352336">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a:effectLst/>
                          <a:latin typeface="Inter SemiBold"/>
                          <a:ea typeface="Times New Roman"/>
                          <a:cs typeface="Times New Roman"/>
                        </a:rPr>
                        <a:t>Количество специалистов, прошедших повышение квалификации (нарастающим итогом)</a:t>
                      </a:r>
                      <a:endParaRPr lang="ru-RU" sz="80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effectLst/>
                          <a:latin typeface="Inter SemiBold"/>
                          <a:ea typeface="Times New Roman"/>
                          <a:cs typeface="Times New Roman"/>
                        </a:rPr>
                        <a:t>тысяч человек</a:t>
                      </a:r>
                      <a:endParaRPr lang="ru-RU" sz="800" dirty="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smtClean="0">
                          <a:solidFill>
                            <a:schemeClr val="accent1">
                              <a:lumMod val="50000"/>
                            </a:schemeClr>
                          </a:solidFill>
                          <a:effectLst/>
                          <a:latin typeface="Inter SemiBold"/>
                          <a:ea typeface="Times New Roman"/>
                          <a:cs typeface="Times New Roman"/>
                        </a:rPr>
                        <a:t>39</a:t>
                      </a:r>
                      <a:endParaRPr lang="ru-RU" sz="800" dirty="0">
                        <a:solidFill>
                          <a:schemeClr val="accent1">
                            <a:lumMod val="50000"/>
                          </a:schemeClr>
                        </a:solidFill>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accent1">
                              <a:lumMod val="50000"/>
                            </a:schemeClr>
                          </a:solidFill>
                          <a:effectLst/>
                          <a:latin typeface="Inter SemiBold"/>
                          <a:ea typeface="Calibri"/>
                          <a:cs typeface="Times New Roman"/>
                        </a:rPr>
                        <a:t>0,3</a:t>
                      </a:r>
                      <a:endParaRPr lang="ru-RU" sz="800" dirty="0">
                        <a:solidFill>
                          <a:schemeClr val="accent1">
                            <a:lumMod val="50000"/>
                          </a:schemeClr>
                        </a:solidFill>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accent1">
                              <a:lumMod val="50000"/>
                            </a:schemeClr>
                          </a:solidFill>
                          <a:effectLst/>
                          <a:latin typeface="Inter SemiBold"/>
                          <a:ea typeface="Times New Roman"/>
                          <a:cs typeface="Times New Roman"/>
                        </a:rPr>
                        <a:t>0,3</a:t>
                      </a:r>
                      <a:endParaRPr lang="ru-RU" sz="800" dirty="0">
                        <a:solidFill>
                          <a:schemeClr val="accent1">
                            <a:lumMod val="50000"/>
                          </a:schemeClr>
                        </a:solidFill>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accent1">
                              <a:lumMod val="50000"/>
                            </a:schemeClr>
                          </a:solidFill>
                          <a:effectLst/>
                          <a:latin typeface="Inter SemiBold"/>
                          <a:ea typeface="Times New Roman"/>
                          <a:cs typeface="Times New Roman"/>
                        </a:rPr>
                        <a:t>0,3</a:t>
                      </a:r>
                      <a:endParaRPr lang="ru-RU" sz="800" dirty="0">
                        <a:solidFill>
                          <a:schemeClr val="accent1">
                            <a:lumMod val="50000"/>
                          </a:schemeClr>
                        </a:solidFill>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accent1">
                              <a:lumMod val="50000"/>
                            </a:schemeClr>
                          </a:solidFill>
                          <a:effectLst/>
                          <a:latin typeface="Inter SemiBold"/>
                          <a:ea typeface="Times New Roman"/>
                          <a:cs typeface="Times New Roman"/>
                        </a:rPr>
                        <a:t>0,3</a:t>
                      </a:r>
                      <a:endParaRPr lang="ru-RU" sz="800" dirty="0">
                        <a:solidFill>
                          <a:schemeClr val="accent1">
                            <a:lumMod val="50000"/>
                          </a:schemeClr>
                        </a:solidFill>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accent1">
                              <a:lumMod val="50000"/>
                            </a:schemeClr>
                          </a:solidFill>
                          <a:effectLst/>
                          <a:latin typeface="Inter SemiBold"/>
                          <a:ea typeface="Times New Roman"/>
                          <a:cs typeface="Times New Roman"/>
                        </a:rPr>
                        <a:t>0,3</a:t>
                      </a:r>
                      <a:endParaRPr lang="ru-RU" sz="800" dirty="0">
                        <a:solidFill>
                          <a:schemeClr val="accent1">
                            <a:lumMod val="50000"/>
                          </a:schemeClr>
                        </a:solidFill>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352336">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a:effectLst/>
                          <a:latin typeface="Inter SemiBold"/>
                          <a:ea typeface="Times New Roman"/>
                          <a:cs typeface="Times New Roman"/>
                        </a:rPr>
                        <a:t>Количество волонтеров, вовлеченных в программу "Волонтеры культуры" (нарастающим итогом)</a:t>
                      </a:r>
                      <a:endParaRPr lang="ru-RU" sz="80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a:effectLst/>
                          <a:latin typeface="Inter SemiBold"/>
                          <a:ea typeface="Times New Roman"/>
                          <a:cs typeface="Times New Roman"/>
                        </a:rPr>
                        <a:t>человек</a:t>
                      </a:r>
                      <a:endParaRPr lang="ru-RU" sz="80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800" b="0"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432</a:t>
                      </a:r>
                      <a:endParaRPr kumimoji="0" lang="ru-RU" sz="800" b="0" i="0" u="none" strike="noStrike" kern="0" cap="none" spc="0" normalizeH="0" baseline="0" noProof="0" dirty="0">
                        <a:ln>
                          <a:noFill/>
                        </a:ln>
                        <a:solidFill>
                          <a:srgbClr val="00717D"/>
                        </a:solidFill>
                        <a:effectLst/>
                        <a:uLnTx/>
                        <a:uFillTx/>
                        <a:latin typeface="Inter SemiBold"/>
                        <a:ea typeface="Calibri"/>
                        <a:cs typeface="Times New Roman"/>
                        <a:sym typeface="Arial"/>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20</a:t>
                      </a:r>
                      <a:endParaRPr lang="ru-RU" sz="800" dirty="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a:t>
                      </a:r>
                      <a:endParaRPr lang="ru-RU" sz="800" dirty="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20</a:t>
                      </a:r>
                      <a:endParaRPr lang="ru-RU" sz="80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a:t>
                      </a:r>
                      <a:endParaRPr lang="ru-RU" sz="800" dirty="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a:t>
                      </a:r>
                      <a:endParaRPr lang="ru-RU" sz="800" dirty="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44042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a:effectLst/>
                          <a:latin typeface="Inter SemiBold"/>
                          <a:ea typeface="Times New Roman"/>
                          <a:cs typeface="Times New Roman"/>
                        </a:rPr>
                        <a:t>Количество любительских творческих коллективов, участвующих в конкурсе на получение грантовой поддержки (нарастающим итогом)</a:t>
                      </a:r>
                      <a:endParaRPr lang="ru-RU" sz="80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effectLst/>
                          <a:latin typeface="Inter SemiBold"/>
                          <a:ea typeface="Times New Roman"/>
                          <a:cs typeface="Times New Roman"/>
                        </a:rPr>
                        <a:t>единиц</a:t>
                      </a:r>
                      <a:endParaRPr lang="ru-RU" sz="800" dirty="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smtClean="0">
                          <a:effectLst/>
                          <a:latin typeface="Inter SemiBold"/>
                          <a:ea typeface="Times New Roman"/>
                          <a:cs typeface="Times New Roman"/>
                        </a:rPr>
                        <a:t>7</a:t>
                      </a:r>
                      <a:endParaRPr lang="ru-RU" sz="800" dirty="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6</a:t>
                      </a:r>
                      <a:endParaRPr lang="ru-RU" sz="800" dirty="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6</a:t>
                      </a:r>
                      <a:endParaRPr lang="ru-RU" sz="800" dirty="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6</a:t>
                      </a:r>
                      <a:endParaRPr lang="ru-RU" sz="800" dirty="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6</a:t>
                      </a:r>
                      <a:endParaRPr lang="ru-RU" sz="80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6</a:t>
                      </a:r>
                      <a:endParaRPr lang="ru-RU" sz="80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44042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a:effectLst/>
                          <a:latin typeface="Inter SemiBold"/>
                          <a:ea typeface="Times New Roman"/>
                          <a:cs typeface="Times New Roman"/>
                        </a:rPr>
                        <a:t>Количество созданных (реконструированных) и капитально отремонтированных объектов организаций культуры (нарастающим итогом) </a:t>
                      </a:r>
                      <a:endParaRPr lang="ru-RU" sz="80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a:effectLst/>
                          <a:latin typeface="Inter SemiBold"/>
                          <a:ea typeface="Times New Roman"/>
                          <a:cs typeface="Times New Roman"/>
                        </a:rPr>
                        <a:t>единиц</a:t>
                      </a:r>
                      <a:endParaRPr lang="ru-RU" sz="80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smtClean="0">
                          <a:effectLst/>
                          <a:latin typeface="Inter SemiBold"/>
                          <a:ea typeface="Times New Roman"/>
                          <a:cs typeface="Times New Roman"/>
                        </a:rPr>
                        <a:t>7</a:t>
                      </a:r>
                      <a:endParaRPr lang="ru-RU" sz="800" dirty="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8</a:t>
                      </a:r>
                      <a:endParaRPr lang="ru-RU" sz="800" dirty="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10</a:t>
                      </a:r>
                      <a:endParaRPr lang="ru-RU" sz="800" dirty="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11</a:t>
                      </a:r>
                      <a:endParaRPr lang="ru-RU" sz="800" dirty="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13</a:t>
                      </a:r>
                      <a:endParaRPr lang="ru-RU" sz="800" dirty="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13</a:t>
                      </a:r>
                      <a:endParaRPr lang="ru-RU" sz="80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462914">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a:effectLst/>
                          <a:latin typeface="Inter SemiBold"/>
                          <a:ea typeface="Times New Roman"/>
                          <a:cs typeface="Times New Roman"/>
                        </a:rPr>
                        <a:t>Динамика значений соотношения средней месячной заработной платы работников  муниципальных учреждений культуры в Увинском районе  и среднемесячного дохода от трудовой деятельности в Увинском районе</a:t>
                      </a:r>
                      <a:endParaRPr lang="ru-RU" sz="80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a:effectLst/>
                          <a:latin typeface="Inter SemiBold"/>
                          <a:ea typeface="Times New Roman"/>
                          <a:cs typeface="Times New Roman"/>
                        </a:rPr>
                        <a:t>%</a:t>
                      </a:r>
                      <a:endParaRPr lang="ru-RU" sz="80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a:effectLst/>
                          <a:latin typeface="Inter SemiBold"/>
                          <a:ea typeface="Times New Roman"/>
                          <a:cs typeface="Times New Roman"/>
                        </a:rPr>
                        <a:t>100</a:t>
                      </a:r>
                      <a:endParaRPr lang="ru-RU" sz="80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100</a:t>
                      </a:r>
                      <a:endParaRPr lang="ru-RU" sz="800" dirty="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100</a:t>
                      </a:r>
                      <a:endParaRPr lang="ru-RU" sz="800" dirty="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100</a:t>
                      </a:r>
                      <a:endParaRPr lang="ru-RU" sz="800" dirty="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100</a:t>
                      </a:r>
                      <a:endParaRPr lang="ru-RU" sz="80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100</a:t>
                      </a:r>
                      <a:endParaRPr lang="ru-RU" sz="80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44042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a:effectLst/>
                          <a:latin typeface="Inter SemiBold"/>
                          <a:ea typeface="Times New Roman"/>
                          <a:cs typeface="Times New Roman"/>
                        </a:rPr>
                        <a:t>Построены реконструированы и (или) капитально отремонтированы культурно досуговые организации в сельской местности</a:t>
                      </a:r>
                      <a:endParaRPr lang="ru-RU" sz="80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a:effectLst/>
                          <a:latin typeface="Inter SemiBold"/>
                          <a:ea typeface="Times New Roman"/>
                          <a:cs typeface="Times New Roman"/>
                        </a:rPr>
                        <a:t>единиц</a:t>
                      </a:r>
                      <a:endParaRPr lang="ru-RU" sz="80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a:effectLst/>
                          <a:latin typeface="Inter SemiBold"/>
                          <a:ea typeface="Times New Roman"/>
                          <a:cs typeface="Times New Roman"/>
                        </a:rPr>
                        <a:t>-</a:t>
                      </a:r>
                      <a:endParaRPr lang="ru-RU" sz="80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Calibri"/>
                          <a:cs typeface="Times New Roman"/>
                        </a:rPr>
                        <a:t>1</a:t>
                      </a: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Calibri"/>
                          <a:cs typeface="Times New Roman"/>
                        </a:rPr>
                        <a:t>-</a:t>
                      </a: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a:t>
                      </a:r>
                      <a:endParaRPr lang="ru-RU" sz="800" dirty="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a:t>
                      </a:r>
                      <a:endParaRPr lang="ru-RU" sz="800" dirty="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a:t>
                      </a:r>
                      <a:endParaRPr lang="ru-RU" sz="80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176168">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a:effectLst/>
                          <a:latin typeface="Inter SemiBold"/>
                          <a:ea typeface="Times New Roman"/>
                          <a:cs typeface="Times New Roman"/>
                        </a:rPr>
                        <a:t>Объем средств на культуру из внебюджетных источников</a:t>
                      </a:r>
                      <a:endParaRPr lang="ru-RU" sz="80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a:effectLst/>
                          <a:latin typeface="Inter SemiBold"/>
                          <a:ea typeface="Times New Roman"/>
                          <a:cs typeface="Times New Roman"/>
                        </a:rPr>
                        <a:t>тысяч рублей</a:t>
                      </a:r>
                      <a:endParaRPr lang="ru-RU" sz="80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800" b="0"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6425,3</a:t>
                      </a:r>
                      <a:endParaRPr kumimoji="0" lang="ru-RU" sz="800" b="0" i="0" u="none" strike="noStrike" kern="0" cap="none" spc="0" normalizeH="0" baseline="0" noProof="0" dirty="0">
                        <a:ln>
                          <a:noFill/>
                        </a:ln>
                        <a:solidFill>
                          <a:srgbClr val="00717D"/>
                        </a:solidFill>
                        <a:effectLst/>
                        <a:uLnTx/>
                        <a:uFillTx/>
                        <a:latin typeface="Inter SemiBold"/>
                        <a:ea typeface="Calibri"/>
                        <a:cs typeface="Times New Roman"/>
                        <a:sym typeface="Arial"/>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10413,8</a:t>
                      </a:r>
                      <a:endParaRPr lang="ru-RU" sz="800" dirty="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5502,1</a:t>
                      </a:r>
                      <a:endParaRPr lang="ru-RU" sz="800" dirty="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5502,1</a:t>
                      </a:r>
                      <a:endParaRPr lang="ru-RU" sz="800" dirty="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5502,1</a:t>
                      </a:r>
                      <a:endParaRPr lang="ru-RU" sz="800" dirty="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5502,1</a:t>
                      </a:r>
                      <a:endParaRPr lang="ru-RU" sz="800" dirty="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528504">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effectLst/>
                          <a:latin typeface="Inter SemiBold"/>
                          <a:ea typeface="Times New Roman"/>
                          <a:cs typeface="Times New Roman"/>
                        </a:rPr>
                        <a:t>Повышение уровня удовлетворенности жителей </a:t>
                      </a:r>
                      <a:r>
                        <a:rPr lang="ru-RU" sz="800" dirty="0" err="1">
                          <a:effectLst/>
                          <a:latin typeface="Inter SemiBold"/>
                          <a:ea typeface="Times New Roman"/>
                          <a:cs typeface="Times New Roman"/>
                        </a:rPr>
                        <a:t>Увинского</a:t>
                      </a:r>
                      <a:r>
                        <a:rPr lang="ru-RU" sz="800" dirty="0">
                          <a:effectLst/>
                          <a:latin typeface="Inter SemiBold"/>
                          <a:ea typeface="Times New Roman"/>
                          <a:cs typeface="Times New Roman"/>
                        </a:rPr>
                        <a:t> района качеством предоставления государственных (муниципальных) услуг в сфере культуры</a:t>
                      </a:r>
                      <a:endParaRPr lang="ru-RU" sz="800" dirty="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a:effectLst/>
                          <a:latin typeface="Inter SemiBold"/>
                          <a:ea typeface="Times New Roman"/>
                          <a:cs typeface="Times New Roman"/>
                        </a:rPr>
                        <a:t>%</a:t>
                      </a:r>
                      <a:endParaRPr lang="ru-RU" sz="80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smtClean="0">
                          <a:effectLst/>
                          <a:latin typeface="Inter SemiBold"/>
                          <a:ea typeface="Times New Roman"/>
                          <a:cs typeface="Times New Roman"/>
                        </a:rPr>
                        <a:t>96,5</a:t>
                      </a:r>
                      <a:endParaRPr lang="ru-RU" sz="800" dirty="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96,3</a:t>
                      </a:r>
                      <a:endParaRPr lang="ru-RU" sz="800" dirty="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96,3</a:t>
                      </a:r>
                      <a:endParaRPr lang="ru-RU" sz="800" dirty="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96,3</a:t>
                      </a:r>
                      <a:endParaRPr lang="ru-RU" sz="800" dirty="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96,3</a:t>
                      </a:r>
                      <a:endParaRPr lang="ru-RU" sz="800" dirty="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96,3</a:t>
                      </a:r>
                      <a:endParaRPr lang="ru-RU" sz="800" dirty="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488975">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a:effectLst/>
                          <a:latin typeface="Inter SemiBold"/>
                          <a:ea typeface="Times New Roman"/>
                          <a:cs typeface="Times New Roman"/>
                        </a:rPr>
                        <a:t>Доля зданий учреждений культуры и искусства, находящихся в удовлетворительном состоянии, в общем количестве зданий учреждений культуры и искусства в Увинском районе</a:t>
                      </a:r>
                      <a:endParaRPr lang="ru-RU" sz="80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a:effectLst/>
                          <a:latin typeface="Inter SemiBold"/>
                          <a:ea typeface="Times New Roman"/>
                          <a:cs typeface="Times New Roman"/>
                        </a:rPr>
                        <a:t>%</a:t>
                      </a:r>
                      <a:endParaRPr lang="ru-RU" sz="80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effectLst/>
                          <a:latin typeface="Inter SemiBold"/>
                          <a:ea typeface="Times New Roman"/>
                          <a:cs typeface="Times New Roman"/>
                        </a:rPr>
                        <a:t>65</a:t>
                      </a:r>
                      <a:endParaRPr lang="ru-RU" sz="800" dirty="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65</a:t>
                      </a:r>
                      <a:endParaRPr lang="ru-RU" sz="800" dirty="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65</a:t>
                      </a:r>
                      <a:endParaRPr lang="ru-RU" sz="800" dirty="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65</a:t>
                      </a:r>
                      <a:endParaRPr lang="ru-RU" sz="80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65</a:t>
                      </a:r>
                      <a:endParaRPr lang="ru-RU" sz="800" dirty="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65</a:t>
                      </a:r>
                      <a:endParaRPr lang="ru-RU" sz="800" dirty="0">
                        <a:effectLst/>
                        <a:latin typeface="Inter SemiBold"/>
                        <a:ea typeface="Calibri"/>
                        <a:cs typeface="Times New Roman"/>
                      </a:endParaRPr>
                    </a:p>
                  </a:txBody>
                  <a:tcPr marL="33332" marR="33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749864198"/>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Таблица 2"/>
          <p:cNvGraphicFramePr>
            <a:graphicFrameLocks noGrp="1"/>
          </p:cNvGraphicFramePr>
          <p:nvPr>
            <p:extLst>
              <p:ext uri="{D42A27DB-BD31-4B8C-83A1-F6EECF244321}">
                <p14:modId xmlns:p14="http://schemas.microsoft.com/office/powerpoint/2010/main" val="1049715316"/>
              </p:ext>
            </p:extLst>
          </p:nvPr>
        </p:nvGraphicFramePr>
        <p:xfrm>
          <a:off x="98853" y="149655"/>
          <a:ext cx="8915401" cy="4733765"/>
        </p:xfrm>
        <a:graphic>
          <a:graphicData uri="http://schemas.openxmlformats.org/drawingml/2006/table">
            <a:tbl>
              <a:tblPr firstRow="1" firstCol="1" bandRow="1"/>
              <a:tblGrid>
                <a:gridCol w="3450438"/>
                <a:gridCol w="753788"/>
                <a:gridCol w="916094"/>
                <a:gridCol w="743645"/>
                <a:gridCol w="743645"/>
                <a:gridCol w="737856"/>
                <a:gridCol w="737856"/>
                <a:gridCol w="832079"/>
              </a:tblGrid>
              <a:tr h="280899">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Наименование целевого показателя (индикатора)</a:t>
                      </a:r>
                      <a:endParaRPr lang="ru-RU" sz="800" dirty="0">
                        <a:effectLst/>
                        <a:latin typeface="Inter SemiBold"/>
                        <a:ea typeface="Calibri"/>
                        <a:cs typeface="Times New Roman"/>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Единица </a:t>
                      </a:r>
                      <a:r>
                        <a:rPr lang="ru-RU" sz="800" dirty="0" smtClean="0">
                          <a:effectLst/>
                          <a:latin typeface="Inter SemiBold"/>
                          <a:ea typeface="Times New Roman"/>
                          <a:cs typeface="Times New Roman"/>
                        </a:rPr>
                        <a:t>измерения</a:t>
                      </a:r>
                      <a:endParaRPr lang="ru-RU" sz="800" dirty="0">
                        <a:effectLst/>
                        <a:latin typeface="Inter SemiBold"/>
                        <a:ea typeface="Calibri"/>
                        <a:cs typeface="Times New Roman"/>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2023</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2024</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2025</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2026</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2027</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2028</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38795">
                <a:tc vMerge="1">
                  <a:txBody>
                    <a:bodyPr/>
                    <a:lstStyle/>
                    <a:p>
                      <a:endParaRPr lang="ru-RU"/>
                    </a:p>
                  </a:txBody>
                  <a:tcPr/>
                </a:tc>
                <a:tc vMerge="1">
                  <a:txBody>
                    <a:bodyPr/>
                    <a:lstStyle/>
                    <a:p>
                      <a:endParaRPr lang="ru-RU"/>
                    </a:p>
                  </a:txBody>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отчет</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800" b="0"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отчет</a:t>
                      </a:r>
                      <a:endParaRPr kumimoji="0" lang="ru-RU" sz="800" b="0" i="0" u="none" strike="noStrike" kern="0" cap="none" spc="0" normalizeH="0" baseline="0" noProof="0" dirty="0">
                        <a:ln>
                          <a:noFill/>
                        </a:ln>
                        <a:solidFill>
                          <a:srgbClr val="00717D"/>
                        </a:solidFill>
                        <a:effectLst/>
                        <a:uLnTx/>
                        <a:uFillTx/>
                        <a:latin typeface="Inter SemiBold"/>
                        <a:ea typeface="Calibri"/>
                        <a:cs typeface="Times New Roman"/>
                        <a:sym typeface="Arial"/>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оценка</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87384">
                <a:tc gridSpan="8">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80899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lang="ru-RU" sz="800" b="1" dirty="0">
                          <a:effectLst/>
                          <a:latin typeface="Inter SemiBold"/>
                          <a:ea typeface="Times New Roman"/>
                          <a:cs typeface="Times New Roman"/>
                        </a:rPr>
                        <a:t>                               </a:t>
                      </a:r>
                      <a:r>
                        <a:rPr kumimoji="0" lang="ru-RU" sz="1100" b="1"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Подпрограмма «Развитие музейного дела»</a:t>
                      </a:r>
                      <a:endParaRPr kumimoji="0" lang="ru-RU" sz="1100" b="1" i="0" u="none" strike="noStrike" kern="0" cap="none" spc="0" normalizeH="0" baseline="0" noProof="0" dirty="0">
                        <a:ln>
                          <a:noFill/>
                        </a:ln>
                        <a:solidFill>
                          <a:srgbClr val="00717D"/>
                        </a:solidFill>
                        <a:effectLst/>
                        <a:uLnTx/>
                        <a:uFillTx/>
                        <a:latin typeface="Inter SemiBold"/>
                        <a:ea typeface="Times New Roman"/>
                        <a:cs typeface="Times New Roman"/>
                        <a:sym typeface="Arial"/>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pPr>
                        <a:lnSpc>
                          <a:spcPct val="115000"/>
                        </a:lnSpc>
                        <a:spcAft>
                          <a:spcPts val="0"/>
                        </a:spcAft>
                      </a:pPr>
                      <a:endParaRPr lang="ru-RU" sz="1100">
                        <a:effectLst/>
                        <a:latin typeface="Calibri"/>
                        <a:ea typeface="Calibri"/>
                        <a:cs typeface="Times New Roman"/>
                      </a:endParaRPr>
                    </a:p>
                  </a:txBody>
                  <a:tcPr marL="44754" marR="44754" marT="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pPr>
                        <a:lnSpc>
                          <a:spcPct val="115000"/>
                        </a:lnSpc>
                        <a:spcAft>
                          <a:spcPts val="0"/>
                        </a:spcAft>
                      </a:pPr>
                      <a:endParaRPr lang="ru-RU" sz="1100">
                        <a:effectLst/>
                        <a:latin typeface="Calibri"/>
                        <a:ea typeface="Calibri"/>
                        <a:cs typeface="Times New Roman"/>
                      </a:endParaRPr>
                    </a:p>
                  </a:txBody>
                  <a:tcPr marL="44754" marR="44754" marT="0"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pPr>
                        <a:lnSpc>
                          <a:spcPct val="115000"/>
                        </a:lnSpc>
                        <a:spcAft>
                          <a:spcPts val="0"/>
                        </a:spcAft>
                      </a:pPr>
                      <a:endParaRPr lang="ru-RU" sz="1100" dirty="0">
                        <a:effectLst/>
                        <a:latin typeface="Calibri"/>
                        <a:ea typeface="Calibri"/>
                        <a:cs typeface="Times New Roman"/>
                      </a:endParaRPr>
                    </a:p>
                  </a:txBody>
                  <a:tcPr marL="44754" marR="44754" marT="0" marB="0" anchor="b">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r>
              <a:tr h="560265">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effectLst/>
                          <a:latin typeface="Inter SemiBold"/>
                          <a:ea typeface="Times New Roman"/>
                          <a:cs typeface="Times New Roman"/>
                        </a:rPr>
                        <a:t>Увеличение доли представленных (во всех формах) зрителю музейных предметов в общем количестве музейных предметов основного фонда</a:t>
                      </a:r>
                      <a:endParaRPr lang="ru-RU" sz="800" dirty="0">
                        <a:effectLst/>
                        <a:latin typeface="Inter SemiBold"/>
                        <a:ea typeface="Calibri"/>
                        <a:cs typeface="Times New Roman"/>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a:t>
                      </a:r>
                      <a:endParaRPr lang="ru-RU" sz="800" dirty="0">
                        <a:effectLst/>
                        <a:latin typeface="Inter SemiBold"/>
                        <a:ea typeface="Calibri"/>
                        <a:cs typeface="Times New Roman"/>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34</a:t>
                      </a:r>
                      <a:endParaRPr lang="ru-RU" sz="800" dirty="0">
                        <a:effectLst/>
                        <a:latin typeface="Inter SemiBold"/>
                        <a:ea typeface="Calibri"/>
                        <a:cs typeface="Times New Roman"/>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35,5</a:t>
                      </a:r>
                      <a:endParaRPr lang="ru-RU" sz="800" dirty="0">
                        <a:effectLst/>
                        <a:latin typeface="Inter SemiBold"/>
                        <a:ea typeface="Calibri"/>
                        <a:cs typeface="Times New Roman"/>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35,5</a:t>
                      </a:r>
                      <a:endParaRPr lang="ru-RU" sz="800" dirty="0">
                        <a:effectLst/>
                        <a:latin typeface="Inter SemiBold"/>
                        <a:ea typeface="Calibri"/>
                        <a:cs typeface="Times New Roman"/>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35,5</a:t>
                      </a:r>
                      <a:endParaRPr lang="ru-RU" sz="800" dirty="0">
                        <a:effectLst/>
                        <a:latin typeface="Inter SemiBold"/>
                        <a:ea typeface="Calibri"/>
                        <a:cs typeface="Times New Roman"/>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35,5</a:t>
                      </a:r>
                      <a:endParaRPr lang="ru-RU" sz="800" dirty="0">
                        <a:effectLst/>
                        <a:latin typeface="Inter SemiBold"/>
                        <a:ea typeface="Calibri"/>
                        <a:cs typeface="Times New Roman"/>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35,5</a:t>
                      </a:r>
                      <a:endParaRPr lang="ru-RU" sz="800" dirty="0">
                        <a:effectLst/>
                        <a:latin typeface="Inter SemiBold"/>
                        <a:ea typeface="Calibri"/>
                        <a:cs typeface="Times New Roman"/>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362092">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effectLst/>
                          <a:latin typeface="Inter SemiBold"/>
                          <a:ea typeface="Times New Roman"/>
                          <a:cs typeface="Times New Roman"/>
                        </a:rPr>
                        <a:t>Увеличение количества выставочных проектов (по отношению к 2012 году)</a:t>
                      </a:r>
                      <a:endParaRPr lang="ru-RU" sz="800" dirty="0">
                        <a:effectLst/>
                        <a:latin typeface="Inter SemiBold"/>
                        <a:ea typeface="Calibri"/>
                        <a:cs typeface="Times New Roman"/>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a:t>
                      </a:r>
                      <a:endParaRPr lang="ru-RU" sz="800" dirty="0">
                        <a:effectLst/>
                        <a:latin typeface="Inter SemiBold"/>
                        <a:ea typeface="Calibri"/>
                        <a:cs typeface="Times New Roman"/>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37</a:t>
                      </a:r>
                      <a:endParaRPr lang="ru-RU" sz="800" dirty="0">
                        <a:effectLst/>
                        <a:latin typeface="Inter SemiBold"/>
                        <a:ea typeface="Calibri"/>
                        <a:cs typeface="Times New Roman"/>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38</a:t>
                      </a:r>
                      <a:endParaRPr lang="ru-RU" sz="800" dirty="0">
                        <a:effectLst/>
                        <a:latin typeface="Inter SemiBold"/>
                        <a:ea typeface="Calibri"/>
                        <a:cs typeface="Times New Roman"/>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39</a:t>
                      </a:r>
                      <a:endParaRPr lang="ru-RU" sz="800" dirty="0">
                        <a:effectLst/>
                        <a:latin typeface="Inter SemiBold"/>
                        <a:ea typeface="Calibri"/>
                        <a:cs typeface="Times New Roman"/>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40</a:t>
                      </a:r>
                      <a:endParaRPr lang="ru-RU" sz="800" dirty="0">
                        <a:effectLst/>
                        <a:latin typeface="Inter SemiBold"/>
                        <a:ea typeface="Calibri"/>
                        <a:cs typeface="Times New Roman"/>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41</a:t>
                      </a:r>
                      <a:endParaRPr lang="ru-RU" sz="800" dirty="0">
                        <a:effectLst/>
                        <a:latin typeface="Inter SemiBold"/>
                        <a:ea typeface="Calibri"/>
                        <a:cs typeface="Times New Roman"/>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41</a:t>
                      </a:r>
                      <a:endParaRPr lang="ru-RU" sz="800" dirty="0">
                        <a:effectLst/>
                        <a:latin typeface="Inter SemiBold"/>
                        <a:ea typeface="Calibri"/>
                        <a:cs typeface="Times New Roman"/>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320332">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effectLst/>
                          <a:latin typeface="Inter SemiBold"/>
                          <a:ea typeface="Times New Roman"/>
                          <a:cs typeface="Times New Roman"/>
                        </a:rPr>
                        <a:t>Число посещений музеев</a:t>
                      </a:r>
                      <a:endParaRPr lang="ru-RU" sz="800" dirty="0">
                        <a:effectLst/>
                        <a:latin typeface="Inter SemiBold"/>
                        <a:ea typeface="Calibri"/>
                        <a:cs typeface="Times New Roman"/>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единиц</a:t>
                      </a:r>
                      <a:endParaRPr lang="ru-RU" sz="800" dirty="0">
                        <a:effectLst/>
                        <a:latin typeface="Inter SemiBold"/>
                        <a:ea typeface="Calibri"/>
                        <a:cs typeface="Times New Roman"/>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28 </a:t>
                      </a:r>
                      <a:r>
                        <a:rPr lang="ru-RU" sz="800" dirty="0" smtClean="0">
                          <a:effectLst/>
                          <a:latin typeface="Inter SemiBold"/>
                          <a:ea typeface="Times New Roman"/>
                          <a:cs typeface="Times New Roman"/>
                        </a:rPr>
                        <a:t>910</a:t>
                      </a:r>
                      <a:endParaRPr lang="ru-RU" sz="800" dirty="0">
                        <a:effectLst/>
                        <a:latin typeface="Inter SemiBold"/>
                        <a:ea typeface="Calibri"/>
                        <a:cs typeface="Times New Roman"/>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28 910</a:t>
                      </a:r>
                      <a:endParaRPr lang="ru-RU" sz="800" dirty="0">
                        <a:effectLst/>
                        <a:latin typeface="Inter SemiBold"/>
                        <a:ea typeface="Calibri"/>
                        <a:cs typeface="Times New Roman"/>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29 460</a:t>
                      </a:r>
                      <a:endParaRPr lang="ru-RU" sz="800" dirty="0">
                        <a:effectLst/>
                        <a:latin typeface="Inter SemiBold"/>
                        <a:ea typeface="Calibri"/>
                        <a:cs typeface="Times New Roman"/>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29 460</a:t>
                      </a:r>
                      <a:endParaRPr lang="ru-RU" sz="800" dirty="0">
                        <a:effectLst/>
                        <a:latin typeface="Inter SemiBold"/>
                        <a:ea typeface="Calibri"/>
                        <a:cs typeface="Times New Roman"/>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29 460</a:t>
                      </a:r>
                      <a:endParaRPr lang="ru-RU" sz="800" dirty="0">
                        <a:effectLst/>
                        <a:latin typeface="Inter SemiBold"/>
                        <a:ea typeface="Calibri"/>
                        <a:cs typeface="Times New Roman"/>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29 460</a:t>
                      </a:r>
                      <a:endParaRPr lang="ru-RU" sz="800" dirty="0">
                        <a:effectLst/>
                        <a:latin typeface="Inter SemiBold"/>
                        <a:ea typeface="Calibri"/>
                        <a:cs typeface="Times New Roman"/>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501445">
                <a:tc gridSpan="8">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80899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1100" b="1"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Подпрограмма «Государственная охрана, сохранение и популяризация объектов культурного наследия (памятников истории и культуры) народов Российской Федерации»</a:t>
                      </a:r>
                      <a:endParaRPr kumimoji="0" lang="ru-RU" sz="1100" b="1" i="0" u="none" strike="noStrike" kern="0" cap="none" spc="0" normalizeH="0" baseline="0" noProof="0" dirty="0">
                        <a:ln>
                          <a:noFill/>
                        </a:ln>
                        <a:solidFill>
                          <a:srgbClr val="00717D"/>
                        </a:solidFill>
                        <a:effectLst/>
                        <a:uLnTx/>
                        <a:uFillTx/>
                        <a:latin typeface="Inter SemiBold"/>
                        <a:ea typeface="Times New Roman"/>
                        <a:cs typeface="Times New Roman"/>
                        <a:sym typeface="Arial"/>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r>
              <a:tr h="666206">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effectLst/>
                          <a:latin typeface="Inter SemiBold"/>
                          <a:ea typeface="Times New Roman"/>
                          <a:cs typeface="Times New Roman"/>
                        </a:rPr>
                        <a:t>Увеличение доли объектов культурного наследия, находящихся в удовлетворительном состоянии, в общем количестве объектов культурного наследия федерального, регионального и местного (муниципального) значения в собственности Увинского района</a:t>
                      </a:r>
                      <a:endParaRPr lang="ru-RU" sz="800" dirty="0">
                        <a:effectLst/>
                        <a:latin typeface="Inter SemiBold"/>
                        <a:ea typeface="Calibri"/>
                        <a:cs typeface="Times New Roman"/>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a:t>
                      </a:r>
                      <a:endParaRPr lang="ru-RU" sz="800" dirty="0">
                        <a:effectLst/>
                        <a:latin typeface="Inter SemiBold"/>
                        <a:ea typeface="Calibri"/>
                        <a:cs typeface="Times New Roman"/>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66</a:t>
                      </a:r>
                      <a:endParaRPr lang="ru-RU" sz="800" dirty="0">
                        <a:effectLst/>
                        <a:latin typeface="Inter SemiBold"/>
                        <a:ea typeface="Calibri"/>
                        <a:cs typeface="Times New Roman"/>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66</a:t>
                      </a:r>
                      <a:endParaRPr lang="ru-RU" sz="800" dirty="0">
                        <a:effectLst/>
                        <a:latin typeface="Inter SemiBold"/>
                        <a:ea typeface="Calibri"/>
                        <a:cs typeface="Times New Roman"/>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66</a:t>
                      </a:r>
                      <a:endParaRPr lang="ru-RU" sz="800" dirty="0">
                        <a:effectLst/>
                        <a:latin typeface="Inter SemiBold"/>
                        <a:ea typeface="Calibri"/>
                        <a:cs typeface="Times New Roman"/>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66</a:t>
                      </a:r>
                      <a:endParaRPr lang="ru-RU" sz="800" dirty="0">
                        <a:effectLst/>
                        <a:latin typeface="Inter SemiBold"/>
                        <a:ea typeface="Calibri"/>
                        <a:cs typeface="Times New Roman"/>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66</a:t>
                      </a:r>
                      <a:endParaRPr lang="ru-RU" sz="800" dirty="0">
                        <a:effectLst/>
                        <a:latin typeface="Inter SemiBold"/>
                        <a:ea typeface="Calibri"/>
                        <a:cs typeface="Times New Roman"/>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66</a:t>
                      </a:r>
                      <a:endParaRPr lang="ru-RU" sz="800" dirty="0">
                        <a:effectLst/>
                        <a:latin typeface="Inter SemiBold"/>
                        <a:ea typeface="Calibri"/>
                        <a:cs typeface="Times New Roman"/>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362092">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effectLst/>
                          <a:latin typeface="Inter SemiBold"/>
                          <a:ea typeface="Times New Roman"/>
                          <a:cs typeface="Times New Roman"/>
                        </a:rPr>
                        <a:t>проведение реставрационно-восстановительных работ объектов культурного наследия.</a:t>
                      </a:r>
                      <a:endParaRPr lang="ru-RU" sz="800" dirty="0">
                        <a:effectLst/>
                        <a:latin typeface="Inter SemiBold"/>
                        <a:ea typeface="Calibri"/>
                        <a:cs typeface="Times New Roman"/>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a:t>
                      </a:r>
                      <a:endParaRPr lang="ru-RU" sz="800" dirty="0">
                        <a:effectLst/>
                        <a:latin typeface="Inter SemiBold"/>
                        <a:ea typeface="Calibri"/>
                        <a:cs typeface="Times New Roman"/>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66</a:t>
                      </a:r>
                      <a:endParaRPr lang="ru-RU" sz="800">
                        <a:effectLst/>
                        <a:latin typeface="Inter SemiBold"/>
                        <a:ea typeface="Calibri"/>
                        <a:cs typeface="Times New Roman"/>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66</a:t>
                      </a:r>
                      <a:endParaRPr lang="ru-RU" sz="800" dirty="0">
                        <a:effectLst/>
                        <a:latin typeface="Inter SemiBold"/>
                        <a:ea typeface="Calibri"/>
                        <a:cs typeface="Times New Roman"/>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66</a:t>
                      </a:r>
                      <a:endParaRPr lang="ru-RU" sz="800" dirty="0">
                        <a:effectLst/>
                        <a:latin typeface="Inter SemiBold"/>
                        <a:ea typeface="Calibri"/>
                        <a:cs typeface="Times New Roman"/>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66</a:t>
                      </a:r>
                      <a:endParaRPr lang="ru-RU" sz="800" dirty="0">
                        <a:effectLst/>
                        <a:latin typeface="Inter SemiBold"/>
                        <a:ea typeface="Calibri"/>
                        <a:cs typeface="Times New Roman"/>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66</a:t>
                      </a:r>
                      <a:endParaRPr lang="ru-RU" sz="800" dirty="0">
                        <a:effectLst/>
                        <a:latin typeface="Inter SemiBold"/>
                        <a:ea typeface="Calibri"/>
                        <a:cs typeface="Times New Roman"/>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66</a:t>
                      </a:r>
                      <a:endParaRPr lang="ru-RU" sz="800" dirty="0">
                        <a:effectLst/>
                        <a:latin typeface="Inter SemiBold"/>
                        <a:ea typeface="Calibri"/>
                        <a:cs typeface="Times New Roman"/>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306775">
                <a:tc gridSpan="8">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1100" b="1"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Подпрограмма «Этносоциальное развитие и гармонизация межэтнических отношений»</a:t>
                      </a:r>
                      <a:endParaRPr kumimoji="0" lang="ru-RU" sz="1100" b="1" i="0" u="none" strike="noStrike" kern="0" cap="none" spc="0" normalizeH="0" baseline="0" noProof="0" dirty="0">
                        <a:ln>
                          <a:noFill/>
                        </a:ln>
                        <a:solidFill>
                          <a:srgbClr val="00717D"/>
                        </a:solidFill>
                        <a:effectLst/>
                        <a:uLnTx/>
                        <a:uFillTx/>
                        <a:latin typeface="Inter SemiBold"/>
                        <a:ea typeface="Times New Roman"/>
                        <a:cs typeface="Times New Roman"/>
                        <a:sym typeface="Arial"/>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r>
              <a:tr h="362092">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effectLst/>
                          <a:latin typeface="Inter SemiBold"/>
                          <a:ea typeface="Times New Roman"/>
                          <a:cs typeface="Times New Roman"/>
                        </a:rPr>
                        <a:t>Количество мероприятий в  межнациональной и межконфессиональной сферах</a:t>
                      </a:r>
                      <a:endParaRPr lang="ru-RU" sz="800" dirty="0">
                        <a:effectLst/>
                        <a:latin typeface="Inter SemiBold"/>
                        <a:ea typeface="Calibri"/>
                        <a:cs typeface="Times New Roman"/>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err="1">
                          <a:effectLst/>
                          <a:latin typeface="Inter SemiBold"/>
                          <a:ea typeface="Times New Roman"/>
                          <a:cs typeface="Times New Roman"/>
                        </a:rPr>
                        <a:t>ед</a:t>
                      </a:r>
                      <a:endParaRPr lang="ru-RU" sz="800" dirty="0">
                        <a:effectLst/>
                        <a:latin typeface="Inter SemiBold"/>
                        <a:ea typeface="Calibri"/>
                        <a:cs typeface="Times New Roman"/>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22</a:t>
                      </a:r>
                      <a:endParaRPr lang="ru-RU" sz="800" dirty="0">
                        <a:effectLst/>
                        <a:latin typeface="Inter SemiBold"/>
                        <a:ea typeface="Calibri"/>
                        <a:cs typeface="Times New Roman"/>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27</a:t>
                      </a:r>
                      <a:endParaRPr lang="ru-RU" sz="800" dirty="0">
                        <a:effectLst/>
                        <a:latin typeface="Inter SemiBold"/>
                        <a:ea typeface="Calibri"/>
                        <a:cs typeface="Times New Roman"/>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27</a:t>
                      </a:r>
                      <a:endParaRPr lang="ru-RU" sz="800">
                        <a:effectLst/>
                        <a:latin typeface="Inter SemiBold"/>
                        <a:ea typeface="Calibri"/>
                        <a:cs typeface="Times New Roman"/>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27</a:t>
                      </a:r>
                      <a:endParaRPr lang="ru-RU" sz="800" dirty="0">
                        <a:effectLst/>
                        <a:latin typeface="Inter SemiBold"/>
                        <a:ea typeface="Calibri"/>
                        <a:cs typeface="Times New Roman"/>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27</a:t>
                      </a:r>
                      <a:endParaRPr lang="ru-RU" sz="800">
                        <a:effectLst/>
                        <a:latin typeface="Inter SemiBold"/>
                        <a:ea typeface="Calibri"/>
                        <a:cs typeface="Times New Roman"/>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27</a:t>
                      </a:r>
                      <a:endParaRPr lang="ru-RU" sz="800" dirty="0">
                        <a:effectLst/>
                        <a:latin typeface="Inter SemiBold"/>
                        <a:ea typeface="Calibri"/>
                        <a:cs typeface="Times New Roman"/>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485388">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effectLst/>
                          <a:latin typeface="Inter SemiBold"/>
                          <a:ea typeface="Times New Roman"/>
                          <a:cs typeface="Times New Roman"/>
                        </a:rPr>
                        <a:t>Увеличение численности участников мероприятий в межнациональной и межконфессиональной сфере</a:t>
                      </a:r>
                      <a:endParaRPr lang="ru-RU" sz="800" dirty="0">
                        <a:effectLst/>
                        <a:latin typeface="Inter SemiBold"/>
                        <a:ea typeface="Calibri"/>
                        <a:cs typeface="Times New Roman"/>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a:t>
                      </a:r>
                      <a:endParaRPr lang="ru-RU" sz="800" dirty="0">
                        <a:effectLst/>
                        <a:latin typeface="Inter SemiBold"/>
                        <a:ea typeface="Calibri"/>
                        <a:cs typeface="Times New Roman"/>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800" b="0"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3</a:t>
                      </a:r>
                      <a:endParaRPr kumimoji="0" lang="ru-RU" sz="800" b="0" i="0" u="none" strike="noStrike" kern="0" cap="none" spc="0" normalizeH="0" baseline="0" noProof="0" dirty="0">
                        <a:ln>
                          <a:noFill/>
                        </a:ln>
                        <a:solidFill>
                          <a:srgbClr val="00717D"/>
                        </a:solidFill>
                        <a:effectLst/>
                        <a:uLnTx/>
                        <a:uFillTx/>
                        <a:latin typeface="Inter SemiBold"/>
                        <a:ea typeface="Calibri"/>
                        <a:cs typeface="Times New Roman"/>
                        <a:sym typeface="Arial"/>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Calibri"/>
                          <a:cs typeface="Times New Roman"/>
                        </a:rPr>
                        <a:t>4</a:t>
                      </a: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4</a:t>
                      </a:r>
                      <a:endParaRPr lang="ru-RU" sz="800" dirty="0">
                        <a:effectLst/>
                        <a:latin typeface="Inter SemiBold"/>
                        <a:ea typeface="Calibri"/>
                        <a:cs typeface="Times New Roman"/>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4</a:t>
                      </a:r>
                      <a:endParaRPr lang="ru-RU" sz="800" dirty="0">
                        <a:effectLst/>
                        <a:latin typeface="Inter SemiBold"/>
                        <a:ea typeface="Calibri"/>
                        <a:cs typeface="Times New Roman"/>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4</a:t>
                      </a:r>
                      <a:endParaRPr lang="ru-RU" sz="800" dirty="0">
                        <a:effectLst/>
                        <a:latin typeface="Inter SemiBold"/>
                        <a:ea typeface="Calibri"/>
                        <a:cs typeface="Times New Roman"/>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4</a:t>
                      </a:r>
                      <a:endParaRPr lang="ru-RU" sz="800" dirty="0">
                        <a:effectLst/>
                        <a:latin typeface="Inter SemiBold"/>
                        <a:ea typeface="Calibri"/>
                        <a:cs typeface="Times New Roman"/>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3134046565"/>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ctrTitle"/>
          </p:nvPr>
        </p:nvSpPr>
        <p:spPr>
          <a:xfrm>
            <a:off x="886179" y="173220"/>
            <a:ext cx="6937021" cy="333714"/>
          </a:xfrm>
        </p:spPr>
        <p:txBody>
          <a:bodyPr/>
          <a:lstStyle/>
          <a:p>
            <a:pPr>
              <a:tabLst>
                <a:tab pos="5940425" algn="l"/>
              </a:tabLst>
            </a:pPr>
            <a:r>
              <a:rPr lang="ru-RU" sz="1600" dirty="0" smtClean="0">
                <a:latin typeface="Arial"/>
                <a:ea typeface="Calibri"/>
              </a:rPr>
              <a:t/>
            </a:r>
            <a:br>
              <a:rPr lang="ru-RU" sz="1600" dirty="0" smtClean="0">
                <a:latin typeface="Arial"/>
                <a:ea typeface="Calibri"/>
              </a:rPr>
            </a:br>
            <a:r>
              <a:rPr lang="ru-RU" sz="1600" dirty="0">
                <a:latin typeface="Arial"/>
                <a:ea typeface="Calibri"/>
              </a:rPr>
              <a:t/>
            </a:r>
            <a:br>
              <a:rPr lang="ru-RU" sz="1600" dirty="0">
                <a:latin typeface="Arial"/>
                <a:ea typeface="Calibri"/>
              </a:rPr>
            </a:br>
            <a:r>
              <a:rPr lang="ru-RU" sz="1400" dirty="0">
                <a:solidFill>
                  <a:schemeClr val="tx1">
                    <a:lumMod val="75000"/>
                  </a:schemeClr>
                </a:solidFill>
              </a:rPr>
              <a:t>Муниципальная программа «Социальная поддержка населения», </a:t>
            </a:r>
            <a:r>
              <a:rPr lang="ru-RU" sz="1400" b="0" dirty="0">
                <a:solidFill>
                  <a:schemeClr val="tx1">
                    <a:lumMod val="75000"/>
                  </a:schemeClr>
                </a:solidFill>
              </a:rPr>
              <a:t>тыс. ₽</a:t>
            </a:r>
          </a:p>
        </p:txBody>
      </p:sp>
      <p:pic>
        <p:nvPicPr>
          <p:cNvPr id="4" name="Рисунок 3" descr="https://gazeta-chi.ru/uploads/entries/c7296ce514e16e77be5a0bd846a77981.jpg"/>
          <p:cNvPicPr/>
          <p:nvPr/>
        </p:nvPicPr>
        <p:blipFill>
          <a:blip r:embed="rId2">
            <a:extLst>
              <a:ext uri="{28A0092B-C50C-407E-A947-70E740481C1C}">
                <a14:useLocalDpi xmlns:a14="http://schemas.microsoft.com/office/drawing/2010/main" val="0"/>
              </a:ext>
            </a:extLst>
          </a:blip>
          <a:srcRect/>
          <a:stretch>
            <a:fillRect/>
          </a:stretch>
        </p:blipFill>
        <p:spPr bwMode="auto">
          <a:xfrm>
            <a:off x="346656" y="677464"/>
            <a:ext cx="1575277" cy="1450463"/>
          </a:xfrm>
          <a:prstGeom prst="rect">
            <a:avLst/>
          </a:prstGeom>
          <a:noFill/>
          <a:ln>
            <a:noFill/>
          </a:ln>
        </p:spPr>
      </p:pic>
      <p:sp>
        <p:nvSpPr>
          <p:cNvPr id="6" name="Прямоугольник 5"/>
          <p:cNvSpPr/>
          <p:nvPr/>
        </p:nvSpPr>
        <p:spPr>
          <a:xfrm>
            <a:off x="2543673" y="736731"/>
            <a:ext cx="5169459" cy="415498"/>
          </a:xfrm>
          <a:prstGeom prst="rect">
            <a:avLst/>
          </a:prstGeom>
        </p:spPr>
        <p:txBody>
          <a:bodyPr wrap="square">
            <a:spAutoFit/>
          </a:bodyPr>
          <a:lstStyle/>
          <a:p>
            <a:r>
              <a:rPr lang="ru-RU" sz="1050" b="1" dirty="0">
                <a:latin typeface="Inter SemiBold"/>
              </a:rPr>
              <a:t>Цель:</a:t>
            </a:r>
            <a:r>
              <a:rPr lang="ru-RU" sz="1050" dirty="0">
                <a:latin typeface="Inter SemiBold"/>
              </a:rPr>
              <a:t> Рост благосостояния граждан - получателей социальной поддержки; повышение доступности социального обслуживания населения</a:t>
            </a:r>
          </a:p>
        </p:txBody>
      </p:sp>
      <p:sp>
        <p:nvSpPr>
          <p:cNvPr id="7" name="Прямоугольник 6"/>
          <p:cNvSpPr/>
          <p:nvPr/>
        </p:nvSpPr>
        <p:spPr>
          <a:xfrm>
            <a:off x="2920201" y="1984426"/>
            <a:ext cx="4572000" cy="287002"/>
          </a:xfrm>
          <a:prstGeom prst="rect">
            <a:avLst/>
          </a:prstGeom>
        </p:spPr>
        <p:txBody>
          <a:bodyPr>
            <a:spAutoFit/>
          </a:bodyPr>
          <a:lstStyle/>
          <a:p>
            <a:pPr marR="539115" algn="ctr">
              <a:lnSpc>
                <a:spcPct val="115000"/>
              </a:lnSpc>
              <a:tabLst>
                <a:tab pos="2777490" algn="l"/>
              </a:tabLst>
            </a:pPr>
            <a:r>
              <a:rPr lang="ru-RU" sz="1100" b="1" dirty="0">
                <a:latin typeface="Inter SemiBold"/>
                <a:ea typeface="Calibri"/>
                <a:cs typeface="Times New Roman"/>
              </a:rPr>
              <a:t>Структура расходов по муниципальной программе</a:t>
            </a:r>
            <a:endParaRPr lang="ru-RU" sz="1050" dirty="0">
              <a:effectLst/>
              <a:latin typeface="Inter SemiBold"/>
              <a:ea typeface="Calibri"/>
              <a:cs typeface="Times New Roman"/>
            </a:endParaRPr>
          </a:p>
        </p:txBody>
      </p:sp>
      <p:graphicFrame>
        <p:nvGraphicFramePr>
          <p:cNvPr id="9" name="Таблица 8"/>
          <p:cNvGraphicFramePr>
            <a:graphicFrameLocks noGrp="1"/>
          </p:cNvGraphicFramePr>
          <p:nvPr>
            <p:extLst>
              <p:ext uri="{D42A27DB-BD31-4B8C-83A1-F6EECF244321}">
                <p14:modId xmlns:p14="http://schemas.microsoft.com/office/powerpoint/2010/main" val="2446890391"/>
              </p:ext>
            </p:extLst>
          </p:nvPr>
        </p:nvGraphicFramePr>
        <p:xfrm>
          <a:off x="247136" y="2405068"/>
          <a:ext cx="8689831" cy="2261665"/>
        </p:xfrm>
        <a:graphic>
          <a:graphicData uri="http://schemas.openxmlformats.org/drawingml/2006/table">
            <a:tbl>
              <a:tblPr firstRow="1" firstCol="1" bandRow="1">
                <a:tableStyleId>{53E16DD9-AC6D-41A8-A6A0-D293053FCF31}</a:tableStyleId>
              </a:tblPr>
              <a:tblGrid>
                <a:gridCol w="3310303"/>
                <a:gridCol w="1075602"/>
                <a:gridCol w="1076361"/>
                <a:gridCol w="1075602"/>
                <a:gridCol w="1076361"/>
                <a:gridCol w="1075602"/>
              </a:tblGrid>
              <a:tr h="439732">
                <a:tc>
                  <a:txBody>
                    <a:bodyPr/>
                    <a:lstStyle/>
                    <a:p>
                      <a:pPr algn="ctr">
                        <a:lnSpc>
                          <a:spcPct val="115000"/>
                        </a:lnSpc>
                        <a:spcAft>
                          <a:spcPts val="0"/>
                        </a:spcAft>
                      </a:pPr>
                      <a:r>
                        <a:rPr lang="ru-RU" sz="1000" b="1" dirty="0" smtClean="0">
                          <a:solidFill>
                            <a:srgbClr val="FFFFFF"/>
                          </a:solidFill>
                          <a:effectLst/>
                          <a:latin typeface="Inter SemiBold"/>
                          <a:ea typeface="Calibri"/>
                          <a:cs typeface="Times New Roman"/>
                        </a:rPr>
                        <a:t>Программа / подпрограмма</a:t>
                      </a:r>
                      <a:endParaRPr lang="ru-RU" sz="900" dirty="0">
                        <a:solidFill>
                          <a:srgbClr val="FFFFFF"/>
                        </a:solidFill>
                        <a:effectLst/>
                        <a:latin typeface="Inter SemiBold"/>
                        <a:ea typeface="Calibri"/>
                        <a:cs typeface="Times New Roman"/>
                      </a:endParaRPr>
                    </a:p>
                  </a:txBody>
                  <a:tcPr marL="39786" marR="39786" marT="0" marB="0" anchor="ctr">
                    <a:solidFill>
                      <a:schemeClr val="accent1">
                        <a:lumMod val="75000"/>
                      </a:schemeClr>
                    </a:solidFill>
                  </a:tcPr>
                </a:tc>
                <a:tc>
                  <a:txBody>
                    <a:bodyPr/>
                    <a:lstStyle/>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2024</a:t>
                      </a:r>
                    </a:p>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отчет</a:t>
                      </a:r>
                    </a:p>
                  </a:txBody>
                  <a:tcPr marL="132911" marR="4923" marT="4923" marB="0" anchor="ctr">
                    <a:solidFill>
                      <a:schemeClr val="accent1">
                        <a:lumMod val="75000"/>
                      </a:schemeClr>
                    </a:solidFill>
                  </a:tcPr>
                </a:tc>
                <a:tc>
                  <a:txBody>
                    <a:bodyPr/>
                    <a:lstStyle/>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2025</a:t>
                      </a:r>
                    </a:p>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оценка</a:t>
                      </a:r>
                    </a:p>
                  </a:txBody>
                  <a:tcPr marL="132911" marR="4923" marT="4923" marB="0" anchor="ctr">
                    <a:solidFill>
                      <a:schemeClr val="accent1">
                        <a:lumMod val="75000"/>
                      </a:schemeClr>
                    </a:solidFill>
                  </a:tcPr>
                </a:tc>
                <a:tc>
                  <a:txBody>
                    <a:bodyPr/>
                    <a:lstStyle/>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dirty="0" smtClean="0">
                          <a:solidFill>
                            <a:srgbClr val="FFFFFF"/>
                          </a:solidFill>
                          <a:effectLst/>
                          <a:latin typeface="Be Vietnam Pro"/>
                        </a:rPr>
                        <a:t>2026</a:t>
                      </a:r>
                    </a:p>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план</a:t>
                      </a:r>
                      <a:endParaRPr lang="ru-RU" sz="1100" b="1" i="0" u="none" strike="noStrike" cap="none" dirty="0">
                        <a:solidFill>
                          <a:srgbClr val="FFFFFF"/>
                        </a:solidFill>
                        <a:effectLst/>
                        <a:latin typeface="Be Vietnam Pro"/>
                        <a:ea typeface="+mn-ea"/>
                        <a:cs typeface="+mn-cs"/>
                        <a:sym typeface="Arial"/>
                      </a:endParaRPr>
                    </a:p>
                  </a:txBody>
                  <a:tcPr marL="5606" marR="5606" marT="5606" marB="0" anchor="ctr">
                    <a:solidFill>
                      <a:schemeClr val="accent1">
                        <a:lumMod val="75000"/>
                      </a:schemeClr>
                    </a:solidFill>
                  </a:tcPr>
                </a:tc>
                <a:tc>
                  <a:txBody>
                    <a:bodyPr/>
                    <a:lstStyle/>
                    <a:p>
                      <a:pPr marR="0" algn="ctr" rtl="0" fontAlgn="ctr">
                        <a:lnSpc>
                          <a:spcPct val="100000"/>
                        </a:lnSpc>
                        <a:spcBef>
                          <a:spcPts val="0"/>
                        </a:spcBef>
                        <a:spcAft>
                          <a:spcPts val="0"/>
                        </a:spcAft>
                        <a:buClr>
                          <a:srgbClr val="000000"/>
                        </a:buClr>
                        <a:buFont typeface="Arial"/>
                      </a:pPr>
                      <a:r>
                        <a:rPr lang="ru-RU" sz="1100" b="1" i="0" u="none" strike="noStrike" cap="none" dirty="0" smtClean="0">
                          <a:solidFill>
                            <a:srgbClr val="FFFFFF"/>
                          </a:solidFill>
                          <a:effectLst/>
                          <a:latin typeface="Be Vietnam Pro"/>
                          <a:ea typeface="+mn-ea"/>
                          <a:cs typeface="+mn-cs"/>
                          <a:sym typeface="Arial"/>
                        </a:rPr>
                        <a:t>2027</a:t>
                      </a:r>
                    </a:p>
                    <a:p>
                      <a:pPr marR="0" algn="ctr" rtl="0" fontAlgn="ctr">
                        <a:lnSpc>
                          <a:spcPct val="100000"/>
                        </a:lnSpc>
                        <a:spcBef>
                          <a:spcPts val="0"/>
                        </a:spcBef>
                        <a:spcAft>
                          <a:spcPts val="0"/>
                        </a:spcAft>
                        <a:buClr>
                          <a:srgbClr val="000000"/>
                        </a:buClr>
                        <a:buFont typeface="Arial"/>
                      </a:pPr>
                      <a:r>
                        <a:rPr lang="ru-RU" sz="1100" b="1" i="0" u="none" strike="noStrike" cap="none" dirty="0" smtClean="0">
                          <a:solidFill>
                            <a:srgbClr val="FFFFFF"/>
                          </a:solidFill>
                          <a:effectLst/>
                          <a:latin typeface="Be Vietnam Pro"/>
                          <a:ea typeface="+mn-ea"/>
                          <a:cs typeface="+mn-cs"/>
                          <a:sym typeface="Arial"/>
                        </a:rPr>
                        <a:t>план</a:t>
                      </a:r>
                      <a:endParaRPr lang="ru-RU" sz="1100" b="1" i="0" u="none" strike="noStrike" cap="none" dirty="0">
                        <a:solidFill>
                          <a:srgbClr val="FFFFFF"/>
                        </a:solidFill>
                        <a:effectLst/>
                        <a:latin typeface="Be Vietnam Pro"/>
                        <a:ea typeface="+mn-ea"/>
                        <a:cs typeface="+mn-cs"/>
                        <a:sym typeface="Arial"/>
                      </a:endParaRPr>
                    </a:p>
                  </a:txBody>
                  <a:tcPr marL="4923" marR="4923" marT="4923" marB="0" anchor="ctr">
                    <a:solidFill>
                      <a:schemeClr val="accent1">
                        <a:lumMod val="75000"/>
                      </a:schemeClr>
                    </a:solidFill>
                  </a:tcPr>
                </a:tc>
                <a:tc>
                  <a:txBody>
                    <a:bodyPr/>
                    <a:lstStyle/>
                    <a:p>
                      <a:pPr marR="0" algn="ctr" rtl="0" fontAlgn="ctr">
                        <a:lnSpc>
                          <a:spcPct val="100000"/>
                        </a:lnSpc>
                        <a:spcBef>
                          <a:spcPts val="0"/>
                        </a:spcBef>
                        <a:spcAft>
                          <a:spcPts val="0"/>
                        </a:spcAft>
                        <a:buClr>
                          <a:srgbClr val="000000"/>
                        </a:buClr>
                        <a:buFont typeface="Arial"/>
                      </a:pPr>
                      <a:r>
                        <a:rPr lang="ru-RU" sz="1100" b="1" i="0" u="none" strike="noStrike" cap="none" dirty="0" smtClean="0">
                          <a:solidFill>
                            <a:srgbClr val="FFFFFF"/>
                          </a:solidFill>
                          <a:effectLst/>
                          <a:latin typeface="Be Vietnam Pro"/>
                          <a:ea typeface="+mn-ea"/>
                          <a:cs typeface="+mn-cs"/>
                          <a:sym typeface="Arial"/>
                        </a:rPr>
                        <a:t>2028</a:t>
                      </a:r>
                    </a:p>
                    <a:p>
                      <a:pPr marR="0" algn="ctr" rtl="0" fontAlgn="ctr">
                        <a:lnSpc>
                          <a:spcPct val="100000"/>
                        </a:lnSpc>
                        <a:spcBef>
                          <a:spcPts val="0"/>
                        </a:spcBef>
                        <a:spcAft>
                          <a:spcPts val="0"/>
                        </a:spcAft>
                        <a:buClr>
                          <a:srgbClr val="000000"/>
                        </a:buClr>
                        <a:buFont typeface="Arial"/>
                      </a:pPr>
                      <a:r>
                        <a:rPr lang="ru-RU" sz="1100" b="1" i="0" u="none" strike="noStrike" cap="none" dirty="0" smtClean="0">
                          <a:solidFill>
                            <a:srgbClr val="FFFFFF"/>
                          </a:solidFill>
                          <a:effectLst/>
                          <a:latin typeface="Be Vietnam Pro"/>
                          <a:ea typeface="+mn-ea"/>
                          <a:cs typeface="+mn-cs"/>
                          <a:sym typeface="Arial"/>
                        </a:rPr>
                        <a:t>план</a:t>
                      </a:r>
                      <a:endParaRPr lang="ru-RU" sz="1100" b="1" i="0" u="none" strike="noStrike" cap="none" dirty="0">
                        <a:solidFill>
                          <a:srgbClr val="FFFFFF"/>
                        </a:solidFill>
                        <a:effectLst/>
                        <a:latin typeface="Be Vietnam Pro"/>
                        <a:ea typeface="+mn-ea"/>
                        <a:cs typeface="+mn-cs"/>
                        <a:sym typeface="Arial"/>
                      </a:endParaRPr>
                    </a:p>
                  </a:txBody>
                  <a:tcPr marL="4923" marR="4923" marT="4923" marB="0" anchor="ctr">
                    <a:solidFill>
                      <a:schemeClr val="accent1">
                        <a:lumMod val="75000"/>
                      </a:schemeClr>
                    </a:solidFill>
                  </a:tcPr>
                </a:tc>
              </a:tr>
              <a:tr h="522179">
                <a:tc>
                  <a:txBody>
                    <a:bodyPr/>
                    <a:lstStyle/>
                    <a:p>
                      <a:pPr algn="l">
                        <a:lnSpc>
                          <a:spcPct val="115000"/>
                        </a:lnSpc>
                        <a:spcAft>
                          <a:spcPts val="0"/>
                        </a:spcAft>
                      </a:pPr>
                      <a:r>
                        <a:rPr lang="ru-RU" sz="1000" b="1" dirty="0" smtClean="0">
                          <a:solidFill>
                            <a:schemeClr val="accent5">
                              <a:lumMod val="10000"/>
                            </a:schemeClr>
                          </a:solidFill>
                          <a:effectLst/>
                          <a:latin typeface="Inter SemiBold"/>
                          <a:ea typeface="Calibri"/>
                          <a:cs typeface="Times New Roman"/>
                        </a:rPr>
                        <a:t>ИТОГО расходов по МП </a:t>
                      </a:r>
                      <a:r>
                        <a:rPr lang="ru-RU" sz="1000" b="1" dirty="0" smtClean="0">
                          <a:effectLst/>
                          <a:latin typeface="Inter SemiBold"/>
                        </a:rPr>
                        <a:t>«</a:t>
                      </a:r>
                      <a:r>
                        <a:rPr lang="ru-RU" sz="1000" b="1" dirty="0">
                          <a:effectLst/>
                          <a:latin typeface="Inter SemiBold"/>
                        </a:rPr>
                        <a:t>Социальная поддержка населения</a:t>
                      </a:r>
                      <a:r>
                        <a:rPr lang="ru-RU" sz="1000" b="1" dirty="0" smtClean="0">
                          <a:effectLst/>
                          <a:latin typeface="Inter SemiBold"/>
                        </a:rPr>
                        <a:t>»,  </a:t>
                      </a:r>
                      <a:r>
                        <a:rPr lang="ru-RU" sz="900" b="1" dirty="0" smtClean="0">
                          <a:effectLst/>
                          <a:latin typeface="Inter SemiBold"/>
                        </a:rPr>
                        <a:t>в </a:t>
                      </a:r>
                      <a:r>
                        <a:rPr lang="ru-RU" sz="900" b="1" dirty="0">
                          <a:effectLst/>
                          <a:latin typeface="Inter SemiBold"/>
                        </a:rPr>
                        <a:t>том числе:</a:t>
                      </a:r>
                      <a:endParaRPr lang="ru-RU" sz="1000" b="1" dirty="0">
                        <a:effectLst/>
                        <a:latin typeface="Inter SemiBold"/>
                        <a:ea typeface="Calibri"/>
                        <a:cs typeface="Times New Roman"/>
                      </a:endParaRPr>
                    </a:p>
                  </a:txBody>
                  <a:tcPr marL="53473" marR="53473" marT="0" marB="0" anchor="ctr">
                    <a:solidFill>
                      <a:schemeClr val="tx2">
                        <a:lumMod val="90000"/>
                      </a:schemeClr>
                    </a:solidFill>
                  </a:tcPr>
                </a:tc>
                <a:tc>
                  <a:txBody>
                    <a:bodyPr/>
                    <a:lstStyle/>
                    <a:p>
                      <a:pPr algn="r">
                        <a:lnSpc>
                          <a:spcPct val="115000"/>
                        </a:lnSpc>
                        <a:spcAft>
                          <a:spcPts val="0"/>
                        </a:spcAft>
                      </a:pPr>
                      <a:r>
                        <a:rPr lang="en-US" sz="1100" b="1" dirty="0" smtClean="0">
                          <a:effectLst/>
                          <a:latin typeface="Inter SemiBold"/>
                        </a:rPr>
                        <a:t>1</a:t>
                      </a:r>
                      <a:r>
                        <a:rPr lang="ru-RU" sz="1100" b="1" dirty="0" smtClean="0">
                          <a:effectLst/>
                          <a:latin typeface="Inter SemiBold"/>
                        </a:rPr>
                        <a:t>3</a:t>
                      </a:r>
                      <a:r>
                        <a:rPr lang="ru-RU" sz="1100" b="1" baseline="0" dirty="0" smtClean="0">
                          <a:effectLst/>
                          <a:latin typeface="Inter SemiBold"/>
                        </a:rPr>
                        <a:t> 750,2</a:t>
                      </a:r>
                      <a:endParaRPr lang="ru-RU" sz="1100" b="1" dirty="0">
                        <a:effectLst/>
                        <a:latin typeface="Inter SemiBold"/>
                        <a:ea typeface="Calibri"/>
                        <a:cs typeface="Times New Roman"/>
                      </a:endParaRPr>
                    </a:p>
                  </a:txBody>
                  <a:tcPr marL="53473" marR="53473" marT="0" marB="0" anchor="ctr">
                    <a:solidFill>
                      <a:schemeClr val="tx2">
                        <a:lumMod val="90000"/>
                      </a:schemeClr>
                    </a:solidFill>
                  </a:tcPr>
                </a:tc>
                <a:tc>
                  <a:txBody>
                    <a:bodyPr/>
                    <a:lstStyle/>
                    <a:p>
                      <a:pPr algn="r">
                        <a:lnSpc>
                          <a:spcPct val="115000"/>
                        </a:lnSpc>
                        <a:spcAft>
                          <a:spcPts val="0"/>
                        </a:spcAft>
                      </a:pPr>
                      <a:r>
                        <a:rPr lang="ru-RU" sz="1100" b="1" dirty="0" smtClean="0">
                          <a:effectLst/>
                          <a:latin typeface="Inter SemiBold"/>
                        </a:rPr>
                        <a:t>14 802,15</a:t>
                      </a:r>
                      <a:endParaRPr lang="ru-RU" sz="1100" b="1" dirty="0">
                        <a:effectLst/>
                        <a:latin typeface="Inter SemiBold"/>
                        <a:ea typeface="Calibri"/>
                        <a:cs typeface="Times New Roman"/>
                      </a:endParaRPr>
                    </a:p>
                  </a:txBody>
                  <a:tcPr marL="53473" marR="53473" marT="0" marB="0" anchor="ctr">
                    <a:solidFill>
                      <a:schemeClr val="tx2">
                        <a:lumMod val="90000"/>
                      </a:schemeClr>
                    </a:solidFill>
                  </a:tcPr>
                </a:tc>
                <a:tc>
                  <a:txBody>
                    <a:bodyPr/>
                    <a:lstStyle/>
                    <a:p>
                      <a:pPr algn="r">
                        <a:lnSpc>
                          <a:spcPct val="115000"/>
                        </a:lnSpc>
                        <a:spcAft>
                          <a:spcPts val="0"/>
                        </a:spcAft>
                      </a:pPr>
                      <a:r>
                        <a:rPr lang="ru-RU" sz="1100" b="1" dirty="0" smtClean="0">
                          <a:effectLst/>
                          <a:latin typeface="Inter SemiBold"/>
                        </a:rPr>
                        <a:t>19</a:t>
                      </a:r>
                      <a:r>
                        <a:rPr lang="ru-RU" sz="1100" b="1" baseline="0" dirty="0" smtClean="0">
                          <a:effectLst/>
                          <a:latin typeface="Inter SemiBold"/>
                        </a:rPr>
                        <a:t> 999,54</a:t>
                      </a:r>
                      <a:endParaRPr lang="ru-RU" sz="1100" b="1" dirty="0">
                        <a:effectLst/>
                        <a:latin typeface="Inter SemiBold"/>
                        <a:ea typeface="Calibri"/>
                        <a:cs typeface="Times New Roman"/>
                      </a:endParaRPr>
                    </a:p>
                  </a:txBody>
                  <a:tcPr marL="53473" marR="53473" marT="0" marB="0" anchor="ctr">
                    <a:solidFill>
                      <a:schemeClr val="tx2">
                        <a:lumMod val="90000"/>
                      </a:schemeClr>
                    </a:solidFill>
                  </a:tcPr>
                </a:tc>
                <a:tc>
                  <a:txBody>
                    <a:bodyPr/>
                    <a:lstStyle/>
                    <a:p>
                      <a:pPr algn="r">
                        <a:lnSpc>
                          <a:spcPct val="115000"/>
                        </a:lnSpc>
                        <a:spcAft>
                          <a:spcPts val="0"/>
                        </a:spcAft>
                      </a:pPr>
                      <a:r>
                        <a:rPr lang="ru-RU" sz="1100" b="1" dirty="0" smtClean="0">
                          <a:effectLst/>
                          <a:latin typeface="Inter SemiBold"/>
                        </a:rPr>
                        <a:t>18 777,09</a:t>
                      </a:r>
                      <a:endParaRPr lang="ru-RU" sz="1100" b="1" dirty="0">
                        <a:effectLst/>
                        <a:latin typeface="Inter SemiBold"/>
                        <a:ea typeface="Calibri"/>
                        <a:cs typeface="Times New Roman"/>
                      </a:endParaRPr>
                    </a:p>
                  </a:txBody>
                  <a:tcPr marL="53473" marR="53473" marT="0" marB="0" anchor="ctr">
                    <a:solidFill>
                      <a:schemeClr val="tx2">
                        <a:lumMod val="90000"/>
                      </a:schemeClr>
                    </a:solidFill>
                  </a:tcPr>
                </a:tc>
                <a:tc>
                  <a:txBody>
                    <a:bodyPr/>
                    <a:lstStyle/>
                    <a:p>
                      <a:pPr marL="0" marR="0" lvl="0" indent="0" algn="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1100" b="1" i="0" u="none" strike="noStrike" kern="0" cap="none" spc="0" normalizeH="0" baseline="0" noProof="0" dirty="0" smtClean="0">
                          <a:ln>
                            <a:noFill/>
                          </a:ln>
                          <a:solidFill>
                            <a:srgbClr val="000000"/>
                          </a:solidFill>
                          <a:effectLst/>
                          <a:uLnTx/>
                          <a:uFillTx/>
                          <a:latin typeface="Inter SemiBold"/>
                          <a:cs typeface="Arial"/>
                          <a:sym typeface="Arial"/>
                        </a:rPr>
                        <a:t>18 777,09</a:t>
                      </a:r>
                      <a:endParaRPr kumimoji="0" lang="ru-RU" sz="1100" b="1" i="0" u="none" strike="noStrike" kern="0" cap="none" spc="0" normalizeH="0" baseline="0" noProof="0" dirty="0">
                        <a:ln>
                          <a:noFill/>
                        </a:ln>
                        <a:solidFill>
                          <a:srgbClr val="000000"/>
                        </a:solidFill>
                        <a:effectLst/>
                        <a:uLnTx/>
                        <a:uFillTx/>
                        <a:latin typeface="Inter SemiBold"/>
                        <a:ea typeface="Calibri"/>
                        <a:cs typeface="Times New Roman"/>
                        <a:sym typeface="Arial"/>
                      </a:endParaRPr>
                    </a:p>
                  </a:txBody>
                  <a:tcPr marL="53473" marR="53473" marT="0" marB="0" anchor="ctr">
                    <a:solidFill>
                      <a:schemeClr val="tx2">
                        <a:lumMod val="90000"/>
                      </a:schemeClr>
                    </a:solidFill>
                  </a:tcPr>
                </a:tc>
              </a:tr>
              <a:tr h="288834">
                <a:tc>
                  <a:txBody>
                    <a:bodyPr/>
                    <a:lstStyle/>
                    <a:p>
                      <a:pPr marL="342900" lvl="0" indent="-342900" algn="l">
                        <a:lnSpc>
                          <a:spcPct val="115000"/>
                        </a:lnSpc>
                        <a:spcAft>
                          <a:spcPts val="0"/>
                        </a:spcAft>
                        <a:buSzPts val="1200"/>
                        <a:buFont typeface="Wingdings"/>
                        <a:buChar char=""/>
                      </a:pPr>
                      <a:r>
                        <a:rPr lang="ru-RU" sz="1000" dirty="0">
                          <a:effectLst/>
                          <a:latin typeface="Inter SemiBold"/>
                        </a:rPr>
                        <a:t>Социальная поддержка семьи и </a:t>
                      </a:r>
                      <a:r>
                        <a:rPr lang="ru-RU" sz="1000" dirty="0" smtClean="0">
                          <a:effectLst/>
                          <a:latin typeface="Inter SemiBold"/>
                        </a:rPr>
                        <a:t>детей</a:t>
                      </a:r>
                      <a:endParaRPr lang="ru-RU" sz="1000" dirty="0">
                        <a:effectLst/>
                        <a:latin typeface="Inter SemiBold"/>
                      </a:endParaRPr>
                    </a:p>
                  </a:txBody>
                  <a:tcPr marL="53473" marR="53473" marT="0" marB="0" anchor="ctr"/>
                </a:tc>
                <a:tc>
                  <a:txBody>
                    <a:bodyPr/>
                    <a:lstStyle/>
                    <a:p>
                      <a:pPr algn="r">
                        <a:lnSpc>
                          <a:spcPct val="115000"/>
                        </a:lnSpc>
                        <a:spcAft>
                          <a:spcPts val="0"/>
                        </a:spcAft>
                      </a:pPr>
                      <a:r>
                        <a:rPr lang="ru-RU" sz="1100" dirty="0" smtClean="0">
                          <a:effectLst/>
                          <a:latin typeface="Inter SemiBold"/>
                        </a:rPr>
                        <a:t>11 689,5</a:t>
                      </a:r>
                      <a:endParaRPr lang="ru-RU" sz="1100" dirty="0">
                        <a:effectLst/>
                        <a:latin typeface="Inter SemiBold"/>
                        <a:ea typeface="Calibri"/>
                        <a:cs typeface="Times New Roman"/>
                      </a:endParaRPr>
                    </a:p>
                  </a:txBody>
                  <a:tcPr marL="53473" marR="53473" marT="0" marB="0" anchor="ctr"/>
                </a:tc>
                <a:tc>
                  <a:txBody>
                    <a:bodyPr/>
                    <a:lstStyle/>
                    <a:p>
                      <a:pPr algn="r">
                        <a:lnSpc>
                          <a:spcPct val="115000"/>
                        </a:lnSpc>
                        <a:spcAft>
                          <a:spcPts val="0"/>
                        </a:spcAft>
                      </a:pPr>
                      <a:r>
                        <a:rPr lang="ru-RU" sz="1100" dirty="0" smtClean="0">
                          <a:effectLst/>
                          <a:latin typeface="Inter SemiBold"/>
                        </a:rPr>
                        <a:t>13 295,58</a:t>
                      </a:r>
                      <a:endParaRPr lang="ru-RU" sz="1100" dirty="0">
                        <a:effectLst/>
                        <a:latin typeface="Inter SemiBold"/>
                        <a:ea typeface="Calibri"/>
                        <a:cs typeface="Times New Roman"/>
                      </a:endParaRPr>
                    </a:p>
                  </a:txBody>
                  <a:tcPr marL="53473" marR="53473" marT="0" marB="0" anchor="ctr"/>
                </a:tc>
                <a:tc>
                  <a:txBody>
                    <a:bodyPr/>
                    <a:lstStyle/>
                    <a:p>
                      <a:pPr algn="r">
                        <a:lnSpc>
                          <a:spcPct val="115000"/>
                        </a:lnSpc>
                        <a:spcAft>
                          <a:spcPts val="0"/>
                        </a:spcAft>
                      </a:pPr>
                      <a:r>
                        <a:rPr lang="ru-RU" sz="1100" dirty="0" smtClean="0">
                          <a:effectLst/>
                          <a:latin typeface="Inter SemiBold"/>
                        </a:rPr>
                        <a:t>18 292,09</a:t>
                      </a:r>
                      <a:endParaRPr lang="ru-RU" sz="1100" dirty="0">
                        <a:effectLst/>
                        <a:latin typeface="Inter SemiBold"/>
                        <a:ea typeface="Calibri"/>
                        <a:cs typeface="Times New Roman"/>
                      </a:endParaRPr>
                    </a:p>
                  </a:txBody>
                  <a:tcPr marL="53473" marR="53473" marT="0" marB="0" anchor="ctr"/>
                </a:tc>
                <a:tc>
                  <a:txBody>
                    <a:bodyPr/>
                    <a:lstStyle/>
                    <a:p>
                      <a:pPr algn="r">
                        <a:lnSpc>
                          <a:spcPct val="115000"/>
                        </a:lnSpc>
                        <a:spcAft>
                          <a:spcPts val="0"/>
                        </a:spcAft>
                      </a:pPr>
                      <a:r>
                        <a:rPr lang="ru-RU" sz="1100" dirty="0" smtClean="0">
                          <a:effectLst/>
                          <a:latin typeface="Inter SemiBold"/>
                        </a:rPr>
                        <a:t>18 292,09</a:t>
                      </a:r>
                      <a:endParaRPr lang="ru-RU" sz="1100" dirty="0">
                        <a:effectLst/>
                        <a:latin typeface="Inter SemiBold"/>
                        <a:ea typeface="Calibri"/>
                        <a:cs typeface="Times New Roman"/>
                      </a:endParaRPr>
                    </a:p>
                  </a:txBody>
                  <a:tcPr marL="53473" marR="53473" marT="0" marB="0" anchor="ctr"/>
                </a:tc>
                <a:tc>
                  <a:txBody>
                    <a:bodyPr/>
                    <a:lstStyle/>
                    <a:p>
                      <a:pPr algn="r">
                        <a:lnSpc>
                          <a:spcPct val="115000"/>
                        </a:lnSpc>
                        <a:spcAft>
                          <a:spcPts val="0"/>
                        </a:spcAft>
                      </a:pPr>
                      <a:r>
                        <a:rPr lang="ru-RU" sz="1100" dirty="0" smtClean="0">
                          <a:effectLst/>
                          <a:latin typeface="Inter SemiBold"/>
                        </a:rPr>
                        <a:t>18 292,09</a:t>
                      </a:r>
                      <a:endParaRPr lang="ru-RU" sz="1100" dirty="0">
                        <a:effectLst/>
                        <a:latin typeface="Inter SemiBold"/>
                        <a:ea typeface="Calibri"/>
                        <a:cs typeface="Times New Roman"/>
                      </a:endParaRPr>
                    </a:p>
                  </a:txBody>
                  <a:tcPr marL="53473" marR="53473" marT="0" marB="0" anchor="ctr"/>
                </a:tc>
              </a:tr>
              <a:tr h="577669">
                <a:tc>
                  <a:txBody>
                    <a:bodyPr/>
                    <a:lstStyle/>
                    <a:p>
                      <a:pPr marL="342900" lvl="0" indent="-342900" algn="l">
                        <a:lnSpc>
                          <a:spcPct val="115000"/>
                        </a:lnSpc>
                        <a:spcAft>
                          <a:spcPts val="0"/>
                        </a:spcAft>
                        <a:buSzPts val="1200"/>
                        <a:buFont typeface="Wingdings"/>
                        <a:buChar char=""/>
                      </a:pPr>
                      <a:r>
                        <a:rPr lang="ru-RU" sz="1000" dirty="0">
                          <a:effectLst/>
                          <a:latin typeface="Inter SemiBold"/>
                        </a:rPr>
                        <a:t>Обеспечение жильем отдельных категорий граждан, стимулирование улучшения жилищных </a:t>
                      </a:r>
                      <a:r>
                        <a:rPr lang="ru-RU" sz="1000" dirty="0" smtClean="0">
                          <a:effectLst/>
                          <a:latin typeface="Inter SemiBold"/>
                        </a:rPr>
                        <a:t>условий</a:t>
                      </a:r>
                      <a:endParaRPr lang="ru-RU" sz="1000" dirty="0">
                        <a:effectLst/>
                        <a:latin typeface="Inter SemiBold"/>
                      </a:endParaRPr>
                    </a:p>
                  </a:txBody>
                  <a:tcPr marL="53473" marR="53473" marT="0" marB="0" anchor="ctr"/>
                </a:tc>
                <a:tc>
                  <a:txBody>
                    <a:bodyPr/>
                    <a:lstStyle/>
                    <a:p>
                      <a:pPr algn="r">
                        <a:lnSpc>
                          <a:spcPct val="115000"/>
                        </a:lnSpc>
                        <a:spcAft>
                          <a:spcPts val="0"/>
                        </a:spcAft>
                      </a:pPr>
                      <a:r>
                        <a:rPr lang="en-US" sz="1100" dirty="0">
                          <a:effectLst/>
                          <a:latin typeface="Inter SemiBold"/>
                        </a:rPr>
                        <a:t>1 417</a:t>
                      </a:r>
                      <a:r>
                        <a:rPr lang="ru-RU" sz="1100" dirty="0">
                          <a:effectLst/>
                          <a:latin typeface="Inter SemiBold"/>
                        </a:rPr>
                        <a:t>,</a:t>
                      </a:r>
                      <a:r>
                        <a:rPr lang="en-US" sz="1100" dirty="0">
                          <a:effectLst/>
                          <a:latin typeface="Inter SemiBold"/>
                        </a:rPr>
                        <a:t>5</a:t>
                      </a:r>
                      <a:endParaRPr lang="ru-RU" sz="1100" dirty="0">
                        <a:effectLst/>
                        <a:latin typeface="Inter SemiBold"/>
                        <a:ea typeface="Calibri"/>
                        <a:cs typeface="Times New Roman"/>
                      </a:endParaRPr>
                    </a:p>
                  </a:txBody>
                  <a:tcPr marL="53473" marR="53473" marT="0" marB="0" anchor="ctr"/>
                </a:tc>
                <a:tc>
                  <a:txBody>
                    <a:bodyPr/>
                    <a:lstStyle/>
                    <a:p>
                      <a:pPr algn="r">
                        <a:lnSpc>
                          <a:spcPct val="115000"/>
                        </a:lnSpc>
                        <a:spcAft>
                          <a:spcPts val="0"/>
                        </a:spcAft>
                      </a:pPr>
                      <a:r>
                        <a:rPr lang="ru-RU" sz="1100" dirty="0" smtClean="0">
                          <a:effectLst/>
                          <a:latin typeface="Inter SemiBold"/>
                        </a:rPr>
                        <a:t>1 030,79</a:t>
                      </a:r>
                      <a:endParaRPr lang="ru-RU" sz="1100" dirty="0">
                        <a:effectLst/>
                        <a:latin typeface="Inter SemiBold"/>
                        <a:ea typeface="Calibri"/>
                        <a:cs typeface="Times New Roman"/>
                      </a:endParaRPr>
                    </a:p>
                  </a:txBody>
                  <a:tcPr marL="53473" marR="53473" marT="0" marB="0" anchor="ctr"/>
                </a:tc>
                <a:tc>
                  <a:txBody>
                    <a:bodyPr/>
                    <a:lstStyle/>
                    <a:p>
                      <a:pPr algn="r">
                        <a:lnSpc>
                          <a:spcPct val="115000"/>
                        </a:lnSpc>
                        <a:spcAft>
                          <a:spcPts val="0"/>
                        </a:spcAft>
                      </a:pPr>
                      <a:r>
                        <a:rPr lang="ru-RU" sz="1100" dirty="0" smtClean="0">
                          <a:effectLst/>
                          <a:latin typeface="Inter SemiBold"/>
                        </a:rPr>
                        <a:t>1 237,45</a:t>
                      </a:r>
                      <a:endParaRPr lang="ru-RU" sz="1100" dirty="0">
                        <a:effectLst/>
                        <a:latin typeface="Inter SemiBold"/>
                        <a:ea typeface="Calibri"/>
                        <a:cs typeface="Times New Roman"/>
                      </a:endParaRPr>
                    </a:p>
                  </a:txBody>
                  <a:tcPr marL="53473" marR="53473" marT="0" marB="0" anchor="ctr"/>
                </a:tc>
                <a:tc>
                  <a:txBody>
                    <a:bodyPr/>
                    <a:lstStyle/>
                    <a:p>
                      <a:pPr algn="r">
                        <a:lnSpc>
                          <a:spcPct val="115000"/>
                        </a:lnSpc>
                        <a:spcAft>
                          <a:spcPts val="0"/>
                        </a:spcAft>
                      </a:pPr>
                      <a:r>
                        <a:rPr lang="ru-RU" sz="1100" dirty="0">
                          <a:effectLst/>
                          <a:latin typeface="Inter SemiBold"/>
                        </a:rPr>
                        <a:t>15,0</a:t>
                      </a:r>
                      <a:endParaRPr lang="ru-RU" sz="1100" dirty="0">
                        <a:effectLst/>
                        <a:latin typeface="Inter SemiBold"/>
                        <a:ea typeface="Calibri"/>
                        <a:cs typeface="Times New Roman"/>
                      </a:endParaRPr>
                    </a:p>
                  </a:txBody>
                  <a:tcPr marL="53473" marR="53473" marT="0" marB="0" anchor="ctr"/>
                </a:tc>
                <a:tc>
                  <a:txBody>
                    <a:bodyPr/>
                    <a:lstStyle/>
                    <a:p>
                      <a:pPr algn="r">
                        <a:lnSpc>
                          <a:spcPct val="115000"/>
                        </a:lnSpc>
                        <a:spcAft>
                          <a:spcPts val="0"/>
                        </a:spcAft>
                      </a:pPr>
                      <a:r>
                        <a:rPr lang="ru-RU" sz="1100" dirty="0">
                          <a:effectLst/>
                          <a:latin typeface="Inter SemiBold"/>
                        </a:rPr>
                        <a:t>15,0</a:t>
                      </a:r>
                      <a:endParaRPr lang="ru-RU" sz="1100" dirty="0">
                        <a:effectLst/>
                        <a:latin typeface="Inter SemiBold"/>
                        <a:ea typeface="Calibri"/>
                        <a:cs typeface="Times New Roman"/>
                      </a:endParaRPr>
                    </a:p>
                  </a:txBody>
                  <a:tcPr marL="53473" marR="53473" marT="0" marB="0" anchor="ctr"/>
                </a:tc>
              </a:tr>
              <a:tr h="433251">
                <a:tc>
                  <a:txBody>
                    <a:bodyPr/>
                    <a:lstStyle/>
                    <a:p>
                      <a:pPr marL="342900" lvl="0" indent="-342900" algn="l">
                        <a:lnSpc>
                          <a:spcPct val="115000"/>
                        </a:lnSpc>
                        <a:spcAft>
                          <a:spcPts val="0"/>
                        </a:spcAft>
                        <a:buSzPts val="1200"/>
                        <a:buFont typeface="Wingdings"/>
                        <a:buChar char=""/>
                      </a:pPr>
                      <a:r>
                        <a:rPr lang="ru-RU" sz="1000" dirty="0">
                          <a:effectLst/>
                          <a:latin typeface="Inter SemiBold"/>
                        </a:rPr>
                        <a:t>Предоставление субсидий и льгот по оплате жилищно-коммунальных </a:t>
                      </a:r>
                      <a:r>
                        <a:rPr lang="ru-RU" sz="1000" dirty="0" smtClean="0">
                          <a:effectLst/>
                          <a:latin typeface="Inter SemiBold"/>
                        </a:rPr>
                        <a:t>услуг</a:t>
                      </a:r>
                      <a:endParaRPr lang="ru-RU" sz="1000" dirty="0">
                        <a:effectLst/>
                        <a:latin typeface="Inter SemiBold"/>
                      </a:endParaRPr>
                    </a:p>
                  </a:txBody>
                  <a:tcPr marL="53473" marR="53473" marT="0" marB="0" anchor="ctr"/>
                </a:tc>
                <a:tc>
                  <a:txBody>
                    <a:bodyPr/>
                    <a:lstStyle/>
                    <a:p>
                      <a:pPr algn="r">
                        <a:lnSpc>
                          <a:spcPct val="115000"/>
                        </a:lnSpc>
                        <a:spcAft>
                          <a:spcPts val="0"/>
                        </a:spcAft>
                      </a:pPr>
                      <a:r>
                        <a:rPr lang="ru-RU" sz="1100" dirty="0" smtClean="0">
                          <a:effectLst/>
                          <a:latin typeface="Inter SemiBold"/>
                        </a:rPr>
                        <a:t>643,2</a:t>
                      </a:r>
                      <a:endParaRPr lang="ru-RU" sz="1100" dirty="0">
                        <a:effectLst/>
                        <a:latin typeface="Inter SemiBold"/>
                        <a:ea typeface="Calibri"/>
                        <a:cs typeface="Times New Roman"/>
                      </a:endParaRPr>
                    </a:p>
                  </a:txBody>
                  <a:tcPr marL="53473" marR="53473" marT="0" marB="0" anchor="ctr"/>
                </a:tc>
                <a:tc>
                  <a:txBody>
                    <a:bodyPr/>
                    <a:lstStyle/>
                    <a:p>
                      <a:pPr algn="r">
                        <a:lnSpc>
                          <a:spcPct val="115000"/>
                        </a:lnSpc>
                        <a:spcAft>
                          <a:spcPts val="0"/>
                        </a:spcAft>
                      </a:pPr>
                      <a:r>
                        <a:rPr lang="ru-RU" sz="1100" dirty="0" smtClean="0">
                          <a:effectLst/>
                          <a:latin typeface="Inter SemiBold"/>
                        </a:rPr>
                        <a:t>475,78</a:t>
                      </a:r>
                      <a:endParaRPr lang="ru-RU" sz="1100" dirty="0">
                        <a:effectLst/>
                        <a:latin typeface="Inter SemiBold"/>
                        <a:ea typeface="Calibri"/>
                        <a:cs typeface="Times New Roman"/>
                      </a:endParaRPr>
                    </a:p>
                  </a:txBody>
                  <a:tcPr marL="53473" marR="53473" marT="0" marB="0" anchor="ctr"/>
                </a:tc>
                <a:tc>
                  <a:txBody>
                    <a:bodyPr/>
                    <a:lstStyle/>
                    <a:p>
                      <a:pPr algn="r">
                        <a:lnSpc>
                          <a:spcPct val="115000"/>
                        </a:lnSpc>
                        <a:spcAft>
                          <a:spcPts val="0"/>
                        </a:spcAft>
                      </a:pPr>
                      <a:r>
                        <a:rPr lang="ru-RU" sz="1100" dirty="0" smtClean="0">
                          <a:effectLst/>
                          <a:latin typeface="Inter SemiBold"/>
                        </a:rPr>
                        <a:t>470,00</a:t>
                      </a:r>
                      <a:endParaRPr lang="ru-RU" sz="1100" dirty="0">
                        <a:effectLst/>
                        <a:latin typeface="Inter SemiBold"/>
                        <a:ea typeface="Calibri"/>
                        <a:cs typeface="Times New Roman"/>
                      </a:endParaRPr>
                    </a:p>
                  </a:txBody>
                  <a:tcPr marL="53473" marR="53473" marT="0" marB="0" anchor="ctr"/>
                </a:tc>
                <a:tc>
                  <a:txBody>
                    <a:bodyPr/>
                    <a:lstStyle/>
                    <a:p>
                      <a:pPr algn="r">
                        <a:lnSpc>
                          <a:spcPct val="115000"/>
                        </a:lnSpc>
                        <a:spcAft>
                          <a:spcPts val="0"/>
                        </a:spcAft>
                      </a:pPr>
                      <a:r>
                        <a:rPr lang="ru-RU" sz="1100" dirty="0" smtClean="0">
                          <a:effectLst/>
                          <a:latin typeface="Inter SemiBold"/>
                        </a:rPr>
                        <a:t>470,00</a:t>
                      </a:r>
                      <a:endParaRPr lang="ru-RU" sz="1100" dirty="0">
                        <a:effectLst/>
                        <a:latin typeface="Inter SemiBold"/>
                        <a:ea typeface="Calibri"/>
                        <a:cs typeface="Times New Roman"/>
                      </a:endParaRPr>
                    </a:p>
                  </a:txBody>
                  <a:tcPr marL="53473" marR="53473" marT="0" marB="0" anchor="ctr"/>
                </a:tc>
                <a:tc>
                  <a:txBody>
                    <a:bodyPr/>
                    <a:lstStyle/>
                    <a:p>
                      <a:pPr algn="r">
                        <a:lnSpc>
                          <a:spcPct val="115000"/>
                        </a:lnSpc>
                        <a:spcAft>
                          <a:spcPts val="0"/>
                        </a:spcAft>
                      </a:pPr>
                      <a:r>
                        <a:rPr lang="ru-RU" sz="1100" dirty="0" smtClean="0">
                          <a:effectLst/>
                          <a:latin typeface="Inter SemiBold"/>
                        </a:rPr>
                        <a:t>470,00</a:t>
                      </a:r>
                      <a:endParaRPr lang="ru-RU" sz="1100" dirty="0">
                        <a:effectLst/>
                        <a:latin typeface="Inter SemiBold"/>
                        <a:ea typeface="Calibri"/>
                        <a:cs typeface="Times New Roman"/>
                      </a:endParaRPr>
                    </a:p>
                  </a:txBody>
                  <a:tcPr marL="53473" marR="53473" marT="0" marB="0" anchor="ctr"/>
                </a:tc>
              </a:tr>
            </a:tbl>
          </a:graphicData>
        </a:graphic>
      </p:graphicFrame>
      <p:pic>
        <p:nvPicPr>
          <p:cNvPr id="8" name="Picture 3"/>
          <p:cNvPicPr>
            <a:picLocks noChangeAspect="1" noChangeArrowheads="1"/>
          </p:cNvPicPr>
          <p:nvPr/>
        </p:nvPicPr>
        <p:blipFill>
          <a:blip r:embed="rId3">
            <a:duotone>
              <a:schemeClr val="accent3">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28122" y="117825"/>
            <a:ext cx="693911" cy="3891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525499857"/>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Таблица 5"/>
          <p:cNvGraphicFramePr>
            <a:graphicFrameLocks noGrp="1"/>
          </p:cNvGraphicFramePr>
          <p:nvPr>
            <p:extLst>
              <p:ext uri="{D42A27DB-BD31-4B8C-83A1-F6EECF244321}">
                <p14:modId xmlns:p14="http://schemas.microsoft.com/office/powerpoint/2010/main" val="3204867330"/>
              </p:ext>
            </p:extLst>
          </p:nvPr>
        </p:nvGraphicFramePr>
        <p:xfrm>
          <a:off x="152398" y="460826"/>
          <a:ext cx="8771472" cy="4297440"/>
        </p:xfrm>
        <a:graphic>
          <a:graphicData uri="http://schemas.openxmlformats.org/drawingml/2006/table">
            <a:tbl>
              <a:tblPr/>
              <a:tblGrid>
                <a:gridCol w="3678357"/>
                <a:gridCol w="605917"/>
                <a:gridCol w="743103"/>
                <a:gridCol w="743103"/>
                <a:gridCol w="743103"/>
                <a:gridCol w="743103"/>
                <a:gridCol w="771683"/>
                <a:gridCol w="743103"/>
              </a:tblGrid>
              <a:tr h="216858">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Наименование целевого показателя (индикатора)</a:t>
                      </a:r>
                      <a:endParaRPr lang="ru-RU" sz="800" dirty="0">
                        <a:effectLst/>
                        <a:latin typeface="Inter SemiBold"/>
                        <a:ea typeface="Calibri"/>
                        <a:cs typeface="Times New Roman"/>
                      </a:endParaRPr>
                    </a:p>
                  </a:txBody>
                  <a:tcPr marL="44754" marR="44754"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Единица </a:t>
                      </a:r>
                      <a:r>
                        <a:rPr lang="ru-RU" sz="800" dirty="0" smtClean="0">
                          <a:effectLst/>
                          <a:latin typeface="Inter SemiBold"/>
                          <a:ea typeface="Times New Roman"/>
                          <a:cs typeface="Times New Roman"/>
                        </a:rPr>
                        <a:t>измерения</a:t>
                      </a:r>
                      <a:endParaRPr lang="ru-RU" sz="800" dirty="0">
                        <a:effectLst/>
                        <a:latin typeface="Inter SemiBold"/>
                        <a:ea typeface="Calibri"/>
                        <a:cs typeface="Times New Roman"/>
                      </a:endParaRPr>
                    </a:p>
                  </a:txBody>
                  <a:tcPr marL="44754" marR="44754"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2023</a:t>
                      </a:r>
                      <a:endParaRPr lang="ru-RU" sz="800" dirty="0">
                        <a:effectLst/>
                        <a:latin typeface="Inter SemiBold"/>
                        <a:ea typeface="Calibri"/>
                        <a:cs typeface="Times New Roman"/>
                      </a:endParaRPr>
                    </a:p>
                  </a:txBody>
                  <a:tcPr marL="26789" marR="26789"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2024</a:t>
                      </a:r>
                      <a:endParaRPr lang="ru-RU" sz="800" dirty="0">
                        <a:effectLst/>
                        <a:latin typeface="Inter SemiBold"/>
                        <a:ea typeface="Calibri"/>
                        <a:cs typeface="Times New Roman"/>
                      </a:endParaRPr>
                    </a:p>
                  </a:txBody>
                  <a:tcPr marL="26789" marR="26789"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2025</a:t>
                      </a:r>
                      <a:endParaRPr lang="ru-RU" sz="800" dirty="0">
                        <a:effectLst/>
                        <a:latin typeface="Inter SemiBold"/>
                        <a:ea typeface="Calibri"/>
                        <a:cs typeface="Times New Roman"/>
                      </a:endParaRPr>
                    </a:p>
                  </a:txBody>
                  <a:tcPr marL="26789" marR="26789"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2026</a:t>
                      </a:r>
                      <a:endParaRPr lang="ru-RU" sz="800" dirty="0">
                        <a:effectLst/>
                        <a:latin typeface="Inter SemiBold"/>
                        <a:ea typeface="Calibri"/>
                        <a:cs typeface="Times New Roman"/>
                      </a:endParaRPr>
                    </a:p>
                  </a:txBody>
                  <a:tcPr marL="26789" marR="26789"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2027</a:t>
                      </a:r>
                      <a:endParaRPr lang="ru-RU" sz="800" dirty="0">
                        <a:effectLst/>
                        <a:latin typeface="Inter SemiBold"/>
                        <a:ea typeface="Calibri"/>
                        <a:cs typeface="Times New Roman"/>
                      </a:endParaRPr>
                    </a:p>
                  </a:txBody>
                  <a:tcPr marL="26789" marR="26789"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2028</a:t>
                      </a:r>
                      <a:endParaRPr lang="ru-RU" sz="800" dirty="0">
                        <a:effectLst/>
                        <a:latin typeface="Inter SemiBold"/>
                        <a:ea typeface="Calibri"/>
                        <a:cs typeface="Times New Roman"/>
                      </a:endParaRPr>
                    </a:p>
                  </a:txBody>
                  <a:tcPr marL="26789" marR="26789"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146133">
                <a:tc vMerge="1">
                  <a:txBody>
                    <a:bodyPr/>
                    <a:lstStyle/>
                    <a:p>
                      <a:endParaRPr lang="ru-RU"/>
                    </a:p>
                  </a:txBody>
                  <a:tcPr/>
                </a:tc>
                <a:tc vMerge="1">
                  <a:txBody>
                    <a:bodyPr/>
                    <a:lstStyle/>
                    <a:p>
                      <a:endParaRPr lang="ru-RU"/>
                    </a:p>
                  </a:txBody>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отчет</a:t>
                      </a:r>
                      <a:endParaRPr lang="ru-RU" sz="800" dirty="0">
                        <a:effectLst/>
                        <a:latin typeface="Inter SemiBold"/>
                        <a:ea typeface="Calibri"/>
                        <a:cs typeface="Times New Roman"/>
                      </a:endParaRPr>
                    </a:p>
                  </a:txBody>
                  <a:tcPr marL="26789" marR="26789"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800" b="0"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отчет</a:t>
                      </a:r>
                      <a:endParaRPr kumimoji="0" lang="ru-RU" sz="800" b="0" i="0" u="none" strike="noStrike" kern="0" cap="none" spc="0" normalizeH="0" baseline="0" noProof="0" dirty="0">
                        <a:ln>
                          <a:noFill/>
                        </a:ln>
                        <a:solidFill>
                          <a:srgbClr val="00717D"/>
                        </a:solidFill>
                        <a:effectLst/>
                        <a:uLnTx/>
                        <a:uFillTx/>
                        <a:latin typeface="Inter SemiBold"/>
                        <a:ea typeface="Calibri"/>
                        <a:cs typeface="Times New Roman"/>
                        <a:sym typeface="Arial"/>
                      </a:endParaRPr>
                    </a:p>
                  </a:txBody>
                  <a:tcPr marL="32254" marR="32254"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оценка</a:t>
                      </a:r>
                      <a:endParaRPr lang="ru-RU" sz="800" dirty="0">
                        <a:effectLst/>
                        <a:latin typeface="Inter SemiBold"/>
                        <a:ea typeface="Calibri"/>
                        <a:cs typeface="Times New Roman"/>
                      </a:endParaRPr>
                    </a:p>
                  </a:txBody>
                  <a:tcPr marL="32254" marR="32254"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00933">
                <a:tc gridSpan="8">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80899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1100" b="1"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Подпрограмма «Социальная поддержка семьи и детей»</a:t>
                      </a:r>
                      <a:endParaRPr kumimoji="0" lang="ru-RU" sz="1100" b="1" i="0" u="none" strike="noStrike" kern="0" cap="none" spc="0" normalizeH="0" baseline="0" noProof="0" dirty="0">
                        <a:ln>
                          <a:noFill/>
                        </a:ln>
                        <a:solidFill>
                          <a:srgbClr val="00717D"/>
                        </a:solidFill>
                        <a:effectLst/>
                        <a:uLnTx/>
                        <a:uFillTx/>
                        <a:latin typeface="Inter SemiBold"/>
                        <a:ea typeface="Times New Roman"/>
                        <a:cs typeface="Times New Roman"/>
                        <a:sym typeface="Arial"/>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r>
              <a:tr h="381218">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fontAlgn="t"/>
                      <a:r>
                        <a:rPr lang="ru-RU" sz="800" b="0" i="0" u="none" strike="noStrike" dirty="0">
                          <a:solidFill>
                            <a:schemeClr val="tx1"/>
                          </a:solidFill>
                          <a:effectLst/>
                          <a:latin typeface="Inter SemiBold"/>
                        </a:rPr>
                        <a:t>Количество детей-сирот и детей, оставшихся без попечения родителей, учтенных на конец года (в том числе детей, воспитывающихся в семьях опекунов, попечителей, приемных родителей</a:t>
                      </a:r>
                      <a:r>
                        <a:rPr lang="ru-RU" sz="800" b="0" i="0" u="none" strike="noStrike" dirty="0" smtClean="0">
                          <a:solidFill>
                            <a:schemeClr val="tx1"/>
                          </a:solidFill>
                          <a:effectLst/>
                          <a:latin typeface="Inter SemiBold"/>
                        </a:rPr>
                        <a:t>)</a:t>
                      </a:r>
                      <a:endParaRPr lang="ru-RU" sz="800" b="0" i="0" u="none" strike="noStrike" dirty="0">
                        <a:solidFill>
                          <a:schemeClr val="tx1"/>
                        </a:solidFill>
                        <a:effectLst/>
                        <a:latin typeface="Inter SemiBold"/>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a:solidFill>
                            <a:schemeClr val="tx1"/>
                          </a:solidFill>
                          <a:effectLst/>
                          <a:latin typeface="Inter SemiBold"/>
                        </a:rPr>
                        <a:t> человек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a:solidFill>
                            <a:schemeClr val="tx1"/>
                          </a:solidFill>
                          <a:effectLst/>
                          <a:latin typeface="Inter SemiBold"/>
                        </a:rPr>
                        <a:t>83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smtClean="0">
                          <a:solidFill>
                            <a:schemeClr val="tx1"/>
                          </a:solidFill>
                          <a:effectLst/>
                          <a:latin typeface="Inter SemiBold"/>
                        </a:rPr>
                        <a:t>75</a:t>
                      </a:r>
                      <a:endParaRPr lang="ru-RU" sz="800" b="0" i="0" u="none" strike="noStrike" dirty="0">
                        <a:solidFill>
                          <a:schemeClr val="tx1"/>
                        </a:solidFill>
                        <a:effectLst/>
                        <a:latin typeface="Inter SemiBold"/>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smtClean="0">
                          <a:solidFill>
                            <a:schemeClr val="tx1"/>
                          </a:solidFill>
                          <a:effectLst/>
                          <a:latin typeface="Inter SemiBold"/>
                        </a:rPr>
                        <a:t>75</a:t>
                      </a:r>
                      <a:endParaRPr lang="ru-RU" sz="800" b="0" i="0" u="none" strike="noStrike" dirty="0">
                        <a:solidFill>
                          <a:schemeClr val="tx1"/>
                        </a:solidFill>
                        <a:effectLst/>
                        <a:latin typeface="Inter SemiBold"/>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smtClean="0">
                          <a:solidFill>
                            <a:schemeClr val="tx1"/>
                          </a:solidFill>
                          <a:effectLst/>
                          <a:latin typeface="Inter SemiBold"/>
                        </a:rPr>
                        <a:t>75</a:t>
                      </a:r>
                      <a:endParaRPr lang="ru-RU" sz="800" b="0" i="0" u="none" strike="noStrike" dirty="0">
                        <a:solidFill>
                          <a:schemeClr val="tx1"/>
                        </a:solidFill>
                        <a:effectLst/>
                        <a:latin typeface="Inter SemiBold"/>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smtClean="0">
                          <a:solidFill>
                            <a:schemeClr val="tx1"/>
                          </a:solidFill>
                          <a:effectLst/>
                          <a:latin typeface="Inter SemiBold"/>
                        </a:rPr>
                        <a:t>75</a:t>
                      </a:r>
                      <a:endParaRPr lang="ru-RU" sz="800" b="0" i="0" u="none" strike="noStrike" dirty="0">
                        <a:solidFill>
                          <a:schemeClr val="tx1"/>
                        </a:solidFill>
                        <a:effectLst/>
                        <a:latin typeface="Inter SemiBold"/>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smtClean="0">
                          <a:solidFill>
                            <a:schemeClr val="tx1"/>
                          </a:solidFill>
                          <a:effectLst/>
                          <a:latin typeface="Inter SemiBold"/>
                        </a:rPr>
                        <a:t>75</a:t>
                      </a:r>
                      <a:endParaRPr lang="ru-RU" sz="800" b="0" i="0" u="none" strike="noStrike" dirty="0">
                        <a:solidFill>
                          <a:schemeClr val="tx1"/>
                        </a:solidFill>
                        <a:effectLst/>
                        <a:latin typeface="Inter SemiBold"/>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752638">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fontAlgn="ctr"/>
                      <a:r>
                        <a:rPr lang="ru-RU" sz="800" b="0" i="0" u="none" strike="noStrike">
                          <a:solidFill>
                            <a:schemeClr val="tx1"/>
                          </a:solidFill>
                          <a:effectLst/>
                          <a:latin typeface="Inter SemiBold"/>
                        </a:rPr>
                        <a:t>Доля детей, оставшихся без попечения родителей, - всего, в том числе переданных неродственникам (в приемные семьи, на усыновление (удочерение), под опеку (попечительство), охваченных другими формами семейного устройства (семейные детские дома, патронатные семьи), находящихся в государственных (муниципальных) учреждениях всех типов</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smtClean="0">
                          <a:solidFill>
                            <a:schemeClr val="tx1"/>
                          </a:solidFill>
                          <a:effectLst/>
                          <a:latin typeface="Inter SemiBold"/>
                        </a:rPr>
                        <a:t>%</a:t>
                      </a:r>
                      <a:endParaRPr lang="ru-RU" sz="800" b="0" i="0" u="none" strike="noStrike" dirty="0">
                        <a:solidFill>
                          <a:schemeClr val="tx1"/>
                        </a:solidFill>
                        <a:effectLst/>
                        <a:latin typeface="Inter SemiBold"/>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a:solidFill>
                            <a:schemeClr val="tx1"/>
                          </a:solidFill>
                          <a:effectLst/>
                          <a:latin typeface="Inter SemiBold"/>
                        </a:rPr>
                        <a:t>100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a:solidFill>
                            <a:schemeClr val="tx1"/>
                          </a:solidFill>
                          <a:effectLst/>
                          <a:latin typeface="Inter SemiBold"/>
                        </a:rPr>
                        <a:t>100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a:solidFill>
                            <a:schemeClr val="tx1"/>
                          </a:solidFill>
                          <a:effectLst/>
                          <a:latin typeface="Inter SemiBold"/>
                        </a:rPr>
                        <a:t>100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a:solidFill>
                            <a:schemeClr val="tx1"/>
                          </a:solidFill>
                          <a:effectLst/>
                          <a:latin typeface="Inter SemiBold"/>
                        </a:rPr>
                        <a:t>100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a:solidFill>
                            <a:schemeClr val="tx1"/>
                          </a:solidFill>
                          <a:effectLst/>
                          <a:latin typeface="Inter SemiBold"/>
                        </a:rPr>
                        <a:t>100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a:solidFill>
                            <a:schemeClr val="tx1"/>
                          </a:solidFill>
                          <a:effectLst/>
                          <a:latin typeface="Inter SemiBold"/>
                        </a:rPr>
                        <a:t>100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183586">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fontAlgn="t"/>
                      <a:r>
                        <a:rPr lang="ru-RU" sz="800" b="0" i="0" u="none" strike="noStrike">
                          <a:solidFill>
                            <a:schemeClr val="tx1"/>
                          </a:solidFill>
                          <a:effectLst/>
                          <a:latin typeface="Inter SemiBold"/>
                        </a:rPr>
                        <a:t>Количество приемных семей на конец отчетного года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a:solidFill>
                            <a:schemeClr val="tx1"/>
                          </a:solidFill>
                          <a:effectLst/>
                          <a:latin typeface="Inter SemiBold"/>
                        </a:rPr>
                        <a:t>единиц</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a:solidFill>
                            <a:schemeClr val="tx1"/>
                          </a:solidFill>
                          <a:effectLst/>
                          <a:latin typeface="Inter SemiBold"/>
                        </a:rPr>
                        <a:t>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a:solidFill>
                            <a:schemeClr val="tx1"/>
                          </a:solidFill>
                          <a:effectLst/>
                          <a:latin typeface="Inter SemiBold"/>
                        </a:rPr>
                        <a:t>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a:solidFill>
                            <a:schemeClr val="tx1"/>
                          </a:solidFill>
                          <a:effectLst/>
                          <a:latin typeface="Inter SemiBold"/>
                        </a:rPr>
                        <a:t>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a:solidFill>
                            <a:schemeClr val="tx1"/>
                          </a:solidFill>
                          <a:effectLst/>
                          <a:latin typeface="Inter SemiBold"/>
                        </a:rPr>
                        <a:t>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a:solidFill>
                            <a:schemeClr val="tx1"/>
                          </a:solidFill>
                          <a:effectLst/>
                          <a:latin typeface="Inter SemiBold"/>
                        </a:rPr>
                        <a:t>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a:solidFill>
                            <a:schemeClr val="tx1"/>
                          </a:solidFill>
                          <a:effectLst/>
                          <a:latin typeface="Inter SemiBold"/>
                        </a:rPr>
                        <a:t>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75379">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fontAlgn="ctr"/>
                      <a:r>
                        <a:rPr lang="ru-RU" sz="800" b="0" i="0" u="none" strike="noStrike" dirty="0">
                          <a:solidFill>
                            <a:schemeClr val="tx1"/>
                          </a:solidFill>
                          <a:effectLst/>
                          <a:latin typeface="Inter SemiBold"/>
                        </a:rPr>
                        <a:t>Количество семей, в которых обязанности по опеке (попечительству) опекуном исполняются безвозмездно</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a:solidFill>
                            <a:schemeClr val="tx1"/>
                          </a:solidFill>
                          <a:effectLst/>
                          <a:latin typeface="Inter SemiBold"/>
                        </a:rPr>
                        <a:t>единиц</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a:solidFill>
                            <a:schemeClr val="tx1"/>
                          </a:solidFill>
                          <a:effectLst/>
                          <a:latin typeface="Inter SemiBold"/>
                        </a:rPr>
                        <a:t>59</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smtClean="0">
                          <a:solidFill>
                            <a:schemeClr val="tx1"/>
                          </a:solidFill>
                          <a:effectLst/>
                          <a:latin typeface="Inter SemiBold"/>
                        </a:rPr>
                        <a:t>64</a:t>
                      </a:r>
                      <a:endParaRPr lang="ru-RU" sz="800" b="0" i="0" u="none" strike="noStrike" dirty="0">
                        <a:solidFill>
                          <a:schemeClr val="tx1"/>
                        </a:solidFill>
                        <a:effectLst/>
                        <a:latin typeface="Inter SemiBold"/>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smtClean="0">
                          <a:solidFill>
                            <a:schemeClr val="tx1"/>
                          </a:solidFill>
                          <a:effectLst/>
                          <a:latin typeface="Inter SemiBold"/>
                        </a:rPr>
                        <a:t>64</a:t>
                      </a:r>
                      <a:endParaRPr lang="ru-RU" sz="800" b="0" i="0" u="none" strike="noStrike" dirty="0">
                        <a:solidFill>
                          <a:schemeClr val="tx1"/>
                        </a:solidFill>
                        <a:effectLst/>
                        <a:latin typeface="Inter SemiBold"/>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smtClean="0">
                          <a:solidFill>
                            <a:schemeClr val="tx1"/>
                          </a:solidFill>
                          <a:effectLst/>
                          <a:latin typeface="Inter SemiBold"/>
                        </a:rPr>
                        <a:t>64</a:t>
                      </a:r>
                      <a:endParaRPr lang="ru-RU" sz="800" b="0" i="0" u="none" strike="noStrike" dirty="0">
                        <a:solidFill>
                          <a:schemeClr val="tx1"/>
                        </a:solidFill>
                        <a:effectLst/>
                        <a:latin typeface="Inter SemiBold"/>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smtClean="0">
                          <a:solidFill>
                            <a:schemeClr val="tx1"/>
                          </a:solidFill>
                          <a:effectLst/>
                          <a:latin typeface="Inter SemiBold"/>
                        </a:rPr>
                        <a:t>64</a:t>
                      </a:r>
                      <a:endParaRPr lang="ru-RU" sz="800" b="0" i="0" u="none" strike="noStrike" dirty="0">
                        <a:solidFill>
                          <a:schemeClr val="tx1"/>
                        </a:solidFill>
                        <a:effectLst/>
                        <a:latin typeface="Inter SemiBold"/>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smtClean="0">
                          <a:solidFill>
                            <a:schemeClr val="tx1"/>
                          </a:solidFill>
                          <a:effectLst/>
                          <a:latin typeface="Inter SemiBold"/>
                        </a:rPr>
                        <a:t>64</a:t>
                      </a:r>
                      <a:endParaRPr lang="ru-RU" sz="800" b="0" i="0" u="none" strike="noStrike" dirty="0">
                        <a:solidFill>
                          <a:schemeClr val="tx1"/>
                        </a:solidFill>
                        <a:effectLst/>
                        <a:latin typeface="Inter SemiBold"/>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180542">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fontAlgn="ctr"/>
                      <a:r>
                        <a:rPr lang="ru-RU" sz="800" b="0" i="0" u="none" strike="noStrike">
                          <a:solidFill>
                            <a:schemeClr val="tx1"/>
                          </a:solidFill>
                          <a:effectLst/>
                          <a:latin typeface="Inter SemiBold"/>
                        </a:rPr>
                        <a:t>Количество усыновленных детей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a:solidFill>
                            <a:schemeClr val="tx1"/>
                          </a:solidFill>
                          <a:effectLst/>
                          <a:latin typeface="Inter SemiBold"/>
                        </a:rPr>
                        <a:t>человек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a:solidFill>
                            <a:schemeClr val="tx1"/>
                          </a:solidFill>
                          <a:effectLst/>
                          <a:latin typeface="Inter SemiBold"/>
                        </a:rPr>
                        <a:t>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a:solidFill>
                            <a:schemeClr val="tx1"/>
                          </a:solidFill>
                          <a:effectLst/>
                          <a:latin typeface="Inter SemiBold"/>
                        </a:rPr>
                        <a:t>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a:solidFill>
                            <a:schemeClr val="tx1"/>
                          </a:solidFill>
                          <a:effectLst/>
                          <a:latin typeface="Inter SemiBold"/>
                        </a:rPr>
                        <a:t>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a:solidFill>
                            <a:schemeClr val="tx1"/>
                          </a:solidFill>
                          <a:effectLst/>
                          <a:latin typeface="Inter SemiBold"/>
                        </a:rPr>
                        <a:t>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a:solidFill>
                            <a:schemeClr val="tx1"/>
                          </a:solidFill>
                          <a:effectLst/>
                          <a:latin typeface="Inter SemiBold"/>
                        </a:rPr>
                        <a:t>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a:solidFill>
                            <a:schemeClr val="tx1"/>
                          </a:solidFill>
                          <a:effectLst/>
                          <a:latin typeface="Inter SemiBold"/>
                        </a:rPr>
                        <a:t>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183586">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fontAlgn="ctr"/>
                      <a:r>
                        <a:rPr lang="ru-RU" sz="800" b="0" i="0" u="none" strike="noStrike">
                          <a:solidFill>
                            <a:schemeClr val="tx1"/>
                          </a:solidFill>
                          <a:effectLst/>
                          <a:latin typeface="Inter SemiBold"/>
                        </a:rPr>
                        <a:t>Количество зарегистрированных многодетных семей</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a:solidFill>
                            <a:schemeClr val="tx1"/>
                          </a:solidFill>
                          <a:effectLst/>
                          <a:latin typeface="Inter SemiBold"/>
                        </a:rPr>
                        <a:t>единиц</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a:solidFill>
                            <a:schemeClr val="tx1"/>
                          </a:solidFill>
                          <a:effectLst/>
                          <a:latin typeface="Inter SemiBold"/>
                        </a:rPr>
                        <a:t>1117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smtClean="0">
                          <a:solidFill>
                            <a:schemeClr val="tx1"/>
                          </a:solidFill>
                          <a:effectLst/>
                          <a:latin typeface="Inter SemiBold"/>
                        </a:rPr>
                        <a:t>1069</a:t>
                      </a:r>
                      <a:endParaRPr lang="ru-RU" sz="800" b="0" i="0" u="none" strike="noStrike" dirty="0">
                        <a:solidFill>
                          <a:schemeClr val="tx1"/>
                        </a:solidFill>
                        <a:effectLst/>
                        <a:latin typeface="Inter SemiBold"/>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smtClean="0">
                          <a:solidFill>
                            <a:schemeClr val="tx1"/>
                          </a:solidFill>
                          <a:effectLst/>
                          <a:latin typeface="Inter SemiBold"/>
                        </a:rPr>
                        <a:t>1069</a:t>
                      </a:r>
                      <a:endParaRPr lang="ru-RU" sz="800" b="0" i="0" u="none" strike="noStrike" dirty="0">
                        <a:solidFill>
                          <a:schemeClr val="tx1"/>
                        </a:solidFill>
                        <a:effectLst/>
                        <a:latin typeface="Inter SemiBold"/>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smtClean="0">
                          <a:solidFill>
                            <a:schemeClr val="tx1"/>
                          </a:solidFill>
                          <a:effectLst/>
                          <a:latin typeface="Inter SemiBold"/>
                        </a:rPr>
                        <a:t>1069</a:t>
                      </a:r>
                      <a:endParaRPr lang="ru-RU" sz="800" b="0" i="0" u="none" strike="noStrike" dirty="0">
                        <a:solidFill>
                          <a:schemeClr val="tx1"/>
                        </a:solidFill>
                        <a:effectLst/>
                        <a:latin typeface="Inter SemiBold"/>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smtClean="0">
                          <a:solidFill>
                            <a:schemeClr val="tx1"/>
                          </a:solidFill>
                          <a:effectLst/>
                          <a:latin typeface="Inter SemiBold"/>
                        </a:rPr>
                        <a:t>1069</a:t>
                      </a:r>
                      <a:endParaRPr lang="ru-RU" sz="800" b="0" i="0" u="none" strike="noStrike" dirty="0">
                        <a:solidFill>
                          <a:schemeClr val="tx1"/>
                        </a:solidFill>
                        <a:effectLst/>
                        <a:latin typeface="Inter SemiBold"/>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smtClean="0">
                          <a:solidFill>
                            <a:schemeClr val="tx1"/>
                          </a:solidFill>
                          <a:effectLst/>
                          <a:latin typeface="Inter SemiBold"/>
                        </a:rPr>
                        <a:t>1069</a:t>
                      </a:r>
                      <a:endParaRPr lang="ru-RU" sz="800" b="0" i="0" u="none" strike="noStrike" dirty="0">
                        <a:solidFill>
                          <a:schemeClr val="tx1"/>
                        </a:solidFill>
                        <a:effectLst/>
                        <a:latin typeface="Inter SemiBold"/>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54145">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fontAlgn="ctr"/>
                      <a:r>
                        <a:rPr lang="ru-RU" sz="800" b="0" i="0" u="none" strike="noStrike">
                          <a:solidFill>
                            <a:schemeClr val="tx1"/>
                          </a:solidFill>
                          <a:effectLst/>
                          <a:latin typeface="Inter SemiBold"/>
                        </a:rPr>
                        <a:t>Количество неблагополучных семей, состоящих на учете на конец отчетного года</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a:solidFill>
                            <a:schemeClr val="tx1"/>
                          </a:solidFill>
                          <a:effectLst/>
                          <a:latin typeface="Inter SemiBold"/>
                        </a:rPr>
                        <a:t>единиц</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a:solidFill>
                            <a:schemeClr val="tx1"/>
                          </a:solidFill>
                          <a:effectLst/>
                          <a:latin typeface="Inter SemiBold"/>
                        </a:rPr>
                        <a:t>23(СОП)</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smtClean="0">
                          <a:solidFill>
                            <a:schemeClr val="tx1"/>
                          </a:solidFill>
                          <a:effectLst/>
                          <a:latin typeface="Inter SemiBold"/>
                        </a:rPr>
                        <a:t>18 </a:t>
                      </a:r>
                      <a:r>
                        <a:rPr lang="ru-RU" sz="800" b="0" i="0" u="none" strike="noStrike" dirty="0">
                          <a:solidFill>
                            <a:schemeClr val="tx1"/>
                          </a:solidFill>
                          <a:effectLst/>
                          <a:latin typeface="Inter SemiBold"/>
                        </a:rPr>
                        <a:t>(СОП)</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smtClean="0">
                          <a:solidFill>
                            <a:schemeClr val="tx1"/>
                          </a:solidFill>
                          <a:effectLst/>
                          <a:latin typeface="Inter SemiBold"/>
                        </a:rPr>
                        <a:t>18 (СОП)</a:t>
                      </a:r>
                      <a:endParaRPr lang="ru-RU" sz="800" b="0" i="0" u="none" strike="noStrike" dirty="0">
                        <a:solidFill>
                          <a:schemeClr val="tx1"/>
                        </a:solidFill>
                        <a:effectLst/>
                        <a:latin typeface="Inter SemiBold"/>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smtClean="0">
                          <a:solidFill>
                            <a:schemeClr val="tx1"/>
                          </a:solidFill>
                          <a:effectLst/>
                          <a:latin typeface="Inter SemiBold"/>
                        </a:rPr>
                        <a:t>18 (СОП)</a:t>
                      </a:r>
                      <a:endParaRPr lang="ru-RU" sz="800" b="0" i="0" u="none" strike="noStrike" dirty="0">
                        <a:solidFill>
                          <a:schemeClr val="tx1"/>
                        </a:solidFill>
                        <a:effectLst/>
                        <a:latin typeface="Inter SemiBold"/>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smtClean="0">
                          <a:solidFill>
                            <a:schemeClr val="tx1"/>
                          </a:solidFill>
                          <a:effectLst/>
                          <a:latin typeface="Inter SemiBold"/>
                        </a:rPr>
                        <a:t>18 (СОП)</a:t>
                      </a:r>
                      <a:endParaRPr lang="ru-RU" sz="800" b="0" i="0" u="none" strike="noStrike" dirty="0">
                        <a:solidFill>
                          <a:schemeClr val="tx1"/>
                        </a:solidFill>
                        <a:effectLst/>
                        <a:latin typeface="Inter SemiBold"/>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smtClean="0">
                          <a:solidFill>
                            <a:schemeClr val="tx1"/>
                          </a:solidFill>
                          <a:effectLst/>
                          <a:latin typeface="Inter SemiBold"/>
                        </a:rPr>
                        <a:t>18 (СОП)</a:t>
                      </a:r>
                      <a:endParaRPr lang="ru-RU" sz="800" b="0" i="0" u="none" strike="noStrike" dirty="0">
                        <a:solidFill>
                          <a:schemeClr val="tx1"/>
                        </a:solidFill>
                        <a:effectLst/>
                        <a:latin typeface="Inter SemiBold"/>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183586">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fontAlgn="ctr"/>
                      <a:r>
                        <a:rPr lang="ru-RU" sz="800" b="0" i="0" u="none" strike="noStrike">
                          <a:solidFill>
                            <a:schemeClr val="tx1"/>
                          </a:solidFill>
                          <a:effectLst/>
                          <a:latin typeface="Inter SemiBold"/>
                        </a:rPr>
                        <a:t>Количество детей, родители которых лишены родительских прав</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a:solidFill>
                            <a:schemeClr val="tx1"/>
                          </a:solidFill>
                          <a:effectLst/>
                          <a:latin typeface="Inter SemiBold"/>
                        </a:rPr>
                        <a:t>человек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a:solidFill>
                            <a:schemeClr val="tx1"/>
                          </a:solidFill>
                          <a:effectLst/>
                          <a:latin typeface="Inter SemiBold"/>
                        </a:rPr>
                        <a:t>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smtClean="0">
                          <a:solidFill>
                            <a:schemeClr val="tx1"/>
                          </a:solidFill>
                          <a:effectLst/>
                          <a:latin typeface="Inter SemiBold"/>
                        </a:rPr>
                        <a:t>15</a:t>
                      </a:r>
                      <a:endParaRPr lang="ru-RU" sz="800" b="0" i="0" u="none" strike="noStrike" dirty="0">
                        <a:solidFill>
                          <a:schemeClr val="tx1"/>
                        </a:solidFill>
                        <a:effectLst/>
                        <a:latin typeface="Inter SemiBold"/>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a:solidFill>
                            <a:schemeClr val="tx1"/>
                          </a:solidFill>
                          <a:effectLst/>
                          <a:latin typeface="Inter SemiBold"/>
                        </a:rPr>
                        <a:t>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a:solidFill>
                            <a:schemeClr val="tx1"/>
                          </a:solidFill>
                          <a:effectLst/>
                          <a:latin typeface="Inter SemiBold"/>
                        </a:rPr>
                        <a:t>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a:solidFill>
                            <a:schemeClr val="tx1"/>
                          </a:solidFill>
                          <a:effectLst/>
                          <a:latin typeface="Inter SemiBold"/>
                        </a:rPr>
                        <a:t>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a:solidFill>
                            <a:schemeClr val="tx1"/>
                          </a:solidFill>
                          <a:effectLst/>
                          <a:latin typeface="Inter SemiBold"/>
                        </a:rPr>
                        <a:t>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198414">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fontAlgn="ctr"/>
                      <a:r>
                        <a:rPr lang="ru-RU" sz="800" b="0" i="0" u="none" strike="noStrike">
                          <a:solidFill>
                            <a:schemeClr val="tx1"/>
                          </a:solidFill>
                          <a:effectLst/>
                          <a:latin typeface="Inter SemiBold"/>
                        </a:rPr>
                        <a:t>Количество детей, родители которых ограничены родительских прав</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a:solidFill>
                            <a:schemeClr val="tx1"/>
                          </a:solidFill>
                          <a:effectLst/>
                          <a:latin typeface="Inter SemiBold"/>
                        </a:rPr>
                        <a:t>человек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a:solidFill>
                            <a:schemeClr val="tx1"/>
                          </a:solidFill>
                          <a:effectLst/>
                          <a:latin typeface="Inter SemiBold"/>
                        </a:rPr>
                        <a:t>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smtClean="0">
                          <a:solidFill>
                            <a:schemeClr val="tx1"/>
                          </a:solidFill>
                          <a:effectLst/>
                          <a:latin typeface="Inter SemiBold"/>
                        </a:rPr>
                        <a:t>1</a:t>
                      </a:r>
                      <a:endParaRPr lang="ru-RU" sz="800" b="0" i="0" u="none" strike="noStrike" dirty="0">
                        <a:solidFill>
                          <a:schemeClr val="tx1"/>
                        </a:solidFill>
                        <a:effectLst/>
                        <a:latin typeface="Inter SemiBold"/>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smtClean="0">
                          <a:solidFill>
                            <a:schemeClr val="tx1"/>
                          </a:solidFill>
                          <a:effectLst/>
                          <a:latin typeface="Inter SemiBold"/>
                        </a:rPr>
                        <a:t>1</a:t>
                      </a:r>
                      <a:endParaRPr lang="ru-RU" sz="800" b="0" i="0" u="none" strike="noStrike" dirty="0">
                        <a:solidFill>
                          <a:schemeClr val="tx1"/>
                        </a:solidFill>
                        <a:effectLst/>
                        <a:latin typeface="Inter SemiBold"/>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smtClean="0">
                          <a:solidFill>
                            <a:schemeClr val="tx1"/>
                          </a:solidFill>
                          <a:effectLst/>
                          <a:latin typeface="Inter SemiBold"/>
                        </a:rPr>
                        <a:t>1</a:t>
                      </a:r>
                      <a:endParaRPr lang="ru-RU" sz="800" b="0" i="0" u="none" strike="noStrike" dirty="0">
                        <a:solidFill>
                          <a:schemeClr val="tx1"/>
                        </a:solidFill>
                        <a:effectLst/>
                        <a:latin typeface="Inter SemiBold"/>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smtClean="0">
                          <a:solidFill>
                            <a:schemeClr val="tx1"/>
                          </a:solidFill>
                          <a:effectLst/>
                          <a:latin typeface="Inter SemiBold"/>
                        </a:rPr>
                        <a:t>1</a:t>
                      </a:r>
                      <a:endParaRPr lang="ru-RU" sz="800" b="0" i="0" u="none" strike="noStrike" dirty="0">
                        <a:solidFill>
                          <a:schemeClr val="tx1"/>
                        </a:solidFill>
                        <a:effectLst/>
                        <a:latin typeface="Inter SemiBold"/>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smtClean="0">
                          <a:solidFill>
                            <a:schemeClr val="tx1"/>
                          </a:solidFill>
                          <a:effectLst/>
                          <a:latin typeface="Inter SemiBold"/>
                        </a:rPr>
                        <a:t>1</a:t>
                      </a:r>
                      <a:endParaRPr lang="ru-RU" sz="800" b="0" i="0" u="none" strike="noStrike" dirty="0">
                        <a:solidFill>
                          <a:schemeClr val="tx1"/>
                        </a:solidFill>
                        <a:effectLst/>
                        <a:latin typeface="Inter SemiBold"/>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501758">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fontAlgn="ctr"/>
                      <a:r>
                        <a:rPr lang="ru-RU" sz="800" b="0" i="0" u="none" strike="noStrike" dirty="0">
                          <a:solidFill>
                            <a:schemeClr val="tx1"/>
                          </a:solidFill>
                          <a:effectLst/>
                          <a:latin typeface="Inter SemiBold"/>
                        </a:rPr>
                        <a:t>Обеспечение сохранности закрепленных за  детьми – сиротами и детьми, оставшимися без попечения родителей, а также лицами  из числа детей – сирот и детей, оставшихся без попечения родителей, жилых помещений</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a:solidFill>
                            <a:schemeClr val="tx1"/>
                          </a:solidFill>
                          <a:effectLst/>
                          <a:latin typeface="Inter SemiBold"/>
                        </a:rPr>
                        <a:t>единиц</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a:solidFill>
                            <a:schemeClr val="tx1"/>
                          </a:solidFill>
                          <a:effectLst/>
                          <a:latin typeface="Inter SemiBold"/>
                        </a:rPr>
                        <a:t>34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smtClean="0">
                          <a:solidFill>
                            <a:schemeClr val="tx1"/>
                          </a:solidFill>
                          <a:effectLst/>
                          <a:latin typeface="Inter SemiBold"/>
                        </a:rPr>
                        <a:t>41</a:t>
                      </a:r>
                      <a:endParaRPr lang="ru-RU" sz="800" b="0" i="0" u="none" strike="noStrike" dirty="0">
                        <a:solidFill>
                          <a:schemeClr val="tx1"/>
                        </a:solidFill>
                        <a:effectLst/>
                        <a:latin typeface="Inter SemiBold"/>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smtClean="0">
                          <a:solidFill>
                            <a:schemeClr val="tx1"/>
                          </a:solidFill>
                          <a:effectLst/>
                          <a:latin typeface="Inter SemiBold"/>
                        </a:rPr>
                        <a:t>41</a:t>
                      </a:r>
                      <a:endParaRPr lang="ru-RU" sz="800" b="0" i="0" u="none" strike="noStrike" dirty="0">
                        <a:solidFill>
                          <a:schemeClr val="tx1"/>
                        </a:solidFill>
                        <a:effectLst/>
                        <a:latin typeface="Inter SemiBold"/>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smtClean="0">
                          <a:solidFill>
                            <a:schemeClr val="tx1"/>
                          </a:solidFill>
                          <a:effectLst/>
                          <a:latin typeface="Inter SemiBold"/>
                        </a:rPr>
                        <a:t>41</a:t>
                      </a:r>
                      <a:endParaRPr lang="ru-RU" sz="800" b="0" i="0" u="none" strike="noStrike" dirty="0">
                        <a:solidFill>
                          <a:schemeClr val="tx1"/>
                        </a:solidFill>
                        <a:effectLst/>
                        <a:latin typeface="Inter SemiBold"/>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smtClean="0">
                          <a:solidFill>
                            <a:schemeClr val="tx1"/>
                          </a:solidFill>
                          <a:effectLst/>
                          <a:latin typeface="Inter SemiBold"/>
                        </a:rPr>
                        <a:t>41</a:t>
                      </a:r>
                      <a:endParaRPr lang="ru-RU" sz="800" b="0" i="0" u="none" strike="noStrike" dirty="0">
                        <a:solidFill>
                          <a:schemeClr val="tx1"/>
                        </a:solidFill>
                        <a:effectLst/>
                        <a:latin typeface="Inter SemiBold"/>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smtClean="0">
                          <a:solidFill>
                            <a:schemeClr val="tx1"/>
                          </a:solidFill>
                          <a:effectLst/>
                          <a:latin typeface="Inter SemiBold"/>
                        </a:rPr>
                        <a:t>41</a:t>
                      </a:r>
                      <a:endParaRPr lang="ru-RU" sz="800" b="0" i="0" u="none" strike="noStrike" dirty="0">
                        <a:solidFill>
                          <a:schemeClr val="tx1"/>
                        </a:solidFill>
                        <a:effectLst/>
                        <a:latin typeface="Inter SemiBold"/>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183586">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fontAlgn="ctr"/>
                      <a:r>
                        <a:rPr lang="ru-RU" sz="800" b="0" i="0" u="none" strike="noStrike" dirty="0">
                          <a:solidFill>
                            <a:schemeClr val="tx1"/>
                          </a:solidFill>
                          <a:effectLst/>
                          <a:latin typeface="Inter SemiBold"/>
                        </a:rPr>
                        <a:t>Количество выданных удостоверений многодетной семьи</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a:solidFill>
                            <a:schemeClr val="tx1"/>
                          </a:solidFill>
                          <a:effectLst/>
                          <a:latin typeface="Inter SemiBold"/>
                        </a:rPr>
                        <a:t>единиц</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a:solidFill>
                            <a:schemeClr val="tx1"/>
                          </a:solidFill>
                          <a:effectLst/>
                          <a:latin typeface="Inter SemiBold"/>
                        </a:rPr>
                        <a:t>207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a:solidFill>
                            <a:schemeClr val="tx1"/>
                          </a:solidFill>
                          <a:effectLst/>
                          <a:latin typeface="Inter SemiBold"/>
                        </a:rPr>
                        <a:t>220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a:solidFill>
                            <a:schemeClr val="tx1"/>
                          </a:solidFill>
                          <a:effectLst/>
                          <a:latin typeface="Inter SemiBold"/>
                        </a:rPr>
                        <a:t>222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a:solidFill>
                            <a:schemeClr val="tx1"/>
                          </a:solidFill>
                          <a:effectLst/>
                          <a:latin typeface="Inter SemiBold"/>
                        </a:rPr>
                        <a:t>224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a:solidFill>
                            <a:schemeClr val="tx1"/>
                          </a:solidFill>
                          <a:effectLst/>
                          <a:latin typeface="Inter SemiBold"/>
                        </a:rPr>
                        <a:t>226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a:solidFill>
                            <a:schemeClr val="tx1"/>
                          </a:solidFill>
                          <a:effectLst/>
                          <a:latin typeface="Inter SemiBold"/>
                        </a:rPr>
                        <a:t>226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00933">
                <a:tc gridSpan="8">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80899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1100" b="1"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Реализация федерального проекта «Финансовая поддержка семей при рождении детей</a:t>
                      </a:r>
                      <a:r>
                        <a:rPr kumimoji="0" lang="ru-RU" sz="1100" b="1"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 (до 2025 года)</a:t>
                      </a:r>
                      <a:endParaRPr kumimoji="0" lang="ru-RU" sz="1100" b="1" i="0" u="none" strike="noStrike" kern="0" cap="none" spc="0" normalizeH="0" baseline="0" noProof="0" dirty="0">
                        <a:ln>
                          <a:noFill/>
                        </a:ln>
                        <a:solidFill>
                          <a:srgbClr val="00717D"/>
                        </a:solidFill>
                        <a:effectLst/>
                        <a:uLnTx/>
                        <a:uFillTx/>
                        <a:latin typeface="Inter SemiBold"/>
                        <a:ea typeface="Times New Roman"/>
                        <a:cs typeface="Times New Roman"/>
                        <a:sym typeface="Arial"/>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54145">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fontAlgn="ctr"/>
                      <a:r>
                        <a:rPr lang="ru-RU" sz="800" b="0" i="0" u="none" strike="noStrike" dirty="0">
                          <a:solidFill>
                            <a:schemeClr val="tx1"/>
                          </a:solidFill>
                          <a:effectLst/>
                          <a:latin typeface="Inter SemiBold"/>
                        </a:rPr>
                        <a:t>Количество детей из  многодетных семей обучающихся в общеобразовательных организациях, получающих бесплатное питание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a:solidFill>
                            <a:schemeClr val="tx1"/>
                          </a:solidFill>
                          <a:effectLst/>
                          <a:latin typeface="Inter SemiBold"/>
                        </a:rPr>
                        <a:t>человек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800" b="0" i="0" u="none" strike="noStrike" dirty="0">
                          <a:solidFill>
                            <a:schemeClr val="tx1"/>
                          </a:solidFill>
                          <a:effectLst/>
                          <a:latin typeface="Inter SemiBold"/>
                        </a:rPr>
                        <a:t>921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smtClean="0">
                          <a:solidFill>
                            <a:schemeClr val="tx1"/>
                          </a:solidFill>
                          <a:effectLst/>
                          <a:latin typeface="Inter SemiBold"/>
                        </a:rPr>
                        <a:t>998</a:t>
                      </a:r>
                      <a:endParaRPr lang="ru-RU" sz="800" b="0" i="0" u="none" strike="noStrike" dirty="0">
                        <a:solidFill>
                          <a:schemeClr val="tx1"/>
                        </a:solidFill>
                        <a:effectLst/>
                        <a:latin typeface="Inter SemiBold"/>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smtClean="0">
                          <a:solidFill>
                            <a:schemeClr val="tx1"/>
                          </a:solidFill>
                          <a:effectLst/>
                          <a:latin typeface="Inter SemiBold"/>
                        </a:rPr>
                        <a:t>-</a:t>
                      </a:r>
                      <a:endParaRPr lang="ru-RU" sz="800" b="0" i="0" u="none" strike="noStrike" dirty="0">
                        <a:solidFill>
                          <a:schemeClr val="tx1"/>
                        </a:solidFill>
                        <a:effectLst/>
                        <a:latin typeface="Inter SemiBold"/>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800" b="0" i="0" u="none" strike="noStrike" dirty="0" smtClean="0">
                          <a:solidFill>
                            <a:schemeClr val="tx1"/>
                          </a:solidFill>
                          <a:effectLst/>
                          <a:latin typeface="Inter SemiBold"/>
                        </a:rPr>
                        <a:t>-</a:t>
                      </a:r>
                      <a:endParaRPr lang="ru-RU" sz="800" b="0" i="0" u="none" strike="noStrike" dirty="0">
                        <a:solidFill>
                          <a:schemeClr val="tx1"/>
                        </a:solidFill>
                        <a:effectLst/>
                        <a:latin typeface="Inter SemiBold"/>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smtClean="0">
                          <a:solidFill>
                            <a:schemeClr val="tx1"/>
                          </a:solidFill>
                          <a:effectLst/>
                          <a:latin typeface="Inter SemiBold"/>
                        </a:rPr>
                        <a:t>-</a:t>
                      </a:r>
                      <a:endParaRPr lang="ru-RU" sz="800" b="0" i="0" u="none" strike="noStrike" dirty="0">
                        <a:solidFill>
                          <a:schemeClr val="tx1"/>
                        </a:solidFill>
                        <a:effectLst/>
                        <a:latin typeface="Inter SemiBold"/>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smtClean="0">
                          <a:solidFill>
                            <a:schemeClr val="tx1"/>
                          </a:solidFill>
                          <a:effectLst/>
                          <a:latin typeface="Inter SemiBold"/>
                        </a:rPr>
                        <a:t>-</a:t>
                      </a:r>
                      <a:endParaRPr lang="ru-RU" sz="800" b="0" i="0" u="none" strike="noStrike" dirty="0" smtClean="0">
                        <a:solidFill>
                          <a:schemeClr val="tx1"/>
                        </a:solidFill>
                        <a:effectLst/>
                        <a:latin typeface="Inter SemiBold"/>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5" name="Прямоугольник 4"/>
          <p:cNvSpPr/>
          <p:nvPr/>
        </p:nvSpPr>
        <p:spPr>
          <a:xfrm>
            <a:off x="220980" y="76200"/>
            <a:ext cx="8511540" cy="276999"/>
          </a:xfrm>
          <a:prstGeom prst="rect">
            <a:avLst/>
          </a:prstGeom>
        </p:spPr>
        <p:txBody>
          <a:bodyPr wrap="square">
            <a:spAutoFit/>
          </a:bodyPr>
          <a:lstStyle/>
          <a:p>
            <a:pPr algn="ctr"/>
            <a:r>
              <a:rPr lang="ru-RU" sz="1200" b="1" dirty="0">
                <a:solidFill>
                  <a:schemeClr val="tx1">
                    <a:lumMod val="75000"/>
                  </a:schemeClr>
                </a:solidFill>
                <a:latin typeface="Be Vietnam Pro"/>
                <a:ea typeface="Be Vietnam Pro"/>
                <a:cs typeface="Be Vietnam Pro"/>
              </a:rPr>
              <a:t>Основные результаты муниципальной программы </a:t>
            </a:r>
            <a:r>
              <a:rPr lang="ru-RU" sz="1200" b="1" dirty="0" smtClean="0">
                <a:solidFill>
                  <a:schemeClr val="tx1">
                    <a:lumMod val="75000"/>
                  </a:schemeClr>
                </a:solidFill>
                <a:latin typeface="Be Vietnam Pro"/>
                <a:ea typeface="Be Vietnam Pro"/>
                <a:cs typeface="Be Vietnam Pro"/>
              </a:rPr>
              <a:t>«</a:t>
            </a:r>
            <a:r>
              <a:rPr lang="ru-RU" sz="1200" b="1" dirty="0">
                <a:solidFill>
                  <a:schemeClr val="tx1">
                    <a:lumMod val="75000"/>
                  </a:schemeClr>
                </a:solidFill>
                <a:latin typeface="Be Vietnam Pro"/>
                <a:ea typeface="Be Vietnam Pro"/>
                <a:cs typeface="Be Vietnam Pro"/>
                <a:sym typeface="Be Vietnam Pro"/>
              </a:rPr>
              <a:t>Социальная поддержка населения»</a:t>
            </a:r>
          </a:p>
        </p:txBody>
      </p:sp>
    </p:spTree>
    <p:extLst>
      <p:ext uri="{BB962C8B-B14F-4D97-AF65-F5344CB8AC3E}">
        <p14:creationId xmlns:p14="http://schemas.microsoft.com/office/powerpoint/2010/main" val="870827975"/>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Таблица 5"/>
          <p:cNvGraphicFramePr>
            <a:graphicFrameLocks noGrp="1"/>
          </p:cNvGraphicFramePr>
          <p:nvPr>
            <p:extLst>
              <p:ext uri="{D42A27DB-BD31-4B8C-83A1-F6EECF244321}">
                <p14:modId xmlns:p14="http://schemas.microsoft.com/office/powerpoint/2010/main" val="61065119"/>
              </p:ext>
            </p:extLst>
          </p:nvPr>
        </p:nvGraphicFramePr>
        <p:xfrm>
          <a:off x="230216" y="212194"/>
          <a:ext cx="8771472" cy="4567823"/>
        </p:xfrm>
        <a:graphic>
          <a:graphicData uri="http://schemas.openxmlformats.org/drawingml/2006/table">
            <a:tbl>
              <a:tblPr/>
              <a:tblGrid>
                <a:gridCol w="3678357"/>
                <a:gridCol w="605917"/>
                <a:gridCol w="743103"/>
                <a:gridCol w="743103"/>
                <a:gridCol w="743103"/>
                <a:gridCol w="743103"/>
                <a:gridCol w="771683"/>
                <a:gridCol w="743103"/>
              </a:tblGrid>
              <a:tr h="203485">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Наименование целевого показателя (индикатора)</a:t>
                      </a:r>
                      <a:endParaRPr lang="ru-RU" sz="800" dirty="0">
                        <a:effectLst/>
                        <a:latin typeface="Inter SemiBold"/>
                        <a:ea typeface="Calibri"/>
                        <a:cs typeface="Times New Roman"/>
                      </a:endParaRPr>
                    </a:p>
                  </a:txBody>
                  <a:tcPr marL="44754" marR="44754"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Единица </a:t>
                      </a:r>
                      <a:r>
                        <a:rPr lang="ru-RU" sz="800" dirty="0" smtClean="0">
                          <a:effectLst/>
                          <a:latin typeface="Inter SemiBold"/>
                          <a:ea typeface="Times New Roman"/>
                          <a:cs typeface="Times New Roman"/>
                        </a:rPr>
                        <a:t>измерения</a:t>
                      </a:r>
                      <a:endParaRPr lang="ru-RU" sz="800" dirty="0">
                        <a:effectLst/>
                        <a:latin typeface="Inter SemiBold"/>
                        <a:ea typeface="Calibri"/>
                        <a:cs typeface="Times New Roman"/>
                      </a:endParaRPr>
                    </a:p>
                  </a:txBody>
                  <a:tcPr marL="44754" marR="44754"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2023</a:t>
                      </a:r>
                      <a:endParaRPr lang="ru-RU" sz="800" dirty="0">
                        <a:effectLst/>
                        <a:latin typeface="Inter SemiBold"/>
                        <a:ea typeface="Calibri"/>
                        <a:cs typeface="Times New Roman"/>
                      </a:endParaRPr>
                    </a:p>
                  </a:txBody>
                  <a:tcPr marL="26789" marR="26789"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2024</a:t>
                      </a:r>
                      <a:endParaRPr lang="ru-RU" sz="800" dirty="0">
                        <a:effectLst/>
                        <a:latin typeface="Inter SemiBold"/>
                        <a:ea typeface="Calibri"/>
                        <a:cs typeface="Times New Roman"/>
                      </a:endParaRPr>
                    </a:p>
                  </a:txBody>
                  <a:tcPr marL="26789" marR="26789"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2025</a:t>
                      </a:r>
                      <a:endParaRPr lang="ru-RU" sz="800" dirty="0">
                        <a:effectLst/>
                        <a:latin typeface="Inter SemiBold"/>
                        <a:ea typeface="Calibri"/>
                        <a:cs typeface="Times New Roman"/>
                      </a:endParaRPr>
                    </a:p>
                  </a:txBody>
                  <a:tcPr marL="26789" marR="26789"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2026</a:t>
                      </a:r>
                      <a:endParaRPr lang="ru-RU" sz="800" dirty="0">
                        <a:effectLst/>
                        <a:latin typeface="Inter SemiBold"/>
                        <a:ea typeface="Calibri"/>
                        <a:cs typeface="Times New Roman"/>
                      </a:endParaRPr>
                    </a:p>
                  </a:txBody>
                  <a:tcPr marL="26789" marR="26789"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2027</a:t>
                      </a:r>
                      <a:endParaRPr lang="ru-RU" sz="800" dirty="0">
                        <a:effectLst/>
                        <a:latin typeface="Inter SemiBold"/>
                        <a:ea typeface="Calibri"/>
                        <a:cs typeface="Times New Roman"/>
                      </a:endParaRPr>
                    </a:p>
                  </a:txBody>
                  <a:tcPr marL="26789" marR="26789"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2028</a:t>
                      </a:r>
                      <a:endParaRPr lang="ru-RU" sz="800" dirty="0">
                        <a:effectLst/>
                        <a:latin typeface="Inter SemiBold"/>
                        <a:ea typeface="Calibri"/>
                        <a:cs typeface="Times New Roman"/>
                      </a:endParaRPr>
                    </a:p>
                  </a:txBody>
                  <a:tcPr marL="26789" marR="26789"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137122">
                <a:tc vMerge="1">
                  <a:txBody>
                    <a:bodyPr/>
                    <a:lstStyle/>
                    <a:p>
                      <a:endParaRPr lang="ru-RU"/>
                    </a:p>
                  </a:txBody>
                  <a:tcPr/>
                </a:tc>
                <a:tc vMerge="1">
                  <a:txBody>
                    <a:bodyPr/>
                    <a:lstStyle/>
                    <a:p>
                      <a:endParaRPr lang="ru-RU"/>
                    </a:p>
                  </a:txBody>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отчет</a:t>
                      </a:r>
                      <a:endParaRPr lang="ru-RU" sz="800" dirty="0">
                        <a:effectLst/>
                        <a:latin typeface="Inter SemiBold"/>
                        <a:ea typeface="Calibri"/>
                        <a:cs typeface="Times New Roman"/>
                      </a:endParaRPr>
                    </a:p>
                  </a:txBody>
                  <a:tcPr marL="26789" marR="26789"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800" b="0"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отчет</a:t>
                      </a:r>
                      <a:endParaRPr kumimoji="0" lang="ru-RU" sz="800" b="0" i="0" u="none" strike="noStrike" kern="0" cap="none" spc="0" normalizeH="0" baseline="0" noProof="0" dirty="0">
                        <a:ln>
                          <a:noFill/>
                        </a:ln>
                        <a:solidFill>
                          <a:srgbClr val="00717D"/>
                        </a:solidFill>
                        <a:effectLst/>
                        <a:uLnTx/>
                        <a:uFillTx/>
                        <a:latin typeface="Inter SemiBold"/>
                        <a:ea typeface="Calibri"/>
                        <a:cs typeface="Times New Roman"/>
                        <a:sym typeface="Arial"/>
                      </a:endParaRPr>
                    </a:p>
                  </a:txBody>
                  <a:tcPr marL="32254" marR="32254"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оценка</a:t>
                      </a:r>
                      <a:endParaRPr lang="ru-RU" sz="800" dirty="0">
                        <a:effectLst/>
                        <a:latin typeface="Inter SemiBold"/>
                        <a:ea typeface="Calibri"/>
                        <a:cs typeface="Times New Roman"/>
                      </a:endParaRPr>
                    </a:p>
                  </a:txBody>
                  <a:tcPr marL="32254" marR="32254"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188542">
                <a:tc gridSpan="8">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1100" b="1" i="0" u="none" strike="noStrike" dirty="0" smtClean="0">
                          <a:solidFill>
                            <a:schemeClr val="tx1"/>
                          </a:solidFill>
                          <a:effectLst/>
                          <a:latin typeface="Inter SemiBold"/>
                        </a:rPr>
                        <a:t>Федеральный проект "Многодетная семья« (с 2025</a:t>
                      </a:r>
                      <a:r>
                        <a:rPr lang="ru-RU" sz="1100" b="1" i="0" u="none" strike="noStrike" baseline="0" dirty="0" smtClean="0">
                          <a:solidFill>
                            <a:schemeClr val="tx1"/>
                          </a:solidFill>
                          <a:effectLst/>
                          <a:latin typeface="Inter SemiBold"/>
                        </a:rPr>
                        <a:t> года)</a:t>
                      </a:r>
                      <a:endParaRPr lang="ru-RU" sz="1100" b="1" i="0" u="none" strike="noStrike" dirty="0">
                        <a:solidFill>
                          <a:schemeClr val="tx1"/>
                        </a:solidFill>
                        <a:effectLst/>
                        <a:latin typeface="Inter SemiBold"/>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r>
              <a:tr h="357710">
                <a:tc>
                  <a:txBody>
                    <a:bodyPr/>
                    <a:lstStyle/>
                    <a:p>
                      <a:pPr algn="l" fontAlgn="ctr"/>
                      <a:r>
                        <a:rPr lang="ru-RU" sz="800" b="0" i="0" u="none" strike="noStrike" cap="none" dirty="0">
                          <a:solidFill>
                            <a:schemeClr val="tx1"/>
                          </a:solidFill>
                          <a:effectLst/>
                          <a:latin typeface="Inter SemiBold"/>
                          <a:ea typeface="+mn-ea"/>
                          <a:cs typeface="+mn-cs"/>
                          <a:sym typeface="Arial"/>
                        </a:rPr>
                        <a:t>Количество детей из  многодетных семей обучающихся в общеобразовательных организациях, получающих бесплатное питание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kumimoji="0" lang="ru-RU" sz="800" b="0" i="0" u="none" strike="noStrike" kern="0" cap="none" spc="0" normalizeH="0" baseline="0" noProof="0" dirty="0" smtClean="0">
                          <a:ln>
                            <a:noFill/>
                          </a:ln>
                          <a:solidFill>
                            <a:srgbClr val="00717D"/>
                          </a:solidFill>
                          <a:effectLst/>
                          <a:uLnTx/>
                          <a:uFillTx/>
                          <a:latin typeface="Inter SemiBold"/>
                          <a:ea typeface="+mn-ea"/>
                          <a:cs typeface="+mn-cs"/>
                          <a:sym typeface="Arial"/>
                        </a:rPr>
                        <a:t>человек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ru-RU" dirty="0" smtClean="0"/>
                        <a:t>-</a:t>
                      </a:r>
                      <a:endParaRPr lang="ru-RU" dirty="0"/>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ru-RU" dirty="0" smtClean="0"/>
                        <a:t>-</a:t>
                      </a:r>
                      <a:endParaRPr lang="ru-RU" dirty="0"/>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ru-RU" sz="900" b="0" i="0" u="none" strike="noStrike" cap="none" dirty="0" smtClean="0">
                          <a:solidFill>
                            <a:schemeClr val="tx1"/>
                          </a:solidFill>
                          <a:latin typeface="+mn-lt"/>
                          <a:ea typeface="+mn-ea"/>
                          <a:cs typeface="+mn-cs"/>
                          <a:sym typeface="Arial"/>
                        </a:rPr>
                        <a:t>998</a:t>
                      </a:r>
                      <a:endParaRPr lang="ru-RU" sz="900" b="0" i="0" u="none" strike="noStrike" cap="none" dirty="0">
                        <a:solidFill>
                          <a:schemeClr val="tx1"/>
                        </a:solidFill>
                        <a:latin typeface="+mn-lt"/>
                        <a:ea typeface="+mn-ea"/>
                        <a:cs typeface="+mn-cs"/>
                        <a:sym typeface="Arial"/>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ru-RU" sz="900" dirty="0" smtClean="0"/>
                        <a:t>998</a:t>
                      </a:r>
                      <a:endParaRPr lang="ru-RU" sz="900" dirty="0"/>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ru-RU" sz="900" dirty="0" smtClean="0"/>
                        <a:t>998</a:t>
                      </a:r>
                      <a:endParaRPr lang="ru-RU" sz="900" dirty="0"/>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ru-RU" sz="900" dirty="0" smtClean="0"/>
                        <a:t>998</a:t>
                      </a:r>
                      <a:endParaRPr lang="ru-RU" sz="900" dirty="0"/>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361796">
                <a:tc gridSpan="8">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80899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1100" b="1"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 Подпрограмма «Обеспечение жильем отдельных категорий граждан, стимулирование улучшения жилищных условий»</a:t>
                      </a:r>
                      <a:endParaRPr kumimoji="0" lang="ru-RU" sz="1100" b="1" i="0" u="none" strike="noStrike" kern="0" cap="none" spc="0" normalizeH="0" baseline="0" noProof="0" dirty="0">
                        <a:ln>
                          <a:noFill/>
                        </a:ln>
                        <a:solidFill>
                          <a:srgbClr val="00717D"/>
                        </a:solidFill>
                        <a:effectLst/>
                        <a:uLnTx/>
                        <a:uFillTx/>
                        <a:latin typeface="Inter SemiBold"/>
                        <a:ea typeface="Times New Roman"/>
                        <a:cs typeface="Times New Roman"/>
                        <a:sym typeface="Arial"/>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343205">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fontAlgn="ctr"/>
                      <a:r>
                        <a:rPr lang="ru-RU" sz="800" b="0" i="0" u="none" strike="noStrike" dirty="0">
                          <a:solidFill>
                            <a:schemeClr val="tx1"/>
                          </a:solidFill>
                          <a:effectLst/>
                          <a:latin typeface="Inter SemiBold"/>
                        </a:rPr>
                        <a:t>Доля населения, получившего жилые помещения и улучшившего жилищные условия в отчетном году, в общей численности населения, состоящего на учете в качестве нуждающегося в жилых помещениях</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800" b="0" i="0" u="none" strike="noStrike">
                          <a:solidFill>
                            <a:schemeClr val="tx1"/>
                          </a:solidFill>
                          <a:effectLst/>
                          <a:latin typeface="Inter SemiBold"/>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a:solidFill>
                            <a:schemeClr val="tx1"/>
                          </a:solidFill>
                          <a:effectLst/>
                          <a:latin typeface="Inter SemiBold"/>
                        </a:rPr>
                        <a:t>11,4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a:solidFill>
                            <a:schemeClr val="tx1"/>
                          </a:solidFill>
                          <a:effectLst/>
                          <a:latin typeface="Inter SemiBold"/>
                        </a:rPr>
                        <a:t>10,6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a:solidFill>
                            <a:schemeClr val="tx1"/>
                          </a:solidFill>
                          <a:effectLst/>
                          <a:latin typeface="Inter SemiBold"/>
                        </a:rPr>
                        <a:t>11,4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a:solidFill>
                            <a:schemeClr val="tx1"/>
                          </a:solidFill>
                          <a:effectLst/>
                          <a:latin typeface="Inter SemiBold"/>
                        </a:rPr>
                        <a:t>11,4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a:solidFill>
                            <a:schemeClr val="tx1"/>
                          </a:solidFill>
                          <a:effectLst/>
                          <a:latin typeface="Inter SemiBold"/>
                        </a:rPr>
                        <a:t>11,8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a:solidFill>
                            <a:schemeClr val="tx1"/>
                          </a:solidFill>
                          <a:effectLst/>
                          <a:latin typeface="Inter SemiBold"/>
                        </a:rPr>
                        <a:t>11,8</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58398">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fontAlgn="ctr"/>
                      <a:r>
                        <a:rPr lang="ru-RU" sz="800" b="0" i="0" u="none" strike="noStrike">
                          <a:solidFill>
                            <a:schemeClr val="tx1"/>
                          </a:solidFill>
                          <a:effectLst/>
                          <a:latin typeface="Inter SemiBold"/>
                        </a:rPr>
                        <a:t>Численность населения, получившего жилые помещения и улучшившего жилищные условия</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800" b="0" i="0" u="none" strike="noStrike">
                          <a:solidFill>
                            <a:schemeClr val="tx1"/>
                          </a:solidFill>
                          <a:effectLst/>
                          <a:latin typeface="Inter SemiBold"/>
                        </a:rPr>
                        <a:t>человек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a:solidFill>
                            <a:schemeClr val="tx1"/>
                          </a:solidFill>
                          <a:effectLst/>
                          <a:latin typeface="Inter SemiBold"/>
                        </a:rPr>
                        <a:t>86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a:solidFill>
                            <a:schemeClr val="tx1"/>
                          </a:solidFill>
                          <a:effectLst/>
                          <a:latin typeface="Inter SemiBold"/>
                        </a:rPr>
                        <a:t>80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a:solidFill>
                            <a:schemeClr val="tx1"/>
                          </a:solidFill>
                          <a:effectLst/>
                          <a:latin typeface="Inter SemiBold"/>
                        </a:rPr>
                        <a:t>80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a:solidFill>
                            <a:schemeClr val="tx1"/>
                          </a:solidFill>
                          <a:effectLst/>
                          <a:latin typeface="Inter SemiBold"/>
                        </a:rPr>
                        <a:t>80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a:solidFill>
                            <a:schemeClr val="tx1"/>
                          </a:solidFill>
                          <a:effectLst/>
                          <a:latin typeface="Inter SemiBold"/>
                        </a:rPr>
                        <a:t>83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a:solidFill>
                            <a:schemeClr val="tx1"/>
                          </a:solidFill>
                          <a:effectLst/>
                          <a:latin typeface="Inter SemiBold"/>
                        </a:rPr>
                        <a:t>83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89411">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fontAlgn="ctr"/>
                      <a:r>
                        <a:rPr lang="ru-RU" sz="800" b="0" i="0" u="none" strike="noStrike" dirty="0">
                          <a:solidFill>
                            <a:schemeClr val="tx1"/>
                          </a:solidFill>
                          <a:effectLst/>
                          <a:latin typeface="Inter SemiBold"/>
                        </a:rPr>
                        <a:t>Общая численность населения, состоящего на учете в качестве нуждающегося в жилых помещениях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800" b="0" i="0" u="none" strike="noStrike">
                          <a:solidFill>
                            <a:schemeClr val="tx1"/>
                          </a:solidFill>
                          <a:effectLst/>
                          <a:latin typeface="Inter SemiBold"/>
                        </a:rPr>
                        <a:t>человек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a:solidFill>
                            <a:schemeClr val="tx1"/>
                          </a:solidFill>
                          <a:effectLst/>
                          <a:latin typeface="Inter SemiBold"/>
                        </a:rPr>
                        <a:t>750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a:solidFill>
                            <a:schemeClr val="tx1"/>
                          </a:solidFill>
                          <a:effectLst/>
                          <a:latin typeface="Inter SemiBold"/>
                        </a:rPr>
                        <a:t>750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a:solidFill>
                            <a:schemeClr val="tx1"/>
                          </a:solidFill>
                          <a:effectLst/>
                          <a:latin typeface="Inter SemiBold"/>
                        </a:rPr>
                        <a:t>700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a:solidFill>
                            <a:schemeClr val="tx1"/>
                          </a:solidFill>
                          <a:effectLst/>
                          <a:latin typeface="Inter SemiBold"/>
                        </a:rPr>
                        <a:t>700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a:solidFill>
                            <a:schemeClr val="tx1"/>
                          </a:solidFill>
                          <a:effectLst/>
                          <a:latin typeface="Inter SemiBold"/>
                        </a:rPr>
                        <a:t>703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a:solidFill>
                            <a:schemeClr val="tx1"/>
                          </a:solidFill>
                          <a:effectLst/>
                          <a:latin typeface="Inter SemiBold"/>
                        </a:rPr>
                        <a:t>703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172265">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fontAlgn="t"/>
                      <a:r>
                        <a:rPr lang="ru-RU" sz="800" b="0" i="0" u="none" strike="noStrike" dirty="0">
                          <a:solidFill>
                            <a:schemeClr val="tx1"/>
                          </a:solidFill>
                          <a:effectLst/>
                          <a:latin typeface="Inter SemiBold"/>
                        </a:rPr>
                        <a:t>Количество молодых семей, улучшивших жилищные условия</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800" b="0" i="0" u="none" strike="noStrike">
                          <a:solidFill>
                            <a:schemeClr val="tx1"/>
                          </a:solidFill>
                          <a:effectLst/>
                          <a:latin typeface="Inter SemiBold"/>
                        </a:rPr>
                        <a:t>семей</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a:solidFill>
                            <a:schemeClr val="tx1"/>
                          </a:solidFill>
                          <a:effectLst/>
                          <a:latin typeface="Inter SemiBold"/>
                        </a:rPr>
                        <a:t>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a:solidFill>
                            <a:schemeClr val="tx1"/>
                          </a:solidFill>
                          <a:effectLst/>
                          <a:latin typeface="Inter SemiBold"/>
                        </a:rPr>
                        <a:t>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a:solidFill>
                            <a:schemeClr val="tx1"/>
                          </a:solidFill>
                          <a:effectLst/>
                          <a:latin typeface="Inter SemiBold"/>
                        </a:rPr>
                        <a:t>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a:solidFill>
                            <a:schemeClr val="tx1"/>
                          </a:solidFill>
                          <a:effectLst/>
                          <a:latin typeface="Inter SemiBold"/>
                        </a:rPr>
                        <a:t>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a:solidFill>
                            <a:schemeClr val="tx1"/>
                          </a:solidFill>
                          <a:effectLst/>
                          <a:latin typeface="Inter SemiBold"/>
                        </a:rPr>
                        <a:t>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a:solidFill>
                            <a:schemeClr val="tx1"/>
                          </a:solidFill>
                          <a:effectLst/>
                          <a:latin typeface="Inter SemiBold"/>
                        </a:rPr>
                        <a:t>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38473">
                <a:tc gridSpan="8">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80899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1100" b="1"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Подпрограмма «Предоставление субсидий и льгот по оплате жилищно-коммунальных услуг»</a:t>
                      </a:r>
                      <a:endParaRPr kumimoji="0" lang="ru-RU" sz="1100" b="1" i="0" u="none" strike="noStrike" kern="0" cap="none" spc="0" normalizeH="0" baseline="0" noProof="0" dirty="0">
                        <a:ln>
                          <a:noFill/>
                        </a:ln>
                        <a:solidFill>
                          <a:srgbClr val="00717D"/>
                        </a:solidFill>
                        <a:effectLst/>
                        <a:uLnTx/>
                        <a:uFillTx/>
                        <a:latin typeface="Inter SemiBold"/>
                        <a:ea typeface="Times New Roman"/>
                        <a:cs typeface="Times New Roman"/>
                        <a:sym typeface="Arial"/>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28803">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fontAlgn="ctr"/>
                      <a:r>
                        <a:rPr lang="ru-RU" sz="800" b="0" i="0" u="none" strike="noStrike" dirty="0">
                          <a:solidFill>
                            <a:schemeClr val="tx1"/>
                          </a:solidFill>
                          <a:effectLst/>
                          <a:latin typeface="Inter SemiBold"/>
                        </a:rPr>
                        <a:t>Доля граждан, которым предоставлена субсидия, от общего числа обратившихся</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800" b="0" i="0" u="none" strike="noStrike" dirty="0">
                          <a:solidFill>
                            <a:schemeClr val="tx1"/>
                          </a:solidFill>
                          <a:effectLst/>
                          <a:latin typeface="Inter SemiBold"/>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a:solidFill>
                            <a:schemeClr val="tx1"/>
                          </a:solidFill>
                          <a:effectLst/>
                          <a:latin typeface="Inter SemiBold"/>
                        </a:rPr>
                        <a:t>100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a:solidFill>
                            <a:schemeClr val="tx1"/>
                          </a:solidFill>
                          <a:effectLst/>
                          <a:latin typeface="Inter SemiBold"/>
                        </a:rPr>
                        <a:t>100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a:solidFill>
                            <a:schemeClr val="tx1"/>
                          </a:solidFill>
                          <a:effectLst/>
                          <a:latin typeface="Inter SemiBold"/>
                        </a:rPr>
                        <a:t>100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a:solidFill>
                            <a:schemeClr val="tx1"/>
                          </a:solidFill>
                          <a:effectLst/>
                          <a:latin typeface="Inter SemiBold"/>
                        </a:rPr>
                        <a:t>100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a:solidFill>
                            <a:schemeClr val="tx1"/>
                          </a:solidFill>
                          <a:effectLst/>
                          <a:latin typeface="Inter SemiBold"/>
                        </a:rPr>
                        <a:t>100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a:solidFill>
                            <a:schemeClr val="tx1"/>
                          </a:solidFill>
                          <a:effectLst/>
                          <a:latin typeface="Inter SemiBold"/>
                        </a:rPr>
                        <a:t>100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28803">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fontAlgn="ctr"/>
                      <a:r>
                        <a:rPr lang="ru-RU" sz="800" b="0" i="0" u="none" strike="noStrike">
                          <a:solidFill>
                            <a:schemeClr val="tx1"/>
                          </a:solidFill>
                          <a:effectLst/>
                          <a:latin typeface="Inter SemiBold"/>
                        </a:rPr>
                        <a:t>Доля многодетных семей, получающих компенсацию, от общего числа обратившихся</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800" b="0" i="0" u="none" strike="noStrike">
                          <a:solidFill>
                            <a:schemeClr val="tx1"/>
                          </a:solidFill>
                          <a:effectLst/>
                          <a:latin typeface="Inter SemiBold"/>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a:solidFill>
                            <a:schemeClr val="tx1"/>
                          </a:solidFill>
                          <a:effectLst/>
                          <a:latin typeface="Inter SemiBold"/>
                        </a:rPr>
                        <a:t>100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a:solidFill>
                            <a:schemeClr val="tx1"/>
                          </a:solidFill>
                          <a:effectLst/>
                          <a:latin typeface="Inter SemiBold"/>
                        </a:rPr>
                        <a:t>100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a:solidFill>
                            <a:schemeClr val="tx1"/>
                          </a:solidFill>
                          <a:effectLst/>
                          <a:latin typeface="Inter SemiBold"/>
                        </a:rPr>
                        <a:t>100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a:solidFill>
                            <a:schemeClr val="tx1"/>
                          </a:solidFill>
                          <a:effectLst/>
                          <a:latin typeface="Inter SemiBold"/>
                        </a:rPr>
                        <a:t>100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a:solidFill>
                            <a:schemeClr val="tx1"/>
                          </a:solidFill>
                          <a:effectLst/>
                          <a:latin typeface="Inter SemiBold"/>
                        </a:rPr>
                        <a:t>100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a:solidFill>
                            <a:schemeClr val="tx1"/>
                          </a:solidFill>
                          <a:effectLst/>
                          <a:latin typeface="Inter SemiBold"/>
                        </a:rPr>
                        <a:t>100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470817">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fontAlgn="ctr"/>
                      <a:r>
                        <a:rPr lang="ru-RU" sz="800" b="0" i="0" u="none" strike="noStrike">
                          <a:solidFill>
                            <a:schemeClr val="tx1"/>
                          </a:solidFill>
                          <a:effectLst/>
                          <a:latin typeface="Inter SemiBold"/>
                        </a:rPr>
                        <a:t>Доля многодетных семей, охваченная получением компенсации произведённых расходов на оплату коммунальных услуг в размере 30% от числа состоящих на учёте</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800" b="0" i="0" u="none" strike="noStrike">
                          <a:solidFill>
                            <a:schemeClr val="tx1"/>
                          </a:solidFill>
                          <a:effectLst/>
                          <a:latin typeface="Inter SemiBold"/>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a:solidFill>
                            <a:schemeClr val="tx1"/>
                          </a:solidFill>
                          <a:effectLst/>
                          <a:latin typeface="Inter SemiBold"/>
                        </a:rPr>
                        <a:t>71</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smtClean="0">
                          <a:solidFill>
                            <a:schemeClr val="tx1"/>
                          </a:solidFill>
                          <a:effectLst/>
                          <a:latin typeface="Inter SemiBold"/>
                        </a:rPr>
                        <a:t>39</a:t>
                      </a:r>
                      <a:endParaRPr lang="ru-RU" sz="800" b="0" i="0" u="none" strike="noStrike" dirty="0">
                        <a:solidFill>
                          <a:schemeClr val="tx1"/>
                        </a:solidFill>
                        <a:effectLst/>
                        <a:latin typeface="Inter SemiBold"/>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smtClean="0">
                          <a:solidFill>
                            <a:schemeClr val="tx1"/>
                          </a:solidFill>
                          <a:effectLst/>
                          <a:latin typeface="Inter SemiBold"/>
                        </a:rPr>
                        <a:t>40</a:t>
                      </a:r>
                      <a:endParaRPr lang="ru-RU" sz="800" b="0" i="0" u="none" strike="noStrike" dirty="0">
                        <a:solidFill>
                          <a:schemeClr val="tx1"/>
                        </a:solidFill>
                        <a:effectLst/>
                        <a:latin typeface="Inter SemiBold"/>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smtClean="0">
                          <a:solidFill>
                            <a:schemeClr val="tx1"/>
                          </a:solidFill>
                          <a:effectLst/>
                          <a:latin typeface="Inter SemiBold"/>
                        </a:rPr>
                        <a:t>41</a:t>
                      </a:r>
                      <a:endParaRPr lang="ru-RU" sz="800" b="0" i="0" u="none" strike="noStrike" dirty="0">
                        <a:solidFill>
                          <a:schemeClr val="tx1"/>
                        </a:solidFill>
                        <a:effectLst/>
                        <a:latin typeface="Inter SemiBold"/>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smtClean="0">
                          <a:solidFill>
                            <a:schemeClr val="tx1"/>
                          </a:solidFill>
                          <a:effectLst/>
                          <a:latin typeface="Inter SemiBold"/>
                        </a:rPr>
                        <a:t>42</a:t>
                      </a:r>
                      <a:endParaRPr lang="ru-RU" sz="800" b="0" i="0" u="none" strike="noStrike" dirty="0">
                        <a:solidFill>
                          <a:schemeClr val="tx1"/>
                        </a:solidFill>
                        <a:effectLst/>
                        <a:latin typeface="Inter SemiBold"/>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smtClean="0">
                          <a:solidFill>
                            <a:schemeClr val="tx1"/>
                          </a:solidFill>
                          <a:effectLst/>
                          <a:latin typeface="Inter SemiBold"/>
                        </a:rPr>
                        <a:t>42</a:t>
                      </a:r>
                      <a:endParaRPr lang="ru-RU" sz="800" b="0" i="0" u="none" strike="noStrike" dirty="0">
                        <a:solidFill>
                          <a:schemeClr val="tx1"/>
                        </a:solidFill>
                        <a:effectLst/>
                        <a:latin typeface="Inter SemiBold"/>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180898">
                <a:tc gridSpan="8">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80899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1100" b="1"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Подпрограмма «Забота»</a:t>
                      </a:r>
                      <a:endParaRPr kumimoji="0" lang="ru-RU" sz="1100" b="1" i="0" u="none" strike="noStrike" kern="0" cap="none" spc="0" normalizeH="0" baseline="0" noProof="0" dirty="0">
                        <a:ln>
                          <a:noFill/>
                        </a:ln>
                        <a:solidFill>
                          <a:srgbClr val="00717D"/>
                        </a:solidFill>
                        <a:effectLst/>
                        <a:uLnTx/>
                        <a:uFillTx/>
                        <a:latin typeface="Inter SemiBold"/>
                        <a:ea typeface="Times New Roman"/>
                        <a:cs typeface="Times New Roman"/>
                        <a:sym typeface="Arial"/>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343205">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fontAlgn="ctr"/>
                      <a:r>
                        <a:rPr lang="ru-RU" sz="800" b="0" i="0" u="none" strike="noStrike" dirty="0">
                          <a:solidFill>
                            <a:schemeClr val="tx1"/>
                          </a:solidFill>
                          <a:effectLst/>
                          <a:latin typeface="Inter SemiBold"/>
                        </a:rPr>
                        <a:t>Количество мероприятий по социальной поддержке малоимущих и нетрудоспособных граждан, граждан, находящихся в трудной жизненной ситуации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800" b="0" i="0" u="none" strike="noStrike" dirty="0">
                          <a:solidFill>
                            <a:schemeClr val="tx1"/>
                          </a:solidFill>
                          <a:effectLst/>
                          <a:latin typeface="Inter SemiBold"/>
                        </a:rPr>
                        <a:t>единиц</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a:solidFill>
                            <a:schemeClr val="tx1"/>
                          </a:solidFill>
                          <a:effectLst/>
                          <a:latin typeface="Inter SemiBold"/>
                        </a:rPr>
                        <a:t>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a:solidFill>
                            <a:schemeClr val="tx1"/>
                          </a:solidFill>
                          <a:effectLst/>
                          <a:latin typeface="Inter SemiBold"/>
                        </a:rPr>
                        <a:t>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a:solidFill>
                            <a:schemeClr val="tx1"/>
                          </a:solidFill>
                          <a:effectLst/>
                          <a:latin typeface="Inter SemiBold"/>
                        </a:rPr>
                        <a:t>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a:solidFill>
                            <a:schemeClr val="tx1"/>
                          </a:solidFill>
                          <a:effectLst/>
                          <a:latin typeface="Inter SemiBold"/>
                        </a:rPr>
                        <a:t>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a:solidFill>
                            <a:schemeClr val="tx1"/>
                          </a:solidFill>
                          <a:effectLst/>
                          <a:latin typeface="Inter SemiBold"/>
                        </a:rPr>
                        <a:t>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a:solidFill>
                            <a:schemeClr val="tx1"/>
                          </a:solidFill>
                          <a:effectLst/>
                          <a:latin typeface="Inter SemiBold"/>
                        </a:rPr>
                        <a:t>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38473">
                <a:tc>
                  <a:txBody>
                    <a:bodyPr/>
                    <a:lstStyle/>
                    <a:p>
                      <a:pPr algn="l" fontAlgn="ctr"/>
                      <a:r>
                        <a:rPr lang="ru-RU" sz="800" b="0" i="0" u="none" strike="noStrike" dirty="0" smtClean="0">
                          <a:solidFill>
                            <a:schemeClr val="tx1"/>
                          </a:solidFill>
                          <a:effectLst/>
                          <a:latin typeface="Inter SemiBold"/>
                        </a:rPr>
                        <a:t>Количество организаций/волонтеров, которым оказана поддержка</a:t>
                      </a:r>
                      <a:endParaRPr lang="ru-RU" sz="800" b="0" i="0" u="none" strike="noStrike" dirty="0">
                        <a:solidFill>
                          <a:schemeClr val="tx1"/>
                        </a:solidFill>
                        <a:effectLst/>
                        <a:latin typeface="Inter SemiBold"/>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800" b="0" i="0" u="none" strike="noStrike" dirty="0" smtClean="0">
                          <a:solidFill>
                            <a:schemeClr val="tx1"/>
                          </a:solidFill>
                          <a:effectLst/>
                          <a:latin typeface="Inter SemiBold"/>
                        </a:rPr>
                        <a:t>единиц</a:t>
                      </a:r>
                      <a:endParaRPr lang="ru-RU" sz="800" b="0" i="0" u="none" strike="noStrike" dirty="0">
                        <a:solidFill>
                          <a:schemeClr val="tx1"/>
                        </a:solidFill>
                        <a:effectLst/>
                        <a:latin typeface="Inter SemiBold"/>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800" b="0" i="0" u="none" strike="noStrike" dirty="0" smtClean="0">
                          <a:solidFill>
                            <a:schemeClr val="tx1"/>
                          </a:solidFill>
                          <a:effectLst/>
                          <a:latin typeface="Inter SemiBold"/>
                        </a:rPr>
                        <a:t>0</a:t>
                      </a:r>
                      <a:endParaRPr lang="ru-RU" sz="800" b="0" i="0" u="none" strike="noStrike" dirty="0">
                        <a:solidFill>
                          <a:schemeClr val="tx1"/>
                        </a:solidFill>
                        <a:effectLst/>
                        <a:latin typeface="Inter SemiBold"/>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800" b="0" i="0" u="none" strike="noStrike" dirty="0" smtClean="0">
                          <a:solidFill>
                            <a:schemeClr val="tx1"/>
                          </a:solidFill>
                          <a:effectLst/>
                          <a:latin typeface="Inter SemiBold"/>
                        </a:rPr>
                        <a:t>0</a:t>
                      </a:r>
                      <a:endParaRPr lang="ru-RU" sz="800" b="0" i="0" u="none" strike="noStrike" dirty="0">
                        <a:solidFill>
                          <a:schemeClr val="tx1"/>
                        </a:solidFill>
                        <a:effectLst/>
                        <a:latin typeface="Inter SemiBold"/>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900" b="0" i="0" u="none" strike="noStrike" dirty="0">
                          <a:solidFill>
                            <a:schemeClr val="tx1"/>
                          </a:solidFill>
                          <a:effectLst/>
                          <a:latin typeface="Times New Roman"/>
                        </a:rPr>
                        <a:t>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900" b="0" i="0" u="none" strike="noStrike" dirty="0">
                          <a:solidFill>
                            <a:schemeClr val="tx1"/>
                          </a:solidFill>
                          <a:effectLst/>
                          <a:latin typeface="Calibri"/>
                        </a:rPr>
                        <a:t>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100" b="0" i="0" u="none" strike="noStrike" dirty="0">
                          <a:solidFill>
                            <a:schemeClr val="tx1"/>
                          </a:solidFill>
                          <a:effectLst/>
                          <a:latin typeface="Calibri"/>
                        </a:rPr>
                        <a:t>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100" b="0" i="0" u="none" strike="noStrike" dirty="0">
                          <a:solidFill>
                            <a:schemeClr val="tx1"/>
                          </a:solidFill>
                          <a:effectLst/>
                          <a:latin typeface="Calibri"/>
                        </a:rPr>
                        <a:t>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38473">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fontAlgn="ctr"/>
                      <a:r>
                        <a:rPr lang="ru-RU" sz="800" b="0" i="0" u="none" strike="noStrike" dirty="0" smtClean="0">
                          <a:solidFill>
                            <a:schemeClr val="tx1"/>
                          </a:solidFill>
                          <a:effectLst/>
                          <a:latin typeface="Inter SemiBold"/>
                        </a:rPr>
                        <a:t>Количество мероприятий (круглых столов, встреч)  для участников СВО и членов их семей</a:t>
                      </a:r>
                      <a:endParaRPr lang="ru-RU" sz="800" b="0" i="0" u="none" strike="noStrike" dirty="0">
                        <a:solidFill>
                          <a:schemeClr val="tx1"/>
                        </a:solidFill>
                        <a:effectLst/>
                        <a:latin typeface="Inter SemiBold"/>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800" b="0" i="0" u="none" strike="noStrike" dirty="0" smtClean="0">
                          <a:solidFill>
                            <a:schemeClr val="tx1"/>
                          </a:solidFill>
                          <a:effectLst/>
                          <a:latin typeface="Inter SemiBold"/>
                        </a:rPr>
                        <a:t>единиц</a:t>
                      </a:r>
                      <a:endParaRPr lang="ru-RU" sz="800" b="0" i="0" u="none" strike="noStrike" dirty="0">
                        <a:solidFill>
                          <a:schemeClr val="tx1"/>
                        </a:solidFill>
                        <a:effectLst/>
                        <a:latin typeface="Inter SemiBold"/>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smtClean="0">
                          <a:solidFill>
                            <a:schemeClr val="tx1"/>
                          </a:solidFill>
                          <a:effectLst/>
                          <a:latin typeface="Inter SemiBold"/>
                        </a:rPr>
                        <a:t>0</a:t>
                      </a:r>
                      <a:endParaRPr lang="ru-RU" sz="800" b="0" i="0" u="none" strike="noStrike" dirty="0">
                        <a:solidFill>
                          <a:schemeClr val="tx1"/>
                        </a:solidFill>
                        <a:effectLst/>
                        <a:latin typeface="Inter SemiBold"/>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fontAlgn="ctr"/>
                      <a:r>
                        <a:rPr lang="ru-RU" sz="800" b="0" i="0" u="none" strike="noStrike" dirty="0" smtClean="0">
                          <a:solidFill>
                            <a:schemeClr val="tx1"/>
                          </a:solidFill>
                          <a:effectLst/>
                          <a:latin typeface="Inter SemiBold"/>
                        </a:rPr>
                        <a:t>0</a:t>
                      </a:r>
                      <a:endParaRPr lang="ru-RU" sz="800" b="0" i="0" u="none" strike="noStrike" dirty="0">
                        <a:solidFill>
                          <a:schemeClr val="tx1"/>
                        </a:solidFill>
                        <a:effectLst/>
                        <a:latin typeface="Inter SemiBold"/>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100" b="0" i="0" u="none" strike="noStrike" dirty="0">
                          <a:solidFill>
                            <a:schemeClr val="tx1"/>
                          </a:solidFill>
                          <a:effectLst/>
                          <a:latin typeface="Calibri"/>
                        </a:rPr>
                        <a:t>12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100" b="0" i="0" u="none" strike="noStrike" dirty="0">
                          <a:solidFill>
                            <a:schemeClr val="tx1"/>
                          </a:solidFill>
                          <a:effectLst/>
                          <a:latin typeface="Calibri"/>
                        </a:rPr>
                        <a:t>12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100" b="0" i="0" u="none" strike="noStrike" dirty="0">
                          <a:solidFill>
                            <a:schemeClr val="tx1"/>
                          </a:solidFill>
                          <a:effectLst/>
                          <a:latin typeface="Calibri"/>
                        </a:rPr>
                        <a:t>10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100" b="0" i="0" u="none" strike="noStrike" dirty="0">
                          <a:solidFill>
                            <a:schemeClr val="tx1"/>
                          </a:solidFill>
                          <a:effectLst/>
                          <a:latin typeface="Calibri"/>
                        </a:rPr>
                        <a:t>10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1135147636"/>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ctrTitle"/>
          </p:nvPr>
        </p:nvSpPr>
        <p:spPr>
          <a:xfrm>
            <a:off x="709690" y="146213"/>
            <a:ext cx="7862923" cy="541867"/>
          </a:xfrm>
        </p:spPr>
        <p:txBody>
          <a:bodyPr/>
          <a:lstStyle/>
          <a:p>
            <a:r>
              <a:rPr lang="ru-RU" sz="1400" dirty="0">
                <a:solidFill>
                  <a:schemeClr val="tx1">
                    <a:lumMod val="75000"/>
                  </a:schemeClr>
                </a:solidFill>
              </a:rPr>
              <a:t>Муниципальная программа «Создание условий для устойчивого экономического развития</a:t>
            </a:r>
            <a:r>
              <a:rPr lang="ru-RU" sz="1400" dirty="0" smtClean="0">
                <a:solidFill>
                  <a:schemeClr val="tx1">
                    <a:lumMod val="75000"/>
                  </a:schemeClr>
                </a:solidFill>
              </a:rPr>
              <a:t>», </a:t>
            </a:r>
            <a:r>
              <a:rPr lang="ru-RU" sz="1400" b="0" dirty="0" smtClean="0">
                <a:solidFill>
                  <a:schemeClr val="tx1">
                    <a:lumMod val="75000"/>
                  </a:schemeClr>
                </a:solidFill>
              </a:rPr>
              <a:t>тыс. ₽ </a:t>
            </a:r>
            <a:endParaRPr lang="ru-RU" sz="1400" b="0" dirty="0">
              <a:solidFill>
                <a:schemeClr val="tx1">
                  <a:lumMod val="75000"/>
                </a:schemeClr>
              </a:solidFill>
            </a:endParaRPr>
          </a:p>
        </p:txBody>
      </p:sp>
      <p:pic>
        <p:nvPicPr>
          <p:cNvPr id="4" name="Рисунок 3"/>
          <p:cNvPicPr/>
          <p:nvPr/>
        </p:nvPicPr>
        <p:blipFill>
          <a:blip r:embed="rId2">
            <a:extLst>
              <a:ext uri="{28A0092B-C50C-407E-A947-70E740481C1C}">
                <a14:useLocalDpi xmlns:a14="http://schemas.microsoft.com/office/drawing/2010/main" val="0"/>
              </a:ext>
            </a:extLst>
          </a:blip>
          <a:srcRect/>
          <a:stretch>
            <a:fillRect/>
          </a:stretch>
        </p:blipFill>
        <p:spPr bwMode="auto">
          <a:xfrm>
            <a:off x="168648" y="871131"/>
            <a:ext cx="2295152" cy="1306845"/>
          </a:xfrm>
          <a:prstGeom prst="rect">
            <a:avLst/>
          </a:prstGeom>
          <a:noFill/>
        </p:spPr>
      </p:pic>
      <p:sp>
        <p:nvSpPr>
          <p:cNvPr id="6" name="Прямоугольник 5"/>
          <p:cNvSpPr/>
          <p:nvPr/>
        </p:nvSpPr>
        <p:spPr>
          <a:xfrm>
            <a:off x="2872597" y="871131"/>
            <a:ext cx="4572000" cy="430887"/>
          </a:xfrm>
          <a:prstGeom prst="rect">
            <a:avLst/>
          </a:prstGeom>
        </p:spPr>
        <p:txBody>
          <a:bodyPr>
            <a:spAutoFit/>
          </a:bodyPr>
          <a:lstStyle/>
          <a:p>
            <a:r>
              <a:rPr lang="ru-RU" sz="1100" b="1" dirty="0" smtClean="0">
                <a:latin typeface="Inter SemiBold"/>
              </a:rPr>
              <a:t>Цель:</a:t>
            </a:r>
            <a:r>
              <a:rPr lang="ru-RU" sz="1100" dirty="0" smtClean="0">
                <a:latin typeface="Inter SemiBold"/>
              </a:rPr>
              <a:t> Обеспечение устойчивого экономического развития района, повышение доходов и обеспечение занятости населения</a:t>
            </a:r>
            <a:endParaRPr lang="ru-RU" sz="1100" dirty="0">
              <a:latin typeface="Inter SemiBold"/>
            </a:endParaRPr>
          </a:p>
        </p:txBody>
      </p:sp>
      <p:sp>
        <p:nvSpPr>
          <p:cNvPr id="7" name="Прямоугольник 6"/>
          <p:cNvSpPr/>
          <p:nvPr/>
        </p:nvSpPr>
        <p:spPr>
          <a:xfrm>
            <a:off x="3201358" y="2053061"/>
            <a:ext cx="4572000" cy="253916"/>
          </a:xfrm>
          <a:prstGeom prst="rect">
            <a:avLst/>
          </a:prstGeom>
        </p:spPr>
        <p:txBody>
          <a:bodyPr>
            <a:spAutoFit/>
          </a:bodyPr>
          <a:lstStyle/>
          <a:p>
            <a:pPr algn="ctr"/>
            <a:r>
              <a:rPr lang="ru-RU" sz="1050" b="1" dirty="0">
                <a:latin typeface="Inter SemiBold"/>
              </a:rPr>
              <a:t>Структура расходов по муниципальной программе</a:t>
            </a:r>
            <a:endParaRPr lang="ru-RU" sz="1050" dirty="0">
              <a:latin typeface="Inter SemiBold"/>
            </a:endParaRPr>
          </a:p>
        </p:txBody>
      </p:sp>
      <p:graphicFrame>
        <p:nvGraphicFramePr>
          <p:cNvPr id="9" name="Таблица 8"/>
          <p:cNvGraphicFramePr>
            <a:graphicFrameLocks noGrp="1"/>
          </p:cNvGraphicFramePr>
          <p:nvPr>
            <p:extLst>
              <p:ext uri="{D42A27DB-BD31-4B8C-83A1-F6EECF244321}">
                <p14:modId xmlns:p14="http://schemas.microsoft.com/office/powerpoint/2010/main" val="4096221272"/>
              </p:ext>
            </p:extLst>
          </p:nvPr>
        </p:nvGraphicFramePr>
        <p:xfrm>
          <a:off x="183626" y="2518115"/>
          <a:ext cx="8717303" cy="2317504"/>
        </p:xfrm>
        <a:graphic>
          <a:graphicData uri="http://schemas.openxmlformats.org/drawingml/2006/table">
            <a:tbl>
              <a:tblPr firstRow="1" firstCol="1" bandRow="1">
                <a:tableStyleId>{53E16DD9-AC6D-41A8-A6A0-D293053FCF31}</a:tableStyleId>
              </a:tblPr>
              <a:tblGrid>
                <a:gridCol w="3424423"/>
                <a:gridCol w="1150943"/>
                <a:gridCol w="1034876"/>
                <a:gridCol w="1035687"/>
                <a:gridCol w="1035687"/>
                <a:gridCol w="1035687"/>
              </a:tblGrid>
              <a:tr h="385505">
                <a:tc>
                  <a:txBody>
                    <a:bodyPr/>
                    <a:lstStyle/>
                    <a:p>
                      <a:pPr algn="ctr">
                        <a:lnSpc>
                          <a:spcPct val="115000"/>
                        </a:lnSpc>
                        <a:spcAft>
                          <a:spcPts val="0"/>
                        </a:spcAft>
                      </a:pPr>
                      <a:r>
                        <a:rPr lang="ru-RU" sz="1000" b="1" dirty="0" smtClean="0">
                          <a:solidFill>
                            <a:srgbClr val="FFFFFF"/>
                          </a:solidFill>
                          <a:effectLst/>
                          <a:latin typeface="Inter SemiBold"/>
                          <a:ea typeface="Calibri"/>
                          <a:cs typeface="Times New Roman"/>
                        </a:rPr>
                        <a:t>Программа / подпрограмма</a:t>
                      </a:r>
                      <a:endParaRPr lang="ru-RU" sz="900" dirty="0">
                        <a:solidFill>
                          <a:srgbClr val="FFFFFF"/>
                        </a:solidFill>
                        <a:effectLst/>
                        <a:latin typeface="Inter SemiBold"/>
                        <a:ea typeface="Calibri"/>
                        <a:cs typeface="Times New Roman"/>
                      </a:endParaRPr>
                    </a:p>
                  </a:txBody>
                  <a:tcPr marL="39786" marR="39786" marT="0" marB="0" anchor="ctr">
                    <a:solidFill>
                      <a:schemeClr val="accent1">
                        <a:lumMod val="75000"/>
                      </a:schemeClr>
                    </a:solidFill>
                  </a:tcPr>
                </a:tc>
                <a:tc>
                  <a:txBody>
                    <a:bodyPr/>
                    <a:lstStyle/>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2024</a:t>
                      </a:r>
                    </a:p>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отчет</a:t>
                      </a:r>
                    </a:p>
                  </a:txBody>
                  <a:tcPr marL="132911" marR="4923" marT="4923" marB="0" anchor="ctr">
                    <a:solidFill>
                      <a:schemeClr val="accent1">
                        <a:lumMod val="75000"/>
                      </a:schemeClr>
                    </a:solidFill>
                  </a:tcPr>
                </a:tc>
                <a:tc>
                  <a:txBody>
                    <a:bodyPr/>
                    <a:lstStyle/>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2025</a:t>
                      </a:r>
                    </a:p>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оценка</a:t>
                      </a:r>
                    </a:p>
                  </a:txBody>
                  <a:tcPr marL="132911" marR="4923" marT="4923" marB="0" anchor="ctr">
                    <a:solidFill>
                      <a:schemeClr val="accent1">
                        <a:lumMod val="75000"/>
                      </a:schemeClr>
                    </a:solidFill>
                  </a:tcPr>
                </a:tc>
                <a:tc>
                  <a:txBody>
                    <a:bodyPr/>
                    <a:lstStyle/>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dirty="0" smtClean="0">
                          <a:solidFill>
                            <a:srgbClr val="FFFFFF"/>
                          </a:solidFill>
                          <a:effectLst/>
                          <a:latin typeface="Be Vietnam Pro"/>
                        </a:rPr>
                        <a:t>2026</a:t>
                      </a:r>
                    </a:p>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план</a:t>
                      </a:r>
                      <a:endParaRPr lang="ru-RU" sz="1100" b="1" i="0" u="none" strike="noStrike" cap="none" dirty="0">
                        <a:solidFill>
                          <a:srgbClr val="FFFFFF"/>
                        </a:solidFill>
                        <a:effectLst/>
                        <a:latin typeface="Be Vietnam Pro"/>
                        <a:ea typeface="+mn-ea"/>
                        <a:cs typeface="+mn-cs"/>
                        <a:sym typeface="Arial"/>
                      </a:endParaRPr>
                    </a:p>
                  </a:txBody>
                  <a:tcPr marL="5606" marR="5606" marT="5606" marB="0" anchor="ctr">
                    <a:solidFill>
                      <a:schemeClr val="accent1">
                        <a:lumMod val="75000"/>
                      </a:schemeClr>
                    </a:solidFill>
                  </a:tcPr>
                </a:tc>
                <a:tc>
                  <a:txBody>
                    <a:bodyPr/>
                    <a:lstStyle/>
                    <a:p>
                      <a:pPr marR="0" algn="ctr" rtl="0" fontAlgn="ctr">
                        <a:lnSpc>
                          <a:spcPct val="100000"/>
                        </a:lnSpc>
                        <a:spcBef>
                          <a:spcPts val="0"/>
                        </a:spcBef>
                        <a:spcAft>
                          <a:spcPts val="0"/>
                        </a:spcAft>
                        <a:buClr>
                          <a:srgbClr val="000000"/>
                        </a:buClr>
                        <a:buFont typeface="Arial"/>
                      </a:pPr>
                      <a:r>
                        <a:rPr lang="ru-RU" sz="1100" b="1" i="0" u="none" strike="noStrike" cap="none" dirty="0" smtClean="0">
                          <a:solidFill>
                            <a:srgbClr val="FFFFFF"/>
                          </a:solidFill>
                          <a:effectLst/>
                          <a:latin typeface="Be Vietnam Pro"/>
                          <a:ea typeface="+mn-ea"/>
                          <a:cs typeface="+mn-cs"/>
                          <a:sym typeface="Arial"/>
                        </a:rPr>
                        <a:t>2027</a:t>
                      </a:r>
                    </a:p>
                    <a:p>
                      <a:pPr marR="0" algn="ctr" rtl="0" fontAlgn="ctr">
                        <a:lnSpc>
                          <a:spcPct val="100000"/>
                        </a:lnSpc>
                        <a:spcBef>
                          <a:spcPts val="0"/>
                        </a:spcBef>
                        <a:spcAft>
                          <a:spcPts val="0"/>
                        </a:spcAft>
                        <a:buClr>
                          <a:srgbClr val="000000"/>
                        </a:buClr>
                        <a:buFont typeface="Arial"/>
                      </a:pPr>
                      <a:r>
                        <a:rPr lang="ru-RU" sz="1100" b="1" i="0" u="none" strike="noStrike" cap="none" dirty="0" smtClean="0">
                          <a:solidFill>
                            <a:srgbClr val="FFFFFF"/>
                          </a:solidFill>
                          <a:effectLst/>
                          <a:latin typeface="Be Vietnam Pro"/>
                          <a:ea typeface="+mn-ea"/>
                          <a:cs typeface="+mn-cs"/>
                          <a:sym typeface="Arial"/>
                        </a:rPr>
                        <a:t>план</a:t>
                      </a:r>
                      <a:endParaRPr lang="ru-RU" sz="1100" b="1" i="0" u="none" strike="noStrike" cap="none" dirty="0">
                        <a:solidFill>
                          <a:srgbClr val="FFFFFF"/>
                        </a:solidFill>
                        <a:effectLst/>
                        <a:latin typeface="Be Vietnam Pro"/>
                        <a:ea typeface="+mn-ea"/>
                        <a:cs typeface="+mn-cs"/>
                        <a:sym typeface="Arial"/>
                      </a:endParaRPr>
                    </a:p>
                  </a:txBody>
                  <a:tcPr marL="4923" marR="4923" marT="4923" marB="0" anchor="ctr">
                    <a:solidFill>
                      <a:schemeClr val="accent1">
                        <a:lumMod val="75000"/>
                      </a:schemeClr>
                    </a:solidFill>
                  </a:tcPr>
                </a:tc>
                <a:tc>
                  <a:txBody>
                    <a:bodyPr/>
                    <a:lstStyle/>
                    <a:p>
                      <a:pPr marR="0" algn="ctr" rtl="0" fontAlgn="ctr">
                        <a:lnSpc>
                          <a:spcPct val="100000"/>
                        </a:lnSpc>
                        <a:spcBef>
                          <a:spcPts val="0"/>
                        </a:spcBef>
                        <a:spcAft>
                          <a:spcPts val="0"/>
                        </a:spcAft>
                        <a:buClr>
                          <a:srgbClr val="000000"/>
                        </a:buClr>
                        <a:buFont typeface="Arial"/>
                      </a:pPr>
                      <a:r>
                        <a:rPr lang="ru-RU" sz="1100" b="1" i="0" u="none" strike="noStrike" cap="none" dirty="0" smtClean="0">
                          <a:solidFill>
                            <a:srgbClr val="FFFFFF"/>
                          </a:solidFill>
                          <a:effectLst/>
                          <a:latin typeface="Be Vietnam Pro"/>
                          <a:ea typeface="+mn-ea"/>
                          <a:cs typeface="+mn-cs"/>
                          <a:sym typeface="Arial"/>
                        </a:rPr>
                        <a:t>2028</a:t>
                      </a:r>
                    </a:p>
                    <a:p>
                      <a:pPr marR="0" algn="ctr" rtl="0" fontAlgn="ctr">
                        <a:lnSpc>
                          <a:spcPct val="100000"/>
                        </a:lnSpc>
                        <a:spcBef>
                          <a:spcPts val="0"/>
                        </a:spcBef>
                        <a:spcAft>
                          <a:spcPts val="0"/>
                        </a:spcAft>
                        <a:buClr>
                          <a:srgbClr val="000000"/>
                        </a:buClr>
                        <a:buFont typeface="Arial"/>
                      </a:pPr>
                      <a:r>
                        <a:rPr lang="ru-RU" sz="1100" b="1" i="0" u="none" strike="noStrike" cap="none" dirty="0" smtClean="0">
                          <a:solidFill>
                            <a:srgbClr val="FFFFFF"/>
                          </a:solidFill>
                          <a:effectLst/>
                          <a:latin typeface="Be Vietnam Pro"/>
                          <a:ea typeface="+mn-ea"/>
                          <a:cs typeface="+mn-cs"/>
                          <a:sym typeface="Arial"/>
                        </a:rPr>
                        <a:t>план</a:t>
                      </a:r>
                      <a:endParaRPr lang="ru-RU" sz="1100" b="1" i="0" u="none" strike="noStrike" cap="none" dirty="0">
                        <a:solidFill>
                          <a:srgbClr val="FFFFFF"/>
                        </a:solidFill>
                        <a:effectLst/>
                        <a:latin typeface="Be Vietnam Pro"/>
                        <a:ea typeface="+mn-ea"/>
                        <a:cs typeface="+mn-cs"/>
                        <a:sym typeface="Arial"/>
                      </a:endParaRPr>
                    </a:p>
                  </a:txBody>
                  <a:tcPr marL="4923" marR="4923" marT="4923" marB="0" anchor="ctr">
                    <a:solidFill>
                      <a:schemeClr val="accent1">
                        <a:lumMod val="75000"/>
                      </a:schemeClr>
                    </a:solidFill>
                  </a:tcPr>
                </a:tc>
              </a:tr>
              <a:tr h="618512">
                <a:tc>
                  <a:txBody>
                    <a:bodyPr/>
                    <a:lstStyle/>
                    <a:p>
                      <a:pPr algn="l">
                        <a:lnSpc>
                          <a:spcPct val="115000"/>
                        </a:lnSpc>
                        <a:spcAft>
                          <a:spcPts val="0"/>
                        </a:spcAft>
                      </a:pPr>
                      <a:r>
                        <a:rPr lang="ru-RU" sz="1000" b="1" dirty="0" smtClean="0">
                          <a:solidFill>
                            <a:schemeClr val="accent5">
                              <a:lumMod val="10000"/>
                            </a:schemeClr>
                          </a:solidFill>
                          <a:effectLst/>
                          <a:latin typeface="Inter SemiBold"/>
                          <a:ea typeface="Calibri"/>
                          <a:cs typeface="Times New Roman"/>
                        </a:rPr>
                        <a:t>ИТОГО расходов по МП </a:t>
                      </a:r>
                      <a:r>
                        <a:rPr lang="ru-RU" sz="1000" b="1" dirty="0" smtClean="0">
                          <a:effectLst/>
                          <a:latin typeface="Inter SemiBold"/>
                        </a:rPr>
                        <a:t>«</a:t>
                      </a:r>
                      <a:r>
                        <a:rPr lang="ru-RU" sz="1000" b="1" dirty="0">
                          <a:effectLst/>
                          <a:latin typeface="Inter SemiBold"/>
                        </a:rPr>
                        <a:t>Создание условий для устойчивого экономического </a:t>
                      </a:r>
                      <a:r>
                        <a:rPr lang="ru-RU" sz="1000" b="1" dirty="0" smtClean="0">
                          <a:effectLst/>
                          <a:latin typeface="Inter SemiBold"/>
                        </a:rPr>
                        <a:t>развития»,</a:t>
                      </a:r>
                      <a:r>
                        <a:rPr lang="ru-RU" sz="1000" b="1" dirty="0">
                          <a:effectLst/>
                          <a:latin typeface="Inter SemiBold"/>
                        </a:rPr>
                        <a:t/>
                      </a:r>
                      <a:br>
                        <a:rPr lang="ru-RU" sz="1000" b="1" dirty="0">
                          <a:effectLst/>
                          <a:latin typeface="Inter SemiBold"/>
                        </a:rPr>
                      </a:br>
                      <a:r>
                        <a:rPr lang="ru-RU" sz="1000" b="1" dirty="0">
                          <a:effectLst/>
                          <a:latin typeface="Inter SemiBold"/>
                        </a:rPr>
                        <a:t>в том числе:</a:t>
                      </a:r>
                      <a:endParaRPr lang="ru-RU" sz="1000" b="1" dirty="0">
                        <a:effectLst/>
                        <a:latin typeface="Inter SemiBold"/>
                        <a:ea typeface="Calibri"/>
                        <a:cs typeface="Times New Roman"/>
                      </a:endParaRPr>
                    </a:p>
                  </a:txBody>
                  <a:tcPr marL="63356" marR="63356" marT="0" marB="0" anchor="ctr">
                    <a:solidFill>
                      <a:schemeClr val="tx2">
                        <a:lumMod val="90000"/>
                      </a:schemeClr>
                    </a:solidFill>
                  </a:tcPr>
                </a:tc>
                <a:tc>
                  <a:txBody>
                    <a:bodyPr/>
                    <a:lstStyle/>
                    <a:p>
                      <a:pPr algn="r">
                        <a:lnSpc>
                          <a:spcPct val="115000"/>
                        </a:lnSpc>
                        <a:spcAft>
                          <a:spcPts val="0"/>
                        </a:spcAft>
                      </a:pPr>
                      <a:r>
                        <a:rPr lang="ru-RU" sz="1100" b="1" dirty="0">
                          <a:effectLst/>
                          <a:latin typeface="Inter SemiBold"/>
                        </a:rPr>
                        <a:t>336 915,8</a:t>
                      </a:r>
                      <a:endParaRPr lang="ru-RU" sz="1100" b="1" dirty="0">
                        <a:effectLst/>
                        <a:latin typeface="Inter SemiBold"/>
                        <a:ea typeface="Calibri"/>
                        <a:cs typeface="Times New Roman"/>
                      </a:endParaRPr>
                    </a:p>
                  </a:txBody>
                  <a:tcPr marL="63356" marR="63356" marT="0" marB="0" anchor="ctr">
                    <a:solidFill>
                      <a:schemeClr val="tx2">
                        <a:lumMod val="90000"/>
                      </a:schemeClr>
                    </a:solidFill>
                  </a:tcPr>
                </a:tc>
                <a:tc>
                  <a:txBody>
                    <a:bodyPr/>
                    <a:lstStyle/>
                    <a:p>
                      <a:pPr algn="r">
                        <a:lnSpc>
                          <a:spcPct val="115000"/>
                        </a:lnSpc>
                        <a:spcAft>
                          <a:spcPts val="0"/>
                        </a:spcAft>
                      </a:pPr>
                      <a:r>
                        <a:rPr lang="ru-RU" sz="1100" b="1" dirty="0" smtClean="0">
                          <a:effectLst/>
                          <a:latin typeface="Inter SemiBold"/>
                        </a:rPr>
                        <a:t>767 216,89</a:t>
                      </a:r>
                      <a:endParaRPr lang="ru-RU" sz="1100" b="1" dirty="0">
                        <a:effectLst/>
                        <a:latin typeface="Inter SemiBold"/>
                        <a:ea typeface="Calibri"/>
                        <a:cs typeface="Times New Roman"/>
                      </a:endParaRPr>
                    </a:p>
                  </a:txBody>
                  <a:tcPr marL="63356" marR="63356" marT="0" marB="0" anchor="ctr">
                    <a:solidFill>
                      <a:schemeClr val="tx2">
                        <a:lumMod val="90000"/>
                      </a:schemeClr>
                    </a:solidFill>
                  </a:tcPr>
                </a:tc>
                <a:tc>
                  <a:txBody>
                    <a:bodyPr/>
                    <a:lstStyle/>
                    <a:p>
                      <a:pPr algn="r">
                        <a:lnSpc>
                          <a:spcPct val="115000"/>
                        </a:lnSpc>
                        <a:spcAft>
                          <a:spcPts val="0"/>
                        </a:spcAft>
                      </a:pPr>
                      <a:r>
                        <a:rPr lang="ru-RU" sz="1100" b="1" dirty="0" smtClean="0">
                          <a:effectLst/>
                          <a:latin typeface="Inter SemiBold"/>
                        </a:rPr>
                        <a:t>633 769,94</a:t>
                      </a:r>
                    </a:p>
                  </a:txBody>
                  <a:tcPr marL="63356" marR="63356" marT="0" marB="0" anchor="ctr">
                    <a:solidFill>
                      <a:schemeClr val="tx2">
                        <a:lumMod val="90000"/>
                      </a:schemeClr>
                    </a:solidFill>
                  </a:tcPr>
                </a:tc>
                <a:tc>
                  <a:txBody>
                    <a:bodyPr/>
                    <a:lstStyle/>
                    <a:p>
                      <a:pPr algn="r">
                        <a:lnSpc>
                          <a:spcPct val="115000"/>
                        </a:lnSpc>
                        <a:spcAft>
                          <a:spcPts val="0"/>
                        </a:spcAft>
                      </a:pPr>
                      <a:r>
                        <a:rPr lang="ru-RU" sz="1100" b="1" dirty="0" smtClean="0">
                          <a:effectLst/>
                          <a:latin typeface="Inter SemiBold"/>
                        </a:rPr>
                        <a:t>539 698,51</a:t>
                      </a:r>
                    </a:p>
                  </a:txBody>
                  <a:tcPr marL="63356" marR="63356" marT="0" marB="0" anchor="ctr">
                    <a:solidFill>
                      <a:schemeClr val="tx2">
                        <a:lumMod val="90000"/>
                      </a:schemeClr>
                    </a:solidFill>
                  </a:tcPr>
                </a:tc>
                <a:tc>
                  <a:txBody>
                    <a:bodyPr/>
                    <a:lstStyle/>
                    <a:p>
                      <a:pPr algn="r">
                        <a:lnSpc>
                          <a:spcPct val="115000"/>
                        </a:lnSpc>
                        <a:spcAft>
                          <a:spcPts val="0"/>
                        </a:spcAft>
                      </a:pPr>
                      <a:r>
                        <a:rPr lang="ru-RU" sz="1100" b="1" dirty="0" smtClean="0">
                          <a:effectLst/>
                          <a:latin typeface="Inter SemiBold"/>
                        </a:rPr>
                        <a:t>175 322,29</a:t>
                      </a:r>
                    </a:p>
                  </a:txBody>
                  <a:tcPr marL="63356" marR="63356" marT="0" marB="0" anchor="ctr">
                    <a:solidFill>
                      <a:schemeClr val="tx2">
                        <a:lumMod val="90000"/>
                      </a:schemeClr>
                    </a:solidFill>
                  </a:tcPr>
                </a:tc>
              </a:tr>
              <a:tr h="488881">
                <a:tc>
                  <a:txBody>
                    <a:bodyPr/>
                    <a:lstStyle/>
                    <a:p>
                      <a:pPr marL="342900" lvl="0" indent="-342900" algn="l">
                        <a:lnSpc>
                          <a:spcPct val="115000"/>
                        </a:lnSpc>
                        <a:spcAft>
                          <a:spcPts val="0"/>
                        </a:spcAft>
                        <a:buSzPts val="1200"/>
                        <a:buFont typeface="Wingdings"/>
                        <a:buChar char=""/>
                      </a:pPr>
                      <a:r>
                        <a:rPr lang="ru-RU" sz="1000" dirty="0">
                          <a:effectLst/>
                          <a:latin typeface="Inter SemiBold"/>
                        </a:rPr>
                        <a:t>Развитие сельского хозяйства и расширение рынка сельскохозяйственной продукции</a:t>
                      </a:r>
                      <a:endParaRPr lang="ru-RU" sz="1000" dirty="0">
                        <a:effectLst/>
                        <a:latin typeface="Inter SemiBold"/>
                        <a:ea typeface="Calibri"/>
                        <a:cs typeface="Times New Roman"/>
                      </a:endParaRPr>
                    </a:p>
                  </a:txBody>
                  <a:tcPr marL="63356" marR="63356" marT="0" marB="0" anchor="ctr"/>
                </a:tc>
                <a:tc>
                  <a:txBody>
                    <a:bodyPr/>
                    <a:lstStyle/>
                    <a:p>
                      <a:pPr algn="r">
                        <a:lnSpc>
                          <a:spcPct val="115000"/>
                        </a:lnSpc>
                        <a:spcAft>
                          <a:spcPts val="0"/>
                        </a:spcAft>
                      </a:pPr>
                      <a:r>
                        <a:rPr lang="ru-RU" sz="1100" dirty="0">
                          <a:effectLst/>
                          <a:latin typeface="Inter SemiBold"/>
                        </a:rPr>
                        <a:t>336 734,9</a:t>
                      </a:r>
                      <a:endParaRPr lang="ru-RU" sz="1100" dirty="0">
                        <a:effectLst/>
                        <a:latin typeface="Inter SemiBold"/>
                        <a:ea typeface="Calibri"/>
                        <a:cs typeface="Times New Roman"/>
                      </a:endParaRPr>
                    </a:p>
                  </a:txBody>
                  <a:tcPr marL="63356" marR="63356" marT="0" marB="0" anchor="ctr"/>
                </a:tc>
                <a:tc>
                  <a:txBody>
                    <a:bodyPr/>
                    <a:lstStyle/>
                    <a:p>
                      <a:pPr algn="r">
                        <a:lnSpc>
                          <a:spcPct val="115000"/>
                        </a:lnSpc>
                        <a:spcAft>
                          <a:spcPts val="0"/>
                        </a:spcAft>
                      </a:pPr>
                      <a:r>
                        <a:rPr lang="ru-RU" sz="1100" dirty="0" smtClean="0">
                          <a:effectLst/>
                          <a:latin typeface="Inter SemiBold"/>
                        </a:rPr>
                        <a:t>767 216,89</a:t>
                      </a:r>
                      <a:endParaRPr lang="ru-RU" sz="1100" dirty="0">
                        <a:effectLst/>
                        <a:latin typeface="Inter SemiBold"/>
                        <a:ea typeface="Calibri"/>
                        <a:cs typeface="Times New Roman"/>
                      </a:endParaRPr>
                    </a:p>
                  </a:txBody>
                  <a:tcPr marL="63356" marR="63356" marT="0" marB="0" anchor="ctr"/>
                </a:tc>
                <a:tc>
                  <a:txBody>
                    <a:bodyPr/>
                    <a:lstStyle/>
                    <a:p>
                      <a:pPr algn="r">
                        <a:lnSpc>
                          <a:spcPct val="115000"/>
                        </a:lnSpc>
                        <a:spcAft>
                          <a:spcPts val="0"/>
                        </a:spcAft>
                      </a:pPr>
                      <a:r>
                        <a:rPr lang="ru-RU" sz="1100" dirty="0" smtClean="0">
                          <a:effectLst/>
                          <a:latin typeface="Inter SemiBold"/>
                        </a:rPr>
                        <a:t>632 412,94</a:t>
                      </a:r>
                    </a:p>
                  </a:txBody>
                  <a:tcPr marL="63356" marR="63356" marT="0" marB="0" anchor="ctr"/>
                </a:tc>
                <a:tc>
                  <a:txBody>
                    <a:bodyPr/>
                    <a:lstStyle/>
                    <a:p>
                      <a:pPr algn="r">
                        <a:lnSpc>
                          <a:spcPct val="115000"/>
                        </a:lnSpc>
                        <a:spcAft>
                          <a:spcPts val="0"/>
                        </a:spcAft>
                      </a:pPr>
                      <a:r>
                        <a:rPr lang="ru-RU" sz="1100" dirty="0" smtClean="0">
                          <a:effectLst/>
                          <a:latin typeface="Inter SemiBold"/>
                        </a:rPr>
                        <a:t>539 378,51</a:t>
                      </a:r>
                    </a:p>
                  </a:txBody>
                  <a:tcPr marL="63356" marR="63356" marT="0" marB="0" anchor="ctr"/>
                </a:tc>
                <a:tc>
                  <a:txBody>
                    <a:bodyPr/>
                    <a:lstStyle/>
                    <a:p>
                      <a:pPr algn="r">
                        <a:lnSpc>
                          <a:spcPct val="115000"/>
                        </a:lnSpc>
                        <a:spcAft>
                          <a:spcPts val="0"/>
                        </a:spcAft>
                      </a:pPr>
                      <a:r>
                        <a:rPr lang="ru-RU" sz="1100" dirty="0" smtClean="0">
                          <a:effectLst/>
                          <a:latin typeface="Inter SemiBold"/>
                        </a:rPr>
                        <a:t>175 002,29</a:t>
                      </a:r>
                    </a:p>
                  </a:txBody>
                  <a:tcPr marL="63356" marR="63356" marT="0" marB="0" anchor="ctr"/>
                </a:tc>
              </a:tr>
              <a:tr h="412303">
                <a:tc>
                  <a:txBody>
                    <a:bodyPr/>
                    <a:lstStyle/>
                    <a:p>
                      <a:pPr marL="342900" lvl="0" indent="-342900" algn="l">
                        <a:lnSpc>
                          <a:spcPct val="115000"/>
                        </a:lnSpc>
                        <a:spcAft>
                          <a:spcPts val="0"/>
                        </a:spcAft>
                        <a:buSzPts val="1200"/>
                        <a:buFont typeface="Wingdings"/>
                        <a:buChar char=""/>
                      </a:pPr>
                      <a:r>
                        <a:rPr lang="ru-RU" sz="1000">
                          <a:effectLst/>
                          <a:latin typeface="Inter SemiBold"/>
                        </a:rPr>
                        <a:t>Создание условий для развития малого и среднего предпринимательства </a:t>
                      </a:r>
                      <a:endParaRPr lang="ru-RU" sz="1000">
                        <a:effectLst/>
                        <a:latin typeface="Inter SemiBold"/>
                        <a:ea typeface="Calibri"/>
                        <a:cs typeface="Times New Roman"/>
                      </a:endParaRPr>
                    </a:p>
                  </a:txBody>
                  <a:tcPr marL="63356" marR="63356" marT="0" marB="0" anchor="ctr"/>
                </a:tc>
                <a:tc>
                  <a:txBody>
                    <a:bodyPr/>
                    <a:lstStyle/>
                    <a:p>
                      <a:pPr algn="r">
                        <a:lnSpc>
                          <a:spcPct val="115000"/>
                        </a:lnSpc>
                        <a:spcAft>
                          <a:spcPts val="0"/>
                        </a:spcAft>
                      </a:pPr>
                      <a:r>
                        <a:rPr lang="ru-RU" sz="1100" dirty="0">
                          <a:effectLst/>
                          <a:latin typeface="Inter SemiBold"/>
                        </a:rPr>
                        <a:t>50,0</a:t>
                      </a:r>
                      <a:endParaRPr lang="ru-RU" sz="1100" dirty="0">
                        <a:effectLst/>
                        <a:latin typeface="Inter SemiBold"/>
                        <a:ea typeface="Calibri"/>
                        <a:cs typeface="Times New Roman"/>
                      </a:endParaRPr>
                    </a:p>
                  </a:txBody>
                  <a:tcPr marL="63356" marR="63356" marT="0" marB="0" anchor="ctr"/>
                </a:tc>
                <a:tc>
                  <a:txBody>
                    <a:bodyPr/>
                    <a:lstStyle/>
                    <a:p>
                      <a:pPr algn="r">
                        <a:lnSpc>
                          <a:spcPct val="115000"/>
                        </a:lnSpc>
                        <a:spcAft>
                          <a:spcPts val="0"/>
                        </a:spcAft>
                      </a:pPr>
                      <a:r>
                        <a:rPr lang="ru-RU" sz="1100" dirty="0" smtClean="0">
                          <a:effectLst/>
                          <a:latin typeface="Inter SemiBold"/>
                        </a:rPr>
                        <a:t>366,60</a:t>
                      </a:r>
                      <a:endParaRPr lang="ru-RU" sz="1100" dirty="0">
                        <a:effectLst/>
                        <a:latin typeface="Inter SemiBold"/>
                        <a:ea typeface="Calibri"/>
                        <a:cs typeface="Times New Roman"/>
                      </a:endParaRPr>
                    </a:p>
                  </a:txBody>
                  <a:tcPr marL="63356" marR="63356" marT="0" marB="0" anchor="ctr"/>
                </a:tc>
                <a:tc>
                  <a:txBody>
                    <a:bodyPr/>
                    <a:lstStyle/>
                    <a:p>
                      <a:pPr algn="r">
                        <a:lnSpc>
                          <a:spcPct val="115000"/>
                        </a:lnSpc>
                        <a:spcAft>
                          <a:spcPts val="0"/>
                        </a:spcAft>
                      </a:pPr>
                      <a:r>
                        <a:rPr lang="ru-RU" sz="1100" dirty="0" smtClean="0">
                          <a:effectLst/>
                          <a:latin typeface="Inter SemiBold"/>
                        </a:rPr>
                        <a:t>1 157,00</a:t>
                      </a:r>
                      <a:endParaRPr lang="ru-RU" sz="1100" dirty="0">
                        <a:effectLst/>
                        <a:latin typeface="Inter SemiBold"/>
                        <a:ea typeface="Calibri"/>
                        <a:cs typeface="Times New Roman"/>
                      </a:endParaRPr>
                    </a:p>
                  </a:txBody>
                  <a:tcPr marL="63356" marR="63356" marT="0" marB="0" anchor="ctr"/>
                </a:tc>
                <a:tc>
                  <a:txBody>
                    <a:bodyPr/>
                    <a:lstStyle/>
                    <a:p>
                      <a:pPr algn="r">
                        <a:lnSpc>
                          <a:spcPct val="115000"/>
                        </a:lnSpc>
                        <a:spcAft>
                          <a:spcPts val="0"/>
                        </a:spcAft>
                      </a:pPr>
                      <a:r>
                        <a:rPr lang="ru-RU" sz="1100" dirty="0" smtClean="0">
                          <a:effectLst/>
                          <a:latin typeface="Inter SemiBold"/>
                        </a:rPr>
                        <a:t>120,00</a:t>
                      </a:r>
                      <a:endParaRPr lang="ru-RU" sz="1100" dirty="0">
                        <a:effectLst/>
                        <a:latin typeface="Inter SemiBold"/>
                        <a:ea typeface="Calibri"/>
                        <a:cs typeface="Times New Roman"/>
                      </a:endParaRPr>
                    </a:p>
                  </a:txBody>
                  <a:tcPr marL="63356" marR="63356" marT="0" marB="0" anchor="ctr"/>
                </a:tc>
                <a:tc>
                  <a:txBody>
                    <a:bodyPr/>
                    <a:lstStyle/>
                    <a:p>
                      <a:pPr algn="r">
                        <a:lnSpc>
                          <a:spcPct val="115000"/>
                        </a:lnSpc>
                        <a:spcAft>
                          <a:spcPts val="0"/>
                        </a:spcAft>
                      </a:pPr>
                      <a:r>
                        <a:rPr lang="ru-RU" sz="1100" dirty="0" smtClean="0">
                          <a:effectLst/>
                          <a:latin typeface="Inter SemiBold"/>
                        </a:rPr>
                        <a:t>120,00</a:t>
                      </a:r>
                      <a:endParaRPr lang="ru-RU" sz="1100" dirty="0">
                        <a:effectLst/>
                        <a:latin typeface="Inter SemiBold"/>
                        <a:ea typeface="Calibri"/>
                        <a:cs typeface="Times New Roman"/>
                      </a:endParaRPr>
                    </a:p>
                  </a:txBody>
                  <a:tcPr marL="63356" marR="63356" marT="0" marB="0" anchor="ctr"/>
                </a:tc>
              </a:tr>
              <a:tr h="412303">
                <a:tc>
                  <a:txBody>
                    <a:bodyPr/>
                    <a:lstStyle/>
                    <a:p>
                      <a:pPr marL="342900" lvl="0" indent="-342900" algn="l">
                        <a:lnSpc>
                          <a:spcPct val="115000"/>
                        </a:lnSpc>
                        <a:spcAft>
                          <a:spcPts val="0"/>
                        </a:spcAft>
                        <a:buSzPts val="1200"/>
                        <a:buFont typeface="Wingdings"/>
                        <a:buChar char=""/>
                      </a:pPr>
                      <a:r>
                        <a:rPr lang="ru-RU" sz="1000">
                          <a:effectLst/>
                          <a:latin typeface="Inter SemiBold"/>
                        </a:rPr>
                        <a:t>Создание  благоприятных условий для привлечения инвестиций</a:t>
                      </a:r>
                      <a:endParaRPr lang="ru-RU" sz="1000">
                        <a:effectLst/>
                        <a:latin typeface="Inter SemiBold"/>
                        <a:ea typeface="Calibri"/>
                        <a:cs typeface="Times New Roman"/>
                      </a:endParaRPr>
                    </a:p>
                  </a:txBody>
                  <a:tcPr marL="63356" marR="63356" marT="0" marB="0" anchor="ctr"/>
                </a:tc>
                <a:tc>
                  <a:txBody>
                    <a:bodyPr/>
                    <a:lstStyle/>
                    <a:p>
                      <a:pPr algn="r">
                        <a:lnSpc>
                          <a:spcPct val="115000"/>
                        </a:lnSpc>
                        <a:spcAft>
                          <a:spcPts val="0"/>
                        </a:spcAft>
                      </a:pPr>
                      <a:r>
                        <a:rPr lang="ru-RU" sz="1100" dirty="0">
                          <a:effectLst/>
                          <a:latin typeface="Inter SemiBold"/>
                        </a:rPr>
                        <a:t>130,9</a:t>
                      </a:r>
                      <a:endParaRPr lang="ru-RU" sz="1100" dirty="0">
                        <a:effectLst/>
                        <a:latin typeface="Inter SemiBold"/>
                        <a:ea typeface="Calibri"/>
                        <a:cs typeface="Times New Roman"/>
                      </a:endParaRPr>
                    </a:p>
                  </a:txBody>
                  <a:tcPr marL="63356" marR="63356" marT="0" marB="0" anchor="ctr"/>
                </a:tc>
                <a:tc>
                  <a:txBody>
                    <a:bodyPr/>
                    <a:lstStyle/>
                    <a:p>
                      <a:pPr algn="r">
                        <a:lnSpc>
                          <a:spcPct val="115000"/>
                        </a:lnSpc>
                        <a:spcAft>
                          <a:spcPts val="0"/>
                        </a:spcAft>
                      </a:pPr>
                      <a:r>
                        <a:rPr lang="ru-RU" sz="1100" dirty="0" smtClean="0">
                          <a:effectLst/>
                          <a:latin typeface="Inter SemiBold"/>
                        </a:rPr>
                        <a:t>234,69</a:t>
                      </a:r>
                      <a:endParaRPr lang="ru-RU" sz="1100" dirty="0">
                        <a:effectLst/>
                        <a:latin typeface="Inter SemiBold"/>
                        <a:ea typeface="Calibri"/>
                        <a:cs typeface="Times New Roman"/>
                      </a:endParaRPr>
                    </a:p>
                  </a:txBody>
                  <a:tcPr marL="63356" marR="63356" marT="0" marB="0" anchor="ctr"/>
                </a:tc>
                <a:tc>
                  <a:txBody>
                    <a:bodyPr/>
                    <a:lstStyle/>
                    <a:p>
                      <a:pPr algn="r">
                        <a:lnSpc>
                          <a:spcPct val="115000"/>
                        </a:lnSpc>
                        <a:spcAft>
                          <a:spcPts val="0"/>
                        </a:spcAft>
                      </a:pPr>
                      <a:r>
                        <a:rPr lang="ru-RU" sz="1100" dirty="0" smtClean="0">
                          <a:effectLst/>
                          <a:latin typeface="Inter SemiBold"/>
                        </a:rPr>
                        <a:t>200,0</a:t>
                      </a:r>
                      <a:endParaRPr lang="ru-RU" sz="1100" dirty="0">
                        <a:effectLst/>
                        <a:latin typeface="Inter SemiBold"/>
                        <a:ea typeface="Calibri"/>
                        <a:cs typeface="Times New Roman"/>
                      </a:endParaRPr>
                    </a:p>
                  </a:txBody>
                  <a:tcPr marL="63356" marR="63356" marT="0" marB="0" anchor="ctr"/>
                </a:tc>
                <a:tc>
                  <a:txBody>
                    <a:bodyPr/>
                    <a:lstStyle/>
                    <a:p>
                      <a:pPr algn="r">
                        <a:lnSpc>
                          <a:spcPct val="115000"/>
                        </a:lnSpc>
                        <a:spcAft>
                          <a:spcPts val="0"/>
                        </a:spcAft>
                      </a:pPr>
                      <a:r>
                        <a:rPr lang="ru-RU" sz="1100" dirty="0">
                          <a:effectLst/>
                          <a:latin typeface="Inter SemiBold"/>
                        </a:rPr>
                        <a:t>200,0</a:t>
                      </a:r>
                      <a:endParaRPr lang="ru-RU" sz="1100" dirty="0">
                        <a:effectLst/>
                        <a:latin typeface="Inter SemiBold"/>
                        <a:ea typeface="Calibri"/>
                        <a:cs typeface="Times New Roman"/>
                      </a:endParaRPr>
                    </a:p>
                  </a:txBody>
                  <a:tcPr marL="63356" marR="63356" marT="0" marB="0" anchor="ctr"/>
                </a:tc>
                <a:tc>
                  <a:txBody>
                    <a:bodyPr/>
                    <a:lstStyle/>
                    <a:p>
                      <a:pPr algn="r">
                        <a:lnSpc>
                          <a:spcPct val="115000"/>
                        </a:lnSpc>
                        <a:spcAft>
                          <a:spcPts val="0"/>
                        </a:spcAft>
                      </a:pPr>
                      <a:r>
                        <a:rPr lang="ru-RU" sz="1100" dirty="0">
                          <a:effectLst/>
                          <a:latin typeface="Inter SemiBold"/>
                        </a:rPr>
                        <a:t>200,0</a:t>
                      </a:r>
                      <a:endParaRPr lang="ru-RU" sz="1100" dirty="0">
                        <a:effectLst/>
                        <a:latin typeface="Inter SemiBold"/>
                        <a:ea typeface="Calibri"/>
                        <a:cs typeface="Times New Roman"/>
                      </a:endParaRPr>
                    </a:p>
                  </a:txBody>
                  <a:tcPr marL="63356" marR="63356" marT="0" marB="0" anchor="ctr"/>
                </a:tc>
              </a:tr>
            </a:tbl>
          </a:graphicData>
        </a:graphic>
      </p:graphicFrame>
      <p:pic>
        <p:nvPicPr>
          <p:cNvPr id="8" name="Picture 2" descr="Picture background"/>
          <p:cNvPicPr>
            <a:picLocks noChangeAspect="1" noChangeArrowheads="1"/>
          </p:cNvPicPr>
          <p:nvPr/>
        </p:nvPicPr>
        <p:blipFill>
          <a:blip r:embed="rId3">
            <a:duotone>
              <a:schemeClr val="accent3">
                <a:shade val="45000"/>
                <a:satMod val="135000"/>
              </a:schemeClr>
              <a:prstClr val="white"/>
            </a:duotone>
            <a:extLst>
              <a:ext uri="{BEBA8EAE-BF5A-486C-A8C5-ECC9F3942E4B}">
                <a14:imgProps xmlns:a14="http://schemas.microsoft.com/office/drawing/2010/main">
                  <a14:imgLayer r:embed="rId4">
                    <a14:imgEffect>
                      <a14:saturation sat="0"/>
                    </a14:imgEffect>
                  </a14:imgLayer>
                </a14:imgProps>
              </a:ext>
              <a:ext uri="{28A0092B-C50C-407E-A947-70E740481C1C}">
                <a14:useLocalDpi xmlns:a14="http://schemas.microsoft.com/office/drawing/2010/main" val="0"/>
              </a:ext>
            </a:extLst>
          </a:blip>
          <a:srcRect/>
          <a:stretch>
            <a:fillRect/>
          </a:stretch>
        </p:blipFill>
        <p:spPr bwMode="auto">
          <a:xfrm>
            <a:off x="168648" y="188553"/>
            <a:ext cx="457188" cy="45718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0283640"/>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Таблица 3"/>
          <p:cNvGraphicFramePr>
            <a:graphicFrameLocks noGrp="1"/>
          </p:cNvGraphicFramePr>
          <p:nvPr>
            <p:extLst>
              <p:ext uri="{D42A27DB-BD31-4B8C-83A1-F6EECF244321}">
                <p14:modId xmlns:p14="http://schemas.microsoft.com/office/powerpoint/2010/main" val="509522981"/>
              </p:ext>
            </p:extLst>
          </p:nvPr>
        </p:nvGraphicFramePr>
        <p:xfrm>
          <a:off x="160867" y="501327"/>
          <a:ext cx="8813978" cy="4373415"/>
        </p:xfrm>
        <a:graphic>
          <a:graphicData uri="http://schemas.openxmlformats.org/drawingml/2006/table">
            <a:tbl>
              <a:tblPr firstRow="1" firstCol="1" bandRow="1"/>
              <a:tblGrid>
                <a:gridCol w="3222313"/>
                <a:gridCol w="663418"/>
                <a:gridCol w="822872"/>
                <a:gridCol w="822783"/>
                <a:gridCol w="822783"/>
                <a:gridCol w="822783"/>
                <a:gridCol w="818513"/>
                <a:gridCol w="818513"/>
              </a:tblGrid>
              <a:tr h="178537">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Наименование целевого показателя (индикатора)</a:t>
                      </a:r>
                      <a:endParaRPr lang="ru-RU" sz="800" dirty="0">
                        <a:effectLst/>
                        <a:latin typeface="Inter SemiBold"/>
                        <a:ea typeface="Calibri"/>
                        <a:cs typeface="Times New Roman"/>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Единица </a:t>
                      </a:r>
                      <a:r>
                        <a:rPr lang="ru-RU" sz="800" dirty="0" smtClean="0">
                          <a:effectLst/>
                          <a:latin typeface="Inter SemiBold"/>
                          <a:ea typeface="Times New Roman"/>
                          <a:cs typeface="Times New Roman"/>
                        </a:rPr>
                        <a:t>измерения</a:t>
                      </a:r>
                      <a:endParaRPr lang="ru-RU" sz="800" dirty="0">
                        <a:effectLst/>
                        <a:latin typeface="Inter SemiBold"/>
                        <a:ea typeface="Calibri"/>
                        <a:cs typeface="Times New Roman"/>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2023</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2024</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2025</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2026</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2027</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2028</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95563">
                <a:tc vMerge="1">
                  <a:txBody>
                    <a:bodyPr/>
                    <a:lstStyle/>
                    <a:p>
                      <a:endParaRPr lang="ru-RU"/>
                    </a:p>
                  </a:txBody>
                  <a:tcPr/>
                </a:tc>
                <a:tc vMerge="1">
                  <a:txBody>
                    <a:bodyPr/>
                    <a:lstStyle/>
                    <a:p>
                      <a:endParaRPr lang="ru-RU"/>
                    </a:p>
                  </a:txBody>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отчет</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800" b="0"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отчет</a:t>
                      </a:r>
                      <a:endParaRPr kumimoji="0" lang="ru-RU" sz="800" b="0" i="0" u="none" strike="noStrike" kern="0" cap="none" spc="0" normalizeH="0" baseline="0" noProof="0" dirty="0">
                        <a:ln>
                          <a:noFill/>
                        </a:ln>
                        <a:solidFill>
                          <a:srgbClr val="00717D"/>
                        </a:solidFill>
                        <a:effectLst/>
                        <a:uLnTx/>
                        <a:uFillTx/>
                        <a:latin typeface="Inter SemiBold"/>
                        <a:ea typeface="Calibri"/>
                        <a:cs typeface="Times New Roman"/>
                        <a:sym typeface="Arial"/>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оценка</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319973">
                <a:tc gridSpan="8">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80899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1100" b="1"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Муниципальная программа «Создание условий для устойчивого экономического развития»</a:t>
                      </a:r>
                      <a:endParaRPr kumimoji="0" lang="ru-RU" sz="1100" b="1" i="0" u="none" strike="noStrike" kern="0" cap="none" spc="0" normalizeH="0" baseline="0" noProof="0" dirty="0">
                        <a:ln>
                          <a:noFill/>
                        </a:ln>
                        <a:solidFill>
                          <a:srgbClr val="00717D"/>
                        </a:solidFill>
                        <a:effectLst/>
                        <a:uLnTx/>
                        <a:uFillTx/>
                        <a:latin typeface="Inter SemiBold"/>
                        <a:ea typeface="Times New Roman"/>
                        <a:cs typeface="Times New Roman"/>
                        <a:sym typeface="Arial"/>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r>
              <a:tr h="590682">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effectLst/>
                          <a:latin typeface="Inter SemiBold"/>
                          <a:ea typeface="Times New Roman"/>
                          <a:cs typeface="Times New Roman"/>
                        </a:rPr>
                        <a:t>Среднемесячная начисленная заработная плата работников крупных и средних предприятий и некоммерческих организаций</a:t>
                      </a:r>
                      <a:endParaRPr lang="ru-RU" sz="800" dirty="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рублей</a:t>
                      </a:r>
                      <a:endParaRPr lang="ru-RU" sz="800" dirty="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42 205,28</a:t>
                      </a:r>
                      <a:endParaRPr lang="ru-RU" sz="800" dirty="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43 893,49</a:t>
                      </a:r>
                      <a:endParaRPr lang="ru-RU" sz="80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45 649,23</a:t>
                      </a:r>
                      <a:endParaRPr lang="ru-RU" sz="800" dirty="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57 281,00</a:t>
                      </a:r>
                      <a:endParaRPr lang="ru-RU" sz="800" dirty="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60 717,86</a:t>
                      </a:r>
                      <a:endParaRPr lang="ru-RU" sz="80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64 360,93</a:t>
                      </a:r>
                      <a:endParaRPr lang="ru-RU" sz="800" dirty="0">
                        <a:effectLst/>
                        <a:latin typeface="Inter SemiBold"/>
                        <a:ea typeface="Times New Roman"/>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60754">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a:effectLst/>
                          <a:latin typeface="Inter SemiBold"/>
                          <a:ea typeface="Times New Roman"/>
                          <a:cs typeface="Times New Roman"/>
                        </a:rPr>
                        <a:t>Количество занятых в экономике района</a:t>
                      </a:r>
                      <a:endParaRPr lang="ru-RU" sz="80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человек</a:t>
                      </a:r>
                      <a:endParaRPr lang="ru-RU" sz="80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16 750</a:t>
                      </a:r>
                      <a:endParaRPr lang="ru-RU" sz="800" dirty="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16 750</a:t>
                      </a:r>
                      <a:endParaRPr lang="ru-RU" sz="800" dirty="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16 750</a:t>
                      </a:r>
                      <a:endParaRPr lang="ru-RU" sz="800" dirty="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16 750</a:t>
                      </a:r>
                      <a:endParaRPr lang="ru-RU" sz="800" dirty="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16 750</a:t>
                      </a:r>
                      <a:endParaRPr lang="ru-RU" sz="800" dirty="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16 750</a:t>
                      </a:r>
                      <a:endParaRPr lang="ru-RU" sz="800" dirty="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379370">
                <a:tc gridSpan="8">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80899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1100" b="1"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Подпрограмма «Развитие сельского хозяйства и расширение рынка сельскохозяйственной продукции»</a:t>
                      </a:r>
                      <a:endParaRPr kumimoji="0" lang="ru-RU" sz="1100" b="1" i="0" u="none" strike="noStrike" kern="0" cap="none" spc="0" normalizeH="0" baseline="0" noProof="0" dirty="0">
                        <a:ln>
                          <a:noFill/>
                        </a:ln>
                        <a:solidFill>
                          <a:srgbClr val="00717D"/>
                        </a:solidFill>
                        <a:effectLst/>
                        <a:uLnTx/>
                        <a:uFillTx/>
                        <a:latin typeface="Inter SemiBold"/>
                        <a:ea typeface="Times New Roman"/>
                        <a:cs typeface="Times New Roman"/>
                        <a:sym typeface="Arial"/>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r>
              <a:tr h="382869">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a:effectLst/>
                          <a:latin typeface="Inter SemiBold"/>
                          <a:ea typeface="Times New Roman"/>
                          <a:cs typeface="Times New Roman"/>
                        </a:rPr>
                        <a:t>Индекс производства продукции сельского хозяйства в хозяйствах всех категорий (в сопоставимых ценах)</a:t>
                      </a:r>
                      <a:endParaRPr lang="ru-RU" sz="80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a:t>
                      </a:r>
                      <a:endParaRPr lang="ru-RU" sz="800" dirty="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100,3</a:t>
                      </a:r>
                      <a:endParaRPr lang="ru-RU" sz="800" dirty="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105,0</a:t>
                      </a:r>
                      <a:endParaRPr lang="ru-RU" sz="800" dirty="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101,0</a:t>
                      </a:r>
                      <a:endParaRPr lang="ru-RU" sz="80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101,0</a:t>
                      </a:r>
                      <a:endParaRPr lang="ru-RU" sz="800" dirty="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101,0</a:t>
                      </a:r>
                      <a:endParaRPr lang="ru-RU" sz="800" dirty="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101,0</a:t>
                      </a:r>
                      <a:endParaRPr lang="ru-RU" sz="80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60754">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a:effectLst/>
                          <a:latin typeface="Inter SemiBold"/>
                          <a:ea typeface="Times New Roman"/>
                          <a:cs typeface="Times New Roman"/>
                        </a:rPr>
                        <a:t>Валовый сбор зерна в весе после доработки</a:t>
                      </a:r>
                      <a:endParaRPr lang="ru-RU" sz="80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тонн</a:t>
                      </a:r>
                      <a:endParaRPr lang="ru-RU" sz="80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37 726</a:t>
                      </a:r>
                      <a:endParaRPr lang="ru-RU" sz="800" dirty="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850" b="0" i="0" u="none" strike="noStrike">
                          <a:solidFill>
                            <a:schemeClr val="tx1"/>
                          </a:solidFill>
                          <a:effectLst/>
                          <a:latin typeface="Times New Roman"/>
                        </a:rPr>
                        <a:t>50 496</a:t>
                      </a:r>
                    </a:p>
                  </a:txBody>
                  <a:tcPr marL="8709" marR="8709" marT="87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850" b="0" i="0" u="none" strike="noStrike">
                          <a:solidFill>
                            <a:schemeClr val="tx1"/>
                          </a:solidFill>
                          <a:effectLst/>
                          <a:latin typeface="Times New Roman"/>
                        </a:rPr>
                        <a:t>53 696</a:t>
                      </a:r>
                    </a:p>
                  </a:txBody>
                  <a:tcPr marL="8709" marR="8709" marT="87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850" b="0" i="0" u="none" strike="noStrike">
                          <a:solidFill>
                            <a:schemeClr val="tx1"/>
                          </a:solidFill>
                          <a:effectLst/>
                          <a:latin typeface="Times New Roman"/>
                        </a:rPr>
                        <a:t>53 700</a:t>
                      </a:r>
                    </a:p>
                  </a:txBody>
                  <a:tcPr marL="8709" marR="8709" marT="87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850" b="0" i="0" u="none" strike="noStrike" dirty="0">
                          <a:solidFill>
                            <a:schemeClr val="tx1"/>
                          </a:solidFill>
                          <a:effectLst/>
                          <a:latin typeface="Times New Roman"/>
                        </a:rPr>
                        <a:t>53 800</a:t>
                      </a:r>
                    </a:p>
                  </a:txBody>
                  <a:tcPr marL="8709" marR="8709" marT="87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850" b="0" i="0" u="none" strike="noStrike" dirty="0" smtClean="0">
                          <a:solidFill>
                            <a:schemeClr val="tx1"/>
                          </a:solidFill>
                          <a:effectLst/>
                          <a:latin typeface="Times New Roman"/>
                        </a:rPr>
                        <a:t>54 000</a:t>
                      </a:r>
                      <a:endParaRPr lang="ru-RU" sz="850" b="0" i="0" u="none" strike="noStrike" dirty="0">
                        <a:solidFill>
                          <a:schemeClr val="tx1"/>
                        </a:solidFill>
                        <a:effectLst/>
                        <a:latin typeface="Times New Roman"/>
                      </a:endParaRPr>
                    </a:p>
                  </a:txBody>
                  <a:tcPr marL="8709" marR="8709" marT="87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0500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effectLst/>
                          <a:latin typeface="Inter SemiBold"/>
                          <a:ea typeface="Times New Roman"/>
                          <a:cs typeface="Times New Roman"/>
                        </a:rPr>
                        <a:t>Валовое производство молока</a:t>
                      </a:r>
                      <a:endParaRPr lang="ru-RU" sz="800" dirty="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тонн</a:t>
                      </a:r>
                      <a:endParaRPr lang="ru-RU" sz="80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850" b="0" i="0" u="none" strike="noStrike" dirty="0">
                          <a:solidFill>
                            <a:schemeClr val="tx1"/>
                          </a:solidFill>
                          <a:effectLst/>
                          <a:latin typeface="Times New Roman"/>
                        </a:rPr>
                        <a:t>60 921</a:t>
                      </a:r>
                    </a:p>
                  </a:txBody>
                  <a:tcPr marL="8709" marR="8709" marT="87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850" b="0" i="0" u="none" strike="noStrike">
                          <a:solidFill>
                            <a:schemeClr val="tx1"/>
                          </a:solidFill>
                          <a:effectLst/>
                          <a:latin typeface="Times New Roman"/>
                        </a:rPr>
                        <a:t>62 595</a:t>
                      </a:r>
                    </a:p>
                  </a:txBody>
                  <a:tcPr marL="8709" marR="8709" marT="87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850" b="0" i="0" u="none" strike="noStrike">
                          <a:solidFill>
                            <a:schemeClr val="tx1"/>
                          </a:solidFill>
                          <a:effectLst/>
                          <a:latin typeface="Times New Roman"/>
                        </a:rPr>
                        <a:t>64 421</a:t>
                      </a:r>
                    </a:p>
                  </a:txBody>
                  <a:tcPr marL="8709" marR="8709" marT="87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850" b="0" i="0" u="none" strike="noStrike">
                          <a:solidFill>
                            <a:schemeClr val="tx1"/>
                          </a:solidFill>
                          <a:effectLst/>
                          <a:latin typeface="Times New Roman"/>
                        </a:rPr>
                        <a:t>66 354</a:t>
                      </a:r>
                    </a:p>
                  </a:txBody>
                  <a:tcPr marL="8709" marR="8709" marT="87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850" b="0" i="0" u="none" strike="noStrike" dirty="0">
                          <a:solidFill>
                            <a:schemeClr val="tx1"/>
                          </a:solidFill>
                          <a:effectLst/>
                          <a:latin typeface="Times New Roman"/>
                        </a:rPr>
                        <a:t>68 344</a:t>
                      </a:r>
                    </a:p>
                  </a:txBody>
                  <a:tcPr marL="8709" marR="8709" marT="87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850" b="0" i="0" u="none" strike="noStrike" dirty="0" smtClean="0">
                          <a:solidFill>
                            <a:schemeClr val="tx1"/>
                          </a:solidFill>
                          <a:effectLst/>
                          <a:latin typeface="Times New Roman"/>
                        </a:rPr>
                        <a:t>70 395</a:t>
                      </a:r>
                      <a:endParaRPr lang="ru-RU" sz="850" b="0" i="0" u="none" strike="noStrike" dirty="0">
                        <a:solidFill>
                          <a:schemeClr val="tx1"/>
                        </a:solidFill>
                        <a:effectLst/>
                        <a:latin typeface="Times New Roman"/>
                      </a:endParaRPr>
                    </a:p>
                  </a:txBody>
                  <a:tcPr marL="8709" marR="8709" marT="87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393788">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effectLst/>
                          <a:latin typeface="Inter SemiBold"/>
                          <a:ea typeface="Times New Roman"/>
                          <a:cs typeface="Times New Roman"/>
                        </a:rPr>
                        <a:t>Доля прибыльных сельскохозяйственных организаций в общем их числе</a:t>
                      </a:r>
                      <a:endParaRPr lang="ru-RU" sz="800" dirty="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a:t>
                      </a:r>
                      <a:endParaRPr lang="ru-RU" sz="800" dirty="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100,0</a:t>
                      </a:r>
                      <a:endParaRPr lang="ru-RU" sz="800" dirty="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100,0</a:t>
                      </a:r>
                      <a:endParaRPr lang="ru-RU" sz="800" dirty="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100,0</a:t>
                      </a:r>
                      <a:endParaRPr lang="ru-RU" sz="800" dirty="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100,0</a:t>
                      </a:r>
                      <a:endParaRPr lang="ru-RU" sz="80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100,0</a:t>
                      </a:r>
                      <a:endParaRPr lang="ru-RU" sz="800" dirty="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100,0</a:t>
                      </a:r>
                      <a:endParaRPr lang="ru-RU" sz="800" dirty="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17780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a:effectLst/>
                          <a:latin typeface="Inter SemiBold"/>
                          <a:ea typeface="Times New Roman"/>
                          <a:cs typeface="Times New Roman"/>
                        </a:rPr>
                        <a:t>Общая посевная площадь</a:t>
                      </a:r>
                      <a:endParaRPr lang="ru-RU" sz="80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га</a:t>
                      </a:r>
                      <a:endParaRPr lang="ru-RU" sz="80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54 775</a:t>
                      </a:r>
                      <a:endParaRPr lang="ru-RU" sz="80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52 412</a:t>
                      </a:r>
                      <a:endParaRPr lang="ru-RU" sz="800" dirty="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52 876</a:t>
                      </a:r>
                      <a:endParaRPr lang="ru-RU" sz="800" dirty="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smtClean="0">
                          <a:effectLst/>
                          <a:latin typeface="Inter SemiBold"/>
                          <a:ea typeface="Times New Roman"/>
                          <a:cs typeface="Times New Roman"/>
                        </a:rPr>
                        <a:t>52 876</a:t>
                      </a:r>
                      <a:endParaRPr lang="ru-RU" sz="800" dirty="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52 876</a:t>
                      </a:r>
                      <a:endParaRPr lang="ru-RU" sz="800" dirty="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52 876</a:t>
                      </a:r>
                      <a:endParaRPr lang="ru-RU" sz="800" dirty="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60754">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a:effectLst/>
                          <a:latin typeface="Inter SemiBold"/>
                          <a:ea typeface="Times New Roman"/>
                          <a:cs typeface="Times New Roman"/>
                        </a:rPr>
                        <a:t>Общая посевная площадь зерновых культур</a:t>
                      </a:r>
                      <a:endParaRPr lang="ru-RU" sz="80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га</a:t>
                      </a:r>
                      <a:endParaRPr lang="ru-RU" sz="80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24 057</a:t>
                      </a:r>
                      <a:endParaRPr lang="ru-RU" sz="80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21 753</a:t>
                      </a:r>
                      <a:endParaRPr lang="ru-RU" sz="800" dirty="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22 944</a:t>
                      </a:r>
                      <a:endParaRPr lang="ru-RU" sz="800" dirty="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23 000</a:t>
                      </a:r>
                      <a:endParaRPr lang="ru-RU" sz="800" dirty="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23 000</a:t>
                      </a:r>
                      <a:endParaRPr lang="ru-RU" sz="800" dirty="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23 000</a:t>
                      </a:r>
                      <a:endParaRPr lang="ru-RU" sz="800" dirty="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68105">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a:effectLst/>
                          <a:latin typeface="Inter SemiBold"/>
                          <a:ea typeface="Times New Roman"/>
                          <a:cs typeface="Times New Roman"/>
                        </a:rPr>
                        <a:t>Общее поголовье крупного рогатого скота</a:t>
                      </a:r>
                      <a:endParaRPr lang="ru-RU" sz="80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голов</a:t>
                      </a:r>
                      <a:endParaRPr lang="ru-RU" sz="80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19 899</a:t>
                      </a:r>
                      <a:endParaRPr lang="ru-RU" sz="800" dirty="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20 170</a:t>
                      </a:r>
                      <a:endParaRPr lang="ru-RU" sz="800" dirty="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20 618</a:t>
                      </a:r>
                      <a:endParaRPr lang="ru-RU" sz="800" dirty="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smtClean="0">
                          <a:effectLst/>
                          <a:latin typeface="Inter SemiBold"/>
                          <a:ea typeface="Times New Roman"/>
                          <a:cs typeface="Times New Roman"/>
                        </a:rPr>
                        <a:t>20 618</a:t>
                      </a:r>
                      <a:endParaRPr lang="ru-RU" sz="800" dirty="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20 618</a:t>
                      </a:r>
                      <a:endParaRPr lang="ru-RU" sz="800" dirty="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20 618</a:t>
                      </a:r>
                      <a:endParaRPr lang="ru-RU" sz="800" dirty="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17780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a:effectLst/>
                          <a:latin typeface="Inter SemiBold"/>
                          <a:ea typeface="Times New Roman"/>
                          <a:cs typeface="Times New Roman"/>
                        </a:rPr>
                        <a:t>Общее поголовье коров</a:t>
                      </a:r>
                      <a:endParaRPr lang="ru-RU" sz="80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голов</a:t>
                      </a:r>
                      <a:endParaRPr lang="ru-RU" sz="80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7 771</a:t>
                      </a:r>
                      <a:endParaRPr lang="ru-RU" sz="80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7 830</a:t>
                      </a:r>
                      <a:endParaRPr lang="ru-RU" sz="800" dirty="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8 267</a:t>
                      </a:r>
                      <a:endParaRPr lang="ru-RU" sz="800" dirty="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smtClean="0">
                          <a:effectLst/>
                          <a:latin typeface="Inter SemiBold"/>
                          <a:ea typeface="Times New Roman"/>
                          <a:cs typeface="Times New Roman"/>
                        </a:rPr>
                        <a:t>8 267</a:t>
                      </a:r>
                      <a:endParaRPr lang="ru-RU" sz="800" dirty="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8 267</a:t>
                      </a:r>
                      <a:endParaRPr lang="ru-RU" sz="800" dirty="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8 267</a:t>
                      </a:r>
                      <a:endParaRPr lang="ru-RU" sz="800" dirty="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21666">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a:effectLst/>
                          <a:latin typeface="Inter SemiBold"/>
                          <a:ea typeface="Times New Roman"/>
                          <a:cs typeface="Times New Roman"/>
                        </a:rPr>
                        <a:t>Удой молока на 1 фуражную корову</a:t>
                      </a:r>
                      <a:endParaRPr lang="ru-RU" sz="80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кг</a:t>
                      </a:r>
                      <a:endParaRPr lang="ru-RU" sz="80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7 500</a:t>
                      </a:r>
                      <a:endParaRPr lang="ru-RU" sz="80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8 320</a:t>
                      </a:r>
                      <a:endParaRPr lang="ru-RU" sz="800" dirty="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8</a:t>
                      </a:r>
                      <a:r>
                        <a:rPr lang="ru-RU" sz="800" dirty="0" smtClean="0">
                          <a:effectLst/>
                          <a:latin typeface="Inter SemiBold"/>
                          <a:ea typeface="Times New Roman"/>
                          <a:cs typeface="Times New Roman"/>
                        </a:rPr>
                        <a:t> </a:t>
                      </a:r>
                      <a:r>
                        <a:rPr lang="ru-RU" sz="800" dirty="0">
                          <a:effectLst/>
                          <a:latin typeface="Inter SemiBold"/>
                          <a:ea typeface="Times New Roman"/>
                          <a:cs typeface="Times New Roman"/>
                        </a:rPr>
                        <a:t>500</a:t>
                      </a:r>
                      <a:endParaRPr lang="ru-RU" sz="800" dirty="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8</a:t>
                      </a:r>
                      <a:r>
                        <a:rPr lang="ru-RU" sz="800" baseline="0" dirty="0" smtClean="0">
                          <a:effectLst/>
                          <a:latin typeface="Inter SemiBold"/>
                          <a:ea typeface="Calibri"/>
                          <a:cs typeface="Times New Roman"/>
                        </a:rPr>
                        <a:t> 700</a:t>
                      </a:r>
                      <a:endParaRPr lang="ru-RU" sz="800" dirty="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8 900</a:t>
                      </a:r>
                      <a:endParaRPr lang="ru-RU" sz="800" dirty="0">
                        <a:effectLst/>
                        <a:latin typeface="Inter SemiBold"/>
                        <a:ea typeface="Calibri"/>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9 000</a:t>
                      </a:r>
                      <a:endParaRPr lang="ru-RU" sz="800" dirty="0" smtClean="0">
                        <a:effectLst/>
                        <a:latin typeface="Inter SemiBold"/>
                        <a:ea typeface="Times New Roman"/>
                        <a:cs typeface="Times New Roman"/>
                      </a:endParaRPr>
                    </a:p>
                  </a:txBody>
                  <a:tcPr marL="34443" marR="3444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 name="Прямоугольник 5"/>
          <p:cNvSpPr/>
          <p:nvPr/>
        </p:nvSpPr>
        <p:spPr>
          <a:xfrm>
            <a:off x="274320" y="112873"/>
            <a:ext cx="8511540" cy="276999"/>
          </a:xfrm>
          <a:prstGeom prst="rect">
            <a:avLst/>
          </a:prstGeom>
        </p:spPr>
        <p:txBody>
          <a:bodyPr wrap="square">
            <a:spAutoFit/>
          </a:bodyPr>
          <a:lstStyle/>
          <a:p>
            <a:pPr algn="ctr"/>
            <a:r>
              <a:rPr lang="ru-RU" sz="1200" b="1" dirty="0">
                <a:solidFill>
                  <a:schemeClr val="tx1">
                    <a:lumMod val="75000"/>
                  </a:schemeClr>
                </a:solidFill>
                <a:latin typeface="Be Vietnam Pro"/>
                <a:ea typeface="Be Vietnam Pro"/>
                <a:cs typeface="Be Vietnam Pro"/>
              </a:rPr>
              <a:t>Основные результаты муниципальной программы </a:t>
            </a:r>
            <a:r>
              <a:rPr lang="ru-RU" sz="1200" b="1" dirty="0" smtClean="0">
                <a:solidFill>
                  <a:schemeClr val="tx1">
                    <a:lumMod val="75000"/>
                  </a:schemeClr>
                </a:solidFill>
                <a:latin typeface="Be Vietnam Pro"/>
                <a:ea typeface="Be Vietnam Pro"/>
                <a:cs typeface="Be Vietnam Pro"/>
              </a:rPr>
              <a:t>«</a:t>
            </a:r>
            <a:r>
              <a:rPr lang="ru-RU" sz="1200" b="1" dirty="0">
                <a:solidFill>
                  <a:schemeClr val="tx1">
                    <a:lumMod val="75000"/>
                  </a:schemeClr>
                </a:solidFill>
                <a:latin typeface="Be Vietnam Pro"/>
                <a:ea typeface="Be Vietnam Pro"/>
                <a:cs typeface="Be Vietnam Pro"/>
                <a:sym typeface="Be Vietnam Pro"/>
              </a:rPr>
              <a:t>Социальная поддержка населения»</a:t>
            </a:r>
          </a:p>
        </p:txBody>
      </p:sp>
    </p:spTree>
    <p:extLst>
      <p:ext uri="{BB962C8B-B14F-4D97-AF65-F5344CB8AC3E}">
        <p14:creationId xmlns:p14="http://schemas.microsoft.com/office/powerpoint/2010/main" val="2221830540"/>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Таблица 1"/>
          <p:cNvGraphicFramePr>
            <a:graphicFrameLocks noGrp="1"/>
          </p:cNvGraphicFramePr>
          <p:nvPr>
            <p:extLst>
              <p:ext uri="{D42A27DB-BD31-4B8C-83A1-F6EECF244321}">
                <p14:modId xmlns:p14="http://schemas.microsoft.com/office/powerpoint/2010/main" val="2259023284"/>
              </p:ext>
            </p:extLst>
          </p:nvPr>
        </p:nvGraphicFramePr>
        <p:xfrm>
          <a:off x="208072" y="320864"/>
          <a:ext cx="8722567" cy="4386603"/>
        </p:xfrm>
        <a:graphic>
          <a:graphicData uri="http://schemas.openxmlformats.org/drawingml/2006/table">
            <a:tbl>
              <a:tblPr firstRow="1" firstCol="1" bandRow="1"/>
              <a:tblGrid>
                <a:gridCol w="2933061"/>
                <a:gridCol w="668867"/>
                <a:gridCol w="821267"/>
                <a:gridCol w="838200"/>
                <a:gridCol w="948266"/>
                <a:gridCol w="880534"/>
                <a:gridCol w="846666"/>
                <a:gridCol w="785706"/>
              </a:tblGrid>
              <a:tr h="234259">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Наименование целевого показателя (индикатора)</a:t>
                      </a:r>
                      <a:endParaRPr lang="ru-RU" sz="800" dirty="0">
                        <a:effectLst/>
                        <a:latin typeface="Inter SemiBold"/>
                        <a:ea typeface="Calibri"/>
                        <a:cs typeface="Times New Roman"/>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Единица </a:t>
                      </a:r>
                      <a:r>
                        <a:rPr lang="ru-RU" sz="800" dirty="0" smtClean="0">
                          <a:effectLst/>
                          <a:latin typeface="Inter SemiBold"/>
                          <a:ea typeface="Times New Roman"/>
                          <a:cs typeface="Times New Roman"/>
                        </a:rPr>
                        <a:t>измерения</a:t>
                      </a:r>
                      <a:endParaRPr lang="ru-RU" sz="800" dirty="0">
                        <a:effectLst/>
                        <a:latin typeface="Inter SemiBold"/>
                        <a:ea typeface="Calibri"/>
                        <a:cs typeface="Times New Roman"/>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2023</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2024</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2025</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2026</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2027</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2028</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199009">
                <a:tc vMerge="1">
                  <a:txBody>
                    <a:bodyPr/>
                    <a:lstStyle/>
                    <a:p>
                      <a:endParaRPr lang="ru-RU"/>
                    </a:p>
                  </a:txBody>
                  <a:tcPr/>
                </a:tc>
                <a:tc vMerge="1">
                  <a:txBody>
                    <a:bodyPr/>
                    <a:lstStyle/>
                    <a:p>
                      <a:endParaRPr lang="ru-RU"/>
                    </a:p>
                  </a:txBody>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отчет</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800" b="0"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отчет</a:t>
                      </a:r>
                      <a:endParaRPr kumimoji="0" lang="ru-RU" sz="800" b="0" i="0" u="none" strike="noStrike" kern="0" cap="none" spc="0" normalizeH="0" baseline="0" noProof="0" dirty="0">
                        <a:ln>
                          <a:noFill/>
                        </a:ln>
                        <a:solidFill>
                          <a:srgbClr val="00717D"/>
                        </a:solidFill>
                        <a:effectLst/>
                        <a:uLnTx/>
                        <a:uFillTx/>
                        <a:latin typeface="Inter SemiBold"/>
                        <a:ea typeface="Calibri"/>
                        <a:cs typeface="Times New Roman"/>
                        <a:sym typeface="Arial"/>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оценка</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81854">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effectLst/>
                          <a:latin typeface="Inter SemiBold"/>
                          <a:ea typeface="Times New Roman"/>
                          <a:cs typeface="Times New Roman"/>
                        </a:rPr>
                        <a:t>Среднемесячная номинальная заработная плата в сельском хозяйстве</a:t>
                      </a:r>
                      <a:endParaRPr lang="ru-RU" sz="800" dirty="0">
                        <a:effectLst/>
                        <a:latin typeface="Inter SemiBold"/>
                        <a:ea typeface="Calibri"/>
                        <a:cs typeface="Times New Roman"/>
                      </a:endParaRPr>
                    </a:p>
                  </a:txBody>
                  <a:tcPr marL="30571" marR="3057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рублей</a:t>
                      </a:r>
                      <a:endParaRPr lang="ru-RU" sz="800">
                        <a:effectLst/>
                        <a:latin typeface="Inter SemiBold"/>
                        <a:ea typeface="Calibri"/>
                        <a:cs typeface="Times New Roman"/>
                      </a:endParaRPr>
                    </a:p>
                  </a:txBody>
                  <a:tcPr marL="30571" marR="3057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39 650</a:t>
                      </a:r>
                      <a:endParaRPr lang="ru-RU" sz="800" dirty="0">
                        <a:effectLst/>
                        <a:latin typeface="Inter SemiBold"/>
                        <a:ea typeface="Calibri"/>
                        <a:cs typeface="Times New Roman"/>
                      </a:endParaRPr>
                    </a:p>
                  </a:txBody>
                  <a:tcPr marL="30571" marR="3057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50 136</a:t>
                      </a:r>
                      <a:endParaRPr lang="ru-RU" sz="800" dirty="0">
                        <a:effectLst/>
                        <a:latin typeface="Inter SemiBold"/>
                        <a:ea typeface="Calibri"/>
                        <a:cs typeface="Times New Roman"/>
                      </a:endParaRPr>
                    </a:p>
                  </a:txBody>
                  <a:tcPr marL="30571" marR="3057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52 141</a:t>
                      </a:r>
                      <a:endParaRPr lang="ru-RU" sz="800" dirty="0">
                        <a:effectLst/>
                        <a:latin typeface="Inter SemiBold"/>
                        <a:ea typeface="Calibri"/>
                        <a:cs typeface="Times New Roman"/>
                      </a:endParaRPr>
                    </a:p>
                  </a:txBody>
                  <a:tcPr marL="30571" marR="3057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54 227</a:t>
                      </a:r>
                      <a:endParaRPr lang="ru-RU" sz="800" dirty="0">
                        <a:effectLst/>
                        <a:latin typeface="Inter SemiBold"/>
                        <a:ea typeface="Calibri"/>
                        <a:cs typeface="Times New Roman"/>
                      </a:endParaRPr>
                    </a:p>
                  </a:txBody>
                  <a:tcPr marL="30571" marR="3057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56 396</a:t>
                      </a:r>
                      <a:endParaRPr lang="ru-RU" sz="800" dirty="0">
                        <a:effectLst/>
                        <a:latin typeface="Inter SemiBold"/>
                        <a:ea typeface="Calibri"/>
                        <a:cs typeface="Times New Roman"/>
                      </a:endParaRPr>
                    </a:p>
                  </a:txBody>
                  <a:tcPr marL="30571" marR="3057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58 652</a:t>
                      </a:r>
                      <a:endParaRPr lang="ru-RU" sz="800" dirty="0" smtClean="0">
                        <a:effectLst/>
                        <a:latin typeface="Inter SemiBold"/>
                        <a:ea typeface="Times New Roman"/>
                        <a:cs typeface="Times New Roman"/>
                      </a:endParaRPr>
                    </a:p>
                  </a:txBody>
                  <a:tcPr marL="30571" marR="3057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377161">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effectLst/>
                          <a:latin typeface="Inter SemiBold"/>
                          <a:ea typeface="Times New Roman"/>
                          <a:cs typeface="Times New Roman"/>
                        </a:rPr>
                        <a:t>Ввод (приобретение) жилья для граждан, проживающих и работающих на сельских территориях*</a:t>
                      </a:r>
                      <a:endParaRPr lang="ru-RU" sz="800" dirty="0">
                        <a:effectLst/>
                        <a:latin typeface="Inter SemiBold"/>
                        <a:ea typeface="Calibri"/>
                        <a:cs typeface="Times New Roman"/>
                      </a:endParaRPr>
                    </a:p>
                  </a:txBody>
                  <a:tcPr marL="30571" marR="3057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кв. метров</a:t>
                      </a:r>
                      <a:endParaRPr lang="ru-RU" sz="800" dirty="0">
                        <a:effectLst/>
                        <a:latin typeface="Inter SemiBold"/>
                        <a:ea typeface="Calibri"/>
                        <a:cs typeface="Times New Roman"/>
                      </a:endParaRPr>
                    </a:p>
                  </a:txBody>
                  <a:tcPr marL="30571" marR="3057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574</a:t>
                      </a:r>
                      <a:endParaRPr lang="ru-RU" sz="800" dirty="0">
                        <a:effectLst/>
                        <a:latin typeface="Inter SemiBold"/>
                        <a:ea typeface="Calibri"/>
                        <a:cs typeface="Times New Roman"/>
                      </a:endParaRPr>
                    </a:p>
                  </a:txBody>
                  <a:tcPr marL="30571" marR="3057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320</a:t>
                      </a:r>
                      <a:endParaRPr lang="ru-RU" sz="800" dirty="0">
                        <a:effectLst/>
                        <a:latin typeface="Inter SemiBold"/>
                        <a:ea typeface="Calibri"/>
                        <a:cs typeface="Times New Roman"/>
                      </a:endParaRPr>
                    </a:p>
                  </a:txBody>
                  <a:tcPr marL="30571" marR="3057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120</a:t>
                      </a:r>
                      <a:endParaRPr lang="ru-RU" sz="800">
                        <a:effectLst/>
                        <a:latin typeface="Inter SemiBold"/>
                        <a:ea typeface="Calibri"/>
                        <a:cs typeface="Times New Roman"/>
                      </a:endParaRPr>
                    </a:p>
                  </a:txBody>
                  <a:tcPr marL="30571" marR="3057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120</a:t>
                      </a:r>
                      <a:endParaRPr lang="ru-RU" sz="800">
                        <a:effectLst/>
                        <a:latin typeface="Inter SemiBold"/>
                        <a:ea typeface="Calibri"/>
                        <a:cs typeface="Times New Roman"/>
                      </a:endParaRPr>
                    </a:p>
                  </a:txBody>
                  <a:tcPr marL="30571" marR="3057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120</a:t>
                      </a:r>
                      <a:endParaRPr lang="ru-RU" sz="800">
                        <a:effectLst/>
                        <a:latin typeface="Inter SemiBold"/>
                        <a:ea typeface="Calibri"/>
                        <a:cs typeface="Times New Roman"/>
                      </a:endParaRPr>
                    </a:p>
                  </a:txBody>
                  <a:tcPr marL="30571" marR="3057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120</a:t>
                      </a:r>
                      <a:endParaRPr lang="ru-RU" sz="800">
                        <a:effectLst/>
                        <a:latin typeface="Inter SemiBold"/>
                        <a:ea typeface="Calibri"/>
                        <a:cs typeface="Times New Roman"/>
                      </a:endParaRPr>
                    </a:p>
                  </a:txBody>
                  <a:tcPr marL="30571" marR="3057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410376">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a:effectLst/>
                          <a:latin typeface="Inter SemiBold"/>
                          <a:ea typeface="Times New Roman"/>
                          <a:cs typeface="Times New Roman"/>
                        </a:rPr>
                        <a:t>Ввод жилья представленного гражданам по договорам найма жилого помещения*</a:t>
                      </a:r>
                      <a:endParaRPr lang="ru-RU" sz="800">
                        <a:effectLst/>
                        <a:latin typeface="Inter SemiBold"/>
                        <a:ea typeface="Calibri"/>
                        <a:cs typeface="Times New Roman"/>
                      </a:endParaRPr>
                    </a:p>
                  </a:txBody>
                  <a:tcPr marL="30571" marR="3057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кв. метров</a:t>
                      </a:r>
                      <a:endParaRPr lang="ru-RU" sz="800">
                        <a:effectLst/>
                        <a:latin typeface="Inter SemiBold"/>
                        <a:ea typeface="Calibri"/>
                        <a:cs typeface="Times New Roman"/>
                      </a:endParaRPr>
                    </a:p>
                  </a:txBody>
                  <a:tcPr marL="30571" marR="3057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52,4</a:t>
                      </a:r>
                      <a:endParaRPr lang="ru-RU" sz="800" dirty="0">
                        <a:effectLst/>
                        <a:latin typeface="Inter SemiBold"/>
                        <a:ea typeface="Calibri"/>
                        <a:cs typeface="Times New Roman"/>
                      </a:endParaRPr>
                    </a:p>
                  </a:txBody>
                  <a:tcPr marL="30571" marR="3057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414</a:t>
                      </a:r>
                      <a:endParaRPr lang="ru-RU" sz="800" dirty="0">
                        <a:effectLst/>
                        <a:latin typeface="Inter SemiBold"/>
                        <a:ea typeface="Calibri"/>
                        <a:cs typeface="Times New Roman"/>
                      </a:endParaRPr>
                    </a:p>
                  </a:txBody>
                  <a:tcPr marL="30571" marR="3057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108</a:t>
                      </a:r>
                      <a:endParaRPr lang="ru-RU" sz="800">
                        <a:effectLst/>
                        <a:latin typeface="Inter SemiBold"/>
                        <a:ea typeface="Calibri"/>
                        <a:cs typeface="Times New Roman"/>
                      </a:endParaRPr>
                    </a:p>
                  </a:txBody>
                  <a:tcPr marL="30571" marR="3057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108</a:t>
                      </a:r>
                      <a:endParaRPr lang="ru-RU" sz="800">
                        <a:effectLst/>
                        <a:latin typeface="Inter SemiBold"/>
                        <a:ea typeface="Calibri"/>
                        <a:cs typeface="Times New Roman"/>
                      </a:endParaRPr>
                    </a:p>
                  </a:txBody>
                  <a:tcPr marL="30571" marR="3057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108</a:t>
                      </a:r>
                      <a:endParaRPr lang="ru-RU" sz="800">
                        <a:effectLst/>
                        <a:latin typeface="Inter SemiBold"/>
                        <a:ea typeface="Calibri"/>
                        <a:cs typeface="Times New Roman"/>
                      </a:endParaRPr>
                    </a:p>
                  </a:txBody>
                  <a:tcPr marL="30571" marR="3057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108</a:t>
                      </a:r>
                      <a:endParaRPr lang="ru-RU" sz="800">
                        <a:effectLst/>
                        <a:latin typeface="Inter SemiBold"/>
                        <a:ea typeface="Calibri"/>
                        <a:cs typeface="Times New Roman"/>
                      </a:endParaRPr>
                    </a:p>
                  </a:txBody>
                  <a:tcPr marL="30571" marR="3057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81854">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effectLst/>
                          <a:latin typeface="Inter SemiBold"/>
                          <a:ea typeface="Times New Roman"/>
                          <a:cs typeface="Times New Roman"/>
                        </a:rPr>
                        <a:t>Количество реализованных проектов по благоустройству сельских территорий*</a:t>
                      </a:r>
                      <a:endParaRPr lang="ru-RU" sz="800" dirty="0">
                        <a:effectLst/>
                        <a:latin typeface="Inter SemiBold"/>
                        <a:ea typeface="Calibri"/>
                        <a:cs typeface="Times New Roman"/>
                      </a:endParaRPr>
                    </a:p>
                  </a:txBody>
                  <a:tcPr marL="30571" marR="3057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единиц</a:t>
                      </a:r>
                      <a:endParaRPr lang="ru-RU" sz="800">
                        <a:effectLst/>
                        <a:latin typeface="Inter SemiBold"/>
                        <a:ea typeface="Calibri"/>
                        <a:cs typeface="Times New Roman"/>
                      </a:endParaRPr>
                    </a:p>
                  </a:txBody>
                  <a:tcPr marL="30571" marR="3057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7</a:t>
                      </a:r>
                      <a:endParaRPr lang="ru-RU" sz="800">
                        <a:effectLst/>
                        <a:latin typeface="Inter SemiBold"/>
                        <a:ea typeface="Calibri"/>
                        <a:cs typeface="Times New Roman"/>
                      </a:endParaRPr>
                    </a:p>
                  </a:txBody>
                  <a:tcPr marL="30571" marR="3057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4</a:t>
                      </a:r>
                      <a:endParaRPr lang="ru-RU" sz="800" dirty="0">
                        <a:effectLst/>
                        <a:latin typeface="Inter SemiBold"/>
                        <a:ea typeface="Calibri"/>
                        <a:cs typeface="Times New Roman"/>
                      </a:endParaRPr>
                    </a:p>
                  </a:txBody>
                  <a:tcPr marL="30571" marR="3057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4</a:t>
                      </a:r>
                      <a:endParaRPr lang="ru-RU" sz="800" dirty="0">
                        <a:effectLst/>
                        <a:latin typeface="Inter SemiBold"/>
                        <a:ea typeface="Calibri"/>
                        <a:cs typeface="Times New Roman"/>
                      </a:endParaRPr>
                    </a:p>
                  </a:txBody>
                  <a:tcPr marL="30571" marR="3057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4</a:t>
                      </a:r>
                      <a:endParaRPr lang="ru-RU" sz="800" dirty="0">
                        <a:effectLst/>
                        <a:latin typeface="Inter SemiBold"/>
                        <a:ea typeface="Calibri"/>
                        <a:cs typeface="Times New Roman"/>
                      </a:endParaRPr>
                    </a:p>
                  </a:txBody>
                  <a:tcPr marL="30571" marR="3057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4</a:t>
                      </a:r>
                      <a:endParaRPr lang="ru-RU" sz="800" dirty="0">
                        <a:effectLst/>
                        <a:latin typeface="Inter SemiBold"/>
                        <a:ea typeface="Calibri"/>
                        <a:cs typeface="Times New Roman"/>
                      </a:endParaRPr>
                    </a:p>
                  </a:txBody>
                  <a:tcPr marL="30571" marR="3057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4</a:t>
                      </a:r>
                      <a:endParaRPr lang="ru-RU" sz="800" dirty="0">
                        <a:effectLst/>
                        <a:latin typeface="Inter SemiBold"/>
                        <a:ea typeface="Calibri"/>
                        <a:cs typeface="Times New Roman"/>
                      </a:endParaRPr>
                    </a:p>
                  </a:txBody>
                  <a:tcPr marL="30571" marR="3057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81854">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effectLst/>
                          <a:latin typeface="Inter SemiBold"/>
                          <a:ea typeface="Times New Roman"/>
                          <a:cs typeface="Times New Roman"/>
                        </a:rPr>
                        <a:t>Количество ликвидированных площадей под борщевиков Сосновского </a:t>
                      </a:r>
                      <a:endParaRPr lang="ru-RU" sz="800" dirty="0">
                        <a:effectLst/>
                        <a:latin typeface="Inter SemiBold"/>
                        <a:ea typeface="Calibri"/>
                        <a:cs typeface="Times New Roman"/>
                      </a:endParaRPr>
                    </a:p>
                  </a:txBody>
                  <a:tcPr marL="30571" marR="3057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га</a:t>
                      </a:r>
                      <a:endParaRPr lang="ru-RU" sz="800" dirty="0">
                        <a:effectLst/>
                        <a:latin typeface="Inter SemiBold"/>
                        <a:ea typeface="Calibri"/>
                        <a:cs typeface="Times New Roman"/>
                      </a:endParaRPr>
                    </a:p>
                  </a:txBody>
                  <a:tcPr marL="30571" marR="3057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71,81</a:t>
                      </a:r>
                      <a:endParaRPr lang="ru-RU" sz="800" dirty="0">
                        <a:effectLst/>
                        <a:latin typeface="Inter SemiBold"/>
                        <a:ea typeface="Calibri"/>
                        <a:cs typeface="Times New Roman"/>
                      </a:endParaRPr>
                    </a:p>
                  </a:txBody>
                  <a:tcPr marL="30571" marR="3057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101</a:t>
                      </a:r>
                      <a:endParaRPr lang="ru-RU" sz="800">
                        <a:effectLst/>
                        <a:latin typeface="Inter SemiBold"/>
                        <a:ea typeface="Calibri"/>
                        <a:cs typeface="Times New Roman"/>
                      </a:endParaRPr>
                    </a:p>
                  </a:txBody>
                  <a:tcPr marL="30571" marR="3057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101</a:t>
                      </a:r>
                      <a:endParaRPr lang="ru-RU" sz="800" dirty="0">
                        <a:effectLst/>
                        <a:latin typeface="Inter SemiBold"/>
                        <a:ea typeface="Calibri"/>
                        <a:cs typeface="Times New Roman"/>
                      </a:endParaRPr>
                    </a:p>
                  </a:txBody>
                  <a:tcPr marL="30571" marR="3057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101</a:t>
                      </a:r>
                      <a:endParaRPr lang="ru-RU" sz="800" dirty="0">
                        <a:effectLst/>
                        <a:latin typeface="Inter SemiBold"/>
                        <a:ea typeface="Calibri"/>
                        <a:cs typeface="Times New Roman"/>
                      </a:endParaRPr>
                    </a:p>
                  </a:txBody>
                  <a:tcPr marL="30571" marR="3057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101</a:t>
                      </a:r>
                      <a:endParaRPr lang="ru-RU" sz="800" dirty="0">
                        <a:effectLst/>
                        <a:latin typeface="Inter SemiBold"/>
                        <a:ea typeface="Calibri"/>
                        <a:cs typeface="Times New Roman"/>
                      </a:endParaRPr>
                    </a:p>
                  </a:txBody>
                  <a:tcPr marL="30571" marR="3057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101</a:t>
                      </a:r>
                      <a:endParaRPr lang="ru-RU" sz="800" dirty="0">
                        <a:effectLst/>
                        <a:latin typeface="Inter SemiBold"/>
                        <a:ea typeface="Calibri"/>
                        <a:cs typeface="Times New Roman"/>
                      </a:endParaRPr>
                    </a:p>
                  </a:txBody>
                  <a:tcPr marL="30571" marR="3057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79769">
                <a:tc gridSpan="8">
                  <a:txBody>
                    <a:bodyPr/>
                    <a:lstStyle/>
                    <a:p>
                      <a:pPr marL="0" marR="808990" indent="0" algn="ctr" defTabSz="914400" rtl="0" eaLnBrk="1" fontAlgn="auto" latinLnBrk="0" hangingPunct="1">
                        <a:lnSpc>
                          <a:spcPct val="115000"/>
                        </a:lnSpc>
                        <a:spcBef>
                          <a:spcPts val="0"/>
                        </a:spcBef>
                        <a:spcAft>
                          <a:spcPts val="0"/>
                        </a:spcAft>
                        <a:buClr>
                          <a:srgbClr val="000000"/>
                        </a:buClr>
                        <a:buSzTx/>
                        <a:buFont typeface="Arial"/>
                        <a:buNone/>
                        <a:tabLst/>
                        <a:defRPr/>
                      </a:pPr>
                      <a:r>
                        <a:rPr lang="ru-RU" sz="1100" b="1" i="0" u="none" strike="noStrike" cap="none" dirty="0" smtClean="0">
                          <a:solidFill>
                            <a:schemeClr val="tx1"/>
                          </a:solidFill>
                          <a:effectLst/>
                          <a:latin typeface="Inter SemiBold"/>
                          <a:ea typeface="Times New Roman"/>
                          <a:cs typeface="Times New Roman"/>
                          <a:sym typeface="Arial"/>
                        </a:rPr>
                        <a:t>Подпрограмма «Создание условий для развития малого и среднего предпринимательства»</a:t>
                      </a:r>
                      <a:endParaRPr lang="ru-RU" sz="800" dirty="0">
                        <a:effectLst/>
                        <a:latin typeface="Inter SemiBold"/>
                        <a:ea typeface="Calibri"/>
                        <a:cs typeface="Times New Roman"/>
                      </a:endParaRPr>
                    </a:p>
                  </a:txBody>
                  <a:tcPr marL="30571" marR="3057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pPr marL="0" marR="808990" indent="0" algn="ctr" defTabSz="914400" rtl="0" eaLnBrk="1" fontAlgn="auto" latinLnBrk="0" hangingPunct="1">
                        <a:lnSpc>
                          <a:spcPct val="115000"/>
                        </a:lnSpc>
                        <a:spcBef>
                          <a:spcPts val="0"/>
                        </a:spcBef>
                        <a:spcAft>
                          <a:spcPts val="0"/>
                        </a:spcAft>
                        <a:buClr>
                          <a:srgbClr val="000000"/>
                        </a:buClr>
                        <a:buSzTx/>
                        <a:buFont typeface="Arial"/>
                        <a:buNone/>
                        <a:tabLst/>
                        <a:defRPr/>
                      </a:pPr>
                      <a:endParaRPr lang="ru-RU" sz="800" dirty="0">
                        <a:effectLst/>
                        <a:latin typeface="Inter SemiBold"/>
                        <a:ea typeface="Calibri"/>
                        <a:cs typeface="Times New Roman"/>
                      </a:endParaRPr>
                    </a:p>
                  </a:txBody>
                  <a:tcPr marL="30571" marR="3057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347133">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solidFill>
                            <a:schemeClr val="tx1"/>
                          </a:solidFill>
                          <a:effectLst/>
                          <a:latin typeface="Inter SemiBold"/>
                          <a:ea typeface="Times New Roman"/>
                          <a:cs typeface="Times New Roman"/>
                        </a:rPr>
                        <a:t>Число субъектов малого и среднего предпринимательства в расчете на 10 тыс. человек населения </a:t>
                      </a:r>
                      <a:endParaRPr lang="ru-RU" sz="800" dirty="0">
                        <a:solidFill>
                          <a:schemeClr val="tx1"/>
                        </a:solidFill>
                        <a:effectLst/>
                        <a:latin typeface="Inter SemiBold"/>
                        <a:ea typeface="Calibri"/>
                        <a:cs typeface="Times New Roman"/>
                      </a:endParaRPr>
                    </a:p>
                  </a:txBody>
                  <a:tcPr marL="29005" marR="2900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единиц</a:t>
                      </a:r>
                      <a:endParaRPr lang="ru-RU" sz="800" dirty="0">
                        <a:solidFill>
                          <a:schemeClr val="tx1"/>
                        </a:solidFill>
                        <a:effectLst/>
                        <a:latin typeface="Inter SemiBold"/>
                        <a:ea typeface="Calibri"/>
                        <a:cs typeface="Times New Roman"/>
                      </a:endParaRPr>
                    </a:p>
                  </a:txBody>
                  <a:tcPr marL="29005" marR="2900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332,2</a:t>
                      </a:r>
                      <a:endParaRPr lang="ru-RU" sz="800" dirty="0">
                        <a:solidFill>
                          <a:schemeClr val="tx1"/>
                        </a:solidFill>
                        <a:effectLst/>
                        <a:latin typeface="Inter SemiBold"/>
                        <a:ea typeface="Calibri"/>
                        <a:cs typeface="Times New Roman"/>
                      </a:endParaRPr>
                    </a:p>
                  </a:txBody>
                  <a:tcPr marL="29005" marR="2900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273,8</a:t>
                      </a:r>
                      <a:endParaRPr lang="ru-RU" sz="800" dirty="0">
                        <a:solidFill>
                          <a:schemeClr val="tx1"/>
                        </a:solidFill>
                        <a:effectLst/>
                        <a:latin typeface="Inter SemiBold"/>
                        <a:ea typeface="Calibri"/>
                        <a:cs typeface="Times New Roman"/>
                      </a:endParaRPr>
                    </a:p>
                  </a:txBody>
                  <a:tcPr marL="29005" marR="2900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274,1</a:t>
                      </a:r>
                      <a:endParaRPr lang="ru-RU" sz="800" dirty="0">
                        <a:solidFill>
                          <a:schemeClr val="tx1"/>
                        </a:solidFill>
                        <a:effectLst/>
                        <a:latin typeface="Inter SemiBold"/>
                        <a:ea typeface="Calibri"/>
                        <a:cs typeface="Times New Roman"/>
                      </a:endParaRPr>
                    </a:p>
                  </a:txBody>
                  <a:tcPr marL="29005" marR="2900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274,1</a:t>
                      </a:r>
                      <a:endParaRPr lang="ru-RU" sz="800" dirty="0">
                        <a:solidFill>
                          <a:schemeClr val="tx1"/>
                        </a:solidFill>
                        <a:effectLst/>
                        <a:latin typeface="Inter SemiBold"/>
                        <a:ea typeface="Calibri"/>
                        <a:cs typeface="Times New Roman"/>
                      </a:endParaRPr>
                    </a:p>
                  </a:txBody>
                  <a:tcPr marL="29005" marR="2900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274,1</a:t>
                      </a:r>
                      <a:endParaRPr lang="ru-RU" sz="800" dirty="0">
                        <a:solidFill>
                          <a:schemeClr val="tx1"/>
                        </a:solidFill>
                        <a:effectLst/>
                        <a:latin typeface="Inter SemiBold"/>
                        <a:ea typeface="Calibri"/>
                        <a:cs typeface="Times New Roman"/>
                      </a:endParaRPr>
                    </a:p>
                  </a:txBody>
                  <a:tcPr marL="29005" marR="2900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274,1</a:t>
                      </a:r>
                      <a:endParaRPr lang="ru-RU" sz="800" dirty="0">
                        <a:solidFill>
                          <a:schemeClr val="tx1"/>
                        </a:solidFill>
                        <a:effectLst/>
                        <a:latin typeface="Inter SemiBold"/>
                        <a:ea typeface="Calibri"/>
                        <a:cs typeface="Times New Roman"/>
                      </a:endParaRPr>
                    </a:p>
                  </a:txBody>
                  <a:tcPr marL="29005" marR="2900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81854">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solidFill>
                            <a:schemeClr val="tx1"/>
                          </a:solidFill>
                          <a:effectLst/>
                          <a:latin typeface="Inter SemiBold"/>
                          <a:ea typeface="Times New Roman"/>
                          <a:cs typeface="Times New Roman"/>
                        </a:rPr>
                        <a:t>Количество индивидуальных предпринимателей</a:t>
                      </a:r>
                      <a:endParaRPr lang="ru-RU" sz="800" dirty="0">
                        <a:solidFill>
                          <a:schemeClr val="tx1"/>
                        </a:solidFill>
                        <a:effectLst/>
                        <a:latin typeface="Inter SemiBold"/>
                        <a:ea typeface="Calibri"/>
                        <a:cs typeface="Times New Roman"/>
                      </a:endParaRPr>
                    </a:p>
                  </a:txBody>
                  <a:tcPr marL="29005" marR="2900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единиц</a:t>
                      </a:r>
                      <a:endParaRPr lang="ru-RU" sz="800" dirty="0">
                        <a:solidFill>
                          <a:schemeClr val="tx1"/>
                        </a:solidFill>
                        <a:effectLst/>
                        <a:latin typeface="Inter SemiBold"/>
                        <a:ea typeface="Calibri"/>
                        <a:cs typeface="Times New Roman"/>
                      </a:endParaRPr>
                    </a:p>
                  </a:txBody>
                  <a:tcPr marL="29005" marR="2900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1 041</a:t>
                      </a:r>
                      <a:endParaRPr lang="ru-RU" sz="800" dirty="0">
                        <a:solidFill>
                          <a:schemeClr val="tx1"/>
                        </a:solidFill>
                        <a:effectLst/>
                        <a:latin typeface="Inter SemiBold"/>
                        <a:ea typeface="Calibri"/>
                        <a:cs typeface="Times New Roman"/>
                      </a:endParaRPr>
                    </a:p>
                  </a:txBody>
                  <a:tcPr marL="29005" marR="2900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a:solidFill>
                            <a:schemeClr val="tx1"/>
                          </a:solidFill>
                          <a:effectLst/>
                          <a:latin typeface="Inter SemiBold"/>
                          <a:ea typeface="Times New Roman"/>
                          <a:cs typeface="Times New Roman"/>
                        </a:rPr>
                        <a:t>828</a:t>
                      </a:r>
                      <a:endParaRPr lang="ru-RU" sz="800">
                        <a:solidFill>
                          <a:schemeClr val="tx1"/>
                        </a:solidFill>
                        <a:effectLst/>
                        <a:latin typeface="Inter SemiBold"/>
                        <a:ea typeface="Calibri"/>
                        <a:cs typeface="Times New Roman"/>
                      </a:endParaRPr>
                    </a:p>
                  </a:txBody>
                  <a:tcPr marL="29005" marR="2900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829</a:t>
                      </a:r>
                      <a:endParaRPr lang="ru-RU" sz="800" dirty="0">
                        <a:solidFill>
                          <a:schemeClr val="tx1"/>
                        </a:solidFill>
                        <a:effectLst/>
                        <a:latin typeface="Inter SemiBold"/>
                        <a:ea typeface="Calibri"/>
                        <a:cs typeface="Times New Roman"/>
                      </a:endParaRPr>
                    </a:p>
                  </a:txBody>
                  <a:tcPr marL="29005" marR="2900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829</a:t>
                      </a:r>
                      <a:endParaRPr lang="ru-RU" sz="800" dirty="0">
                        <a:solidFill>
                          <a:schemeClr val="tx1"/>
                        </a:solidFill>
                        <a:effectLst/>
                        <a:latin typeface="Inter SemiBold"/>
                        <a:ea typeface="Calibri"/>
                        <a:cs typeface="Times New Roman"/>
                      </a:endParaRPr>
                    </a:p>
                  </a:txBody>
                  <a:tcPr marL="29005" marR="2900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829</a:t>
                      </a:r>
                      <a:endParaRPr lang="ru-RU" sz="800" dirty="0">
                        <a:solidFill>
                          <a:schemeClr val="tx1"/>
                        </a:solidFill>
                        <a:effectLst/>
                        <a:latin typeface="Inter SemiBold"/>
                        <a:ea typeface="Calibri"/>
                        <a:cs typeface="Times New Roman"/>
                      </a:endParaRPr>
                    </a:p>
                  </a:txBody>
                  <a:tcPr marL="29005" marR="2900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829</a:t>
                      </a:r>
                      <a:endParaRPr lang="ru-RU" sz="800" dirty="0">
                        <a:solidFill>
                          <a:schemeClr val="tx1"/>
                        </a:solidFill>
                        <a:effectLst/>
                        <a:latin typeface="Inter SemiBold"/>
                        <a:ea typeface="Calibri"/>
                        <a:cs typeface="Times New Roman"/>
                      </a:endParaRPr>
                    </a:p>
                  </a:txBody>
                  <a:tcPr marL="29005" marR="2900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344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solidFill>
                            <a:schemeClr val="tx1"/>
                          </a:solidFill>
                          <a:effectLst/>
                          <a:latin typeface="Inter SemiBold"/>
                          <a:ea typeface="Times New Roman"/>
                          <a:cs typeface="Times New Roman"/>
                        </a:rPr>
                        <a:t>Количество субъектов среднего предпринимательства – юридических лиц</a:t>
                      </a:r>
                      <a:endParaRPr lang="ru-RU" sz="800" dirty="0">
                        <a:solidFill>
                          <a:schemeClr val="tx1"/>
                        </a:solidFill>
                        <a:effectLst/>
                        <a:latin typeface="Inter SemiBold"/>
                        <a:ea typeface="Calibri"/>
                        <a:cs typeface="Times New Roman"/>
                      </a:endParaRPr>
                    </a:p>
                  </a:txBody>
                  <a:tcPr marL="29005" marR="2900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единиц</a:t>
                      </a:r>
                      <a:endParaRPr lang="ru-RU" sz="800" dirty="0">
                        <a:solidFill>
                          <a:schemeClr val="tx1"/>
                        </a:solidFill>
                        <a:effectLst/>
                        <a:latin typeface="Inter SemiBold"/>
                        <a:ea typeface="Calibri"/>
                        <a:cs typeface="Times New Roman"/>
                      </a:endParaRPr>
                    </a:p>
                  </a:txBody>
                  <a:tcPr marL="29005" marR="2900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8,0</a:t>
                      </a:r>
                      <a:endParaRPr lang="ru-RU" sz="800" dirty="0">
                        <a:solidFill>
                          <a:schemeClr val="tx1"/>
                        </a:solidFill>
                        <a:effectLst/>
                        <a:latin typeface="Inter SemiBold"/>
                        <a:ea typeface="Calibri"/>
                        <a:cs typeface="Times New Roman"/>
                      </a:endParaRPr>
                    </a:p>
                  </a:txBody>
                  <a:tcPr marL="29005" marR="2900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8,0</a:t>
                      </a:r>
                      <a:endParaRPr lang="ru-RU" sz="800" dirty="0">
                        <a:solidFill>
                          <a:schemeClr val="tx1"/>
                        </a:solidFill>
                        <a:effectLst/>
                        <a:latin typeface="Inter SemiBold"/>
                        <a:ea typeface="Calibri"/>
                        <a:cs typeface="Times New Roman"/>
                      </a:endParaRPr>
                    </a:p>
                  </a:txBody>
                  <a:tcPr marL="29005" marR="2900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8,0</a:t>
                      </a:r>
                      <a:endParaRPr lang="ru-RU" sz="800" dirty="0">
                        <a:solidFill>
                          <a:schemeClr val="tx1"/>
                        </a:solidFill>
                        <a:effectLst/>
                        <a:latin typeface="Inter SemiBold"/>
                        <a:ea typeface="Calibri"/>
                        <a:cs typeface="Times New Roman"/>
                      </a:endParaRPr>
                    </a:p>
                  </a:txBody>
                  <a:tcPr marL="29005" marR="2900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a:solidFill>
                            <a:schemeClr val="tx1"/>
                          </a:solidFill>
                          <a:effectLst/>
                          <a:latin typeface="Inter SemiBold"/>
                          <a:ea typeface="Times New Roman"/>
                          <a:cs typeface="Times New Roman"/>
                        </a:rPr>
                        <a:t>8,0</a:t>
                      </a:r>
                      <a:endParaRPr lang="ru-RU" sz="800">
                        <a:solidFill>
                          <a:schemeClr val="tx1"/>
                        </a:solidFill>
                        <a:effectLst/>
                        <a:latin typeface="Inter SemiBold"/>
                        <a:ea typeface="Calibri"/>
                        <a:cs typeface="Times New Roman"/>
                      </a:endParaRPr>
                    </a:p>
                  </a:txBody>
                  <a:tcPr marL="29005" marR="2900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8,0</a:t>
                      </a:r>
                      <a:endParaRPr lang="ru-RU" sz="800" dirty="0">
                        <a:solidFill>
                          <a:schemeClr val="tx1"/>
                        </a:solidFill>
                        <a:effectLst/>
                        <a:latin typeface="Inter SemiBold"/>
                        <a:ea typeface="Calibri"/>
                        <a:cs typeface="Times New Roman"/>
                      </a:endParaRPr>
                    </a:p>
                  </a:txBody>
                  <a:tcPr marL="29005" marR="2900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8,0</a:t>
                      </a:r>
                      <a:endParaRPr lang="ru-RU" sz="800" dirty="0">
                        <a:solidFill>
                          <a:schemeClr val="tx1"/>
                        </a:solidFill>
                        <a:effectLst/>
                        <a:latin typeface="Inter SemiBold"/>
                        <a:ea typeface="Calibri"/>
                        <a:cs typeface="Times New Roman"/>
                      </a:endParaRPr>
                    </a:p>
                  </a:txBody>
                  <a:tcPr marL="29005" marR="2900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342226">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solidFill>
                            <a:schemeClr val="tx1"/>
                          </a:solidFill>
                          <a:effectLst/>
                          <a:latin typeface="Inter SemiBold"/>
                          <a:ea typeface="Times New Roman"/>
                          <a:cs typeface="Times New Roman"/>
                        </a:rPr>
                        <a:t>Количество субъектов малого предпринимательства – юридических лиц</a:t>
                      </a:r>
                      <a:endParaRPr lang="ru-RU" sz="800" dirty="0">
                        <a:solidFill>
                          <a:schemeClr val="tx1"/>
                        </a:solidFill>
                        <a:effectLst/>
                        <a:latin typeface="Inter SemiBold"/>
                        <a:ea typeface="Calibri"/>
                        <a:cs typeface="Times New Roman"/>
                      </a:endParaRPr>
                    </a:p>
                  </a:txBody>
                  <a:tcPr marL="29005" marR="2900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a:solidFill>
                            <a:schemeClr val="tx1"/>
                          </a:solidFill>
                          <a:effectLst/>
                          <a:latin typeface="Inter SemiBold"/>
                          <a:ea typeface="Times New Roman"/>
                          <a:cs typeface="Times New Roman"/>
                        </a:rPr>
                        <a:t>единиц</a:t>
                      </a:r>
                      <a:endParaRPr lang="ru-RU" sz="800">
                        <a:solidFill>
                          <a:schemeClr val="tx1"/>
                        </a:solidFill>
                        <a:effectLst/>
                        <a:latin typeface="Inter SemiBold"/>
                        <a:ea typeface="Calibri"/>
                        <a:cs typeface="Times New Roman"/>
                      </a:endParaRPr>
                    </a:p>
                  </a:txBody>
                  <a:tcPr marL="29005" marR="2900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a:solidFill>
                            <a:schemeClr val="tx1"/>
                          </a:solidFill>
                          <a:effectLst/>
                          <a:latin typeface="Inter SemiBold"/>
                          <a:ea typeface="Times New Roman"/>
                          <a:cs typeface="Times New Roman"/>
                        </a:rPr>
                        <a:t>180,0</a:t>
                      </a:r>
                      <a:endParaRPr lang="ru-RU" sz="800">
                        <a:solidFill>
                          <a:schemeClr val="tx1"/>
                        </a:solidFill>
                        <a:effectLst/>
                        <a:latin typeface="Inter SemiBold"/>
                        <a:ea typeface="Calibri"/>
                        <a:cs typeface="Times New Roman"/>
                      </a:endParaRPr>
                    </a:p>
                  </a:txBody>
                  <a:tcPr marL="29005" marR="2900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177,0</a:t>
                      </a:r>
                      <a:endParaRPr lang="ru-RU" sz="800" dirty="0">
                        <a:solidFill>
                          <a:schemeClr val="tx1"/>
                        </a:solidFill>
                        <a:effectLst/>
                        <a:latin typeface="Inter SemiBold"/>
                        <a:ea typeface="Calibri"/>
                        <a:cs typeface="Times New Roman"/>
                      </a:endParaRPr>
                    </a:p>
                  </a:txBody>
                  <a:tcPr marL="29005" marR="2900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177,0</a:t>
                      </a:r>
                      <a:endParaRPr lang="ru-RU" sz="800" dirty="0">
                        <a:solidFill>
                          <a:schemeClr val="tx1"/>
                        </a:solidFill>
                        <a:effectLst/>
                        <a:latin typeface="Inter SemiBold"/>
                        <a:ea typeface="Calibri"/>
                        <a:cs typeface="Times New Roman"/>
                      </a:endParaRPr>
                    </a:p>
                  </a:txBody>
                  <a:tcPr marL="29005" marR="2900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177,0</a:t>
                      </a:r>
                      <a:endParaRPr lang="ru-RU" sz="800" dirty="0">
                        <a:solidFill>
                          <a:schemeClr val="tx1"/>
                        </a:solidFill>
                        <a:effectLst/>
                        <a:latin typeface="Inter SemiBold"/>
                        <a:ea typeface="Calibri"/>
                        <a:cs typeface="Times New Roman"/>
                      </a:endParaRPr>
                    </a:p>
                  </a:txBody>
                  <a:tcPr marL="29005" marR="2900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177,0</a:t>
                      </a:r>
                      <a:endParaRPr lang="ru-RU" sz="800" dirty="0">
                        <a:solidFill>
                          <a:schemeClr val="tx1"/>
                        </a:solidFill>
                        <a:effectLst/>
                        <a:latin typeface="Inter SemiBold"/>
                        <a:ea typeface="Calibri"/>
                        <a:cs typeface="Times New Roman"/>
                      </a:endParaRPr>
                    </a:p>
                  </a:txBody>
                  <a:tcPr marL="29005" marR="2900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177,0</a:t>
                      </a:r>
                      <a:endParaRPr lang="ru-RU" sz="800" dirty="0">
                        <a:solidFill>
                          <a:schemeClr val="tx1"/>
                        </a:solidFill>
                        <a:effectLst/>
                        <a:latin typeface="Inter SemiBold"/>
                        <a:ea typeface="Calibri"/>
                        <a:cs typeface="Times New Roman"/>
                      </a:endParaRPr>
                    </a:p>
                  </a:txBody>
                  <a:tcPr marL="29005" marR="2900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724574">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solidFill>
                            <a:schemeClr val="tx1"/>
                          </a:solidFill>
                          <a:effectLst/>
                          <a:latin typeface="Inter SemiBold"/>
                          <a:ea typeface="Times New Roman"/>
                          <a:cs typeface="Times New Roman"/>
                        </a:rPr>
                        <a:t>Доля среднесписочной численности работников (без внешних совместителей) малых и средних предприятий в среднесписочной численности работников (без внешних совместителей) всех предприятий и организаций</a:t>
                      </a:r>
                      <a:endParaRPr lang="ru-RU" sz="800" dirty="0">
                        <a:solidFill>
                          <a:schemeClr val="tx1"/>
                        </a:solidFill>
                        <a:effectLst/>
                        <a:latin typeface="Inter SemiBold"/>
                        <a:ea typeface="Calibri"/>
                        <a:cs typeface="Times New Roman"/>
                      </a:endParaRPr>
                    </a:p>
                  </a:txBody>
                  <a:tcPr marL="29005" marR="2900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a:solidFill>
                            <a:schemeClr val="tx1"/>
                          </a:solidFill>
                          <a:effectLst/>
                          <a:latin typeface="Inter SemiBold"/>
                          <a:ea typeface="Times New Roman"/>
                          <a:cs typeface="Times New Roman"/>
                        </a:rPr>
                        <a:t>процентов</a:t>
                      </a:r>
                      <a:endParaRPr lang="ru-RU" sz="800">
                        <a:solidFill>
                          <a:schemeClr val="tx1"/>
                        </a:solidFill>
                        <a:effectLst/>
                        <a:latin typeface="Inter SemiBold"/>
                        <a:ea typeface="Calibri"/>
                        <a:cs typeface="Times New Roman"/>
                      </a:endParaRPr>
                    </a:p>
                  </a:txBody>
                  <a:tcPr marL="29005" marR="2900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40,20</a:t>
                      </a:r>
                      <a:endParaRPr lang="ru-RU" sz="800" dirty="0">
                        <a:solidFill>
                          <a:schemeClr val="tx1"/>
                        </a:solidFill>
                        <a:effectLst/>
                        <a:latin typeface="Inter SemiBold"/>
                        <a:ea typeface="Calibri"/>
                        <a:cs typeface="Times New Roman"/>
                      </a:endParaRPr>
                    </a:p>
                  </a:txBody>
                  <a:tcPr marL="29005" marR="2900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40,25</a:t>
                      </a:r>
                      <a:endParaRPr lang="ru-RU" sz="800" dirty="0">
                        <a:solidFill>
                          <a:schemeClr val="tx1"/>
                        </a:solidFill>
                        <a:effectLst/>
                        <a:latin typeface="Inter SemiBold"/>
                        <a:ea typeface="Calibri"/>
                        <a:cs typeface="Times New Roman"/>
                      </a:endParaRPr>
                    </a:p>
                  </a:txBody>
                  <a:tcPr marL="29005" marR="2900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40,25</a:t>
                      </a:r>
                      <a:endParaRPr lang="ru-RU" sz="800" dirty="0">
                        <a:solidFill>
                          <a:schemeClr val="tx1"/>
                        </a:solidFill>
                        <a:effectLst/>
                        <a:latin typeface="Inter SemiBold"/>
                        <a:ea typeface="Calibri"/>
                        <a:cs typeface="Times New Roman"/>
                      </a:endParaRPr>
                    </a:p>
                  </a:txBody>
                  <a:tcPr marL="29005" marR="2900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40,25</a:t>
                      </a:r>
                      <a:endParaRPr lang="ru-RU" sz="800" dirty="0">
                        <a:solidFill>
                          <a:schemeClr val="tx1"/>
                        </a:solidFill>
                        <a:effectLst/>
                        <a:latin typeface="Inter SemiBold"/>
                        <a:ea typeface="Calibri"/>
                        <a:cs typeface="Times New Roman"/>
                      </a:endParaRPr>
                    </a:p>
                  </a:txBody>
                  <a:tcPr marL="29005" marR="2900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40,25</a:t>
                      </a:r>
                      <a:endParaRPr lang="ru-RU" sz="800" dirty="0">
                        <a:solidFill>
                          <a:schemeClr val="tx1"/>
                        </a:solidFill>
                        <a:effectLst/>
                        <a:latin typeface="Inter SemiBold"/>
                        <a:ea typeface="Calibri"/>
                        <a:cs typeface="Times New Roman"/>
                      </a:endParaRPr>
                    </a:p>
                  </a:txBody>
                  <a:tcPr marL="29005" marR="2900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40,25</a:t>
                      </a:r>
                      <a:endParaRPr lang="ru-RU" sz="800" dirty="0">
                        <a:solidFill>
                          <a:schemeClr val="tx1"/>
                        </a:solidFill>
                        <a:effectLst/>
                        <a:latin typeface="Inter SemiBold"/>
                        <a:ea typeface="Calibri"/>
                        <a:cs typeface="Times New Roman"/>
                      </a:endParaRPr>
                    </a:p>
                  </a:txBody>
                  <a:tcPr marL="29005" marR="2900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3833129989"/>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94533" y="31074"/>
            <a:ext cx="4736400" cy="8883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2" name="Таблица 1"/>
          <p:cNvGraphicFramePr>
            <a:graphicFrameLocks noGrp="1"/>
          </p:cNvGraphicFramePr>
          <p:nvPr>
            <p:extLst>
              <p:ext uri="{D42A27DB-BD31-4B8C-83A1-F6EECF244321}">
                <p14:modId xmlns:p14="http://schemas.microsoft.com/office/powerpoint/2010/main" val="496510557"/>
              </p:ext>
            </p:extLst>
          </p:nvPr>
        </p:nvGraphicFramePr>
        <p:xfrm>
          <a:off x="132214" y="1389265"/>
          <a:ext cx="8853618" cy="3509860"/>
        </p:xfrm>
        <a:graphic>
          <a:graphicData uri="http://schemas.openxmlformats.org/drawingml/2006/table">
            <a:tbl>
              <a:tblPr/>
              <a:tblGrid>
                <a:gridCol w="1903731"/>
                <a:gridCol w="964557"/>
                <a:gridCol w="795336"/>
                <a:gridCol w="829181"/>
                <a:gridCol w="786876"/>
                <a:gridCol w="661411"/>
                <a:gridCol w="585987"/>
                <a:gridCol w="562779"/>
                <a:gridCol w="556976"/>
                <a:gridCol w="551175"/>
                <a:gridCol w="655609"/>
              </a:tblGrid>
              <a:tr h="221766">
                <a:tc rowSpan="2">
                  <a:txBody>
                    <a:bodyPr/>
                    <a:lstStyle/>
                    <a:p>
                      <a:pPr algn="ctr" fontAlgn="b"/>
                      <a:r>
                        <a:rPr lang="ru-RU" sz="900" b="0" i="0" u="none" strike="noStrike" dirty="0">
                          <a:solidFill>
                            <a:srgbClr val="000000"/>
                          </a:solidFill>
                          <a:effectLst/>
                          <a:latin typeface="Inter SemiBold"/>
                        </a:rPr>
                        <a:t>Показатели</a:t>
                      </a:r>
                    </a:p>
                  </a:txBody>
                  <a:tcPr marL="2812" marR="2812" marT="281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90000"/>
                      </a:schemeClr>
                    </a:solidFill>
                  </a:tcPr>
                </a:tc>
                <a:tc rowSpan="2">
                  <a:txBody>
                    <a:bodyPr/>
                    <a:lstStyle/>
                    <a:p>
                      <a:pPr algn="ctr" fontAlgn="b"/>
                      <a:r>
                        <a:rPr lang="ru-RU" sz="900" b="0" i="0" u="none" strike="noStrike" dirty="0" err="1">
                          <a:solidFill>
                            <a:srgbClr val="000000"/>
                          </a:solidFill>
                          <a:effectLst/>
                          <a:latin typeface="Inter SemiBold"/>
                        </a:rPr>
                        <a:t>Ед.изм</a:t>
                      </a:r>
                      <a:r>
                        <a:rPr lang="ru-RU" sz="900" b="0" i="0" u="none" strike="noStrike" dirty="0">
                          <a:solidFill>
                            <a:srgbClr val="000000"/>
                          </a:solidFill>
                          <a:effectLst/>
                          <a:latin typeface="Inter SemiBold"/>
                        </a:rPr>
                        <a:t>.</a:t>
                      </a:r>
                    </a:p>
                  </a:txBody>
                  <a:tcPr marL="2812" marR="2812" marT="281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90000"/>
                      </a:schemeClr>
                    </a:solidFill>
                  </a:tcPr>
                </a:tc>
                <a:tc rowSpan="2">
                  <a:txBody>
                    <a:bodyPr/>
                    <a:lstStyle/>
                    <a:p>
                      <a:pPr algn="ctr" fontAlgn="ctr"/>
                      <a:r>
                        <a:rPr lang="ru-RU" sz="900" b="0" i="0" u="none" strike="noStrike" cap="none" dirty="0">
                          <a:solidFill>
                            <a:srgbClr val="000000"/>
                          </a:solidFill>
                          <a:effectLst/>
                          <a:latin typeface="Inter SemiBold"/>
                          <a:ea typeface="+mn-ea"/>
                          <a:cs typeface="+mn-cs"/>
                          <a:sym typeface="Arial"/>
                        </a:rPr>
                        <a:t>2023 год </a:t>
                      </a:r>
                      <a:endParaRPr lang="ru-RU" sz="900" b="0" i="0" u="none" strike="noStrike" cap="none" dirty="0" smtClean="0">
                        <a:solidFill>
                          <a:srgbClr val="000000"/>
                        </a:solidFill>
                        <a:effectLst/>
                        <a:latin typeface="Inter SemiBold"/>
                        <a:ea typeface="+mn-ea"/>
                        <a:cs typeface="+mn-cs"/>
                        <a:sym typeface="Arial"/>
                      </a:endParaRPr>
                    </a:p>
                    <a:p>
                      <a:pPr algn="ctr" fontAlgn="ctr"/>
                      <a:r>
                        <a:rPr lang="ru-RU" sz="900" b="0" i="0" u="none" strike="noStrike" cap="none" dirty="0" smtClean="0">
                          <a:solidFill>
                            <a:srgbClr val="000000"/>
                          </a:solidFill>
                          <a:effectLst/>
                          <a:latin typeface="Inter SemiBold"/>
                          <a:ea typeface="+mn-ea"/>
                          <a:cs typeface="+mn-cs"/>
                          <a:sym typeface="Arial"/>
                        </a:rPr>
                        <a:t>факт</a:t>
                      </a:r>
                      <a:endParaRPr lang="ru-RU" sz="900" b="0" i="0" u="none" strike="noStrike" cap="none" dirty="0">
                        <a:solidFill>
                          <a:srgbClr val="000000"/>
                        </a:solidFill>
                        <a:effectLst/>
                        <a:latin typeface="Inter SemiBold"/>
                        <a:ea typeface="+mn-ea"/>
                        <a:cs typeface="+mn-cs"/>
                        <a:sym typeface="Arial"/>
                      </a:endParaRP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90000"/>
                      </a:schemeClr>
                    </a:solidFill>
                  </a:tcPr>
                </a:tc>
                <a:tc rowSpan="2">
                  <a:txBody>
                    <a:bodyPr/>
                    <a:lstStyle/>
                    <a:p>
                      <a:pPr algn="ctr" fontAlgn="ctr"/>
                      <a:r>
                        <a:rPr lang="ru-RU" sz="900" b="0" i="0" u="none" strike="noStrike" cap="none" dirty="0">
                          <a:solidFill>
                            <a:srgbClr val="000000"/>
                          </a:solidFill>
                          <a:effectLst/>
                          <a:latin typeface="Inter SemiBold"/>
                          <a:ea typeface="+mn-ea"/>
                          <a:cs typeface="+mn-cs"/>
                          <a:sym typeface="Arial"/>
                        </a:rPr>
                        <a:t>2024 год </a:t>
                      </a:r>
                      <a:endParaRPr lang="ru-RU" sz="900" b="0" i="0" u="none" strike="noStrike" cap="none" dirty="0" smtClean="0">
                        <a:solidFill>
                          <a:srgbClr val="000000"/>
                        </a:solidFill>
                        <a:effectLst/>
                        <a:latin typeface="Inter SemiBold"/>
                        <a:ea typeface="+mn-ea"/>
                        <a:cs typeface="+mn-cs"/>
                        <a:sym typeface="Arial"/>
                      </a:endParaRPr>
                    </a:p>
                    <a:p>
                      <a:pPr algn="ctr" fontAlgn="ctr"/>
                      <a:r>
                        <a:rPr lang="ru-RU" sz="900" b="0" i="0" u="none" strike="noStrike" cap="none" dirty="0" smtClean="0">
                          <a:solidFill>
                            <a:srgbClr val="000000"/>
                          </a:solidFill>
                          <a:effectLst/>
                          <a:latin typeface="Inter SemiBold"/>
                          <a:ea typeface="+mn-ea"/>
                          <a:cs typeface="+mn-cs"/>
                          <a:sym typeface="Arial"/>
                        </a:rPr>
                        <a:t>факт</a:t>
                      </a:r>
                      <a:endParaRPr lang="ru-RU" sz="900" b="0" i="0" u="none" strike="noStrike" cap="none" dirty="0">
                        <a:solidFill>
                          <a:srgbClr val="000000"/>
                        </a:solidFill>
                        <a:effectLst/>
                        <a:latin typeface="Inter SemiBold"/>
                        <a:ea typeface="+mn-ea"/>
                        <a:cs typeface="+mn-cs"/>
                        <a:sym typeface="Arial"/>
                      </a:endParaRP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90000"/>
                      </a:schemeClr>
                    </a:solidFill>
                  </a:tcPr>
                </a:tc>
                <a:tc rowSpan="2">
                  <a:txBody>
                    <a:bodyPr/>
                    <a:lstStyle/>
                    <a:p>
                      <a:pPr algn="ctr" fontAlgn="ctr"/>
                      <a:r>
                        <a:rPr lang="ru-RU" sz="900" b="0" i="0" u="none" strike="noStrike" cap="none" dirty="0">
                          <a:solidFill>
                            <a:srgbClr val="000000"/>
                          </a:solidFill>
                          <a:effectLst/>
                          <a:latin typeface="Inter SemiBold"/>
                          <a:ea typeface="+mn-ea"/>
                          <a:cs typeface="+mn-cs"/>
                          <a:sym typeface="Arial"/>
                        </a:rPr>
                        <a:t>2025 </a:t>
                      </a:r>
                      <a:r>
                        <a:rPr lang="ru-RU" sz="900" b="0" i="0" u="none" strike="noStrike" cap="none" dirty="0" smtClean="0">
                          <a:solidFill>
                            <a:srgbClr val="000000"/>
                          </a:solidFill>
                          <a:effectLst/>
                          <a:latin typeface="Inter SemiBold"/>
                          <a:ea typeface="+mn-ea"/>
                          <a:cs typeface="+mn-cs"/>
                          <a:sym typeface="Arial"/>
                        </a:rPr>
                        <a:t>год</a:t>
                      </a:r>
                    </a:p>
                    <a:p>
                      <a:pPr algn="ctr" fontAlgn="ctr"/>
                      <a:r>
                        <a:rPr lang="ru-RU" sz="900" b="0" i="0" u="none" strike="noStrike" cap="none" dirty="0" smtClean="0">
                          <a:solidFill>
                            <a:srgbClr val="000000"/>
                          </a:solidFill>
                          <a:effectLst/>
                          <a:latin typeface="Inter SemiBold"/>
                          <a:ea typeface="+mn-ea"/>
                          <a:cs typeface="+mn-cs"/>
                          <a:sym typeface="Arial"/>
                        </a:rPr>
                        <a:t>оценка</a:t>
                      </a:r>
                      <a:endParaRPr lang="ru-RU" sz="900" b="0" i="0" u="none" strike="noStrike" cap="none" dirty="0">
                        <a:solidFill>
                          <a:srgbClr val="000000"/>
                        </a:solidFill>
                        <a:effectLst/>
                        <a:latin typeface="Inter SemiBold"/>
                        <a:ea typeface="+mn-ea"/>
                        <a:cs typeface="+mn-cs"/>
                        <a:sym typeface="Arial"/>
                      </a:endParaRP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90000"/>
                      </a:schemeClr>
                    </a:solidFill>
                  </a:tcPr>
                </a:tc>
                <a:tc gridSpan="2">
                  <a:txBody>
                    <a:bodyPr/>
                    <a:lstStyle/>
                    <a:p>
                      <a:pPr algn="ctr" fontAlgn="b"/>
                      <a:r>
                        <a:rPr lang="ru-RU" sz="900" b="0" i="0" u="none" strike="noStrike" cap="none" dirty="0">
                          <a:solidFill>
                            <a:srgbClr val="000000"/>
                          </a:solidFill>
                          <a:effectLst/>
                          <a:latin typeface="Inter SemiBold"/>
                          <a:ea typeface="+mn-ea"/>
                          <a:cs typeface="+mn-cs"/>
                          <a:sym typeface="Arial"/>
                        </a:rPr>
                        <a:t>2026 год, прогноз</a:t>
                      </a:r>
                    </a:p>
                  </a:txBody>
                  <a:tcPr marL="6105" marR="6105" marT="610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90000"/>
                      </a:schemeClr>
                    </a:solidFill>
                  </a:tcPr>
                </a:tc>
                <a:tc hMerge="1">
                  <a:txBody>
                    <a:bodyPr/>
                    <a:lstStyle/>
                    <a:p>
                      <a:endParaRPr lang="ru-RU"/>
                    </a:p>
                  </a:txBody>
                  <a:tcPr/>
                </a:tc>
                <a:tc gridSpan="2">
                  <a:txBody>
                    <a:bodyPr/>
                    <a:lstStyle/>
                    <a:p>
                      <a:pPr algn="ctr" fontAlgn="b"/>
                      <a:r>
                        <a:rPr lang="ru-RU" sz="900" b="0" i="0" u="none" strike="noStrike" cap="none" dirty="0">
                          <a:solidFill>
                            <a:srgbClr val="000000"/>
                          </a:solidFill>
                          <a:effectLst/>
                          <a:latin typeface="Inter SemiBold"/>
                          <a:ea typeface="+mn-ea"/>
                          <a:cs typeface="+mn-cs"/>
                          <a:sym typeface="Arial"/>
                        </a:rPr>
                        <a:t>2027 год, прогноз </a:t>
                      </a:r>
                    </a:p>
                  </a:txBody>
                  <a:tcPr marL="6105" marR="6105" marT="610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90000"/>
                      </a:schemeClr>
                    </a:solidFill>
                  </a:tcPr>
                </a:tc>
                <a:tc hMerge="1">
                  <a:txBody>
                    <a:bodyPr/>
                    <a:lstStyle/>
                    <a:p>
                      <a:endParaRPr lang="ru-RU"/>
                    </a:p>
                  </a:txBody>
                  <a:tcPr/>
                </a:tc>
                <a:tc gridSpan="2">
                  <a:txBody>
                    <a:bodyPr/>
                    <a:lstStyle/>
                    <a:p>
                      <a:pPr algn="ctr" fontAlgn="b"/>
                      <a:r>
                        <a:rPr lang="ru-RU" sz="900" b="0" i="0" u="none" strike="noStrike" cap="none" dirty="0">
                          <a:solidFill>
                            <a:srgbClr val="000000"/>
                          </a:solidFill>
                          <a:effectLst/>
                          <a:latin typeface="Inter SemiBold"/>
                          <a:ea typeface="+mn-ea"/>
                          <a:cs typeface="+mn-cs"/>
                          <a:sym typeface="Arial"/>
                        </a:rPr>
                        <a:t>2028 год, прогноз </a:t>
                      </a:r>
                    </a:p>
                  </a:txBody>
                  <a:tcPr marL="6105" marR="6105" marT="610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90000"/>
                      </a:schemeClr>
                    </a:solidFill>
                  </a:tcPr>
                </a:tc>
                <a:tc hMerge="1">
                  <a:txBody>
                    <a:bodyPr/>
                    <a:lstStyle/>
                    <a:p>
                      <a:endParaRPr lang="ru-RU"/>
                    </a:p>
                  </a:txBody>
                  <a:tcPr/>
                </a:tc>
              </a:tr>
              <a:tr h="226574">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a:txBody>
                    <a:bodyPr/>
                    <a:lstStyle/>
                    <a:p>
                      <a:pPr algn="ctr" fontAlgn="b"/>
                      <a:r>
                        <a:rPr lang="ru-RU" sz="900" b="0" i="0" u="none" strike="noStrike" cap="none" dirty="0">
                          <a:solidFill>
                            <a:srgbClr val="000000"/>
                          </a:solidFill>
                          <a:effectLst/>
                          <a:latin typeface="Inter SemiBold"/>
                          <a:ea typeface="+mn-ea"/>
                          <a:cs typeface="+mn-cs"/>
                          <a:sym typeface="Arial"/>
                        </a:rPr>
                        <a:t>1 вариант</a:t>
                      </a:r>
                    </a:p>
                  </a:txBody>
                  <a:tcPr marL="6105" marR="6105" marT="610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90000"/>
                      </a:schemeClr>
                    </a:solidFill>
                  </a:tcPr>
                </a:tc>
                <a:tc>
                  <a:txBody>
                    <a:bodyPr/>
                    <a:lstStyle/>
                    <a:p>
                      <a:pPr algn="ctr" fontAlgn="b"/>
                      <a:r>
                        <a:rPr lang="ru-RU" sz="900" b="0" i="0" u="none" strike="noStrike" cap="none" dirty="0">
                          <a:solidFill>
                            <a:srgbClr val="000000"/>
                          </a:solidFill>
                          <a:effectLst/>
                          <a:latin typeface="Inter SemiBold"/>
                          <a:ea typeface="+mn-ea"/>
                          <a:cs typeface="+mn-cs"/>
                          <a:sym typeface="Arial"/>
                        </a:rPr>
                        <a:t>2 вариант</a:t>
                      </a:r>
                    </a:p>
                  </a:txBody>
                  <a:tcPr marL="6105" marR="6105" marT="610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90000"/>
                      </a:schemeClr>
                    </a:solidFill>
                  </a:tcPr>
                </a:tc>
                <a:tc>
                  <a:txBody>
                    <a:bodyPr/>
                    <a:lstStyle/>
                    <a:p>
                      <a:pPr algn="ctr" fontAlgn="b"/>
                      <a:r>
                        <a:rPr lang="ru-RU" sz="900" b="0" i="0" u="none" strike="noStrike" cap="none" dirty="0">
                          <a:solidFill>
                            <a:srgbClr val="000000"/>
                          </a:solidFill>
                          <a:effectLst/>
                          <a:latin typeface="Inter SemiBold"/>
                          <a:ea typeface="+mn-ea"/>
                          <a:cs typeface="+mn-cs"/>
                          <a:sym typeface="Arial"/>
                        </a:rPr>
                        <a:t>1 вариант</a:t>
                      </a:r>
                    </a:p>
                  </a:txBody>
                  <a:tcPr marL="6105" marR="6105" marT="610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90000"/>
                      </a:schemeClr>
                    </a:solidFill>
                  </a:tcPr>
                </a:tc>
                <a:tc>
                  <a:txBody>
                    <a:bodyPr/>
                    <a:lstStyle/>
                    <a:p>
                      <a:pPr algn="ctr" fontAlgn="b"/>
                      <a:r>
                        <a:rPr lang="ru-RU" sz="900" b="0" i="0" u="none" strike="noStrike" cap="none" dirty="0">
                          <a:solidFill>
                            <a:srgbClr val="000000"/>
                          </a:solidFill>
                          <a:effectLst/>
                          <a:latin typeface="Inter SemiBold"/>
                          <a:ea typeface="+mn-ea"/>
                          <a:cs typeface="+mn-cs"/>
                          <a:sym typeface="Arial"/>
                        </a:rPr>
                        <a:t>2 вариант</a:t>
                      </a:r>
                    </a:p>
                  </a:txBody>
                  <a:tcPr marL="6105" marR="6105" marT="610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90000"/>
                      </a:schemeClr>
                    </a:solidFill>
                  </a:tcPr>
                </a:tc>
                <a:tc>
                  <a:txBody>
                    <a:bodyPr/>
                    <a:lstStyle/>
                    <a:p>
                      <a:pPr algn="ctr" fontAlgn="b"/>
                      <a:r>
                        <a:rPr lang="ru-RU" sz="900" b="0" i="0" u="none" strike="noStrike" cap="none" dirty="0">
                          <a:solidFill>
                            <a:srgbClr val="000000"/>
                          </a:solidFill>
                          <a:effectLst/>
                          <a:latin typeface="Inter SemiBold"/>
                          <a:ea typeface="+mn-ea"/>
                          <a:cs typeface="+mn-cs"/>
                          <a:sym typeface="Arial"/>
                        </a:rPr>
                        <a:t>1 вариант</a:t>
                      </a:r>
                    </a:p>
                  </a:txBody>
                  <a:tcPr marL="6105" marR="6105" marT="610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90000"/>
                      </a:schemeClr>
                    </a:solidFill>
                  </a:tcPr>
                </a:tc>
                <a:tc>
                  <a:txBody>
                    <a:bodyPr/>
                    <a:lstStyle/>
                    <a:p>
                      <a:pPr algn="ctr" fontAlgn="b"/>
                      <a:r>
                        <a:rPr lang="ru-RU" sz="900" b="0" i="0" u="none" strike="noStrike" cap="none" dirty="0">
                          <a:solidFill>
                            <a:srgbClr val="000000"/>
                          </a:solidFill>
                          <a:effectLst/>
                          <a:latin typeface="Inter SemiBold"/>
                          <a:ea typeface="+mn-ea"/>
                          <a:cs typeface="+mn-cs"/>
                          <a:sym typeface="Arial"/>
                        </a:rPr>
                        <a:t>2 вариант</a:t>
                      </a:r>
                    </a:p>
                  </a:txBody>
                  <a:tcPr marL="6105" marR="6105" marT="610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90000"/>
                      </a:schemeClr>
                    </a:solidFill>
                  </a:tcPr>
                </a:tc>
              </a:tr>
              <a:tr h="184906">
                <a:tc gridSpan="11">
                  <a:txBody>
                    <a:bodyPr/>
                    <a:lstStyle/>
                    <a:p>
                      <a:pPr algn="ctr" fontAlgn="b"/>
                      <a:r>
                        <a:rPr lang="ru-RU" sz="900" b="1" i="0" u="none" strike="noStrike" dirty="0">
                          <a:solidFill>
                            <a:srgbClr val="000000"/>
                          </a:solidFill>
                          <a:effectLst/>
                          <a:latin typeface="Inter SemiBold"/>
                        </a:rPr>
                        <a:t>Население</a:t>
                      </a:r>
                      <a:endParaRPr lang="ru-RU" sz="800" b="1" i="0" u="none" strike="noStrike" dirty="0">
                        <a:solidFill>
                          <a:srgbClr val="000000"/>
                        </a:solidFill>
                        <a:effectLst/>
                        <a:latin typeface="Inter SemiBold"/>
                      </a:endParaRPr>
                    </a:p>
                  </a:txBody>
                  <a:tcPr marL="2812" marR="2812" marT="281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2">
                        <a:lumMod val="90000"/>
                      </a:schemeClr>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r>
              <a:tr h="239787">
                <a:tc>
                  <a:txBody>
                    <a:bodyPr/>
                    <a:lstStyle/>
                    <a:p>
                      <a:pPr algn="l" fontAlgn="b"/>
                      <a:r>
                        <a:rPr lang="ru-RU" sz="800" b="0" i="0" u="none" strike="noStrike" dirty="0">
                          <a:solidFill>
                            <a:srgbClr val="000000"/>
                          </a:solidFill>
                          <a:effectLst/>
                          <a:latin typeface="Inter SemiBold"/>
                        </a:rPr>
                        <a:t>Численность постоянного населения (в среднегодовом исчислении)</a:t>
                      </a:r>
                    </a:p>
                  </a:txBody>
                  <a:tcPr marL="2812" marR="2812" marT="281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dirty="0" err="1">
                          <a:solidFill>
                            <a:srgbClr val="000000"/>
                          </a:solidFill>
                          <a:effectLst/>
                          <a:latin typeface="Inter SemiBold"/>
                        </a:rPr>
                        <a:t>тыс.чел</a:t>
                      </a:r>
                      <a:r>
                        <a:rPr lang="ru-RU" sz="800" b="0" i="0" u="none" strike="noStrike" dirty="0">
                          <a:solidFill>
                            <a:srgbClr val="000000"/>
                          </a:solidFill>
                          <a:effectLst/>
                          <a:latin typeface="Inter SemiBold"/>
                        </a:rPr>
                        <a:t>.</a:t>
                      </a:r>
                    </a:p>
                  </a:txBody>
                  <a:tcPr marL="2812" marR="2812" marT="281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50" b="0" i="0" u="none" strike="noStrike" dirty="0">
                          <a:solidFill>
                            <a:srgbClr val="000000"/>
                          </a:solidFill>
                          <a:effectLst/>
                          <a:latin typeface="Times New Roman"/>
                        </a:rPr>
                        <a:t>33,9</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50" b="0" i="0" u="none" strike="noStrike" dirty="0">
                          <a:solidFill>
                            <a:srgbClr val="000000"/>
                          </a:solidFill>
                          <a:effectLst/>
                          <a:latin typeface="Times New Roman"/>
                        </a:rPr>
                        <a:t>33,8</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50" b="0" i="0" u="none" strike="noStrike" dirty="0">
                          <a:solidFill>
                            <a:srgbClr val="000000"/>
                          </a:solidFill>
                          <a:effectLst/>
                          <a:latin typeface="Times New Roman"/>
                        </a:rPr>
                        <a:t>33,6</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50" b="0" i="0" u="none" strike="noStrike" dirty="0">
                          <a:solidFill>
                            <a:srgbClr val="000000"/>
                          </a:solidFill>
                          <a:effectLst/>
                          <a:latin typeface="Times New Roman"/>
                        </a:rPr>
                        <a:t>33,5</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50" b="0" i="0" u="none" strike="noStrike" dirty="0">
                          <a:solidFill>
                            <a:srgbClr val="000000"/>
                          </a:solidFill>
                          <a:effectLst/>
                          <a:latin typeface="Times New Roman"/>
                        </a:rPr>
                        <a:t>33,6</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50" b="0" i="0" u="none" strike="noStrike" dirty="0">
                          <a:solidFill>
                            <a:srgbClr val="000000"/>
                          </a:solidFill>
                          <a:effectLst/>
                          <a:latin typeface="Times New Roman"/>
                        </a:rPr>
                        <a:t>33,6</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50" b="0" i="0" u="none" strike="noStrike">
                          <a:solidFill>
                            <a:srgbClr val="000000"/>
                          </a:solidFill>
                          <a:effectLst/>
                          <a:latin typeface="Times New Roman"/>
                        </a:rPr>
                        <a:t>33,7</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50" b="0" i="0" u="none" strike="noStrike">
                          <a:solidFill>
                            <a:srgbClr val="000000"/>
                          </a:solidFill>
                          <a:effectLst/>
                          <a:latin typeface="Times New Roman"/>
                        </a:rPr>
                        <a:t>33,7</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50" b="0" i="0" u="none" strike="noStrike" dirty="0">
                          <a:solidFill>
                            <a:srgbClr val="000000"/>
                          </a:solidFill>
                          <a:effectLst/>
                          <a:latin typeface="Times New Roman"/>
                        </a:rPr>
                        <a:t>33,8</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39787">
                <a:tc>
                  <a:txBody>
                    <a:bodyPr/>
                    <a:lstStyle/>
                    <a:p>
                      <a:pPr algn="l" fontAlgn="b"/>
                      <a:r>
                        <a:rPr lang="ru-RU" sz="800" b="0" i="0" u="none" strike="noStrike" dirty="0">
                          <a:solidFill>
                            <a:srgbClr val="000000"/>
                          </a:solidFill>
                          <a:effectLst/>
                          <a:latin typeface="Inter SemiBold"/>
                        </a:rPr>
                        <a:t>Численность населения (на 1 января года)</a:t>
                      </a:r>
                    </a:p>
                  </a:txBody>
                  <a:tcPr marL="2812" marR="2812" marT="281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dirty="0">
                          <a:solidFill>
                            <a:srgbClr val="000000"/>
                          </a:solidFill>
                          <a:effectLst/>
                          <a:latin typeface="Inter SemiBold"/>
                        </a:rPr>
                        <a:t>тыс. чел.</a:t>
                      </a:r>
                    </a:p>
                  </a:txBody>
                  <a:tcPr marL="2812" marR="2812" marT="281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50" b="0" i="0" u="none" strike="noStrike" dirty="0">
                          <a:solidFill>
                            <a:srgbClr val="000000"/>
                          </a:solidFill>
                          <a:effectLst/>
                          <a:latin typeface="Times New Roman"/>
                        </a:rPr>
                        <a:t>34,1</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50" b="0" i="0" u="none" strike="noStrike">
                          <a:solidFill>
                            <a:srgbClr val="000000"/>
                          </a:solidFill>
                          <a:effectLst/>
                          <a:latin typeface="Times New Roman"/>
                        </a:rPr>
                        <a:t>33,7</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50" b="0" i="0" u="none" strike="noStrike">
                          <a:solidFill>
                            <a:srgbClr val="000000"/>
                          </a:solidFill>
                          <a:effectLst/>
                          <a:latin typeface="Times New Roman"/>
                        </a:rPr>
                        <a:t>33,5</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50" b="0" i="0" u="none" strike="noStrike">
                          <a:solidFill>
                            <a:srgbClr val="000000"/>
                          </a:solidFill>
                          <a:effectLst/>
                          <a:latin typeface="Times New Roman"/>
                        </a:rPr>
                        <a:t>33,5</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50" b="0" i="0" u="none" strike="noStrike" dirty="0">
                          <a:solidFill>
                            <a:srgbClr val="000000"/>
                          </a:solidFill>
                          <a:effectLst/>
                          <a:latin typeface="Times New Roman"/>
                        </a:rPr>
                        <a:t>33,7</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50" b="0" i="0" u="none" strike="noStrike" dirty="0">
                          <a:solidFill>
                            <a:srgbClr val="000000"/>
                          </a:solidFill>
                          <a:effectLst/>
                          <a:latin typeface="Times New Roman"/>
                        </a:rPr>
                        <a:t>33,6</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50" b="0" i="0" u="none" strike="noStrike" dirty="0">
                          <a:solidFill>
                            <a:srgbClr val="000000"/>
                          </a:solidFill>
                          <a:effectLst/>
                          <a:latin typeface="Times New Roman"/>
                        </a:rPr>
                        <a:t>33,8</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50" b="0" i="0" u="none" strike="noStrike" dirty="0">
                          <a:solidFill>
                            <a:srgbClr val="000000"/>
                          </a:solidFill>
                          <a:effectLst/>
                          <a:latin typeface="Times New Roman"/>
                        </a:rPr>
                        <a:t>33,7</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50" b="0" i="0" u="none" strike="noStrike">
                          <a:solidFill>
                            <a:srgbClr val="000000"/>
                          </a:solidFill>
                          <a:effectLst/>
                          <a:latin typeface="Times New Roman"/>
                        </a:rPr>
                        <a:t>33,8</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39787">
                <a:tc>
                  <a:txBody>
                    <a:bodyPr/>
                    <a:lstStyle/>
                    <a:p>
                      <a:pPr algn="l" fontAlgn="b"/>
                      <a:r>
                        <a:rPr lang="ru-RU" sz="800" b="0" i="0" u="none" strike="noStrike">
                          <a:solidFill>
                            <a:srgbClr val="000000"/>
                          </a:solidFill>
                          <a:effectLst/>
                          <a:latin typeface="Inter SemiBold"/>
                        </a:rPr>
                        <a:t>Численность детей до 18 лет на начало года (до 17 лет включительно)</a:t>
                      </a:r>
                    </a:p>
                  </a:txBody>
                  <a:tcPr marL="2812" marR="2812" marT="281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dirty="0">
                          <a:solidFill>
                            <a:srgbClr val="000000"/>
                          </a:solidFill>
                          <a:effectLst/>
                          <a:latin typeface="Inter SemiBold"/>
                        </a:rPr>
                        <a:t>тыс. чел.</a:t>
                      </a:r>
                    </a:p>
                  </a:txBody>
                  <a:tcPr marL="2812" marR="2812" marT="281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50" b="0" i="0" u="none" strike="noStrike" dirty="0">
                          <a:solidFill>
                            <a:srgbClr val="000000"/>
                          </a:solidFill>
                          <a:effectLst/>
                          <a:latin typeface="Times New Roman"/>
                        </a:rPr>
                        <a:t>9,4</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50" b="0" i="0" u="none" strike="noStrike" dirty="0">
                          <a:solidFill>
                            <a:srgbClr val="000000"/>
                          </a:solidFill>
                          <a:effectLst/>
                          <a:latin typeface="Times New Roman"/>
                        </a:rPr>
                        <a:t>9,3</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50" b="0" i="0" u="none" strike="noStrike">
                          <a:solidFill>
                            <a:srgbClr val="000000"/>
                          </a:solidFill>
                          <a:effectLst/>
                          <a:latin typeface="Times New Roman"/>
                        </a:rPr>
                        <a:t>9,4</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50" b="0" i="0" u="none" strike="noStrike">
                          <a:solidFill>
                            <a:srgbClr val="000000"/>
                          </a:solidFill>
                          <a:effectLst/>
                          <a:latin typeface="Times New Roman"/>
                        </a:rPr>
                        <a:t>9,4</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50" b="0" i="0" u="none" strike="noStrike">
                          <a:solidFill>
                            <a:srgbClr val="000000"/>
                          </a:solidFill>
                          <a:effectLst/>
                          <a:latin typeface="Times New Roman"/>
                        </a:rPr>
                        <a:t>9,5</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50" b="0" i="0" u="none" strike="noStrike">
                          <a:solidFill>
                            <a:srgbClr val="000000"/>
                          </a:solidFill>
                          <a:effectLst/>
                          <a:latin typeface="Times New Roman"/>
                        </a:rPr>
                        <a:t>9,5</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50" b="0" i="0" u="none" strike="noStrike" dirty="0">
                          <a:solidFill>
                            <a:srgbClr val="000000"/>
                          </a:solidFill>
                          <a:effectLst/>
                          <a:latin typeface="Times New Roman"/>
                        </a:rPr>
                        <a:t>9,6</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50" b="0" i="0" u="none" strike="noStrike" dirty="0">
                          <a:solidFill>
                            <a:srgbClr val="000000"/>
                          </a:solidFill>
                          <a:effectLst/>
                          <a:latin typeface="Times New Roman"/>
                        </a:rPr>
                        <a:t>9,6</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50" b="0" i="0" u="none" strike="noStrike" dirty="0">
                          <a:solidFill>
                            <a:srgbClr val="000000"/>
                          </a:solidFill>
                          <a:effectLst/>
                          <a:latin typeface="Times New Roman"/>
                        </a:rPr>
                        <a:t>9,7</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81278">
                <a:tc gridSpan="11">
                  <a:txBody>
                    <a:bodyPr/>
                    <a:lstStyle/>
                    <a:p>
                      <a:pPr algn="ctr" fontAlgn="b"/>
                      <a:r>
                        <a:rPr lang="ru-RU" sz="900" b="1" i="0" u="none" strike="noStrike" dirty="0">
                          <a:solidFill>
                            <a:srgbClr val="000000"/>
                          </a:solidFill>
                          <a:effectLst/>
                          <a:latin typeface="Inter SemiBold"/>
                        </a:rPr>
                        <a:t>Промышленное производство</a:t>
                      </a:r>
                    </a:p>
                  </a:txBody>
                  <a:tcPr marL="2812" marR="2812" marT="281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2">
                        <a:lumMod val="90000"/>
                      </a:schemeClr>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r>
              <a:tr h="713893">
                <a:tc>
                  <a:txBody>
                    <a:bodyPr/>
                    <a:lstStyle/>
                    <a:p>
                      <a:pPr algn="l" fontAlgn="b"/>
                      <a:r>
                        <a:rPr lang="ru-RU" sz="800" b="0" i="0" u="none" strike="noStrike" dirty="0">
                          <a:solidFill>
                            <a:srgbClr val="000000"/>
                          </a:solidFill>
                          <a:effectLst/>
                          <a:latin typeface="Inter SemiBold"/>
                        </a:rPr>
                        <a:t>Объем отгруженных товаров собственного производства, выполненных работ и услуг собственными силами (по чистым видам экономической деятельности) по полному кругу организаций </a:t>
                      </a:r>
                    </a:p>
                  </a:txBody>
                  <a:tcPr marL="2812" marR="2812" marT="281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dirty="0" err="1">
                          <a:solidFill>
                            <a:srgbClr val="000000"/>
                          </a:solidFill>
                          <a:effectLst/>
                          <a:latin typeface="Inter SemiBold"/>
                        </a:rPr>
                        <a:t>млн.руб</a:t>
                      </a:r>
                      <a:r>
                        <a:rPr lang="ru-RU" sz="800" b="0" i="0" u="none" strike="noStrike" dirty="0">
                          <a:solidFill>
                            <a:srgbClr val="000000"/>
                          </a:solidFill>
                          <a:effectLst/>
                          <a:latin typeface="Inter SemiBold"/>
                        </a:rPr>
                        <a:t>.</a:t>
                      </a:r>
                    </a:p>
                  </a:txBody>
                  <a:tcPr marL="2812" marR="2812" marT="281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36 286</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43 181</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46 645</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51 216</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52 429</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55 723</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58 720</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60 066</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64 827</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42651">
                <a:tc>
                  <a:txBody>
                    <a:bodyPr/>
                    <a:lstStyle/>
                    <a:p>
                      <a:pPr algn="l" fontAlgn="b"/>
                      <a:r>
                        <a:rPr lang="ru-RU" sz="800" b="0" i="0" u="none" strike="noStrike">
                          <a:solidFill>
                            <a:srgbClr val="000000"/>
                          </a:solidFill>
                          <a:effectLst/>
                          <a:latin typeface="Inter SemiBold"/>
                        </a:rPr>
                        <a:t>Индекс промышленного производства</a:t>
                      </a:r>
                    </a:p>
                  </a:txBody>
                  <a:tcPr marL="2812" marR="2812" marT="281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600" b="0" i="0" u="none" strike="noStrike" dirty="0">
                          <a:solidFill>
                            <a:srgbClr val="000000"/>
                          </a:solidFill>
                          <a:effectLst/>
                          <a:latin typeface="Inter SemiBold"/>
                        </a:rPr>
                        <a:t>% к предыдущему году</a:t>
                      </a:r>
                      <a:br>
                        <a:rPr lang="ru-RU" sz="600" b="0" i="0" u="none" strike="noStrike" dirty="0">
                          <a:solidFill>
                            <a:srgbClr val="000000"/>
                          </a:solidFill>
                          <a:effectLst/>
                          <a:latin typeface="Inter SemiBold"/>
                        </a:rPr>
                      </a:br>
                      <a:r>
                        <a:rPr lang="ru-RU" sz="600" b="0" i="0" u="none" strike="noStrike" dirty="0">
                          <a:solidFill>
                            <a:srgbClr val="000000"/>
                          </a:solidFill>
                          <a:effectLst/>
                          <a:latin typeface="Inter SemiBold"/>
                        </a:rPr>
                        <a:t>в сопоставимых ценах</a:t>
                      </a:r>
                    </a:p>
                  </a:txBody>
                  <a:tcPr marL="2812" marR="2812" marT="281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a:solidFill>
                            <a:srgbClr val="000000"/>
                          </a:solidFill>
                          <a:effectLst/>
                          <a:latin typeface="Times New Roman"/>
                        </a:rPr>
                        <a:t>101,5</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a:solidFill>
                            <a:srgbClr val="000000"/>
                          </a:solidFill>
                          <a:effectLst/>
                          <a:latin typeface="Times New Roman"/>
                        </a:rPr>
                        <a:t>107,3</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a:solidFill>
                            <a:srgbClr val="000000"/>
                          </a:solidFill>
                          <a:effectLst/>
                          <a:latin typeface="Times New Roman"/>
                        </a:rPr>
                        <a:t>105,6</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102,3</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a:solidFill>
                            <a:srgbClr val="000000"/>
                          </a:solidFill>
                          <a:effectLst/>
                          <a:latin typeface="Times New Roman"/>
                        </a:rPr>
                        <a:t>104,8</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102,0</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103,8</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101,7</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103,3</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14943">
                <a:tc gridSpan="11">
                  <a:txBody>
                    <a:bodyPr/>
                    <a:lstStyle/>
                    <a:p>
                      <a:pPr algn="ctr" fontAlgn="b"/>
                      <a:r>
                        <a:rPr lang="ru-RU" sz="900" b="1" i="0" u="none" strike="noStrike" dirty="0">
                          <a:solidFill>
                            <a:srgbClr val="000000"/>
                          </a:solidFill>
                          <a:effectLst/>
                          <a:latin typeface="Inter SemiBold"/>
                        </a:rPr>
                        <a:t>Торговля и услуги населению</a:t>
                      </a:r>
                    </a:p>
                  </a:txBody>
                  <a:tcPr marL="2812" marR="2812" marT="281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2">
                        <a:lumMod val="90000"/>
                      </a:schemeClr>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r>
              <a:tr h="308142">
                <a:tc>
                  <a:txBody>
                    <a:bodyPr/>
                    <a:lstStyle/>
                    <a:p>
                      <a:pPr algn="l" fontAlgn="b"/>
                      <a:r>
                        <a:rPr lang="ru-RU" sz="800" b="0" i="0" u="none" strike="noStrike" dirty="0">
                          <a:solidFill>
                            <a:srgbClr val="000000"/>
                          </a:solidFill>
                          <a:effectLst/>
                          <a:latin typeface="Inter SemiBold"/>
                        </a:rPr>
                        <a:t>Индекс потребительских цен на товары и услуги, на конец года</a:t>
                      </a:r>
                    </a:p>
                  </a:txBody>
                  <a:tcPr marL="2812" marR="2812" marT="281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ctr" fontAlgn="b"/>
                      <a:r>
                        <a:rPr lang="ru-RU" sz="600" b="0" i="0" u="none" strike="noStrike" dirty="0">
                          <a:solidFill>
                            <a:srgbClr val="000000"/>
                          </a:solidFill>
                          <a:effectLst/>
                          <a:latin typeface="Inter SemiBold"/>
                        </a:rPr>
                        <a:t>% к декабрю</a:t>
                      </a:r>
                      <a:br>
                        <a:rPr lang="ru-RU" sz="600" b="0" i="0" u="none" strike="noStrike" dirty="0">
                          <a:solidFill>
                            <a:srgbClr val="000000"/>
                          </a:solidFill>
                          <a:effectLst/>
                          <a:latin typeface="Inter SemiBold"/>
                        </a:rPr>
                      </a:br>
                      <a:r>
                        <a:rPr lang="ru-RU" sz="600" b="0" i="0" u="none" strike="noStrike" dirty="0">
                          <a:solidFill>
                            <a:srgbClr val="000000"/>
                          </a:solidFill>
                          <a:effectLst/>
                          <a:latin typeface="Inter SemiBold"/>
                        </a:rPr>
                        <a:t>предыдущего года</a:t>
                      </a:r>
                    </a:p>
                  </a:txBody>
                  <a:tcPr marL="2812" marR="2812" marT="281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endParaRPr lang="ru-RU"/>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endParaRPr lang="ru-RU"/>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endParaRPr lang="ru-RU"/>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endParaRPr lang="ru-RU"/>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endParaRPr lang="ru-RU"/>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endParaRPr lang="ru-RU" dirty="0"/>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endParaRPr lang="ru-RU" dirty="0"/>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endParaRPr lang="ru-RU" dirty="0"/>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endParaRPr lang="ru-RU"/>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39787">
                <a:tc>
                  <a:txBody>
                    <a:bodyPr/>
                    <a:lstStyle/>
                    <a:p>
                      <a:pPr algn="l" fontAlgn="b"/>
                      <a:r>
                        <a:rPr lang="ru-RU" sz="800" b="0" i="0" u="none" strike="noStrike">
                          <a:solidFill>
                            <a:srgbClr val="000000"/>
                          </a:solidFill>
                          <a:effectLst/>
                          <a:latin typeface="Inter SemiBold"/>
                        </a:rPr>
                        <a:t>Оборот розничной торговли (по крупным и средним)</a:t>
                      </a:r>
                    </a:p>
                  </a:txBody>
                  <a:tcPr marL="2812" marR="2812" marT="281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600" b="0" i="0" u="none" strike="noStrike" dirty="0" err="1">
                          <a:solidFill>
                            <a:srgbClr val="000000"/>
                          </a:solidFill>
                          <a:effectLst/>
                          <a:latin typeface="Inter SemiBold"/>
                        </a:rPr>
                        <a:t>млн.руб</a:t>
                      </a:r>
                      <a:r>
                        <a:rPr lang="ru-RU" sz="600" b="0" i="0" u="none" strike="noStrike" dirty="0">
                          <a:solidFill>
                            <a:srgbClr val="000000"/>
                          </a:solidFill>
                          <a:effectLst/>
                          <a:latin typeface="Inter SemiBold"/>
                        </a:rPr>
                        <a:t>.</a:t>
                      </a:r>
                    </a:p>
                  </a:txBody>
                  <a:tcPr marL="2812" marR="2812" marT="281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3 294</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3 905</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4 405</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4 497</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4 718</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4 592</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5 038</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4 665</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5 356</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08660">
                <a:tc>
                  <a:txBody>
                    <a:bodyPr/>
                    <a:lstStyle/>
                    <a:p>
                      <a:pPr algn="l" fontAlgn="b"/>
                      <a:r>
                        <a:rPr lang="ru-RU" sz="800" b="0" i="1" u="none" strike="noStrike" dirty="0">
                          <a:solidFill>
                            <a:srgbClr val="000000"/>
                          </a:solidFill>
                          <a:effectLst/>
                          <a:latin typeface="Inter SemiBold"/>
                        </a:rPr>
                        <a:t>Темп роста в сопоставимых ценах</a:t>
                      </a:r>
                    </a:p>
                  </a:txBody>
                  <a:tcPr marL="2812" marR="2812" marT="281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600" b="0" i="1" u="none" strike="noStrike" dirty="0">
                          <a:solidFill>
                            <a:srgbClr val="000000"/>
                          </a:solidFill>
                          <a:effectLst/>
                          <a:latin typeface="Inter SemiBold"/>
                        </a:rPr>
                        <a:t>% к предыдущему году</a:t>
                      </a:r>
                      <a:br>
                        <a:rPr lang="ru-RU" sz="600" b="0" i="1" u="none" strike="noStrike" dirty="0">
                          <a:solidFill>
                            <a:srgbClr val="000000"/>
                          </a:solidFill>
                          <a:effectLst/>
                          <a:latin typeface="Inter SemiBold"/>
                        </a:rPr>
                      </a:br>
                      <a:r>
                        <a:rPr lang="ru-RU" sz="600" b="0" i="1" u="none" strike="noStrike" dirty="0">
                          <a:solidFill>
                            <a:srgbClr val="000000"/>
                          </a:solidFill>
                          <a:effectLst/>
                          <a:latin typeface="Inter SemiBold"/>
                        </a:rPr>
                        <a:t>в сопоставимых ценах</a:t>
                      </a:r>
                    </a:p>
                  </a:txBody>
                  <a:tcPr marL="2812" marR="2812" marT="281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1" u="none" strike="noStrike" dirty="0">
                          <a:solidFill>
                            <a:srgbClr val="000000"/>
                          </a:solidFill>
                          <a:effectLst/>
                          <a:latin typeface="Times New Roman"/>
                        </a:rPr>
                        <a:t>110,8</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1" u="none" strike="noStrike" dirty="0">
                          <a:solidFill>
                            <a:srgbClr val="000000"/>
                          </a:solidFill>
                          <a:effectLst/>
                          <a:latin typeface="Times New Roman"/>
                        </a:rPr>
                        <a:t>110,1</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1" u="none" strike="noStrike" dirty="0">
                          <a:solidFill>
                            <a:srgbClr val="000000"/>
                          </a:solidFill>
                          <a:effectLst/>
                          <a:latin typeface="Times New Roman"/>
                        </a:rPr>
                        <a:t>107,3</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1" u="none" strike="noStrike" dirty="0">
                          <a:solidFill>
                            <a:srgbClr val="000000"/>
                          </a:solidFill>
                          <a:effectLst/>
                          <a:latin typeface="Times New Roman"/>
                        </a:rPr>
                        <a:t>101,0</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1" u="none" strike="noStrike" dirty="0">
                          <a:solidFill>
                            <a:srgbClr val="000000"/>
                          </a:solidFill>
                          <a:effectLst/>
                          <a:latin typeface="Times New Roman"/>
                        </a:rPr>
                        <a:t>105,7</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1" u="none" strike="noStrike" dirty="0">
                          <a:solidFill>
                            <a:srgbClr val="000000"/>
                          </a:solidFill>
                          <a:effectLst/>
                          <a:latin typeface="Times New Roman"/>
                        </a:rPr>
                        <a:t>101,1</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1" u="none" strike="noStrike" dirty="0">
                          <a:solidFill>
                            <a:srgbClr val="000000"/>
                          </a:solidFill>
                          <a:effectLst/>
                          <a:latin typeface="Times New Roman"/>
                        </a:rPr>
                        <a:t>104,3</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1" u="none" strike="noStrike" dirty="0">
                          <a:solidFill>
                            <a:srgbClr val="000000"/>
                          </a:solidFill>
                          <a:effectLst/>
                          <a:latin typeface="Times New Roman"/>
                        </a:rPr>
                        <a:t>101,1</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1" u="none" strike="noStrike" dirty="0">
                          <a:solidFill>
                            <a:srgbClr val="000000"/>
                          </a:solidFill>
                          <a:effectLst/>
                          <a:latin typeface="Times New Roman"/>
                        </a:rPr>
                        <a:t>104,0</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sp>
        <p:nvSpPr>
          <p:cNvPr id="7" name="Прямоугольник 6"/>
          <p:cNvSpPr/>
          <p:nvPr/>
        </p:nvSpPr>
        <p:spPr>
          <a:xfrm>
            <a:off x="139631" y="866045"/>
            <a:ext cx="8846201" cy="523220"/>
          </a:xfrm>
          <a:prstGeom prst="rect">
            <a:avLst/>
          </a:prstGeom>
          <a:solidFill>
            <a:schemeClr val="accent6">
              <a:lumMod val="40000"/>
              <a:lumOff val="60000"/>
            </a:schemeClr>
          </a:solidFill>
          <a:effectLst>
            <a:glow>
              <a:schemeClr val="accent6">
                <a:satMod val="175000"/>
                <a:alpha val="40000"/>
              </a:schemeClr>
            </a:glow>
          </a:effectLst>
        </p:spPr>
        <p:txBody>
          <a:bodyPr wrap="square">
            <a:spAutoFit/>
          </a:bodyPr>
          <a:lstStyle/>
          <a:p>
            <a:pPr algn="ctr"/>
            <a:r>
              <a:rPr lang="ru-RU" b="1" dirty="0" smtClean="0">
                <a:solidFill>
                  <a:schemeClr val="accent3">
                    <a:lumMod val="50000"/>
                  </a:schemeClr>
                </a:solidFill>
                <a:latin typeface="Be Vietnam Pro"/>
                <a:ea typeface="Arial"/>
                <a:cs typeface="Arial"/>
              </a:rPr>
              <a:t>Основные показатели социально-экономического развития</a:t>
            </a:r>
          </a:p>
          <a:p>
            <a:pPr algn="ctr"/>
            <a:r>
              <a:rPr lang="ru-RU" b="1" dirty="0" smtClean="0">
                <a:solidFill>
                  <a:schemeClr val="accent3">
                    <a:lumMod val="50000"/>
                  </a:schemeClr>
                </a:solidFill>
                <a:latin typeface="Be Vietnam Pro"/>
              </a:rPr>
              <a:t>Увинского района</a:t>
            </a:r>
            <a:endParaRPr lang="ru-RU" b="1" dirty="0">
              <a:solidFill>
                <a:schemeClr val="accent3">
                  <a:lumMod val="50000"/>
                </a:schemeClr>
              </a:solidFill>
              <a:latin typeface="Be Vietnam Pro"/>
              <a:ea typeface="Arial"/>
              <a:cs typeface="Arial"/>
            </a:endParaRPr>
          </a:p>
        </p:txBody>
      </p:sp>
      <p:pic>
        <p:nvPicPr>
          <p:cNvPr id="8" name="Рисунок 7"/>
          <p:cNvPicPr>
            <a:picLocks noChangeAspect="1"/>
          </p:cNvPicPr>
          <p:nvPr/>
        </p:nvPicPr>
        <p:blipFill>
          <a:blip r:embed="rId3"/>
          <a:stretch>
            <a:fillRect/>
          </a:stretch>
        </p:blipFill>
        <p:spPr>
          <a:xfrm>
            <a:off x="8423910" y="157042"/>
            <a:ext cx="529590" cy="636373"/>
          </a:xfrm>
          <a:prstGeom prst="rect">
            <a:avLst/>
          </a:prstGeom>
        </p:spPr>
      </p:pic>
    </p:spTree>
    <p:extLst>
      <p:ext uri="{BB962C8B-B14F-4D97-AF65-F5344CB8AC3E}">
        <p14:creationId xmlns:p14="http://schemas.microsoft.com/office/powerpoint/2010/main" val="2716352301"/>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Таблица 1"/>
          <p:cNvGraphicFramePr>
            <a:graphicFrameLocks noGrp="1"/>
          </p:cNvGraphicFramePr>
          <p:nvPr>
            <p:extLst>
              <p:ext uri="{D42A27DB-BD31-4B8C-83A1-F6EECF244321}">
                <p14:modId xmlns:p14="http://schemas.microsoft.com/office/powerpoint/2010/main" val="543813738"/>
              </p:ext>
            </p:extLst>
          </p:nvPr>
        </p:nvGraphicFramePr>
        <p:xfrm>
          <a:off x="173471" y="263236"/>
          <a:ext cx="8756478" cy="3343564"/>
        </p:xfrm>
        <a:graphic>
          <a:graphicData uri="http://schemas.openxmlformats.org/drawingml/2006/table">
            <a:tbl>
              <a:tblPr firstRow="1" firstCol="1" bandRow="1"/>
              <a:tblGrid>
                <a:gridCol w="3320169"/>
                <a:gridCol w="623835"/>
                <a:gridCol w="843911"/>
                <a:gridCol w="843911"/>
                <a:gridCol w="843911"/>
                <a:gridCol w="760247"/>
                <a:gridCol w="760247"/>
                <a:gridCol w="760247"/>
              </a:tblGrid>
              <a:tr h="176099">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Наименование целевого показателя (индикатора)</a:t>
                      </a:r>
                      <a:endParaRPr lang="ru-RU" sz="800" dirty="0">
                        <a:effectLst/>
                        <a:latin typeface="Inter SemiBold"/>
                        <a:ea typeface="Calibri"/>
                        <a:cs typeface="Times New Roman"/>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Единица </a:t>
                      </a:r>
                      <a:r>
                        <a:rPr lang="ru-RU" sz="800" dirty="0" smtClean="0">
                          <a:effectLst/>
                          <a:latin typeface="Inter SemiBold"/>
                          <a:ea typeface="Times New Roman"/>
                          <a:cs typeface="Times New Roman"/>
                        </a:rPr>
                        <a:t>измерения</a:t>
                      </a:r>
                      <a:endParaRPr lang="ru-RU" sz="800" dirty="0">
                        <a:effectLst/>
                        <a:latin typeface="Inter SemiBold"/>
                        <a:ea typeface="Calibri"/>
                        <a:cs typeface="Times New Roman"/>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2023</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2024</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2025</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2026</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2027</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2028</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187290">
                <a:tc vMerge="1">
                  <a:txBody>
                    <a:bodyPr/>
                    <a:lstStyle/>
                    <a:p>
                      <a:endParaRPr lang="ru-RU"/>
                    </a:p>
                  </a:txBody>
                  <a:tcPr/>
                </a:tc>
                <a:tc vMerge="1">
                  <a:txBody>
                    <a:bodyPr/>
                    <a:lstStyle/>
                    <a:p>
                      <a:endParaRPr lang="ru-RU"/>
                    </a:p>
                  </a:txBody>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отчет</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800" b="0"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отчет</a:t>
                      </a:r>
                      <a:endParaRPr kumimoji="0" lang="ru-RU" sz="800" b="0" i="0" u="none" strike="noStrike" kern="0" cap="none" spc="0" normalizeH="0" baseline="0" noProof="0" dirty="0">
                        <a:ln>
                          <a:noFill/>
                        </a:ln>
                        <a:solidFill>
                          <a:srgbClr val="00717D"/>
                        </a:solidFill>
                        <a:effectLst/>
                        <a:uLnTx/>
                        <a:uFillTx/>
                        <a:latin typeface="Inter SemiBold"/>
                        <a:ea typeface="Calibri"/>
                        <a:cs typeface="Times New Roman"/>
                        <a:sym typeface="Arial"/>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оценка</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372442">
                <a:tc gridSpan="8">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808990" indent="0" algn="ctr" defTabSz="914400" rtl="0" eaLnBrk="1" fontAlgn="auto" latinLnBrk="0" hangingPunct="1">
                        <a:lnSpc>
                          <a:spcPct val="115000"/>
                        </a:lnSpc>
                        <a:spcBef>
                          <a:spcPts val="0"/>
                        </a:spcBef>
                        <a:spcAft>
                          <a:spcPts val="0"/>
                        </a:spcAft>
                        <a:buClr>
                          <a:srgbClr val="000000"/>
                        </a:buClr>
                        <a:buSzTx/>
                        <a:buFont typeface="Arial"/>
                        <a:buNone/>
                        <a:tabLst/>
                        <a:defRPr/>
                      </a:pPr>
                      <a:r>
                        <a:rPr lang="ru-RU" sz="1100" b="1" i="0" u="none" strike="noStrike" cap="none" dirty="0">
                          <a:solidFill>
                            <a:schemeClr val="tx1"/>
                          </a:solidFill>
                          <a:effectLst/>
                          <a:latin typeface="Inter SemiBold"/>
                          <a:ea typeface="Times New Roman"/>
                          <a:cs typeface="Times New Roman"/>
                          <a:sym typeface="Arial"/>
                        </a:rPr>
                        <a:t>Подпрограмма </a:t>
                      </a:r>
                      <a:r>
                        <a:rPr lang="ru-RU" sz="1100" b="1" i="0" u="none" strike="noStrike" cap="none" dirty="0" smtClean="0">
                          <a:solidFill>
                            <a:schemeClr val="tx1"/>
                          </a:solidFill>
                          <a:effectLst/>
                          <a:latin typeface="Inter SemiBold"/>
                          <a:ea typeface="Times New Roman"/>
                          <a:cs typeface="Times New Roman"/>
                          <a:sym typeface="Arial"/>
                        </a:rPr>
                        <a:t>«Создание </a:t>
                      </a:r>
                      <a:r>
                        <a:rPr lang="ru-RU" sz="1100" b="1" i="0" u="none" strike="noStrike" cap="none" dirty="0">
                          <a:solidFill>
                            <a:schemeClr val="tx1"/>
                          </a:solidFill>
                          <a:effectLst/>
                          <a:latin typeface="Inter SemiBold"/>
                          <a:ea typeface="Times New Roman"/>
                          <a:cs typeface="Times New Roman"/>
                          <a:sym typeface="Arial"/>
                        </a:rPr>
                        <a:t>благоприятных условий для привлечения </a:t>
                      </a:r>
                      <a:r>
                        <a:rPr lang="ru-RU" sz="1100" b="1" i="0" u="none" strike="noStrike" cap="none" dirty="0" smtClean="0">
                          <a:solidFill>
                            <a:schemeClr val="tx1"/>
                          </a:solidFill>
                          <a:effectLst/>
                          <a:latin typeface="Inter SemiBold"/>
                          <a:ea typeface="Times New Roman"/>
                          <a:cs typeface="Times New Roman"/>
                          <a:sym typeface="Arial"/>
                        </a:rPr>
                        <a:t>инвестиций»</a:t>
                      </a:r>
                      <a:endParaRPr lang="ru-RU" sz="1100" b="1" i="0" u="none" strike="noStrike" cap="none" dirty="0">
                        <a:solidFill>
                          <a:schemeClr val="tx1"/>
                        </a:solidFill>
                        <a:effectLst/>
                        <a:latin typeface="Inter SemiBold"/>
                        <a:ea typeface="Times New Roman"/>
                        <a:cs typeface="Times New Roman"/>
                        <a:sym typeface="Arial"/>
                      </a:endParaRPr>
                    </a:p>
                  </a:txBody>
                  <a:tcPr marL="29005" marR="29005" marT="0" marB="0"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pPr marL="0" marR="808990" indent="0" algn="ctr" defTabSz="914400" rtl="0" eaLnBrk="1" fontAlgn="auto" latinLnBrk="0" hangingPunct="1">
                        <a:lnSpc>
                          <a:spcPct val="115000"/>
                        </a:lnSpc>
                        <a:spcBef>
                          <a:spcPts val="0"/>
                        </a:spcBef>
                        <a:spcAft>
                          <a:spcPts val="0"/>
                        </a:spcAft>
                        <a:buClr>
                          <a:srgbClr val="000000"/>
                        </a:buClr>
                        <a:buSzTx/>
                        <a:buFont typeface="Arial"/>
                        <a:buNone/>
                        <a:tabLst/>
                        <a:defRPr/>
                      </a:pPr>
                      <a:endParaRPr lang="ru-RU" sz="1100" b="1" i="0" u="none" strike="noStrike" cap="none" dirty="0">
                        <a:solidFill>
                          <a:schemeClr val="tx1"/>
                        </a:solidFill>
                        <a:effectLst/>
                        <a:latin typeface="Inter SemiBold"/>
                        <a:ea typeface="Times New Roman"/>
                        <a:cs typeface="Times New Roman"/>
                        <a:sym typeface="Arial"/>
                      </a:endParaRPr>
                    </a:p>
                  </a:txBody>
                  <a:tcPr marL="29005" marR="29005"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72196">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solidFill>
                            <a:schemeClr val="tx1"/>
                          </a:solidFill>
                          <a:effectLst/>
                          <a:latin typeface="Inter SemiBold"/>
                          <a:ea typeface="Times New Roman"/>
                          <a:cs typeface="Times New Roman"/>
                        </a:rPr>
                        <a:t>Объем инвестиций в основной капитал (за исключением бюджетных средств)</a:t>
                      </a:r>
                      <a:endParaRPr lang="ru-RU" sz="800" dirty="0">
                        <a:solidFill>
                          <a:schemeClr val="tx1"/>
                        </a:solidFill>
                        <a:effectLst/>
                        <a:latin typeface="Inter SemiBold"/>
                        <a:ea typeface="Calibri"/>
                        <a:cs typeface="Times New Roman"/>
                      </a:endParaRPr>
                    </a:p>
                  </a:txBody>
                  <a:tcPr marL="29005" marR="2900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млн. рублей</a:t>
                      </a:r>
                      <a:endParaRPr lang="ru-RU" sz="800" dirty="0">
                        <a:solidFill>
                          <a:schemeClr val="tx1"/>
                        </a:solidFill>
                        <a:effectLst/>
                        <a:latin typeface="Inter SemiBold"/>
                        <a:ea typeface="Calibri"/>
                        <a:cs typeface="Times New Roman"/>
                      </a:endParaRPr>
                    </a:p>
                  </a:txBody>
                  <a:tcPr marL="29005" marR="2900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800" b="0" i="0" u="none" strike="noStrike" cap="none" dirty="0">
                          <a:solidFill>
                            <a:schemeClr val="tx1"/>
                          </a:solidFill>
                          <a:effectLst/>
                          <a:latin typeface="Inter SemiBold"/>
                          <a:ea typeface="Times New Roman"/>
                          <a:cs typeface="Times New Roman"/>
                          <a:sym typeface="Arial"/>
                        </a:rPr>
                        <a:t>3 500,0</a:t>
                      </a:r>
                    </a:p>
                  </a:txBody>
                  <a:tcPr marL="8313" marR="8313" marT="831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800" b="0" i="0" u="none" strike="noStrike" cap="none" dirty="0">
                          <a:solidFill>
                            <a:schemeClr val="tx1"/>
                          </a:solidFill>
                          <a:effectLst/>
                          <a:latin typeface="Inter SemiBold"/>
                          <a:ea typeface="Times New Roman"/>
                          <a:cs typeface="Times New Roman"/>
                          <a:sym typeface="Arial"/>
                        </a:rPr>
                        <a:t>3 650,0</a:t>
                      </a:r>
                    </a:p>
                  </a:txBody>
                  <a:tcPr marL="8313" marR="8313" marT="831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800" b="0" i="0" u="none" strike="noStrike" cap="none" dirty="0">
                          <a:solidFill>
                            <a:schemeClr val="tx1"/>
                          </a:solidFill>
                          <a:effectLst/>
                          <a:latin typeface="Inter SemiBold"/>
                          <a:ea typeface="Times New Roman"/>
                          <a:cs typeface="Times New Roman"/>
                          <a:sym typeface="Arial"/>
                        </a:rPr>
                        <a:t>4 015,0</a:t>
                      </a:r>
                    </a:p>
                  </a:txBody>
                  <a:tcPr marL="8313" marR="8313" marT="831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800" b="0" i="0" u="none" strike="noStrike" cap="none">
                          <a:solidFill>
                            <a:schemeClr val="tx1"/>
                          </a:solidFill>
                          <a:effectLst/>
                          <a:latin typeface="Inter SemiBold"/>
                          <a:ea typeface="Times New Roman"/>
                          <a:cs typeface="Times New Roman"/>
                          <a:sym typeface="Arial"/>
                        </a:rPr>
                        <a:t>4 384,0</a:t>
                      </a:r>
                    </a:p>
                  </a:txBody>
                  <a:tcPr marL="8313" marR="8313" marT="831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800" b="0" i="0" u="none" strike="noStrike" cap="none">
                          <a:solidFill>
                            <a:schemeClr val="tx1"/>
                          </a:solidFill>
                          <a:effectLst/>
                          <a:latin typeface="Inter SemiBold"/>
                          <a:ea typeface="Times New Roman"/>
                          <a:cs typeface="Times New Roman"/>
                          <a:sym typeface="Arial"/>
                        </a:rPr>
                        <a:t>4 788,0</a:t>
                      </a:r>
                    </a:p>
                  </a:txBody>
                  <a:tcPr marL="8313" marR="8313" marT="831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800" b="0" i="0" u="none" strike="noStrike" cap="none">
                          <a:solidFill>
                            <a:schemeClr val="tx1"/>
                          </a:solidFill>
                          <a:effectLst/>
                          <a:latin typeface="Inter SemiBold"/>
                          <a:ea typeface="Times New Roman"/>
                          <a:cs typeface="Times New Roman"/>
                          <a:sym typeface="Arial"/>
                        </a:rPr>
                        <a:t>4 800,0</a:t>
                      </a:r>
                    </a:p>
                  </a:txBody>
                  <a:tcPr marL="8313" marR="8313" marT="831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72196">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solidFill>
                            <a:schemeClr val="tx1"/>
                          </a:solidFill>
                          <a:effectLst/>
                          <a:latin typeface="Inter SemiBold"/>
                          <a:ea typeface="Times New Roman"/>
                          <a:cs typeface="Times New Roman"/>
                        </a:rPr>
                        <a:t>Количество реализованных на территории района инвестиционных проектов</a:t>
                      </a:r>
                      <a:endParaRPr lang="ru-RU" sz="800" dirty="0">
                        <a:solidFill>
                          <a:schemeClr val="tx1"/>
                        </a:solidFill>
                        <a:effectLst/>
                        <a:latin typeface="Inter SemiBold"/>
                        <a:ea typeface="Calibri"/>
                        <a:cs typeface="Times New Roman"/>
                      </a:endParaRPr>
                    </a:p>
                  </a:txBody>
                  <a:tcPr marL="29005" marR="2900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a:solidFill>
                            <a:schemeClr val="tx1"/>
                          </a:solidFill>
                          <a:effectLst/>
                          <a:latin typeface="Inter SemiBold"/>
                          <a:ea typeface="Times New Roman"/>
                          <a:cs typeface="Times New Roman"/>
                        </a:rPr>
                        <a:t>единиц</a:t>
                      </a:r>
                      <a:endParaRPr lang="ru-RU" sz="800">
                        <a:solidFill>
                          <a:schemeClr val="tx1"/>
                        </a:solidFill>
                        <a:effectLst/>
                        <a:latin typeface="Inter SemiBold"/>
                        <a:ea typeface="Calibri"/>
                        <a:cs typeface="Times New Roman"/>
                      </a:endParaRPr>
                    </a:p>
                  </a:txBody>
                  <a:tcPr marL="29005" marR="2900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800" b="0" i="0" u="none" strike="noStrike" cap="none">
                          <a:solidFill>
                            <a:schemeClr val="tx1"/>
                          </a:solidFill>
                          <a:effectLst/>
                          <a:latin typeface="Inter SemiBold"/>
                          <a:ea typeface="Times New Roman"/>
                          <a:cs typeface="Times New Roman"/>
                          <a:sym typeface="Arial"/>
                        </a:rPr>
                        <a:t>1,0</a:t>
                      </a:r>
                    </a:p>
                  </a:txBody>
                  <a:tcPr marL="8313" marR="8313" marT="831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800" b="0" i="0" u="none" strike="noStrike" cap="none">
                          <a:solidFill>
                            <a:schemeClr val="tx1"/>
                          </a:solidFill>
                          <a:effectLst/>
                          <a:latin typeface="Inter SemiBold"/>
                          <a:ea typeface="Times New Roman"/>
                          <a:cs typeface="Times New Roman"/>
                          <a:sym typeface="Arial"/>
                        </a:rPr>
                        <a:t>1,0</a:t>
                      </a:r>
                    </a:p>
                  </a:txBody>
                  <a:tcPr marL="8313" marR="8313" marT="831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800" b="0" i="0" u="none" strike="noStrike" cap="none" dirty="0">
                          <a:solidFill>
                            <a:schemeClr val="tx1"/>
                          </a:solidFill>
                          <a:effectLst/>
                          <a:latin typeface="Inter SemiBold"/>
                          <a:ea typeface="Times New Roman"/>
                          <a:cs typeface="Times New Roman"/>
                          <a:sym typeface="Arial"/>
                        </a:rPr>
                        <a:t>1,0</a:t>
                      </a:r>
                    </a:p>
                  </a:txBody>
                  <a:tcPr marL="8313" marR="8313" marT="831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800" b="0" i="0" u="none" strike="noStrike" cap="none" dirty="0">
                          <a:solidFill>
                            <a:schemeClr val="tx1"/>
                          </a:solidFill>
                          <a:effectLst/>
                          <a:latin typeface="Inter SemiBold"/>
                          <a:ea typeface="Times New Roman"/>
                          <a:cs typeface="Times New Roman"/>
                          <a:sym typeface="Arial"/>
                        </a:rPr>
                        <a:t>1,0</a:t>
                      </a:r>
                    </a:p>
                  </a:txBody>
                  <a:tcPr marL="8313" marR="8313" marT="831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800" b="0" i="0" u="none" strike="noStrike" cap="none" dirty="0">
                          <a:solidFill>
                            <a:schemeClr val="tx1"/>
                          </a:solidFill>
                          <a:effectLst/>
                          <a:latin typeface="Inter SemiBold"/>
                          <a:ea typeface="Times New Roman"/>
                          <a:cs typeface="Times New Roman"/>
                          <a:sym typeface="Arial"/>
                        </a:rPr>
                        <a:t>1,0</a:t>
                      </a:r>
                    </a:p>
                  </a:txBody>
                  <a:tcPr marL="8313" marR="8313" marT="831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800" b="0" i="0" u="none" strike="noStrike" cap="none">
                          <a:solidFill>
                            <a:schemeClr val="tx1"/>
                          </a:solidFill>
                          <a:effectLst/>
                          <a:latin typeface="Inter SemiBold"/>
                          <a:ea typeface="Times New Roman"/>
                          <a:cs typeface="Times New Roman"/>
                          <a:sym typeface="Arial"/>
                        </a:rPr>
                        <a:t>1,0</a:t>
                      </a:r>
                    </a:p>
                  </a:txBody>
                  <a:tcPr marL="8313" marR="8313" marT="831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72196">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a:solidFill>
                            <a:schemeClr val="tx1"/>
                          </a:solidFill>
                          <a:effectLst/>
                          <a:latin typeface="Inter SemiBold"/>
                          <a:ea typeface="Times New Roman"/>
                          <a:cs typeface="Times New Roman"/>
                        </a:rPr>
                        <a:t>Количество созданных новых рабочих мест от реализации инвестиционных проектов</a:t>
                      </a:r>
                      <a:endParaRPr lang="ru-RU" sz="800">
                        <a:solidFill>
                          <a:schemeClr val="tx1"/>
                        </a:solidFill>
                        <a:effectLst/>
                        <a:latin typeface="Inter SemiBold"/>
                        <a:ea typeface="Calibri"/>
                        <a:cs typeface="Times New Roman"/>
                      </a:endParaRPr>
                    </a:p>
                  </a:txBody>
                  <a:tcPr marL="29005" marR="2900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a:solidFill>
                            <a:schemeClr val="tx1"/>
                          </a:solidFill>
                          <a:effectLst/>
                          <a:latin typeface="Inter SemiBold"/>
                          <a:ea typeface="Times New Roman"/>
                          <a:cs typeface="Times New Roman"/>
                        </a:rPr>
                        <a:t>единиц</a:t>
                      </a:r>
                      <a:endParaRPr lang="ru-RU" sz="800">
                        <a:solidFill>
                          <a:schemeClr val="tx1"/>
                        </a:solidFill>
                        <a:effectLst/>
                        <a:latin typeface="Inter SemiBold"/>
                        <a:ea typeface="Calibri"/>
                        <a:cs typeface="Times New Roman"/>
                      </a:endParaRPr>
                    </a:p>
                  </a:txBody>
                  <a:tcPr marL="29005" marR="2900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800" b="0" i="0" u="none" strike="noStrike" cap="none">
                          <a:solidFill>
                            <a:schemeClr val="tx1"/>
                          </a:solidFill>
                          <a:effectLst/>
                          <a:latin typeface="Inter SemiBold"/>
                          <a:ea typeface="Times New Roman"/>
                          <a:cs typeface="Times New Roman"/>
                          <a:sym typeface="Arial"/>
                        </a:rPr>
                        <a:t>20,0</a:t>
                      </a:r>
                    </a:p>
                  </a:txBody>
                  <a:tcPr marL="8313" marR="8313" marT="831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800" b="0" i="0" u="none" strike="noStrike" cap="none">
                          <a:solidFill>
                            <a:schemeClr val="tx1"/>
                          </a:solidFill>
                          <a:effectLst/>
                          <a:latin typeface="Inter SemiBold"/>
                          <a:ea typeface="Times New Roman"/>
                          <a:cs typeface="Times New Roman"/>
                          <a:sym typeface="Arial"/>
                        </a:rPr>
                        <a:t>20,0</a:t>
                      </a:r>
                    </a:p>
                  </a:txBody>
                  <a:tcPr marL="8313" marR="8313" marT="831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800" b="0" i="0" u="none" strike="noStrike" cap="none">
                          <a:solidFill>
                            <a:schemeClr val="tx1"/>
                          </a:solidFill>
                          <a:effectLst/>
                          <a:latin typeface="Inter SemiBold"/>
                          <a:ea typeface="Times New Roman"/>
                          <a:cs typeface="Times New Roman"/>
                          <a:sym typeface="Arial"/>
                        </a:rPr>
                        <a:t>20,0</a:t>
                      </a:r>
                    </a:p>
                  </a:txBody>
                  <a:tcPr marL="8313" marR="8313" marT="831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800" b="0" i="0" u="none" strike="noStrike" cap="none">
                          <a:solidFill>
                            <a:schemeClr val="tx1"/>
                          </a:solidFill>
                          <a:effectLst/>
                          <a:latin typeface="Inter SemiBold"/>
                          <a:ea typeface="Times New Roman"/>
                          <a:cs typeface="Times New Roman"/>
                          <a:sym typeface="Arial"/>
                        </a:rPr>
                        <a:t>20,0</a:t>
                      </a:r>
                    </a:p>
                  </a:txBody>
                  <a:tcPr marL="8313" marR="8313" marT="831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800" b="0" i="0" u="none" strike="noStrike" cap="none" dirty="0">
                          <a:solidFill>
                            <a:schemeClr val="tx1"/>
                          </a:solidFill>
                          <a:effectLst/>
                          <a:latin typeface="Inter SemiBold"/>
                          <a:ea typeface="Times New Roman"/>
                          <a:cs typeface="Times New Roman"/>
                          <a:sym typeface="Arial"/>
                        </a:rPr>
                        <a:t>20,0</a:t>
                      </a:r>
                    </a:p>
                  </a:txBody>
                  <a:tcPr marL="8313" marR="8313" marT="831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800" b="0" i="0" u="none" strike="noStrike" cap="none" dirty="0">
                          <a:solidFill>
                            <a:schemeClr val="tx1"/>
                          </a:solidFill>
                          <a:effectLst/>
                          <a:latin typeface="Inter SemiBold"/>
                          <a:ea typeface="Times New Roman"/>
                          <a:cs typeface="Times New Roman"/>
                          <a:sym typeface="Arial"/>
                        </a:rPr>
                        <a:t>20,0</a:t>
                      </a:r>
                    </a:p>
                  </a:txBody>
                  <a:tcPr marL="8313" marR="8313" marT="831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327152">
                <a:tc gridSpan="8">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808990" indent="0" algn="ctr" defTabSz="914400" rtl="0" eaLnBrk="1" fontAlgn="auto" latinLnBrk="0" hangingPunct="1">
                        <a:lnSpc>
                          <a:spcPct val="115000"/>
                        </a:lnSpc>
                        <a:spcBef>
                          <a:spcPts val="0"/>
                        </a:spcBef>
                        <a:spcAft>
                          <a:spcPts val="0"/>
                        </a:spcAft>
                        <a:buClr>
                          <a:srgbClr val="000000"/>
                        </a:buClr>
                        <a:buSzTx/>
                        <a:buFont typeface="Arial"/>
                        <a:buNone/>
                        <a:tabLst/>
                        <a:defRPr/>
                      </a:pPr>
                      <a:r>
                        <a:rPr lang="ru-RU" sz="1100" b="1" i="0" u="none" strike="noStrike" cap="none" dirty="0">
                          <a:solidFill>
                            <a:schemeClr val="tx1"/>
                          </a:solidFill>
                          <a:effectLst/>
                          <a:latin typeface="Inter SemiBold"/>
                          <a:ea typeface="Times New Roman"/>
                          <a:cs typeface="Times New Roman"/>
                          <a:sym typeface="Arial"/>
                        </a:rPr>
                        <a:t>Подпрограмма </a:t>
                      </a:r>
                      <a:r>
                        <a:rPr lang="ru-RU" sz="1100" b="1" i="0" u="none" strike="noStrike" cap="none" dirty="0" smtClean="0">
                          <a:solidFill>
                            <a:schemeClr val="tx1"/>
                          </a:solidFill>
                          <a:effectLst/>
                          <a:latin typeface="Inter SemiBold"/>
                          <a:ea typeface="Times New Roman"/>
                          <a:cs typeface="Times New Roman"/>
                          <a:sym typeface="Arial"/>
                        </a:rPr>
                        <a:t>«Поддержка </a:t>
                      </a:r>
                      <a:r>
                        <a:rPr lang="ru-RU" sz="1100" b="1" i="0" u="none" strike="noStrike" cap="none" dirty="0">
                          <a:solidFill>
                            <a:schemeClr val="tx1"/>
                          </a:solidFill>
                          <a:effectLst/>
                          <a:latin typeface="Inter SemiBold"/>
                          <a:ea typeface="Times New Roman"/>
                          <a:cs typeface="Times New Roman"/>
                          <a:sym typeface="Arial"/>
                        </a:rPr>
                        <a:t>социально ориентированных некоммерческих </a:t>
                      </a:r>
                      <a:r>
                        <a:rPr lang="ru-RU" sz="1100" b="1" i="0" u="none" strike="noStrike" cap="none" dirty="0" smtClean="0">
                          <a:solidFill>
                            <a:schemeClr val="tx1"/>
                          </a:solidFill>
                          <a:effectLst/>
                          <a:latin typeface="Inter SemiBold"/>
                          <a:ea typeface="Times New Roman"/>
                          <a:cs typeface="Times New Roman"/>
                          <a:sym typeface="Arial"/>
                        </a:rPr>
                        <a:t>организаций»</a:t>
                      </a:r>
                      <a:endParaRPr lang="ru-RU" sz="1100" b="1" i="0" u="none" strike="noStrike" cap="none" dirty="0">
                        <a:solidFill>
                          <a:schemeClr val="tx1"/>
                        </a:solidFill>
                        <a:effectLst/>
                        <a:latin typeface="Inter SemiBold"/>
                        <a:ea typeface="Times New Roman"/>
                        <a:cs typeface="Times New Roman"/>
                        <a:sym typeface="Arial"/>
                      </a:endParaRPr>
                    </a:p>
                  </a:txBody>
                  <a:tcPr marL="29005" marR="2900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pPr marL="0" marR="808990" indent="0" algn="ctr" defTabSz="914400" rtl="0" eaLnBrk="1" fontAlgn="auto" latinLnBrk="0" hangingPunct="1">
                        <a:lnSpc>
                          <a:spcPct val="115000"/>
                        </a:lnSpc>
                        <a:spcBef>
                          <a:spcPts val="0"/>
                        </a:spcBef>
                        <a:spcAft>
                          <a:spcPts val="0"/>
                        </a:spcAft>
                        <a:buClr>
                          <a:srgbClr val="000000"/>
                        </a:buClr>
                        <a:buSzTx/>
                        <a:buFont typeface="Arial"/>
                        <a:buNone/>
                        <a:tabLst/>
                        <a:defRPr/>
                      </a:pPr>
                      <a:endParaRPr lang="ru-RU" sz="1100" b="1" i="0" u="none" strike="noStrike" cap="none" dirty="0">
                        <a:solidFill>
                          <a:schemeClr val="tx1"/>
                        </a:solidFill>
                        <a:effectLst/>
                        <a:latin typeface="Inter SemiBold"/>
                        <a:ea typeface="Times New Roman"/>
                        <a:cs typeface="Times New Roman"/>
                        <a:sym typeface="Arial"/>
                      </a:endParaRPr>
                    </a:p>
                  </a:txBody>
                  <a:tcPr marL="29005" marR="2900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422965">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solidFill>
                            <a:schemeClr val="tx1"/>
                          </a:solidFill>
                          <a:effectLst/>
                          <a:latin typeface="Inter SemiBold"/>
                          <a:ea typeface="Times New Roman"/>
                          <a:cs typeface="Times New Roman"/>
                        </a:rPr>
                        <a:t>Количество зарегистрированных социально ориентированных некоммерческих организаций, в том числе без образования юридического лица</a:t>
                      </a:r>
                      <a:endParaRPr lang="ru-RU" sz="800" dirty="0">
                        <a:solidFill>
                          <a:schemeClr val="tx1"/>
                        </a:solidFill>
                        <a:effectLst/>
                        <a:latin typeface="Inter SemiBold"/>
                        <a:ea typeface="Calibri"/>
                        <a:cs typeface="Times New Roman"/>
                      </a:endParaRPr>
                    </a:p>
                  </a:txBody>
                  <a:tcPr marL="29005" marR="2900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единиц</a:t>
                      </a:r>
                      <a:endParaRPr lang="ru-RU" sz="800" dirty="0">
                        <a:solidFill>
                          <a:schemeClr val="tx1"/>
                        </a:solidFill>
                        <a:effectLst/>
                        <a:latin typeface="Inter SemiBold"/>
                        <a:ea typeface="Calibri"/>
                        <a:cs typeface="Times New Roman"/>
                      </a:endParaRPr>
                    </a:p>
                  </a:txBody>
                  <a:tcPr marL="29005" marR="2900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ru-RU" sz="800" b="0" i="0" u="none" strike="noStrike" cap="none" dirty="0">
                          <a:solidFill>
                            <a:schemeClr val="tx1"/>
                          </a:solidFill>
                          <a:effectLst/>
                          <a:latin typeface="Inter SemiBold"/>
                          <a:ea typeface="Times New Roman"/>
                          <a:cs typeface="Times New Roman"/>
                          <a:sym typeface="Arial"/>
                        </a:rPr>
                        <a:t>29</a:t>
                      </a:r>
                    </a:p>
                  </a:txBody>
                  <a:tcPr marL="8313" marR="8313" marT="831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ru-RU" sz="800" b="0" i="0" u="none" strike="noStrike" cap="none" dirty="0">
                          <a:solidFill>
                            <a:schemeClr val="tx1"/>
                          </a:solidFill>
                          <a:effectLst/>
                          <a:latin typeface="Inter SemiBold"/>
                          <a:ea typeface="Times New Roman"/>
                          <a:cs typeface="Times New Roman"/>
                          <a:sym typeface="Arial"/>
                        </a:rPr>
                        <a:t>32</a:t>
                      </a:r>
                    </a:p>
                  </a:txBody>
                  <a:tcPr marL="8313" marR="8313" marT="831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ru-RU" sz="800" b="0" i="0" u="none" strike="noStrike" cap="none" dirty="0">
                          <a:solidFill>
                            <a:schemeClr val="tx1"/>
                          </a:solidFill>
                          <a:effectLst/>
                          <a:latin typeface="Inter SemiBold"/>
                          <a:ea typeface="Times New Roman"/>
                          <a:cs typeface="Times New Roman"/>
                          <a:sym typeface="Arial"/>
                        </a:rPr>
                        <a:t>32</a:t>
                      </a:r>
                    </a:p>
                  </a:txBody>
                  <a:tcPr marL="8313" marR="8313" marT="831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ru-RU" sz="800" b="0" i="0" u="none" strike="noStrike" cap="none" dirty="0">
                          <a:solidFill>
                            <a:schemeClr val="tx1"/>
                          </a:solidFill>
                          <a:effectLst/>
                          <a:latin typeface="Inter SemiBold"/>
                          <a:ea typeface="Times New Roman"/>
                          <a:cs typeface="Times New Roman"/>
                          <a:sym typeface="Arial"/>
                        </a:rPr>
                        <a:t>32</a:t>
                      </a:r>
                    </a:p>
                  </a:txBody>
                  <a:tcPr marL="8313" marR="8313" marT="831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ru-RU" sz="800" b="0" i="0" u="none" strike="noStrike" cap="none">
                          <a:solidFill>
                            <a:schemeClr val="tx1"/>
                          </a:solidFill>
                          <a:effectLst/>
                          <a:latin typeface="Inter SemiBold"/>
                          <a:ea typeface="Times New Roman"/>
                          <a:cs typeface="Times New Roman"/>
                          <a:sym typeface="Arial"/>
                        </a:rPr>
                        <a:t>32</a:t>
                      </a:r>
                    </a:p>
                  </a:txBody>
                  <a:tcPr marL="8313" marR="8313" marT="831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ru-RU" sz="800" b="0" i="0" u="none" strike="noStrike" cap="none">
                          <a:solidFill>
                            <a:schemeClr val="tx1"/>
                          </a:solidFill>
                          <a:effectLst/>
                          <a:latin typeface="Inter SemiBold"/>
                          <a:ea typeface="Times New Roman"/>
                          <a:cs typeface="Times New Roman"/>
                          <a:sym typeface="Arial"/>
                        </a:rPr>
                        <a:t>32</a:t>
                      </a:r>
                    </a:p>
                  </a:txBody>
                  <a:tcPr marL="8313" marR="8313" marT="831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478464">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solidFill>
                            <a:schemeClr val="tx1"/>
                          </a:solidFill>
                          <a:effectLst/>
                          <a:latin typeface="Inter SemiBold"/>
                          <a:ea typeface="Times New Roman"/>
                          <a:cs typeface="Times New Roman"/>
                        </a:rPr>
                        <a:t>Количество социально ориентированных некоммерческих организаций, в том числе без образования юридического лица, которым оказана финансовая, методическая и иная поддержка</a:t>
                      </a:r>
                      <a:endParaRPr lang="ru-RU" sz="800" dirty="0">
                        <a:solidFill>
                          <a:schemeClr val="tx1"/>
                        </a:solidFill>
                        <a:effectLst/>
                        <a:latin typeface="Inter SemiBold"/>
                        <a:ea typeface="Calibri"/>
                        <a:cs typeface="Times New Roman"/>
                      </a:endParaRPr>
                    </a:p>
                  </a:txBody>
                  <a:tcPr marL="29005" marR="2900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единиц</a:t>
                      </a:r>
                      <a:endParaRPr lang="ru-RU" sz="800" dirty="0">
                        <a:solidFill>
                          <a:schemeClr val="tx1"/>
                        </a:solidFill>
                        <a:effectLst/>
                        <a:latin typeface="Inter SemiBold"/>
                        <a:ea typeface="Calibri"/>
                        <a:cs typeface="Times New Roman"/>
                      </a:endParaRPr>
                    </a:p>
                  </a:txBody>
                  <a:tcPr marL="29005" marR="2900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ru-RU" sz="800" b="0" i="0" u="none" strike="noStrike" cap="none">
                          <a:solidFill>
                            <a:schemeClr val="tx1"/>
                          </a:solidFill>
                          <a:effectLst/>
                          <a:latin typeface="Inter SemiBold"/>
                          <a:ea typeface="Times New Roman"/>
                          <a:cs typeface="Times New Roman"/>
                          <a:sym typeface="Arial"/>
                        </a:rPr>
                        <a:t>20</a:t>
                      </a:r>
                    </a:p>
                  </a:txBody>
                  <a:tcPr marL="8313" marR="8313" marT="831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ru-RU" sz="800" b="0" i="0" u="none" strike="noStrike" cap="none">
                          <a:solidFill>
                            <a:schemeClr val="tx1"/>
                          </a:solidFill>
                          <a:effectLst/>
                          <a:latin typeface="Inter SemiBold"/>
                          <a:ea typeface="Times New Roman"/>
                          <a:cs typeface="Times New Roman"/>
                          <a:sym typeface="Arial"/>
                        </a:rPr>
                        <a:t>20</a:t>
                      </a:r>
                    </a:p>
                  </a:txBody>
                  <a:tcPr marL="8313" marR="8313" marT="831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ru-RU" sz="800" b="0" i="0" u="none" strike="noStrike" cap="none">
                          <a:solidFill>
                            <a:schemeClr val="tx1"/>
                          </a:solidFill>
                          <a:effectLst/>
                          <a:latin typeface="Inter SemiBold"/>
                          <a:ea typeface="Times New Roman"/>
                          <a:cs typeface="Times New Roman"/>
                          <a:sym typeface="Arial"/>
                        </a:rPr>
                        <a:t>20</a:t>
                      </a:r>
                    </a:p>
                  </a:txBody>
                  <a:tcPr marL="8313" marR="8313" marT="831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ru-RU" sz="800" b="0" i="0" u="none" strike="noStrike" cap="none" dirty="0">
                          <a:solidFill>
                            <a:schemeClr val="tx1"/>
                          </a:solidFill>
                          <a:effectLst/>
                          <a:latin typeface="Inter SemiBold"/>
                          <a:ea typeface="Times New Roman"/>
                          <a:cs typeface="Times New Roman"/>
                          <a:sym typeface="Arial"/>
                        </a:rPr>
                        <a:t>20</a:t>
                      </a:r>
                    </a:p>
                  </a:txBody>
                  <a:tcPr marL="8313" marR="8313" marT="831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ru-RU" sz="800" b="0" i="0" u="none" strike="noStrike" cap="none" dirty="0">
                          <a:solidFill>
                            <a:schemeClr val="tx1"/>
                          </a:solidFill>
                          <a:effectLst/>
                          <a:latin typeface="Inter SemiBold"/>
                          <a:ea typeface="Times New Roman"/>
                          <a:cs typeface="Times New Roman"/>
                          <a:sym typeface="Arial"/>
                        </a:rPr>
                        <a:t>20</a:t>
                      </a:r>
                    </a:p>
                  </a:txBody>
                  <a:tcPr marL="8313" marR="8313" marT="831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ru-RU" sz="800" b="0" i="0" u="none" strike="noStrike" cap="none" dirty="0">
                          <a:solidFill>
                            <a:schemeClr val="tx1"/>
                          </a:solidFill>
                          <a:effectLst/>
                          <a:latin typeface="Inter SemiBold"/>
                          <a:ea typeface="Times New Roman"/>
                          <a:cs typeface="Times New Roman"/>
                          <a:sym typeface="Arial"/>
                        </a:rPr>
                        <a:t>20</a:t>
                      </a:r>
                    </a:p>
                  </a:txBody>
                  <a:tcPr marL="8313" marR="8313" marT="831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537904">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solidFill>
                            <a:schemeClr val="tx1"/>
                          </a:solidFill>
                          <a:effectLst/>
                          <a:latin typeface="Inter SemiBold"/>
                          <a:ea typeface="Times New Roman"/>
                          <a:cs typeface="Times New Roman"/>
                        </a:rPr>
                        <a:t>Количество проектов, поданных социально ориентированными некоммерческими </a:t>
                      </a:r>
                      <a:r>
                        <a:rPr lang="ru-RU" sz="800" dirty="0" smtClean="0">
                          <a:solidFill>
                            <a:schemeClr val="tx1"/>
                          </a:solidFill>
                          <a:effectLst/>
                          <a:latin typeface="Inter SemiBold"/>
                          <a:ea typeface="Times New Roman"/>
                          <a:cs typeface="Times New Roman"/>
                        </a:rPr>
                        <a:t>организациями  </a:t>
                      </a:r>
                      <a:r>
                        <a:rPr lang="ru-RU" sz="800" dirty="0">
                          <a:solidFill>
                            <a:schemeClr val="tx1"/>
                          </a:solidFill>
                          <a:effectLst/>
                          <a:latin typeface="Inter SemiBold"/>
                          <a:ea typeface="Times New Roman"/>
                          <a:cs typeface="Times New Roman"/>
                        </a:rPr>
                        <a:t>для участия в различных Конкурсах, в том числе в Фонд Президентских грантов</a:t>
                      </a:r>
                      <a:endParaRPr lang="ru-RU" sz="800" dirty="0">
                        <a:solidFill>
                          <a:schemeClr val="tx1"/>
                        </a:solidFill>
                        <a:effectLst/>
                        <a:latin typeface="Inter SemiBold"/>
                        <a:ea typeface="Calibri"/>
                        <a:cs typeface="Times New Roman"/>
                      </a:endParaRPr>
                    </a:p>
                  </a:txBody>
                  <a:tcPr marL="29005" marR="2900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единиц</a:t>
                      </a:r>
                      <a:endParaRPr lang="ru-RU" sz="800" dirty="0">
                        <a:solidFill>
                          <a:schemeClr val="tx1"/>
                        </a:solidFill>
                        <a:effectLst/>
                        <a:latin typeface="Inter SemiBold"/>
                        <a:ea typeface="Calibri"/>
                        <a:cs typeface="Times New Roman"/>
                      </a:endParaRPr>
                    </a:p>
                  </a:txBody>
                  <a:tcPr marL="29005" marR="2900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ru-RU" sz="800" b="0" i="0" u="none" strike="noStrike" cap="none">
                          <a:solidFill>
                            <a:schemeClr val="tx1"/>
                          </a:solidFill>
                          <a:effectLst/>
                          <a:latin typeface="Inter SemiBold"/>
                          <a:ea typeface="Times New Roman"/>
                          <a:cs typeface="Times New Roman"/>
                          <a:sym typeface="Arial"/>
                        </a:rPr>
                        <a:t>38</a:t>
                      </a:r>
                    </a:p>
                  </a:txBody>
                  <a:tcPr marL="8313" marR="8313" marT="831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ru-RU" sz="800" b="0" i="0" u="none" strike="noStrike" cap="none">
                          <a:solidFill>
                            <a:schemeClr val="tx1"/>
                          </a:solidFill>
                          <a:effectLst/>
                          <a:latin typeface="Inter SemiBold"/>
                          <a:ea typeface="Times New Roman"/>
                          <a:cs typeface="Times New Roman"/>
                          <a:sym typeface="Arial"/>
                        </a:rPr>
                        <a:t>21</a:t>
                      </a:r>
                    </a:p>
                  </a:txBody>
                  <a:tcPr marL="8313" marR="8313" marT="831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ru-RU" sz="800" b="0" i="0" u="none" strike="noStrike" cap="none">
                          <a:solidFill>
                            <a:schemeClr val="tx1"/>
                          </a:solidFill>
                          <a:effectLst/>
                          <a:latin typeface="Inter SemiBold"/>
                          <a:ea typeface="Times New Roman"/>
                          <a:cs typeface="Times New Roman"/>
                          <a:sym typeface="Arial"/>
                        </a:rPr>
                        <a:t>30</a:t>
                      </a:r>
                    </a:p>
                  </a:txBody>
                  <a:tcPr marL="8313" marR="8313" marT="831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ru-RU" sz="800" b="0" i="0" u="none" strike="noStrike" cap="none">
                          <a:solidFill>
                            <a:schemeClr val="tx1"/>
                          </a:solidFill>
                          <a:effectLst/>
                          <a:latin typeface="Inter SemiBold"/>
                          <a:ea typeface="Times New Roman"/>
                          <a:cs typeface="Times New Roman"/>
                          <a:sym typeface="Arial"/>
                        </a:rPr>
                        <a:t>30</a:t>
                      </a:r>
                    </a:p>
                  </a:txBody>
                  <a:tcPr marL="8313" marR="8313" marT="831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ru-RU" sz="800" b="0" i="0" u="none" strike="noStrike" cap="none">
                          <a:solidFill>
                            <a:schemeClr val="tx1"/>
                          </a:solidFill>
                          <a:effectLst/>
                          <a:latin typeface="Inter SemiBold"/>
                          <a:ea typeface="Times New Roman"/>
                          <a:cs typeface="Times New Roman"/>
                          <a:sym typeface="Arial"/>
                        </a:rPr>
                        <a:t>30</a:t>
                      </a:r>
                    </a:p>
                  </a:txBody>
                  <a:tcPr marL="8313" marR="8313" marT="831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ru-RU" sz="800" b="0" i="0" u="none" strike="noStrike" cap="none" dirty="0">
                          <a:solidFill>
                            <a:schemeClr val="tx1"/>
                          </a:solidFill>
                          <a:effectLst/>
                          <a:latin typeface="Inter SemiBold"/>
                          <a:ea typeface="Times New Roman"/>
                          <a:cs typeface="Times New Roman"/>
                          <a:sym typeface="Arial"/>
                        </a:rPr>
                        <a:t>30</a:t>
                      </a:r>
                    </a:p>
                  </a:txBody>
                  <a:tcPr marL="8313" marR="8313" marT="831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2371707243"/>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ctrTitle"/>
          </p:nvPr>
        </p:nvSpPr>
        <p:spPr>
          <a:xfrm>
            <a:off x="901939" y="122392"/>
            <a:ext cx="5329528" cy="389032"/>
          </a:xfrm>
        </p:spPr>
        <p:txBody>
          <a:bodyPr/>
          <a:lstStyle/>
          <a:p>
            <a:r>
              <a:rPr lang="ru-RU" sz="1400" dirty="0">
                <a:solidFill>
                  <a:schemeClr val="tx1">
                    <a:lumMod val="75000"/>
                  </a:schemeClr>
                </a:solidFill>
              </a:rPr>
              <a:t>Муниципальная программа «</a:t>
            </a:r>
            <a:r>
              <a:rPr lang="ru-RU" sz="1400" dirty="0" smtClean="0">
                <a:solidFill>
                  <a:schemeClr val="tx1">
                    <a:lumMod val="75000"/>
                  </a:schemeClr>
                </a:solidFill>
              </a:rPr>
              <a:t>Безопасность», </a:t>
            </a:r>
            <a:r>
              <a:rPr lang="ru-RU" sz="1400" b="0" dirty="0">
                <a:solidFill>
                  <a:schemeClr val="tx1">
                    <a:lumMod val="75000"/>
                  </a:schemeClr>
                </a:solidFill>
              </a:rPr>
              <a:t>тыс. ₽ </a:t>
            </a:r>
          </a:p>
        </p:txBody>
      </p:sp>
      <p:sp>
        <p:nvSpPr>
          <p:cNvPr id="5" name="Прямоугольник 4"/>
          <p:cNvSpPr/>
          <p:nvPr/>
        </p:nvSpPr>
        <p:spPr>
          <a:xfrm>
            <a:off x="2787515" y="666882"/>
            <a:ext cx="5771071" cy="1323439"/>
          </a:xfrm>
          <a:prstGeom prst="rect">
            <a:avLst/>
          </a:prstGeom>
        </p:spPr>
        <p:txBody>
          <a:bodyPr wrap="square">
            <a:spAutoFit/>
          </a:bodyPr>
          <a:lstStyle/>
          <a:p>
            <a:r>
              <a:rPr lang="ru-RU" sz="1000" b="1" dirty="0">
                <a:latin typeface="Inter SemiBold"/>
              </a:rPr>
              <a:t>Цель:</a:t>
            </a:r>
            <a:r>
              <a:rPr lang="ru-RU" sz="1000" dirty="0">
                <a:latin typeface="Inter SemiBold"/>
              </a:rPr>
              <a:t> Совершенствование системы обеспечения безопасной общественной среды для проживания и пребывания граждан в </a:t>
            </a:r>
            <a:r>
              <a:rPr lang="ru-RU" sz="1000" dirty="0" err="1">
                <a:latin typeface="Inter SemiBold"/>
              </a:rPr>
              <a:t>Увинском</a:t>
            </a:r>
            <a:r>
              <a:rPr lang="ru-RU" sz="1000" dirty="0">
                <a:latin typeface="Inter SemiBold"/>
              </a:rPr>
              <a:t> районе посредством реализации в процессе совместной деятельности органов местного самоуправления, органов государственной власти, правоохранительных органов, МЧС и общественных организаций, комплексных мер, направленных на снижение количества правонарушений, происшествий и чрезвычайных ситуаций, уменьшение ущерба от происшествий и чрезвычайных ситуаций, обеспечение полноценной защиты населения от чрезвычайных ситуаций, укрепление системы общественного порядка и общественной безопасности</a:t>
            </a:r>
          </a:p>
        </p:txBody>
      </p:sp>
      <p:sp>
        <p:nvSpPr>
          <p:cNvPr id="6" name="Прямоугольник 5"/>
          <p:cNvSpPr/>
          <p:nvPr/>
        </p:nvSpPr>
        <p:spPr>
          <a:xfrm>
            <a:off x="2331687" y="2121126"/>
            <a:ext cx="4887794" cy="261610"/>
          </a:xfrm>
          <a:prstGeom prst="rect">
            <a:avLst/>
          </a:prstGeom>
        </p:spPr>
        <p:txBody>
          <a:bodyPr wrap="square">
            <a:spAutoFit/>
          </a:bodyPr>
          <a:lstStyle/>
          <a:p>
            <a:pPr algn="ctr"/>
            <a:r>
              <a:rPr lang="ru-RU" sz="1100" b="1" dirty="0">
                <a:latin typeface="Inter SemiBold"/>
              </a:rPr>
              <a:t>Структура расходов по муниципальной </a:t>
            </a:r>
            <a:r>
              <a:rPr lang="ru-RU" sz="1100" b="1" dirty="0" smtClean="0">
                <a:latin typeface="Inter SemiBold"/>
              </a:rPr>
              <a:t>программе</a:t>
            </a:r>
            <a:r>
              <a:rPr lang="ru-RU" sz="1100" b="1" dirty="0">
                <a:latin typeface="Inter SemiBold"/>
              </a:rPr>
              <a:t> </a:t>
            </a:r>
            <a:endParaRPr lang="ru-RU" sz="1100" dirty="0">
              <a:latin typeface="Inter SemiBold"/>
            </a:endParaRPr>
          </a:p>
        </p:txBody>
      </p:sp>
      <p:graphicFrame>
        <p:nvGraphicFramePr>
          <p:cNvPr id="8" name="Таблица 7"/>
          <p:cNvGraphicFramePr>
            <a:graphicFrameLocks noGrp="1"/>
          </p:cNvGraphicFramePr>
          <p:nvPr>
            <p:extLst>
              <p:ext uri="{D42A27DB-BD31-4B8C-83A1-F6EECF244321}">
                <p14:modId xmlns:p14="http://schemas.microsoft.com/office/powerpoint/2010/main" val="1719588705"/>
              </p:ext>
            </p:extLst>
          </p:nvPr>
        </p:nvGraphicFramePr>
        <p:xfrm>
          <a:off x="163503" y="2421208"/>
          <a:ext cx="8811164" cy="2423305"/>
        </p:xfrm>
        <a:graphic>
          <a:graphicData uri="http://schemas.openxmlformats.org/drawingml/2006/table">
            <a:tbl>
              <a:tblPr firstRow="1" firstCol="1" bandRow="1">
                <a:tableStyleId>{53E16DD9-AC6D-41A8-A6A0-D293053FCF31}</a:tableStyleId>
              </a:tblPr>
              <a:tblGrid>
                <a:gridCol w="3286106"/>
                <a:gridCol w="1105185"/>
                <a:gridCol w="1104318"/>
                <a:gridCol w="1105185"/>
                <a:gridCol w="1105185"/>
                <a:gridCol w="1105185"/>
              </a:tblGrid>
              <a:tr h="336498">
                <a:tc>
                  <a:txBody>
                    <a:bodyPr/>
                    <a:lstStyle/>
                    <a:p>
                      <a:pPr algn="ctr">
                        <a:lnSpc>
                          <a:spcPct val="115000"/>
                        </a:lnSpc>
                        <a:spcAft>
                          <a:spcPts val="0"/>
                        </a:spcAft>
                      </a:pPr>
                      <a:r>
                        <a:rPr lang="ru-RU" sz="1000" b="1" dirty="0" smtClean="0">
                          <a:solidFill>
                            <a:srgbClr val="FFFFFF"/>
                          </a:solidFill>
                          <a:effectLst/>
                          <a:latin typeface="Inter SemiBold"/>
                          <a:ea typeface="Calibri"/>
                          <a:cs typeface="Times New Roman"/>
                        </a:rPr>
                        <a:t>Программа / подпрограмма</a:t>
                      </a:r>
                      <a:endParaRPr lang="ru-RU" sz="900" dirty="0">
                        <a:solidFill>
                          <a:srgbClr val="FFFFFF"/>
                        </a:solidFill>
                        <a:effectLst/>
                        <a:latin typeface="Inter SemiBold"/>
                        <a:ea typeface="Calibri"/>
                        <a:cs typeface="Times New Roman"/>
                      </a:endParaRPr>
                    </a:p>
                  </a:txBody>
                  <a:tcPr marL="39786" marR="39786" marT="0" marB="0" anchor="ctr">
                    <a:solidFill>
                      <a:schemeClr val="accent1">
                        <a:lumMod val="75000"/>
                      </a:schemeClr>
                    </a:solidFill>
                  </a:tcPr>
                </a:tc>
                <a:tc>
                  <a:txBody>
                    <a:bodyPr/>
                    <a:lstStyle/>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2024</a:t>
                      </a:r>
                    </a:p>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отчет</a:t>
                      </a:r>
                    </a:p>
                  </a:txBody>
                  <a:tcPr marL="132911" marR="4923" marT="4923" marB="0" anchor="ctr">
                    <a:solidFill>
                      <a:schemeClr val="accent1">
                        <a:lumMod val="75000"/>
                      </a:schemeClr>
                    </a:solidFill>
                  </a:tcPr>
                </a:tc>
                <a:tc>
                  <a:txBody>
                    <a:bodyPr/>
                    <a:lstStyle/>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2025</a:t>
                      </a:r>
                    </a:p>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оценка</a:t>
                      </a:r>
                    </a:p>
                  </a:txBody>
                  <a:tcPr marL="132911" marR="4923" marT="4923" marB="0" anchor="ctr">
                    <a:solidFill>
                      <a:schemeClr val="accent1">
                        <a:lumMod val="75000"/>
                      </a:schemeClr>
                    </a:solidFill>
                  </a:tcPr>
                </a:tc>
                <a:tc>
                  <a:txBody>
                    <a:bodyPr/>
                    <a:lstStyle/>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dirty="0" smtClean="0">
                          <a:solidFill>
                            <a:srgbClr val="FFFFFF"/>
                          </a:solidFill>
                          <a:effectLst/>
                          <a:latin typeface="Be Vietnam Pro"/>
                        </a:rPr>
                        <a:t>2026</a:t>
                      </a:r>
                    </a:p>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план</a:t>
                      </a:r>
                      <a:endParaRPr lang="ru-RU" sz="1100" b="1" i="0" u="none" strike="noStrike" cap="none" dirty="0">
                        <a:solidFill>
                          <a:srgbClr val="FFFFFF"/>
                        </a:solidFill>
                        <a:effectLst/>
                        <a:latin typeface="Be Vietnam Pro"/>
                        <a:ea typeface="+mn-ea"/>
                        <a:cs typeface="+mn-cs"/>
                        <a:sym typeface="Arial"/>
                      </a:endParaRPr>
                    </a:p>
                  </a:txBody>
                  <a:tcPr marL="5606" marR="5606" marT="5606" marB="0" anchor="ctr">
                    <a:solidFill>
                      <a:schemeClr val="accent1">
                        <a:lumMod val="75000"/>
                      </a:schemeClr>
                    </a:solidFill>
                  </a:tcPr>
                </a:tc>
                <a:tc>
                  <a:txBody>
                    <a:bodyPr/>
                    <a:lstStyle/>
                    <a:p>
                      <a:pPr marR="0" algn="ctr" rtl="0" fontAlgn="ctr">
                        <a:lnSpc>
                          <a:spcPct val="100000"/>
                        </a:lnSpc>
                        <a:spcBef>
                          <a:spcPts val="0"/>
                        </a:spcBef>
                        <a:spcAft>
                          <a:spcPts val="0"/>
                        </a:spcAft>
                        <a:buClr>
                          <a:srgbClr val="000000"/>
                        </a:buClr>
                        <a:buFont typeface="Arial"/>
                      </a:pPr>
                      <a:r>
                        <a:rPr lang="ru-RU" sz="1100" b="1" i="0" u="none" strike="noStrike" cap="none" dirty="0" smtClean="0">
                          <a:solidFill>
                            <a:srgbClr val="FFFFFF"/>
                          </a:solidFill>
                          <a:effectLst/>
                          <a:latin typeface="Be Vietnam Pro"/>
                          <a:ea typeface="+mn-ea"/>
                          <a:cs typeface="+mn-cs"/>
                          <a:sym typeface="Arial"/>
                        </a:rPr>
                        <a:t>2027</a:t>
                      </a:r>
                    </a:p>
                    <a:p>
                      <a:pPr marR="0" algn="ctr" rtl="0" fontAlgn="ctr">
                        <a:lnSpc>
                          <a:spcPct val="100000"/>
                        </a:lnSpc>
                        <a:spcBef>
                          <a:spcPts val="0"/>
                        </a:spcBef>
                        <a:spcAft>
                          <a:spcPts val="0"/>
                        </a:spcAft>
                        <a:buClr>
                          <a:srgbClr val="000000"/>
                        </a:buClr>
                        <a:buFont typeface="Arial"/>
                      </a:pPr>
                      <a:r>
                        <a:rPr lang="ru-RU" sz="1100" b="1" i="0" u="none" strike="noStrike" cap="none" dirty="0" smtClean="0">
                          <a:solidFill>
                            <a:srgbClr val="FFFFFF"/>
                          </a:solidFill>
                          <a:effectLst/>
                          <a:latin typeface="Be Vietnam Pro"/>
                          <a:ea typeface="+mn-ea"/>
                          <a:cs typeface="+mn-cs"/>
                          <a:sym typeface="Arial"/>
                        </a:rPr>
                        <a:t>план</a:t>
                      </a:r>
                      <a:endParaRPr lang="ru-RU" sz="1100" b="1" i="0" u="none" strike="noStrike" cap="none" dirty="0">
                        <a:solidFill>
                          <a:srgbClr val="FFFFFF"/>
                        </a:solidFill>
                        <a:effectLst/>
                        <a:latin typeface="Be Vietnam Pro"/>
                        <a:ea typeface="+mn-ea"/>
                        <a:cs typeface="+mn-cs"/>
                        <a:sym typeface="Arial"/>
                      </a:endParaRPr>
                    </a:p>
                  </a:txBody>
                  <a:tcPr marL="4923" marR="4923" marT="4923" marB="0" anchor="ctr">
                    <a:solidFill>
                      <a:schemeClr val="accent1">
                        <a:lumMod val="75000"/>
                      </a:schemeClr>
                    </a:solidFill>
                  </a:tcPr>
                </a:tc>
                <a:tc>
                  <a:txBody>
                    <a:bodyPr/>
                    <a:lstStyle/>
                    <a:p>
                      <a:pPr marR="0" algn="ctr" rtl="0" fontAlgn="ctr">
                        <a:lnSpc>
                          <a:spcPct val="100000"/>
                        </a:lnSpc>
                        <a:spcBef>
                          <a:spcPts val="0"/>
                        </a:spcBef>
                        <a:spcAft>
                          <a:spcPts val="0"/>
                        </a:spcAft>
                        <a:buClr>
                          <a:srgbClr val="000000"/>
                        </a:buClr>
                        <a:buFont typeface="Arial"/>
                      </a:pPr>
                      <a:r>
                        <a:rPr lang="ru-RU" sz="1100" b="1" i="0" u="none" strike="noStrike" cap="none" dirty="0" smtClean="0">
                          <a:solidFill>
                            <a:srgbClr val="FFFFFF"/>
                          </a:solidFill>
                          <a:effectLst/>
                          <a:latin typeface="Be Vietnam Pro"/>
                          <a:ea typeface="+mn-ea"/>
                          <a:cs typeface="+mn-cs"/>
                          <a:sym typeface="Arial"/>
                        </a:rPr>
                        <a:t>2028</a:t>
                      </a:r>
                    </a:p>
                    <a:p>
                      <a:pPr marR="0" algn="ctr" rtl="0" fontAlgn="ctr">
                        <a:lnSpc>
                          <a:spcPct val="100000"/>
                        </a:lnSpc>
                        <a:spcBef>
                          <a:spcPts val="0"/>
                        </a:spcBef>
                        <a:spcAft>
                          <a:spcPts val="0"/>
                        </a:spcAft>
                        <a:buClr>
                          <a:srgbClr val="000000"/>
                        </a:buClr>
                        <a:buFont typeface="Arial"/>
                      </a:pPr>
                      <a:r>
                        <a:rPr lang="ru-RU" sz="1100" b="1" i="0" u="none" strike="noStrike" cap="none" dirty="0" smtClean="0">
                          <a:solidFill>
                            <a:srgbClr val="FFFFFF"/>
                          </a:solidFill>
                          <a:effectLst/>
                          <a:latin typeface="Be Vietnam Pro"/>
                          <a:ea typeface="+mn-ea"/>
                          <a:cs typeface="+mn-cs"/>
                          <a:sym typeface="Arial"/>
                        </a:rPr>
                        <a:t>план</a:t>
                      </a:r>
                      <a:endParaRPr lang="ru-RU" sz="1100" b="1" i="0" u="none" strike="noStrike" cap="none" dirty="0">
                        <a:solidFill>
                          <a:srgbClr val="FFFFFF"/>
                        </a:solidFill>
                        <a:effectLst/>
                        <a:latin typeface="Be Vietnam Pro"/>
                        <a:ea typeface="+mn-ea"/>
                        <a:cs typeface="+mn-cs"/>
                        <a:sym typeface="Arial"/>
                      </a:endParaRPr>
                    </a:p>
                  </a:txBody>
                  <a:tcPr marL="4923" marR="4923" marT="4923" marB="0" anchor="ctr">
                    <a:solidFill>
                      <a:schemeClr val="accent1">
                        <a:lumMod val="75000"/>
                      </a:schemeClr>
                    </a:solidFill>
                  </a:tcPr>
                </a:tc>
              </a:tr>
              <a:tr h="452037">
                <a:tc>
                  <a:txBody>
                    <a:bodyPr/>
                    <a:lstStyle/>
                    <a:p>
                      <a:pPr algn="l">
                        <a:lnSpc>
                          <a:spcPct val="115000"/>
                        </a:lnSpc>
                        <a:spcAft>
                          <a:spcPts val="0"/>
                        </a:spcAft>
                      </a:pPr>
                      <a:r>
                        <a:rPr lang="ru-RU" sz="1000" b="1" dirty="0" smtClean="0">
                          <a:solidFill>
                            <a:schemeClr val="accent5">
                              <a:lumMod val="10000"/>
                            </a:schemeClr>
                          </a:solidFill>
                          <a:effectLst/>
                          <a:latin typeface="Inter SemiBold"/>
                          <a:ea typeface="Calibri"/>
                          <a:cs typeface="Times New Roman"/>
                        </a:rPr>
                        <a:t>ИТОГО расходов по МП </a:t>
                      </a:r>
                      <a:r>
                        <a:rPr lang="ru-RU" sz="1000" b="1" dirty="0" smtClean="0">
                          <a:effectLst/>
                          <a:latin typeface="Inter SemiBold"/>
                        </a:rPr>
                        <a:t>«Безопасность», </a:t>
                      </a:r>
                      <a:r>
                        <a:rPr lang="ru-RU" sz="1000" b="1" dirty="0">
                          <a:effectLst/>
                          <a:latin typeface="Inter SemiBold"/>
                        </a:rPr>
                        <a:t>в том числе:</a:t>
                      </a:r>
                      <a:endParaRPr lang="ru-RU" sz="1000" b="1" dirty="0">
                        <a:effectLst/>
                        <a:latin typeface="Inter SemiBold"/>
                        <a:ea typeface="Calibri"/>
                        <a:cs typeface="Times New Roman"/>
                      </a:endParaRPr>
                    </a:p>
                  </a:txBody>
                  <a:tcPr marL="48260" marR="48260" marT="0" marB="0" anchor="ctr">
                    <a:solidFill>
                      <a:schemeClr val="tx2">
                        <a:lumMod val="90000"/>
                      </a:schemeClr>
                    </a:solidFill>
                  </a:tcPr>
                </a:tc>
                <a:tc>
                  <a:txBody>
                    <a:bodyPr/>
                    <a:lstStyle/>
                    <a:p>
                      <a:pPr algn="r">
                        <a:lnSpc>
                          <a:spcPct val="115000"/>
                        </a:lnSpc>
                        <a:spcAft>
                          <a:spcPts val="0"/>
                        </a:spcAft>
                      </a:pPr>
                      <a:r>
                        <a:rPr lang="ru-RU" sz="1000" b="1" dirty="0" smtClean="0">
                          <a:effectLst/>
                          <a:latin typeface="Inter SemiBold"/>
                        </a:rPr>
                        <a:t>17 206,8</a:t>
                      </a:r>
                      <a:endParaRPr lang="ru-RU" sz="1000" b="1" dirty="0">
                        <a:effectLst/>
                        <a:latin typeface="Inter SemiBold"/>
                        <a:ea typeface="Calibri"/>
                        <a:cs typeface="Times New Roman"/>
                      </a:endParaRPr>
                    </a:p>
                  </a:txBody>
                  <a:tcPr marL="48260" marR="48260" marT="0" marB="0" anchor="ctr">
                    <a:solidFill>
                      <a:schemeClr val="tx2">
                        <a:lumMod val="90000"/>
                      </a:schemeClr>
                    </a:solidFill>
                  </a:tcPr>
                </a:tc>
                <a:tc>
                  <a:txBody>
                    <a:bodyPr/>
                    <a:lstStyle/>
                    <a:p>
                      <a:pPr algn="r">
                        <a:lnSpc>
                          <a:spcPct val="115000"/>
                        </a:lnSpc>
                        <a:spcAft>
                          <a:spcPts val="0"/>
                        </a:spcAft>
                      </a:pPr>
                      <a:r>
                        <a:rPr lang="ru-RU" sz="1000" b="1" dirty="0" smtClean="0">
                          <a:effectLst/>
                          <a:latin typeface="Inter SemiBold"/>
                        </a:rPr>
                        <a:t>20 346,89</a:t>
                      </a:r>
                      <a:endParaRPr lang="ru-RU" sz="1000" b="1" dirty="0">
                        <a:effectLst/>
                        <a:latin typeface="Inter SemiBold"/>
                        <a:ea typeface="Calibri"/>
                        <a:cs typeface="Times New Roman"/>
                      </a:endParaRPr>
                    </a:p>
                  </a:txBody>
                  <a:tcPr marL="48260" marR="48260" marT="0" marB="0" anchor="ctr">
                    <a:solidFill>
                      <a:schemeClr val="tx2">
                        <a:lumMod val="90000"/>
                      </a:schemeClr>
                    </a:solidFill>
                  </a:tcPr>
                </a:tc>
                <a:tc>
                  <a:txBody>
                    <a:bodyPr/>
                    <a:lstStyle/>
                    <a:p>
                      <a:pPr algn="r">
                        <a:lnSpc>
                          <a:spcPct val="115000"/>
                        </a:lnSpc>
                        <a:spcAft>
                          <a:spcPts val="0"/>
                        </a:spcAft>
                      </a:pPr>
                      <a:r>
                        <a:rPr lang="ru-RU" sz="1000" b="1" dirty="0" smtClean="0">
                          <a:effectLst/>
                          <a:latin typeface="Inter SemiBold"/>
                        </a:rPr>
                        <a:t>18 226,80</a:t>
                      </a:r>
                    </a:p>
                  </a:txBody>
                  <a:tcPr marL="48260" marR="48260" marT="0" marB="0" anchor="ctr">
                    <a:solidFill>
                      <a:schemeClr val="tx2">
                        <a:lumMod val="90000"/>
                      </a:schemeClr>
                    </a:solidFill>
                  </a:tcPr>
                </a:tc>
                <a:tc>
                  <a:txBody>
                    <a:bodyPr/>
                    <a:lstStyle/>
                    <a:p>
                      <a:pPr algn="r">
                        <a:lnSpc>
                          <a:spcPct val="115000"/>
                        </a:lnSpc>
                        <a:spcAft>
                          <a:spcPts val="0"/>
                        </a:spcAft>
                      </a:pPr>
                      <a:r>
                        <a:rPr lang="ru-RU" sz="1000" b="1" dirty="0">
                          <a:effectLst/>
                          <a:latin typeface="Inter SemiBold"/>
                        </a:rPr>
                        <a:t>11 </a:t>
                      </a:r>
                      <a:r>
                        <a:rPr lang="ru-RU" sz="1000" b="1" dirty="0" smtClean="0">
                          <a:effectLst/>
                          <a:latin typeface="Inter SemiBold"/>
                        </a:rPr>
                        <a:t>487,00</a:t>
                      </a:r>
                      <a:endParaRPr lang="ru-RU" sz="1000" b="1" dirty="0">
                        <a:effectLst/>
                        <a:latin typeface="Inter SemiBold"/>
                        <a:ea typeface="Calibri"/>
                        <a:cs typeface="Times New Roman"/>
                      </a:endParaRPr>
                    </a:p>
                  </a:txBody>
                  <a:tcPr marL="48260" marR="48260" marT="0" marB="0" anchor="ctr">
                    <a:solidFill>
                      <a:schemeClr val="tx2">
                        <a:lumMod val="90000"/>
                      </a:schemeClr>
                    </a:solidFill>
                  </a:tcPr>
                </a:tc>
                <a:tc>
                  <a:txBody>
                    <a:bodyPr/>
                    <a:lstStyle/>
                    <a:p>
                      <a:pPr algn="r">
                        <a:lnSpc>
                          <a:spcPct val="115000"/>
                        </a:lnSpc>
                        <a:spcAft>
                          <a:spcPts val="0"/>
                        </a:spcAft>
                      </a:pPr>
                      <a:r>
                        <a:rPr lang="ru-RU" sz="1000" b="1" dirty="0">
                          <a:effectLst/>
                          <a:latin typeface="Inter SemiBold"/>
                        </a:rPr>
                        <a:t>11 </a:t>
                      </a:r>
                      <a:r>
                        <a:rPr lang="ru-RU" sz="1000" b="1" dirty="0" smtClean="0">
                          <a:effectLst/>
                          <a:latin typeface="Inter SemiBold"/>
                        </a:rPr>
                        <a:t>660,00</a:t>
                      </a:r>
                      <a:endParaRPr lang="ru-RU" sz="1000" b="1" dirty="0">
                        <a:effectLst/>
                        <a:latin typeface="Inter SemiBold"/>
                        <a:ea typeface="Calibri"/>
                        <a:cs typeface="Times New Roman"/>
                      </a:endParaRPr>
                    </a:p>
                  </a:txBody>
                  <a:tcPr marL="48260" marR="48260" marT="0" marB="0" anchor="ctr">
                    <a:solidFill>
                      <a:schemeClr val="tx2">
                        <a:lumMod val="90000"/>
                      </a:schemeClr>
                    </a:solidFill>
                  </a:tcPr>
                </a:tc>
              </a:tr>
              <a:tr h="609600">
                <a:tc>
                  <a:txBody>
                    <a:bodyPr/>
                    <a:lstStyle/>
                    <a:p>
                      <a:pPr marL="342900" lvl="0" indent="-342900" algn="l">
                        <a:lnSpc>
                          <a:spcPct val="115000"/>
                        </a:lnSpc>
                        <a:spcAft>
                          <a:spcPts val="0"/>
                        </a:spcAft>
                        <a:buSzPts val="1200"/>
                        <a:buFont typeface="Wingdings"/>
                        <a:buChar char=""/>
                      </a:pPr>
                      <a:r>
                        <a:rPr lang="ru-RU" sz="1000">
                          <a:effectLst/>
                          <a:latin typeface="Inter SemiBold"/>
                        </a:rPr>
                        <a:t>Предупреждение и ликвидация последствий чрезвычайных ситуаций, реализация мер пожарной безопасности в Увинском районе</a:t>
                      </a:r>
                      <a:endParaRPr lang="ru-RU" sz="1000">
                        <a:effectLst/>
                        <a:latin typeface="Inter SemiBold"/>
                        <a:ea typeface="Calibri"/>
                        <a:cs typeface="Times New Roman"/>
                      </a:endParaRPr>
                    </a:p>
                  </a:txBody>
                  <a:tcPr marL="48260" marR="48260" marT="0" marB="0" anchor="ctr"/>
                </a:tc>
                <a:tc>
                  <a:txBody>
                    <a:bodyPr/>
                    <a:lstStyle/>
                    <a:p>
                      <a:pPr algn="r">
                        <a:lnSpc>
                          <a:spcPct val="115000"/>
                        </a:lnSpc>
                        <a:spcAft>
                          <a:spcPts val="0"/>
                        </a:spcAft>
                      </a:pPr>
                      <a:r>
                        <a:rPr lang="ru-RU" sz="1000" dirty="0">
                          <a:effectLst/>
                          <a:latin typeface="Inter SemiBold"/>
                        </a:rPr>
                        <a:t> </a:t>
                      </a:r>
                      <a:r>
                        <a:rPr lang="ru-RU" sz="1000" dirty="0" smtClean="0">
                          <a:effectLst/>
                          <a:latin typeface="Inter SemiBold"/>
                        </a:rPr>
                        <a:t>15 605,8</a:t>
                      </a:r>
                      <a:endParaRPr lang="ru-RU" sz="1000" dirty="0">
                        <a:effectLst/>
                        <a:latin typeface="Inter SemiBold"/>
                        <a:ea typeface="Calibri"/>
                        <a:cs typeface="Times New Roman"/>
                      </a:endParaRPr>
                    </a:p>
                  </a:txBody>
                  <a:tcPr marL="48260" marR="48260" marT="0" marB="0" anchor="ctr"/>
                </a:tc>
                <a:tc>
                  <a:txBody>
                    <a:bodyPr/>
                    <a:lstStyle/>
                    <a:p>
                      <a:pPr algn="r">
                        <a:lnSpc>
                          <a:spcPct val="115000"/>
                        </a:lnSpc>
                        <a:spcAft>
                          <a:spcPts val="0"/>
                        </a:spcAft>
                      </a:pPr>
                      <a:r>
                        <a:rPr lang="ru-RU" sz="1000" dirty="0" smtClean="0">
                          <a:effectLst/>
                          <a:latin typeface="Inter SemiBold"/>
                        </a:rPr>
                        <a:t>18 175,86</a:t>
                      </a:r>
                      <a:endParaRPr lang="ru-RU" sz="1000" dirty="0">
                        <a:effectLst/>
                        <a:latin typeface="Inter SemiBold"/>
                        <a:ea typeface="Calibri"/>
                        <a:cs typeface="Times New Roman"/>
                      </a:endParaRPr>
                    </a:p>
                  </a:txBody>
                  <a:tcPr marL="48260" marR="48260" marT="0" marB="0" anchor="ctr"/>
                </a:tc>
                <a:tc>
                  <a:txBody>
                    <a:bodyPr/>
                    <a:lstStyle/>
                    <a:p>
                      <a:pPr algn="r">
                        <a:lnSpc>
                          <a:spcPct val="115000"/>
                        </a:lnSpc>
                        <a:spcAft>
                          <a:spcPts val="0"/>
                        </a:spcAft>
                      </a:pPr>
                      <a:r>
                        <a:rPr lang="ru-RU" sz="1000" dirty="0" smtClean="0">
                          <a:effectLst/>
                          <a:latin typeface="Inter SemiBold"/>
                        </a:rPr>
                        <a:t>17 288,80</a:t>
                      </a:r>
                    </a:p>
                  </a:txBody>
                  <a:tcPr marL="48260" marR="48260" marT="0" marB="0" anchor="ctr"/>
                </a:tc>
                <a:tc>
                  <a:txBody>
                    <a:bodyPr/>
                    <a:lstStyle/>
                    <a:p>
                      <a:pPr algn="r">
                        <a:lnSpc>
                          <a:spcPct val="115000"/>
                        </a:lnSpc>
                        <a:spcAft>
                          <a:spcPts val="0"/>
                        </a:spcAft>
                      </a:pPr>
                      <a:r>
                        <a:rPr lang="ru-RU" sz="1000" dirty="0" smtClean="0">
                          <a:effectLst/>
                          <a:latin typeface="Inter SemiBold"/>
                        </a:rPr>
                        <a:t>10 549,00</a:t>
                      </a:r>
                      <a:endParaRPr lang="ru-RU" sz="1000" dirty="0">
                        <a:effectLst/>
                        <a:latin typeface="Inter SemiBold"/>
                        <a:ea typeface="Calibri"/>
                        <a:cs typeface="Times New Roman"/>
                      </a:endParaRPr>
                    </a:p>
                  </a:txBody>
                  <a:tcPr marL="48260" marR="48260" marT="0" marB="0" anchor="ctr"/>
                </a:tc>
                <a:tc>
                  <a:txBody>
                    <a:bodyPr/>
                    <a:lstStyle/>
                    <a:p>
                      <a:pPr algn="r">
                        <a:lnSpc>
                          <a:spcPct val="115000"/>
                        </a:lnSpc>
                        <a:spcAft>
                          <a:spcPts val="0"/>
                        </a:spcAft>
                      </a:pPr>
                      <a:r>
                        <a:rPr lang="ru-RU" sz="1000" dirty="0" smtClean="0">
                          <a:effectLst/>
                          <a:latin typeface="Inter SemiBold"/>
                        </a:rPr>
                        <a:t>10 722,00</a:t>
                      </a:r>
                      <a:endParaRPr lang="ru-RU" sz="1000" dirty="0">
                        <a:effectLst/>
                        <a:latin typeface="Inter SemiBold"/>
                        <a:ea typeface="Calibri"/>
                        <a:cs typeface="Times New Roman"/>
                      </a:endParaRPr>
                    </a:p>
                  </a:txBody>
                  <a:tcPr marL="48260" marR="48260" marT="0" marB="0" anchor="ctr"/>
                </a:tc>
              </a:tr>
              <a:tr h="701886">
                <a:tc>
                  <a:txBody>
                    <a:bodyPr/>
                    <a:lstStyle/>
                    <a:p>
                      <a:pPr marL="342900" lvl="0" indent="-342900" algn="l">
                        <a:lnSpc>
                          <a:spcPct val="115000"/>
                        </a:lnSpc>
                        <a:spcAft>
                          <a:spcPts val="0"/>
                        </a:spcAft>
                        <a:buSzPts val="1200"/>
                        <a:buFont typeface="Wingdings"/>
                        <a:buChar char=""/>
                      </a:pPr>
                      <a:r>
                        <a:rPr lang="ru-RU" sz="1000" dirty="0">
                          <a:effectLst/>
                          <a:latin typeface="Inter SemiBold"/>
                        </a:rPr>
                        <a:t>Профилактика правонарушений в муниципальном образовании "Муниципальный округ </a:t>
                      </a:r>
                      <a:r>
                        <a:rPr lang="ru-RU" sz="1000" dirty="0" err="1">
                          <a:effectLst/>
                          <a:latin typeface="Inter SemiBold"/>
                        </a:rPr>
                        <a:t>Увинский</a:t>
                      </a:r>
                      <a:r>
                        <a:rPr lang="ru-RU" sz="1000" dirty="0">
                          <a:effectLst/>
                          <a:latin typeface="Inter SemiBold"/>
                        </a:rPr>
                        <a:t> район Удмуртской Республики"</a:t>
                      </a:r>
                      <a:endParaRPr lang="ru-RU" sz="1000" dirty="0">
                        <a:effectLst/>
                        <a:latin typeface="Inter SemiBold"/>
                        <a:ea typeface="Calibri"/>
                        <a:cs typeface="Times New Roman"/>
                      </a:endParaRPr>
                    </a:p>
                  </a:txBody>
                  <a:tcPr marL="48260" marR="48260" marT="0" marB="0" anchor="ctr"/>
                </a:tc>
                <a:tc>
                  <a:txBody>
                    <a:bodyPr/>
                    <a:lstStyle/>
                    <a:p>
                      <a:pPr algn="r">
                        <a:lnSpc>
                          <a:spcPct val="115000"/>
                        </a:lnSpc>
                        <a:spcAft>
                          <a:spcPts val="0"/>
                        </a:spcAft>
                      </a:pPr>
                      <a:r>
                        <a:rPr lang="ru-RU" sz="1000" dirty="0">
                          <a:effectLst/>
                          <a:latin typeface="Inter SemiBold"/>
                        </a:rPr>
                        <a:t>1 </a:t>
                      </a:r>
                      <a:r>
                        <a:rPr lang="ru-RU" sz="1000" dirty="0" smtClean="0">
                          <a:effectLst/>
                          <a:latin typeface="Inter SemiBold"/>
                        </a:rPr>
                        <a:t>399,4</a:t>
                      </a:r>
                      <a:endParaRPr lang="ru-RU" sz="1000" dirty="0">
                        <a:effectLst/>
                        <a:latin typeface="Inter SemiBold"/>
                        <a:ea typeface="Calibri"/>
                        <a:cs typeface="Times New Roman"/>
                      </a:endParaRPr>
                    </a:p>
                  </a:txBody>
                  <a:tcPr marL="48260" marR="48260" marT="0" marB="0" anchor="ctr"/>
                </a:tc>
                <a:tc>
                  <a:txBody>
                    <a:bodyPr/>
                    <a:lstStyle/>
                    <a:p>
                      <a:pPr algn="r">
                        <a:lnSpc>
                          <a:spcPct val="115000"/>
                        </a:lnSpc>
                        <a:spcAft>
                          <a:spcPts val="0"/>
                        </a:spcAft>
                      </a:pPr>
                      <a:r>
                        <a:rPr lang="ru-RU" sz="1000" dirty="0" smtClean="0">
                          <a:effectLst/>
                          <a:latin typeface="Inter SemiBold"/>
                        </a:rPr>
                        <a:t>1 771,03</a:t>
                      </a:r>
                      <a:endParaRPr lang="ru-RU" sz="1000" dirty="0">
                        <a:effectLst/>
                        <a:latin typeface="Inter SemiBold"/>
                        <a:ea typeface="Calibri"/>
                        <a:cs typeface="Times New Roman"/>
                      </a:endParaRPr>
                    </a:p>
                  </a:txBody>
                  <a:tcPr marL="48260" marR="48260" marT="0" marB="0" anchor="ctr"/>
                </a:tc>
                <a:tc>
                  <a:txBody>
                    <a:bodyPr/>
                    <a:lstStyle/>
                    <a:p>
                      <a:pPr algn="r">
                        <a:lnSpc>
                          <a:spcPct val="115000"/>
                        </a:lnSpc>
                        <a:spcAft>
                          <a:spcPts val="0"/>
                        </a:spcAft>
                      </a:pPr>
                      <a:r>
                        <a:rPr lang="ru-RU" sz="1000" dirty="0" smtClean="0">
                          <a:effectLst/>
                          <a:latin typeface="Inter SemiBold"/>
                        </a:rPr>
                        <a:t>538,00</a:t>
                      </a:r>
                      <a:endParaRPr lang="ru-RU" sz="1000" dirty="0">
                        <a:effectLst/>
                        <a:latin typeface="Inter SemiBold"/>
                        <a:ea typeface="Calibri"/>
                        <a:cs typeface="Times New Roman"/>
                      </a:endParaRPr>
                    </a:p>
                  </a:txBody>
                  <a:tcPr marL="48260" marR="48260" marT="0" marB="0" anchor="ctr"/>
                </a:tc>
                <a:tc>
                  <a:txBody>
                    <a:bodyPr/>
                    <a:lstStyle/>
                    <a:p>
                      <a:pPr algn="r">
                        <a:lnSpc>
                          <a:spcPct val="115000"/>
                        </a:lnSpc>
                        <a:spcAft>
                          <a:spcPts val="0"/>
                        </a:spcAft>
                      </a:pPr>
                      <a:r>
                        <a:rPr lang="ru-RU" sz="1000" smtClean="0">
                          <a:effectLst/>
                          <a:latin typeface="Inter SemiBold"/>
                        </a:rPr>
                        <a:t>538,00</a:t>
                      </a:r>
                      <a:endParaRPr lang="ru-RU" sz="1000" dirty="0">
                        <a:effectLst/>
                        <a:latin typeface="Inter SemiBold"/>
                        <a:ea typeface="Calibri"/>
                        <a:cs typeface="Times New Roman"/>
                      </a:endParaRPr>
                    </a:p>
                  </a:txBody>
                  <a:tcPr marL="48260" marR="48260" marT="0" marB="0" anchor="ctr"/>
                </a:tc>
                <a:tc>
                  <a:txBody>
                    <a:bodyPr/>
                    <a:lstStyle/>
                    <a:p>
                      <a:pPr algn="r">
                        <a:lnSpc>
                          <a:spcPct val="115000"/>
                        </a:lnSpc>
                        <a:spcAft>
                          <a:spcPts val="0"/>
                        </a:spcAft>
                      </a:pPr>
                      <a:r>
                        <a:rPr lang="ru-RU" sz="1000" dirty="0" smtClean="0">
                          <a:effectLst/>
                          <a:latin typeface="Inter SemiBold"/>
                        </a:rPr>
                        <a:t>538,00</a:t>
                      </a:r>
                      <a:endParaRPr lang="ru-RU" sz="1000" dirty="0">
                        <a:effectLst/>
                        <a:latin typeface="Inter SemiBold"/>
                        <a:ea typeface="Calibri"/>
                        <a:cs typeface="Times New Roman"/>
                      </a:endParaRPr>
                    </a:p>
                  </a:txBody>
                  <a:tcPr marL="48260" marR="48260" marT="0" marB="0" anchor="ctr"/>
                </a:tc>
              </a:tr>
              <a:tr h="318896">
                <a:tc>
                  <a:txBody>
                    <a:bodyPr/>
                    <a:lstStyle/>
                    <a:p>
                      <a:pPr marL="342900" lvl="0" indent="-342900" algn="l">
                        <a:lnSpc>
                          <a:spcPct val="115000"/>
                        </a:lnSpc>
                        <a:spcAft>
                          <a:spcPts val="0"/>
                        </a:spcAft>
                        <a:buSzPts val="1200"/>
                        <a:buFont typeface="Wingdings"/>
                        <a:buChar char=""/>
                      </a:pPr>
                      <a:r>
                        <a:rPr lang="ru-RU" sz="1000">
                          <a:effectLst/>
                          <a:latin typeface="Inter SemiBold"/>
                        </a:rPr>
                        <a:t>«Улучшение условий и охраны труда»</a:t>
                      </a:r>
                      <a:endParaRPr lang="ru-RU" sz="1000">
                        <a:effectLst/>
                        <a:latin typeface="Inter SemiBold"/>
                        <a:ea typeface="Calibri"/>
                        <a:cs typeface="Times New Roman"/>
                      </a:endParaRPr>
                    </a:p>
                  </a:txBody>
                  <a:tcPr marL="48260" marR="48260" marT="0" marB="0" anchor="ctr"/>
                </a:tc>
                <a:tc>
                  <a:txBody>
                    <a:bodyPr/>
                    <a:lstStyle/>
                    <a:p>
                      <a:pPr algn="r">
                        <a:lnSpc>
                          <a:spcPct val="115000"/>
                        </a:lnSpc>
                        <a:spcAft>
                          <a:spcPts val="0"/>
                        </a:spcAft>
                      </a:pPr>
                      <a:r>
                        <a:rPr lang="ru-RU" sz="1000" dirty="0" smtClean="0">
                          <a:effectLst/>
                          <a:latin typeface="Inter SemiBold"/>
                        </a:rPr>
                        <a:t>201,6</a:t>
                      </a:r>
                      <a:endParaRPr lang="ru-RU" sz="1000" dirty="0">
                        <a:effectLst/>
                        <a:latin typeface="Inter SemiBold"/>
                        <a:ea typeface="Calibri"/>
                        <a:cs typeface="Times New Roman"/>
                      </a:endParaRPr>
                    </a:p>
                  </a:txBody>
                  <a:tcPr marL="48260" marR="48260" marT="0" marB="0" anchor="ctr"/>
                </a:tc>
                <a:tc>
                  <a:txBody>
                    <a:bodyPr/>
                    <a:lstStyle/>
                    <a:p>
                      <a:pPr algn="r">
                        <a:lnSpc>
                          <a:spcPct val="115000"/>
                        </a:lnSpc>
                        <a:spcAft>
                          <a:spcPts val="0"/>
                        </a:spcAft>
                      </a:pPr>
                      <a:r>
                        <a:rPr lang="ru-RU" sz="1000" dirty="0">
                          <a:effectLst/>
                          <a:latin typeface="Inter SemiBold"/>
                        </a:rPr>
                        <a:t>400,0</a:t>
                      </a:r>
                      <a:endParaRPr lang="ru-RU" sz="1000" dirty="0">
                        <a:effectLst/>
                        <a:latin typeface="Inter SemiBold"/>
                        <a:ea typeface="Calibri"/>
                        <a:cs typeface="Times New Roman"/>
                      </a:endParaRPr>
                    </a:p>
                  </a:txBody>
                  <a:tcPr marL="48260" marR="48260" marT="0" marB="0" anchor="ctr"/>
                </a:tc>
                <a:tc>
                  <a:txBody>
                    <a:bodyPr/>
                    <a:lstStyle/>
                    <a:p>
                      <a:pPr algn="r">
                        <a:lnSpc>
                          <a:spcPct val="115000"/>
                        </a:lnSpc>
                        <a:spcAft>
                          <a:spcPts val="0"/>
                        </a:spcAft>
                      </a:pPr>
                      <a:r>
                        <a:rPr lang="ru-RU" sz="1000">
                          <a:effectLst/>
                          <a:latin typeface="Inter SemiBold"/>
                        </a:rPr>
                        <a:t>400,0</a:t>
                      </a:r>
                      <a:endParaRPr lang="ru-RU" sz="1000">
                        <a:effectLst/>
                        <a:latin typeface="Inter SemiBold"/>
                        <a:ea typeface="Calibri"/>
                        <a:cs typeface="Times New Roman"/>
                      </a:endParaRPr>
                    </a:p>
                  </a:txBody>
                  <a:tcPr marL="48260" marR="48260" marT="0" marB="0" anchor="ctr"/>
                </a:tc>
                <a:tc>
                  <a:txBody>
                    <a:bodyPr/>
                    <a:lstStyle/>
                    <a:p>
                      <a:pPr algn="r">
                        <a:lnSpc>
                          <a:spcPct val="115000"/>
                        </a:lnSpc>
                        <a:spcAft>
                          <a:spcPts val="0"/>
                        </a:spcAft>
                      </a:pPr>
                      <a:r>
                        <a:rPr lang="ru-RU" sz="1000">
                          <a:effectLst/>
                          <a:latin typeface="Inter SemiBold"/>
                        </a:rPr>
                        <a:t>400,0</a:t>
                      </a:r>
                      <a:endParaRPr lang="ru-RU" sz="1000">
                        <a:effectLst/>
                        <a:latin typeface="Inter SemiBold"/>
                        <a:ea typeface="Calibri"/>
                        <a:cs typeface="Times New Roman"/>
                      </a:endParaRPr>
                    </a:p>
                  </a:txBody>
                  <a:tcPr marL="48260" marR="48260" marT="0" marB="0" anchor="ctr"/>
                </a:tc>
                <a:tc>
                  <a:txBody>
                    <a:bodyPr/>
                    <a:lstStyle/>
                    <a:p>
                      <a:pPr algn="r">
                        <a:lnSpc>
                          <a:spcPct val="115000"/>
                        </a:lnSpc>
                        <a:spcAft>
                          <a:spcPts val="0"/>
                        </a:spcAft>
                      </a:pPr>
                      <a:r>
                        <a:rPr lang="ru-RU" sz="1000" dirty="0">
                          <a:effectLst/>
                          <a:latin typeface="Inter SemiBold"/>
                        </a:rPr>
                        <a:t>400,0</a:t>
                      </a:r>
                      <a:endParaRPr lang="ru-RU" sz="1000" dirty="0">
                        <a:effectLst/>
                        <a:latin typeface="Inter SemiBold"/>
                        <a:ea typeface="Calibri"/>
                        <a:cs typeface="Times New Roman"/>
                      </a:endParaRPr>
                    </a:p>
                  </a:txBody>
                  <a:tcPr marL="48260" marR="48260" marT="0" marB="0" anchor="ctr"/>
                </a:tc>
              </a:tr>
            </a:tbl>
          </a:graphicData>
        </a:graphic>
      </p:graphicFrame>
      <p:pic>
        <p:nvPicPr>
          <p:cNvPr id="7170" name="Picture 2" descr="Picture background"/>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3425" y="694449"/>
            <a:ext cx="2634090" cy="1295872"/>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descr="Picture background"/>
          <p:cNvPicPr>
            <a:picLocks noChangeAspect="1" noChangeArrowheads="1"/>
          </p:cNvPicPr>
          <p:nvPr/>
        </p:nvPicPr>
        <p:blipFill rotWithShape="1">
          <a:blip r:embed="rId3">
            <a:duotone>
              <a:schemeClr val="accent3">
                <a:shade val="45000"/>
                <a:satMod val="135000"/>
              </a:schemeClr>
              <a:prstClr val="white"/>
            </a:duotone>
            <a:extLst>
              <a:ext uri="{28A0092B-C50C-407E-A947-70E740481C1C}">
                <a14:useLocalDpi xmlns:a14="http://schemas.microsoft.com/office/drawing/2010/main" val="0"/>
              </a:ext>
            </a:extLst>
          </a:blip>
          <a:srcRect l="45530"/>
          <a:stretch/>
        </p:blipFill>
        <p:spPr bwMode="auto">
          <a:xfrm>
            <a:off x="369440" y="108540"/>
            <a:ext cx="395735" cy="27935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90030548"/>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Таблица 4"/>
          <p:cNvGraphicFramePr>
            <a:graphicFrameLocks noGrp="1"/>
          </p:cNvGraphicFramePr>
          <p:nvPr>
            <p:extLst>
              <p:ext uri="{D42A27DB-BD31-4B8C-83A1-F6EECF244321}">
                <p14:modId xmlns:p14="http://schemas.microsoft.com/office/powerpoint/2010/main" val="1956791248"/>
              </p:ext>
            </p:extLst>
          </p:nvPr>
        </p:nvGraphicFramePr>
        <p:xfrm>
          <a:off x="194732" y="466469"/>
          <a:ext cx="8801894" cy="4240997"/>
        </p:xfrm>
        <a:graphic>
          <a:graphicData uri="http://schemas.openxmlformats.org/drawingml/2006/table">
            <a:tbl>
              <a:tblPr firstRow="1" firstCol="1" bandRow="1"/>
              <a:tblGrid>
                <a:gridCol w="2686891"/>
                <a:gridCol w="741212"/>
                <a:gridCol w="926516"/>
                <a:gridCol w="926516"/>
                <a:gridCol w="833864"/>
                <a:gridCol w="926515"/>
                <a:gridCol w="833864"/>
                <a:gridCol w="926516"/>
              </a:tblGrid>
              <a:tr h="389119">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Наименование целевого показателя (индикатора)</a:t>
                      </a:r>
                      <a:endParaRPr lang="ru-RU" sz="800" dirty="0">
                        <a:effectLst/>
                        <a:latin typeface="Inter SemiBold"/>
                        <a:ea typeface="Calibri"/>
                        <a:cs typeface="Times New Roman"/>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Единица </a:t>
                      </a:r>
                      <a:r>
                        <a:rPr lang="ru-RU" sz="800" dirty="0" smtClean="0">
                          <a:effectLst/>
                          <a:latin typeface="Inter SemiBold"/>
                          <a:ea typeface="Times New Roman"/>
                          <a:cs typeface="Times New Roman"/>
                        </a:rPr>
                        <a:t>измерения</a:t>
                      </a:r>
                      <a:endParaRPr lang="ru-RU" sz="800" dirty="0">
                        <a:effectLst/>
                        <a:latin typeface="Inter SemiBold"/>
                        <a:ea typeface="Calibri"/>
                        <a:cs typeface="Times New Roman"/>
                      </a:endParaRPr>
                    </a:p>
                  </a:txBody>
                  <a:tcPr marL="44754" marR="44754" marT="0" marB="0" anchor="ctr">
                    <a:lnL w="12700" cap="flat" cmpd="sng" algn="ctr">
                      <a:solidFill>
                        <a:srgbClr val="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2023</a:t>
                      </a:r>
                      <a:endParaRPr lang="ru-RU" sz="800" dirty="0">
                        <a:effectLst/>
                        <a:latin typeface="Inter SemiBold"/>
                        <a:ea typeface="Calibri"/>
                        <a:cs typeface="Times New Roman"/>
                      </a:endParaRPr>
                    </a:p>
                  </a:txBody>
                  <a:tcPr marL="26789" marR="26789" marT="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2024</a:t>
                      </a:r>
                      <a:endParaRPr lang="ru-RU" sz="800" dirty="0">
                        <a:effectLst/>
                        <a:latin typeface="Inter SemiBold"/>
                        <a:ea typeface="Calibri"/>
                        <a:cs typeface="Times New Roman"/>
                      </a:endParaRPr>
                    </a:p>
                  </a:txBody>
                  <a:tcPr marL="26789" marR="26789" marT="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2025</a:t>
                      </a:r>
                      <a:endParaRPr lang="ru-RU" sz="800" dirty="0">
                        <a:effectLst/>
                        <a:latin typeface="Inter SemiBold"/>
                        <a:ea typeface="Calibri"/>
                        <a:cs typeface="Times New Roman"/>
                      </a:endParaRPr>
                    </a:p>
                  </a:txBody>
                  <a:tcPr marL="26789" marR="26789" marT="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2026</a:t>
                      </a:r>
                      <a:endParaRPr lang="ru-RU" sz="800" dirty="0">
                        <a:effectLst/>
                        <a:latin typeface="Inter SemiBold"/>
                        <a:ea typeface="Calibri"/>
                        <a:cs typeface="Times New Roman"/>
                      </a:endParaRPr>
                    </a:p>
                  </a:txBody>
                  <a:tcPr marL="26789" marR="26789" marT="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2027</a:t>
                      </a:r>
                      <a:endParaRPr lang="ru-RU" sz="800" dirty="0">
                        <a:effectLst/>
                        <a:latin typeface="Inter SemiBold"/>
                        <a:ea typeface="Calibri"/>
                        <a:cs typeface="Times New Roman"/>
                      </a:endParaRPr>
                    </a:p>
                  </a:txBody>
                  <a:tcPr marL="26789" marR="26789" marT="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2028</a:t>
                      </a:r>
                      <a:endParaRPr lang="ru-RU" sz="800" dirty="0">
                        <a:effectLst/>
                        <a:latin typeface="Inter SemiBold"/>
                        <a:ea typeface="Calibri"/>
                        <a:cs typeface="Times New Roman"/>
                      </a:endParaRPr>
                    </a:p>
                  </a:txBody>
                  <a:tcPr marL="26789" marR="26789" marT="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r>
              <a:tr h="157710">
                <a:tc vMerge="1">
                  <a:txBody>
                    <a:bodyPr/>
                    <a:lstStyle/>
                    <a:p>
                      <a:endParaRPr lang="ru-RU"/>
                    </a:p>
                  </a:txBody>
                  <a:tcPr/>
                </a:tc>
                <a:tc vMerge="1">
                  <a:txBody>
                    <a:bodyPr/>
                    <a:lstStyle/>
                    <a:p>
                      <a:endParaRPr lang="ru-RU"/>
                    </a:p>
                  </a:txBody>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отчет</a:t>
                      </a:r>
                      <a:endParaRPr lang="ru-RU" sz="800" dirty="0">
                        <a:effectLst/>
                        <a:latin typeface="Inter SemiBold"/>
                        <a:ea typeface="Calibri"/>
                        <a:cs typeface="Times New Roman"/>
                      </a:endParaRPr>
                    </a:p>
                  </a:txBody>
                  <a:tcPr marL="26789" marR="26789" marT="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800" b="0"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отчет</a:t>
                      </a:r>
                      <a:endParaRPr kumimoji="0" lang="ru-RU" sz="800" b="0" i="0" u="none" strike="noStrike" kern="0" cap="none" spc="0" normalizeH="0" baseline="0" noProof="0" dirty="0">
                        <a:ln>
                          <a:noFill/>
                        </a:ln>
                        <a:solidFill>
                          <a:srgbClr val="00717D"/>
                        </a:solidFill>
                        <a:effectLst/>
                        <a:uLnTx/>
                        <a:uFillTx/>
                        <a:latin typeface="Inter SemiBold"/>
                        <a:ea typeface="Calibri"/>
                        <a:cs typeface="Times New Roman"/>
                        <a:sym typeface="Arial"/>
                      </a:endParaRPr>
                    </a:p>
                  </a:txBody>
                  <a:tcPr marL="32254" marR="32254" marT="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оценка</a:t>
                      </a:r>
                      <a:endParaRPr lang="ru-RU" sz="800" dirty="0">
                        <a:effectLst/>
                        <a:latin typeface="Inter SemiBold"/>
                        <a:ea typeface="Calibri"/>
                        <a:cs typeface="Times New Roman"/>
                      </a:endParaRPr>
                    </a:p>
                  </a:txBody>
                  <a:tcPr marL="32254" marR="32254" marT="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r>
              <a:tr h="377133">
                <a:tc gridSpan="8">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80899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ru-RU" sz="1100" b="1"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Подпрограмма «Предупреждение и ликвидация последствий чрезвычайных ситуаций, реализация мер пожарной безопасности в Увинском районе» </a:t>
                      </a:r>
                      <a:endParaRPr kumimoji="0" lang="ru-RU" sz="1100" b="1" i="0" u="none" strike="noStrike" kern="0" cap="none" spc="0" normalizeH="0" baseline="0" noProof="0" dirty="0">
                        <a:ln>
                          <a:noFill/>
                        </a:ln>
                        <a:solidFill>
                          <a:srgbClr val="00717D"/>
                        </a:solidFill>
                        <a:effectLst/>
                        <a:uLnTx/>
                        <a:uFillTx/>
                        <a:latin typeface="Inter SemiBold"/>
                        <a:ea typeface="Times New Roman"/>
                        <a:cs typeface="Times New Roman"/>
                        <a:sym typeface="Arial"/>
                      </a:endParaRPr>
                    </a:p>
                  </a:txBody>
                  <a:tcPr marL="34490" marR="344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r>
              <a:tr h="47313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solidFill>
                            <a:schemeClr val="tx1"/>
                          </a:solidFill>
                          <a:effectLst/>
                          <a:latin typeface="Inter SemiBold"/>
                          <a:ea typeface="Times New Roman"/>
                          <a:cs typeface="Times New Roman"/>
                        </a:rPr>
                        <a:t>Количество мероприятий направленных на предотвращение чрезвычайных ситуаций природного и техногенного характера</a:t>
                      </a:r>
                    </a:p>
                  </a:txBody>
                  <a:tcPr marL="34490" marR="344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единиц</a:t>
                      </a:r>
                    </a:p>
                  </a:txBody>
                  <a:tcPr marL="34490" marR="344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10</a:t>
                      </a:r>
                    </a:p>
                  </a:txBody>
                  <a:tcPr marL="34490" marR="344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10</a:t>
                      </a:r>
                    </a:p>
                  </a:txBody>
                  <a:tcPr marL="34490" marR="344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10</a:t>
                      </a:r>
                    </a:p>
                  </a:txBody>
                  <a:tcPr marL="34490" marR="344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10</a:t>
                      </a:r>
                    </a:p>
                  </a:txBody>
                  <a:tcPr marL="34490" marR="344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10</a:t>
                      </a:r>
                    </a:p>
                  </a:txBody>
                  <a:tcPr marL="34490" marR="34490" marT="0" marB="0" anchor="ctr">
                    <a:lnL w="12700" cap="flat" cmpd="sng" algn="ctr">
                      <a:solidFill>
                        <a:srgbClr val="000000"/>
                      </a:solidFill>
                      <a:prstDash val="solid"/>
                      <a:round/>
                      <a:headEnd type="none" w="med" len="med"/>
                      <a:tailEnd type="none" w="med" len="med"/>
                    </a:ln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10</a:t>
                      </a:r>
                    </a:p>
                  </a:txBody>
                  <a:tcPr marL="34490" marR="34490" marT="0" marB="0" anchor="ctr">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54533">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a:solidFill>
                            <a:schemeClr val="tx1"/>
                          </a:solidFill>
                          <a:effectLst/>
                          <a:latin typeface="Inter SemiBold"/>
                          <a:ea typeface="Times New Roman"/>
                          <a:cs typeface="Times New Roman"/>
                        </a:rPr>
                        <a:t> Процент оповещения населения электросиренами</a:t>
                      </a:r>
                    </a:p>
                  </a:txBody>
                  <a:tcPr marL="34490" marR="344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a:t>
                      </a:r>
                    </a:p>
                  </a:txBody>
                  <a:tcPr marL="34490" marR="344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81</a:t>
                      </a:r>
                    </a:p>
                  </a:txBody>
                  <a:tcPr marL="34490" marR="344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81,5</a:t>
                      </a:r>
                    </a:p>
                  </a:txBody>
                  <a:tcPr marL="34490" marR="344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81,5</a:t>
                      </a:r>
                    </a:p>
                  </a:txBody>
                  <a:tcPr marL="34490" marR="344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81,5</a:t>
                      </a:r>
                    </a:p>
                  </a:txBody>
                  <a:tcPr marL="34490" marR="344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81,5</a:t>
                      </a:r>
                    </a:p>
                  </a:txBody>
                  <a:tcPr marL="34490" marR="34490" marT="0" marB="0" anchor="ctr">
                    <a:lnL w="12700" cap="flat" cmpd="sng" algn="ctr">
                      <a:solidFill>
                        <a:srgbClr val="000000"/>
                      </a:solidFill>
                      <a:prstDash val="solid"/>
                      <a:round/>
                      <a:headEnd type="none" w="med" len="med"/>
                      <a:tailEnd type="none" w="med" len="med"/>
                    </a:ln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81,5</a:t>
                      </a:r>
                    </a:p>
                  </a:txBody>
                  <a:tcPr marL="34490" marR="34490" marT="0" marB="0" anchor="ctr">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6308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a:solidFill>
                            <a:schemeClr val="tx1"/>
                          </a:solidFill>
                          <a:effectLst/>
                          <a:latin typeface="Inter SemiBold"/>
                          <a:ea typeface="Times New Roman"/>
                          <a:cs typeface="Times New Roman"/>
                        </a:rPr>
                        <a:t>Обеспеченность средствами  индивидуальной защиты (противогазами, аптечками,    респираторами и т.п.) муниципальных служащих, работников муниципальных  учреждений       </a:t>
                      </a:r>
                    </a:p>
                  </a:txBody>
                  <a:tcPr marL="34490" marR="344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a:t>
                      </a:r>
                    </a:p>
                  </a:txBody>
                  <a:tcPr marL="34490" marR="344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15</a:t>
                      </a:r>
                    </a:p>
                  </a:txBody>
                  <a:tcPr marL="34490" marR="344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15</a:t>
                      </a:r>
                    </a:p>
                  </a:txBody>
                  <a:tcPr marL="34490" marR="344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15</a:t>
                      </a:r>
                    </a:p>
                  </a:txBody>
                  <a:tcPr marL="34490" marR="344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15</a:t>
                      </a:r>
                    </a:p>
                  </a:txBody>
                  <a:tcPr marL="34490" marR="344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15</a:t>
                      </a:r>
                    </a:p>
                  </a:txBody>
                  <a:tcPr marL="34490" marR="34490" marT="0" marB="0" anchor="ctr">
                    <a:lnL w="12700" cap="flat" cmpd="sng" algn="ctr">
                      <a:solidFill>
                        <a:srgbClr val="000000"/>
                      </a:solidFill>
                      <a:prstDash val="solid"/>
                      <a:round/>
                      <a:headEnd type="none" w="med" len="med"/>
                      <a:tailEnd type="none" w="med" len="med"/>
                    </a:ln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15</a:t>
                      </a:r>
                    </a:p>
                  </a:txBody>
                  <a:tcPr marL="34490" marR="34490" marT="0" marB="0" anchor="ctr">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47313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a:solidFill>
                            <a:schemeClr val="tx1"/>
                          </a:solidFill>
                          <a:effectLst/>
                          <a:latin typeface="Inter SemiBold"/>
                          <a:ea typeface="Times New Roman"/>
                          <a:cs typeface="Times New Roman"/>
                        </a:rPr>
                        <a:t>Обучено населения по гражданской обороне, предупреждению чрезвычайных ситуаций, пожарной и водной безопасности.</a:t>
                      </a:r>
                    </a:p>
                  </a:txBody>
                  <a:tcPr marL="34490" marR="344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человек</a:t>
                      </a:r>
                    </a:p>
                  </a:txBody>
                  <a:tcPr marL="34490" marR="344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16520</a:t>
                      </a:r>
                    </a:p>
                  </a:txBody>
                  <a:tcPr marL="34490" marR="344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16530</a:t>
                      </a:r>
                    </a:p>
                  </a:txBody>
                  <a:tcPr marL="34490" marR="344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16530</a:t>
                      </a:r>
                    </a:p>
                  </a:txBody>
                  <a:tcPr marL="34490" marR="344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16530</a:t>
                      </a:r>
                    </a:p>
                  </a:txBody>
                  <a:tcPr marL="34490" marR="344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16530</a:t>
                      </a:r>
                    </a:p>
                  </a:txBody>
                  <a:tcPr marL="34490" marR="34490" marT="0" marB="0" anchor="ctr">
                    <a:lnL w="12700" cap="flat" cmpd="sng" algn="ctr">
                      <a:solidFill>
                        <a:srgbClr val="000000"/>
                      </a:solidFill>
                      <a:prstDash val="solid"/>
                      <a:round/>
                      <a:headEnd type="none" w="med" len="med"/>
                      <a:tailEnd type="none" w="med" len="med"/>
                    </a:ln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16530</a:t>
                      </a:r>
                    </a:p>
                  </a:txBody>
                  <a:tcPr marL="34490" marR="34490" marT="0" marB="0" anchor="ctr">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549912">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a:solidFill>
                            <a:schemeClr val="tx1"/>
                          </a:solidFill>
                          <a:effectLst/>
                          <a:latin typeface="Inter SemiBold"/>
                          <a:ea typeface="Times New Roman"/>
                          <a:cs typeface="Times New Roman"/>
                        </a:rPr>
                        <a:t>Дальнейшее развитие Единой  дежурно-диспетчерской   служба Администрации   (ЕДДС) района </a:t>
                      </a:r>
                    </a:p>
                  </a:txBody>
                  <a:tcPr marL="34490" marR="344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тысяч рублей</a:t>
                      </a:r>
                    </a:p>
                  </a:txBody>
                  <a:tcPr marL="34490" marR="344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2078</a:t>
                      </a:r>
                    </a:p>
                  </a:txBody>
                  <a:tcPr marL="34490" marR="344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2097</a:t>
                      </a:r>
                    </a:p>
                  </a:txBody>
                  <a:tcPr marL="34490" marR="344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2097</a:t>
                      </a:r>
                    </a:p>
                  </a:txBody>
                  <a:tcPr marL="34490" marR="344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2097</a:t>
                      </a:r>
                    </a:p>
                  </a:txBody>
                  <a:tcPr marL="34490" marR="344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2097</a:t>
                      </a:r>
                    </a:p>
                  </a:txBody>
                  <a:tcPr marL="34490" marR="34490" marT="0" marB="0" anchor="ctr">
                    <a:lnL w="12700" cap="flat" cmpd="sng" algn="ctr">
                      <a:solidFill>
                        <a:srgbClr val="000000"/>
                      </a:solidFill>
                      <a:prstDash val="solid"/>
                      <a:round/>
                      <a:headEnd type="none" w="med" len="med"/>
                      <a:tailEnd type="none" w="med" len="med"/>
                    </a:ln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2097</a:t>
                      </a:r>
                    </a:p>
                  </a:txBody>
                  <a:tcPr marL="34490" marR="34490" marT="0" marB="0" anchor="ctr">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47313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solidFill>
                            <a:schemeClr val="tx1"/>
                          </a:solidFill>
                          <a:effectLst/>
                          <a:latin typeface="Inter SemiBold"/>
                          <a:ea typeface="Times New Roman"/>
                          <a:cs typeface="Times New Roman"/>
                        </a:rPr>
                        <a:t>Обеспеченность техническими средствами оперативной группы КЧС и ОПБ Администрации района</a:t>
                      </a:r>
                    </a:p>
                  </a:txBody>
                  <a:tcPr marL="34490" marR="344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a:t>
                      </a:r>
                    </a:p>
                  </a:txBody>
                  <a:tcPr marL="34490" marR="344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100</a:t>
                      </a:r>
                    </a:p>
                  </a:txBody>
                  <a:tcPr marL="34490" marR="344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100</a:t>
                      </a:r>
                    </a:p>
                  </a:txBody>
                  <a:tcPr marL="34490" marR="344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100</a:t>
                      </a:r>
                    </a:p>
                  </a:txBody>
                  <a:tcPr marL="34490" marR="344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100</a:t>
                      </a:r>
                    </a:p>
                  </a:txBody>
                  <a:tcPr marL="34490" marR="344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100</a:t>
                      </a:r>
                    </a:p>
                  </a:txBody>
                  <a:tcPr marL="34490" marR="34490" marT="0" marB="0" anchor="ctr">
                    <a:lnL w="12700" cap="flat" cmpd="sng" algn="ctr">
                      <a:solidFill>
                        <a:srgbClr val="000000"/>
                      </a:solidFill>
                      <a:prstDash val="solid"/>
                      <a:round/>
                      <a:headEnd type="none" w="med" len="med"/>
                      <a:tailEnd type="none" w="med" len="med"/>
                    </a:ln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100</a:t>
                      </a:r>
                    </a:p>
                  </a:txBody>
                  <a:tcPr marL="34490" marR="34490" marT="0" marB="0" anchor="ctr">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46236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solidFill>
                            <a:schemeClr val="tx1"/>
                          </a:solidFill>
                          <a:effectLst/>
                          <a:latin typeface="Inter SemiBold"/>
                          <a:ea typeface="Times New Roman"/>
                          <a:cs typeface="Times New Roman"/>
                        </a:rPr>
                        <a:t>Количество выездов на чрезвычайные ситуации и происшествия </a:t>
                      </a:r>
                    </a:p>
                  </a:txBody>
                  <a:tcPr marL="34490" marR="344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единиц</a:t>
                      </a:r>
                    </a:p>
                  </a:txBody>
                  <a:tcPr marL="34490" marR="344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10</a:t>
                      </a:r>
                      <a:endParaRPr lang="ru-RU" sz="800" dirty="0">
                        <a:solidFill>
                          <a:schemeClr val="tx1"/>
                        </a:solidFill>
                        <a:effectLst/>
                        <a:latin typeface="Inter SemiBold"/>
                        <a:ea typeface="Times New Roman"/>
                        <a:cs typeface="Times New Roman"/>
                      </a:endParaRPr>
                    </a:p>
                  </a:txBody>
                  <a:tcPr marL="34490" marR="344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10</a:t>
                      </a:r>
                      <a:endParaRPr lang="ru-RU" sz="800" dirty="0">
                        <a:solidFill>
                          <a:schemeClr val="tx1"/>
                        </a:solidFill>
                        <a:effectLst/>
                        <a:latin typeface="Inter SemiBold"/>
                        <a:ea typeface="Times New Roman"/>
                        <a:cs typeface="Times New Roman"/>
                      </a:endParaRPr>
                    </a:p>
                  </a:txBody>
                  <a:tcPr marL="34490" marR="344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не менее 11</a:t>
                      </a:r>
                    </a:p>
                  </a:txBody>
                  <a:tcPr marL="34490" marR="344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не менее 12</a:t>
                      </a:r>
                    </a:p>
                  </a:txBody>
                  <a:tcPr marL="34490" marR="3449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не менее 12</a:t>
                      </a:r>
                    </a:p>
                  </a:txBody>
                  <a:tcPr marL="34490" marR="34490" marT="0" marB="0" anchor="ctr">
                    <a:lnL w="12700" cap="flat" cmpd="sng" algn="ctr">
                      <a:solidFill>
                        <a:srgbClr val="000000"/>
                      </a:solidFill>
                      <a:prstDash val="solid"/>
                      <a:round/>
                      <a:headEnd type="none" w="med" len="med"/>
                      <a:tailEnd type="none" w="med" len="med"/>
                    </a:ln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не менее 12</a:t>
                      </a:r>
                    </a:p>
                  </a:txBody>
                  <a:tcPr marL="34490" marR="34490" marT="0" marB="0" anchor="ctr">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4" name="Прямоугольник 3"/>
          <p:cNvSpPr/>
          <p:nvPr/>
        </p:nvSpPr>
        <p:spPr>
          <a:xfrm>
            <a:off x="274320" y="112873"/>
            <a:ext cx="8511540" cy="276999"/>
          </a:xfrm>
          <a:prstGeom prst="rect">
            <a:avLst/>
          </a:prstGeom>
        </p:spPr>
        <p:txBody>
          <a:bodyPr wrap="square">
            <a:spAutoFit/>
          </a:bodyPr>
          <a:lstStyle/>
          <a:p>
            <a:pPr algn="ctr"/>
            <a:r>
              <a:rPr lang="ru-RU" sz="1200" b="1" dirty="0">
                <a:solidFill>
                  <a:schemeClr val="tx1">
                    <a:lumMod val="75000"/>
                  </a:schemeClr>
                </a:solidFill>
                <a:latin typeface="Be Vietnam Pro"/>
                <a:ea typeface="Be Vietnam Pro"/>
                <a:cs typeface="Be Vietnam Pro"/>
              </a:rPr>
              <a:t>Основные результаты муниципальной программы </a:t>
            </a:r>
            <a:r>
              <a:rPr lang="ru-RU" sz="1200" b="1" dirty="0" smtClean="0">
                <a:solidFill>
                  <a:schemeClr val="tx1">
                    <a:lumMod val="75000"/>
                  </a:schemeClr>
                </a:solidFill>
                <a:latin typeface="Be Vietnam Pro"/>
                <a:ea typeface="Be Vietnam Pro"/>
                <a:cs typeface="Be Vietnam Pro"/>
              </a:rPr>
              <a:t>«</a:t>
            </a:r>
            <a:r>
              <a:rPr lang="ru-RU" sz="1200" b="1" dirty="0">
                <a:solidFill>
                  <a:schemeClr val="tx1">
                    <a:lumMod val="75000"/>
                  </a:schemeClr>
                </a:solidFill>
                <a:latin typeface="Be Vietnam Pro"/>
                <a:ea typeface="Be Vietnam Pro"/>
                <a:cs typeface="Be Vietnam Pro"/>
                <a:sym typeface="Be Vietnam Pro"/>
              </a:rPr>
              <a:t>Безопасность в муниципальном образовании»</a:t>
            </a:r>
          </a:p>
        </p:txBody>
      </p:sp>
    </p:spTree>
    <p:extLst>
      <p:ext uri="{BB962C8B-B14F-4D97-AF65-F5344CB8AC3E}">
        <p14:creationId xmlns:p14="http://schemas.microsoft.com/office/powerpoint/2010/main" val="4125416598"/>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Таблица 2"/>
          <p:cNvGraphicFramePr>
            <a:graphicFrameLocks noGrp="1"/>
          </p:cNvGraphicFramePr>
          <p:nvPr>
            <p:extLst>
              <p:ext uri="{D42A27DB-BD31-4B8C-83A1-F6EECF244321}">
                <p14:modId xmlns:p14="http://schemas.microsoft.com/office/powerpoint/2010/main" val="1624605333"/>
              </p:ext>
            </p:extLst>
          </p:nvPr>
        </p:nvGraphicFramePr>
        <p:xfrm>
          <a:off x="186267" y="177511"/>
          <a:ext cx="8805333" cy="4621015"/>
        </p:xfrm>
        <a:graphic>
          <a:graphicData uri="http://schemas.openxmlformats.org/drawingml/2006/table">
            <a:tbl>
              <a:tblPr firstRow="1" firstCol="1" bandRow="1"/>
              <a:tblGrid>
                <a:gridCol w="2961936"/>
                <a:gridCol w="655716"/>
                <a:gridCol w="843065"/>
                <a:gridCol w="749390"/>
                <a:gridCol w="936737"/>
                <a:gridCol w="891222"/>
                <a:gridCol w="891347"/>
                <a:gridCol w="875920"/>
              </a:tblGrid>
              <a:tr h="248073">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Наименование целевого показателя (индикатора)</a:t>
                      </a: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Единица измерения</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2023</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2024</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2025</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2026</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2027</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2028</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199432">
                <a:tc vMerge="1">
                  <a:txBody>
                    <a:bodyPr/>
                    <a:lstStyle/>
                    <a:p>
                      <a:endParaRPr lang="ru-RU"/>
                    </a:p>
                  </a:txBody>
                  <a:tcPr/>
                </a:tc>
                <a:tc vMerge="1">
                  <a:txBody>
                    <a:bodyPr/>
                    <a:lstStyle/>
                    <a:p>
                      <a:endParaRPr lang="ru-RU"/>
                    </a:p>
                  </a:txBody>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отчет</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800" b="0"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отчет</a:t>
                      </a:r>
                      <a:endParaRPr kumimoji="0" lang="ru-RU" sz="800" b="0" i="0" u="none" strike="noStrike" kern="0" cap="none" spc="0" normalizeH="0" baseline="0" noProof="0" dirty="0">
                        <a:ln>
                          <a:noFill/>
                        </a:ln>
                        <a:solidFill>
                          <a:srgbClr val="00717D"/>
                        </a:solidFill>
                        <a:effectLst/>
                        <a:uLnTx/>
                        <a:uFillTx/>
                        <a:latin typeface="Inter SemiBold"/>
                        <a:ea typeface="Calibri"/>
                        <a:cs typeface="Times New Roman"/>
                        <a:sym typeface="Arial"/>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оценка</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318084">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solidFill>
                            <a:schemeClr val="tx1"/>
                          </a:solidFill>
                          <a:effectLst/>
                          <a:latin typeface="Inter SemiBold"/>
                          <a:ea typeface="Times New Roman"/>
                          <a:cs typeface="Times New Roman"/>
                        </a:rPr>
                        <a:t>Обеспеченность территории муниципального образования источниками противопожарного водоснабжения</a:t>
                      </a: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a:t>
                      </a: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77</a:t>
                      </a: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77,5</a:t>
                      </a: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77,5</a:t>
                      </a: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77,5</a:t>
                      </a: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77,5</a:t>
                      </a: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77,5</a:t>
                      </a: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335629">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a:solidFill>
                            <a:schemeClr val="tx1"/>
                          </a:solidFill>
                          <a:effectLst/>
                          <a:latin typeface="Inter SemiBold"/>
                          <a:ea typeface="Times New Roman"/>
                          <a:cs typeface="Times New Roman"/>
                        </a:rPr>
                        <a:t>Обеспеченность указателями источников противопожарного водоснабжения</a:t>
                      </a: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a:t>
                      </a: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55</a:t>
                      </a: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56</a:t>
                      </a: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56</a:t>
                      </a: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56</a:t>
                      </a: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a:solidFill>
                            <a:schemeClr val="tx1"/>
                          </a:solidFill>
                          <a:effectLst/>
                          <a:latin typeface="Inter SemiBold"/>
                          <a:ea typeface="Times New Roman"/>
                          <a:cs typeface="Times New Roman"/>
                        </a:rPr>
                        <a:t>56</a:t>
                      </a: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56</a:t>
                      </a: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73658">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a:solidFill>
                            <a:schemeClr val="tx1"/>
                          </a:solidFill>
                          <a:effectLst/>
                          <a:latin typeface="Inter SemiBold"/>
                          <a:ea typeface="Times New Roman"/>
                          <a:cs typeface="Times New Roman"/>
                        </a:rPr>
                        <a:t>Отремонтировано источников противопожарного водоснабжения</a:t>
                      </a: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шт</a:t>
                      </a: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a:t>
                      </a: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a:t>
                      </a: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a:t>
                      </a: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1</a:t>
                      </a: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1</a:t>
                      </a: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a:t>
                      </a: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136829">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just">
                        <a:lnSpc>
                          <a:spcPct val="115000"/>
                        </a:lnSpc>
                        <a:spcAft>
                          <a:spcPts val="0"/>
                        </a:spcAft>
                      </a:pPr>
                      <a:r>
                        <a:rPr lang="ru-RU" sz="800" dirty="0" smtClean="0">
                          <a:solidFill>
                            <a:schemeClr val="tx1"/>
                          </a:solidFill>
                          <a:effectLst/>
                          <a:latin typeface="Inter SemiBold"/>
                          <a:ea typeface="Times New Roman"/>
                          <a:cs typeface="Times New Roman"/>
                        </a:rPr>
                        <a:t>Замена сетей </a:t>
                      </a:r>
                      <a:r>
                        <a:rPr lang="ru-RU" sz="800" dirty="0">
                          <a:solidFill>
                            <a:schemeClr val="tx1"/>
                          </a:solidFill>
                          <a:effectLst/>
                          <a:latin typeface="Inter SemiBold"/>
                          <a:ea typeface="Times New Roman"/>
                          <a:cs typeface="Times New Roman"/>
                        </a:rPr>
                        <a:t>водоснабжения</a:t>
                      </a: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м.</a:t>
                      </a: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250</a:t>
                      </a: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250</a:t>
                      </a: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250</a:t>
                      </a: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250</a:t>
                      </a: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250</a:t>
                      </a: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250</a:t>
                      </a: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324181">
                <a:tc gridSpan="8">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80899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1100" b="1"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Подпрограмма «Профилактика правонарушений»</a:t>
                      </a:r>
                      <a:endParaRPr kumimoji="0" lang="ru-RU" sz="1100" b="1" i="0" u="none" strike="noStrike" kern="0" cap="none" spc="0" normalizeH="0" baseline="0" noProof="0" dirty="0">
                        <a:ln>
                          <a:noFill/>
                        </a:ln>
                        <a:solidFill>
                          <a:srgbClr val="00717D"/>
                        </a:solidFill>
                        <a:effectLst/>
                        <a:uLnTx/>
                        <a:uFillTx/>
                        <a:latin typeface="Inter SemiBold"/>
                        <a:ea typeface="Times New Roman"/>
                        <a:cs typeface="Times New Roman"/>
                        <a:sym typeface="Arial"/>
                      </a:endParaRPr>
                    </a:p>
                  </a:txBody>
                  <a:tcPr marL="41757" marR="41757"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r>
              <a:tr h="283339">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a:solidFill>
                            <a:schemeClr val="tx1"/>
                          </a:solidFill>
                          <a:effectLst/>
                          <a:latin typeface="Inter SemiBold"/>
                          <a:ea typeface="Times New Roman"/>
                          <a:cs typeface="Times New Roman"/>
                        </a:rPr>
                        <a:t>Количество зарегистрированных преступлений на территории Увинского района </a:t>
                      </a: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единиц</a:t>
                      </a: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490</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463</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463</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463</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smtClean="0">
                          <a:solidFill>
                            <a:schemeClr val="tx1"/>
                          </a:solidFill>
                          <a:effectLst/>
                          <a:latin typeface="Inter SemiBold"/>
                          <a:ea typeface="Times New Roman"/>
                          <a:cs typeface="Times New Roman"/>
                        </a:rPr>
                        <a:t>463</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463</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93298">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a:solidFill>
                            <a:schemeClr val="tx1"/>
                          </a:solidFill>
                          <a:effectLst/>
                          <a:latin typeface="Inter SemiBold"/>
                          <a:ea typeface="Times New Roman"/>
                          <a:cs typeface="Times New Roman"/>
                        </a:rPr>
                        <a:t>Количество зарегистрированных тяжких преступлений на территории Увинского района </a:t>
                      </a: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единиц</a:t>
                      </a: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138</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94</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94</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94</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smtClean="0">
                          <a:solidFill>
                            <a:schemeClr val="tx1"/>
                          </a:solidFill>
                          <a:effectLst/>
                          <a:latin typeface="Inter SemiBold"/>
                          <a:ea typeface="Times New Roman"/>
                          <a:cs typeface="Times New Roman"/>
                        </a:rPr>
                        <a:t>94</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94</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335629">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a:solidFill>
                            <a:schemeClr val="tx1"/>
                          </a:solidFill>
                          <a:effectLst/>
                          <a:latin typeface="Inter SemiBold"/>
                          <a:ea typeface="Times New Roman"/>
                          <a:cs typeface="Times New Roman"/>
                        </a:rPr>
                        <a:t>Количество преступлений, совершенных лицами, ранее совершавшими преступления</a:t>
                      </a: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единиц</a:t>
                      </a: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241</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205</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94</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94</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smtClean="0">
                          <a:solidFill>
                            <a:schemeClr val="tx1"/>
                          </a:solidFill>
                          <a:effectLst/>
                          <a:latin typeface="Inter SemiBold"/>
                          <a:ea typeface="Times New Roman"/>
                          <a:cs typeface="Times New Roman"/>
                        </a:rPr>
                        <a:t>94</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94</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73658">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a:solidFill>
                            <a:schemeClr val="tx1"/>
                          </a:solidFill>
                          <a:effectLst/>
                          <a:latin typeface="Inter SemiBold"/>
                          <a:ea typeface="Times New Roman"/>
                          <a:cs typeface="Times New Roman"/>
                        </a:rPr>
                        <a:t>Количество преступлений, совершаемых в общественных местах </a:t>
                      </a: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единиц</a:t>
                      </a: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104</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82</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82</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82</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smtClean="0">
                          <a:solidFill>
                            <a:schemeClr val="tx1"/>
                          </a:solidFill>
                          <a:effectLst/>
                          <a:latin typeface="Inter SemiBold"/>
                          <a:ea typeface="Times New Roman"/>
                          <a:cs typeface="Times New Roman"/>
                        </a:rPr>
                        <a:t>82</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82</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73658">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a:solidFill>
                            <a:schemeClr val="tx1"/>
                          </a:solidFill>
                          <a:effectLst/>
                          <a:latin typeface="Inter SemiBold"/>
                          <a:ea typeface="Times New Roman"/>
                          <a:cs typeface="Times New Roman"/>
                        </a:rPr>
                        <a:t>Количество преступлений, совершенных несовершеннолетними </a:t>
                      </a: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единиц</a:t>
                      </a: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12</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8</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8</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8</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smtClean="0">
                          <a:solidFill>
                            <a:schemeClr val="tx1"/>
                          </a:solidFill>
                          <a:effectLst/>
                          <a:latin typeface="Inter SemiBold"/>
                          <a:ea typeface="Times New Roman"/>
                          <a:cs typeface="Times New Roman"/>
                        </a:rPr>
                        <a:t>8</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8</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335629">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a:solidFill>
                            <a:schemeClr val="tx1"/>
                          </a:solidFill>
                          <a:effectLst/>
                          <a:latin typeface="Inter SemiBold"/>
                          <a:ea typeface="Times New Roman"/>
                          <a:cs typeface="Times New Roman"/>
                        </a:rPr>
                        <a:t>Количество проведённых профилактических мероприятий субъектами профилактики</a:t>
                      </a: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единиц</a:t>
                      </a: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330</a:t>
                      </a: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370</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370</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370</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smtClean="0">
                          <a:solidFill>
                            <a:schemeClr val="tx1"/>
                          </a:solidFill>
                          <a:effectLst/>
                          <a:latin typeface="Inter SemiBold"/>
                          <a:ea typeface="Times New Roman"/>
                          <a:cs typeface="Times New Roman"/>
                        </a:rPr>
                        <a:t>370</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370</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35022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a:solidFill>
                            <a:schemeClr val="tx1"/>
                          </a:solidFill>
                          <a:effectLst/>
                          <a:latin typeface="Inter SemiBold"/>
                          <a:ea typeface="Times New Roman"/>
                          <a:cs typeface="Times New Roman"/>
                        </a:rPr>
                        <a:t>Доля несовершеннолетних, охваченных мероприятиями профилактической направленности</a:t>
                      </a: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45</a:t>
                      </a: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60</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60</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60</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smtClean="0">
                          <a:solidFill>
                            <a:schemeClr val="tx1"/>
                          </a:solidFill>
                          <a:effectLst/>
                          <a:latin typeface="Inter SemiBold"/>
                          <a:ea typeface="Times New Roman"/>
                          <a:cs typeface="Times New Roman"/>
                        </a:rPr>
                        <a:t>60</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60</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55116">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solidFill>
                            <a:schemeClr val="tx1"/>
                          </a:solidFill>
                          <a:effectLst/>
                          <a:latin typeface="Inter SemiBold"/>
                          <a:ea typeface="Times New Roman"/>
                          <a:cs typeface="Times New Roman"/>
                        </a:rPr>
                        <a:t>Количество преступлений, совершаемых в состоянии алкогольного опьянения</a:t>
                      </a: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единиц</a:t>
                      </a: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150</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113</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113</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113</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113</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113</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335629">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solidFill>
                            <a:schemeClr val="tx1"/>
                          </a:solidFill>
                          <a:effectLst/>
                          <a:latin typeface="Inter SemiBold"/>
                          <a:ea typeface="Times New Roman"/>
                          <a:cs typeface="Times New Roman"/>
                        </a:rPr>
                        <a:t>Количество преступлений, совершаемых в </a:t>
                      </a:r>
                      <a:r>
                        <a:rPr lang="ru-RU" sz="800" dirty="0" smtClean="0">
                          <a:solidFill>
                            <a:schemeClr val="tx1"/>
                          </a:solidFill>
                          <a:effectLst/>
                          <a:latin typeface="Inter SemiBold"/>
                          <a:ea typeface="Times New Roman"/>
                          <a:cs typeface="Times New Roman"/>
                        </a:rPr>
                        <a:t>отношении несовершеннолетних</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единиц</a:t>
                      </a: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0</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0</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69</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69</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smtClean="0">
                          <a:solidFill>
                            <a:schemeClr val="tx1"/>
                          </a:solidFill>
                          <a:effectLst/>
                          <a:latin typeface="Inter SemiBold"/>
                          <a:ea typeface="Times New Roman"/>
                          <a:cs typeface="Times New Roman"/>
                        </a:rPr>
                        <a:t>69</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69</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2047444618"/>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Таблица 2"/>
          <p:cNvGraphicFramePr>
            <a:graphicFrameLocks noGrp="1"/>
          </p:cNvGraphicFramePr>
          <p:nvPr>
            <p:extLst>
              <p:ext uri="{D42A27DB-BD31-4B8C-83A1-F6EECF244321}">
                <p14:modId xmlns:p14="http://schemas.microsoft.com/office/powerpoint/2010/main" val="3991321297"/>
              </p:ext>
            </p:extLst>
          </p:nvPr>
        </p:nvGraphicFramePr>
        <p:xfrm>
          <a:off x="143933" y="251520"/>
          <a:ext cx="8802360" cy="3575490"/>
        </p:xfrm>
        <a:graphic>
          <a:graphicData uri="http://schemas.openxmlformats.org/drawingml/2006/table">
            <a:tbl>
              <a:tblPr firstRow="1" firstCol="1" bandRow="1"/>
              <a:tblGrid>
                <a:gridCol w="3027668"/>
                <a:gridCol w="852940"/>
                <a:gridCol w="970911"/>
                <a:gridCol w="838644"/>
                <a:gridCol w="838644"/>
                <a:gridCol w="757851"/>
                <a:gridCol w="757851"/>
                <a:gridCol w="757851"/>
              </a:tblGrid>
              <a:tr h="319134">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Наименование целевого показателя (индикатора)</a:t>
                      </a:r>
                    </a:p>
                  </a:txBody>
                  <a:tcPr marL="41757" marR="41757" marT="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Единица измерения</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2023</a:t>
                      </a:r>
                      <a:endParaRPr lang="ru-RU" sz="800" dirty="0">
                        <a:effectLst/>
                        <a:latin typeface="Inter SemiBold"/>
                        <a:ea typeface="Calibri"/>
                        <a:cs typeface="Times New Roman"/>
                      </a:endParaRPr>
                    </a:p>
                  </a:txBody>
                  <a:tcPr marL="26789" marR="26789" marT="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2024</a:t>
                      </a:r>
                      <a:endParaRPr lang="ru-RU" sz="800" dirty="0">
                        <a:effectLst/>
                        <a:latin typeface="Inter SemiBold"/>
                        <a:ea typeface="Calibri"/>
                        <a:cs typeface="Times New Roman"/>
                      </a:endParaRPr>
                    </a:p>
                  </a:txBody>
                  <a:tcPr marL="26789" marR="26789" marT="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2025</a:t>
                      </a:r>
                      <a:endParaRPr lang="ru-RU" sz="800" dirty="0">
                        <a:effectLst/>
                        <a:latin typeface="Inter SemiBold"/>
                        <a:ea typeface="Calibri"/>
                        <a:cs typeface="Times New Roman"/>
                      </a:endParaRPr>
                    </a:p>
                  </a:txBody>
                  <a:tcPr marL="26789" marR="26789" marT="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2026</a:t>
                      </a:r>
                      <a:endParaRPr lang="ru-RU" sz="800" dirty="0">
                        <a:effectLst/>
                        <a:latin typeface="Inter SemiBold"/>
                        <a:ea typeface="Calibri"/>
                        <a:cs typeface="Times New Roman"/>
                      </a:endParaRPr>
                    </a:p>
                  </a:txBody>
                  <a:tcPr marL="26789" marR="26789" marT="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2027</a:t>
                      </a:r>
                      <a:endParaRPr lang="ru-RU" sz="800" dirty="0">
                        <a:effectLst/>
                        <a:latin typeface="Inter SemiBold"/>
                        <a:ea typeface="Calibri"/>
                        <a:cs typeface="Times New Roman"/>
                      </a:endParaRPr>
                    </a:p>
                  </a:txBody>
                  <a:tcPr marL="26789" marR="26789" marT="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2028</a:t>
                      </a:r>
                      <a:endParaRPr lang="ru-RU" sz="800" dirty="0">
                        <a:effectLst/>
                        <a:latin typeface="Inter SemiBold"/>
                        <a:ea typeface="Calibri"/>
                        <a:cs typeface="Times New Roman"/>
                      </a:endParaRPr>
                    </a:p>
                  </a:txBody>
                  <a:tcPr marL="26789" marR="26789" marT="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r>
              <a:tr h="259079">
                <a:tc vMerge="1">
                  <a:txBody>
                    <a:bodyPr/>
                    <a:lstStyle/>
                    <a:p>
                      <a:endParaRPr lang="ru-RU"/>
                    </a:p>
                  </a:txBody>
                  <a:tcPr/>
                </a:tc>
                <a:tc vMerge="1">
                  <a:txBody>
                    <a:bodyPr/>
                    <a:lstStyle/>
                    <a:p>
                      <a:endParaRPr lang="ru-RU"/>
                    </a:p>
                  </a:txBody>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отчет</a:t>
                      </a:r>
                      <a:endParaRPr lang="ru-RU" sz="800" dirty="0">
                        <a:effectLst/>
                        <a:latin typeface="Inter SemiBold"/>
                        <a:ea typeface="Calibri"/>
                        <a:cs typeface="Times New Roman"/>
                      </a:endParaRPr>
                    </a:p>
                  </a:txBody>
                  <a:tcPr marL="26789" marR="26789" marT="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800" b="0"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отчет</a:t>
                      </a:r>
                      <a:endParaRPr kumimoji="0" lang="ru-RU" sz="800" b="0" i="0" u="none" strike="noStrike" kern="0" cap="none" spc="0" normalizeH="0" baseline="0" noProof="0" dirty="0">
                        <a:ln>
                          <a:noFill/>
                        </a:ln>
                        <a:solidFill>
                          <a:srgbClr val="00717D"/>
                        </a:solidFill>
                        <a:effectLst/>
                        <a:uLnTx/>
                        <a:uFillTx/>
                        <a:latin typeface="Inter SemiBold"/>
                        <a:ea typeface="Calibri"/>
                        <a:cs typeface="Times New Roman"/>
                        <a:sym typeface="Arial"/>
                      </a:endParaRPr>
                    </a:p>
                  </a:txBody>
                  <a:tcPr marL="32254" marR="32254" marT="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оценка</a:t>
                      </a:r>
                      <a:endParaRPr lang="ru-RU" sz="800" dirty="0">
                        <a:effectLst/>
                        <a:latin typeface="Inter SemiBold"/>
                        <a:ea typeface="Calibri"/>
                        <a:cs typeface="Times New Roman"/>
                      </a:endParaRPr>
                    </a:p>
                  </a:txBody>
                  <a:tcPr marL="32254" marR="32254" marT="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r>
              <a:tr h="340378">
                <a:tc gridSpan="8">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80899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1100" b="1"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Подпрограмма «Улучшение условий и охраны труда» </a:t>
                      </a:r>
                      <a:endParaRPr kumimoji="0" lang="ru-RU" sz="1100" b="1" i="0" u="none" strike="noStrike" kern="0" cap="none" spc="0" normalizeH="0" baseline="0" noProof="0" dirty="0">
                        <a:ln>
                          <a:noFill/>
                        </a:ln>
                        <a:solidFill>
                          <a:srgbClr val="00717D"/>
                        </a:solidFill>
                        <a:effectLst/>
                        <a:uLnTx/>
                        <a:uFillTx/>
                        <a:latin typeface="Inter SemiBold"/>
                        <a:ea typeface="Times New Roman"/>
                        <a:cs typeface="Times New Roman"/>
                        <a:sym typeface="Arial"/>
                      </a:endParaRPr>
                    </a:p>
                  </a:txBody>
                  <a:tcPr marL="42358" marR="423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r>
              <a:tr h="45731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effectLst/>
                          <a:latin typeface="Inter SemiBold"/>
                          <a:ea typeface="Times New Roman"/>
                          <a:cs typeface="Times New Roman"/>
                        </a:rPr>
                        <a:t>Численность пострадавших при несчастных случаях на производстве с утратой трудоспособности на 1 рабочий день и более.</a:t>
                      </a:r>
                    </a:p>
                  </a:txBody>
                  <a:tcPr marL="42358" marR="423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чел.</a:t>
                      </a:r>
                    </a:p>
                  </a:txBody>
                  <a:tcPr marL="42358" marR="423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dirty="0" smtClean="0">
                          <a:effectLst/>
                          <a:latin typeface="Inter SemiBold"/>
                          <a:ea typeface="Times New Roman"/>
                          <a:cs typeface="Times New Roman"/>
                        </a:rPr>
                        <a:t>13</a:t>
                      </a:r>
                      <a:endParaRPr lang="ru-RU" sz="800" b="0" dirty="0">
                        <a:effectLst/>
                        <a:latin typeface="Inter SemiBold"/>
                        <a:ea typeface="Times New Roman"/>
                        <a:cs typeface="Times New Roman"/>
                      </a:endParaRPr>
                    </a:p>
                  </a:txBody>
                  <a:tcPr marL="42358" marR="423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dirty="0" smtClean="0">
                          <a:effectLst/>
                          <a:latin typeface="Inter SemiBold"/>
                          <a:ea typeface="Times New Roman"/>
                          <a:cs typeface="Times New Roman"/>
                        </a:rPr>
                        <a:t>9</a:t>
                      </a:r>
                      <a:endParaRPr lang="ru-RU" sz="800" b="0" dirty="0">
                        <a:effectLst/>
                        <a:latin typeface="Inter SemiBold"/>
                        <a:ea typeface="Times New Roman"/>
                        <a:cs typeface="Times New Roman"/>
                      </a:endParaRPr>
                    </a:p>
                  </a:txBody>
                  <a:tcPr marL="42358" marR="423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dirty="0" smtClean="0">
                          <a:effectLst/>
                          <a:latin typeface="Inter SemiBold"/>
                          <a:ea typeface="Times New Roman"/>
                          <a:cs typeface="Times New Roman"/>
                        </a:rPr>
                        <a:t>18</a:t>
                      </a:r>
                      <a:endParaRPr lang="ru-RU" sz="800" b="0" dirty="0">
                        <a:effectLst/>
                        <a:latin typeface="Inter SemiBold"/>
                        <a:ea typeface="Times New Roman"/>
                        <a:cs typeface="Times New Roman"/>
                      </a:endParaRPr>
                    </a:p>
                  </a:txBody>
                  <a:tcPr marL="42358" marR="423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dirty="0" smtClean="0">
                          <a:effectLst/>
                          <a:latin typeface="Inter SemiBold"/>
                          <a:ea typeface="Times New Roman"/>
                          <a:cs typeface="Times New Roman"/>
                        </a:rPr>
                        <a:t>18</a:t>
                      </a:r>
                      <a:endParaRPr lang="ru-RU" sz="800" b="0" dirty="0">
                        <a:effectLst/>
                        <a:latin typeface="Inter SemiBold"/>
                        <a:ea typeface="Times New Roman"/>
                        <a:cs typeface="Times New Roman"/>
                      </a:endParaRPr>
                    </a:p>
                  </a:txBody>
                  <a:tcPr marL="42358" marR="423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dirty="0" smtClean="0">
                          <a:effectLst/>
                          <a:latin typeface="Inter SemiBold"/>
                          <a:ea typeface="Times New Roman"/>
                          <a:cs typeface="Times New Roman"/>
                        </a:rPr>
                        <a:t>18</a:t>
                      </a:r>
                      <a:endParaRPr lang="ru-RU" sz="800" b="0" dirty="0">
                        <a:effectLst/>
                        <a:latin typeface="Inter SemiBold"/>
                        <a:ea typeface="Times New Roman"/>
                        <a:cs typeface="Times New Roman"/>
                      </a:endParaRPr>
                    </a:p>
                  </a:txBody>
                  <a:tcPr marL="42358" marR="423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dirty="0" smtClean="0">
                          <a:effectLst/>
                          <a:latin typeface="Inter SemiBold"/>
                          <a:ea typeface="Times New Roman"/>
                          <a:cs typeface="Times New Roman"/>
                        </a:rPr>
                        <a:t>18</a:t>
                      </a:r>
                      <a:endParaRPr lang="ru-RU" sz="800" b="0" dirty="0">
                        <a:effectLst/>
                        <a:latin typeface="Inter SemiBold"/>
                        <a:ea typeface="Times New Roman"/>
                        <a:cs typeface="Times New Roman"/>
                      </a:endParaRPr>
                    </a:p>
                  </a:txBody>
                  <a:tcPr marL="42358" marR="423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619479">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R="0" algn="l" rtl="0">
                        <a:lnSpc>
                          <a:spcPct val="115000"/>
                        </a:lnSpc>
                        <a:spcBef>
                          <a:spcPts val="0"/>
                        </a:spcBef>
                        <a:spcAft>
                          <a:spcPts val="0"/>
                        </a:spcAft>
                        <a:buClr>
                          <a:srgbClr val="000000"/>
                        </a:buClr>
                        <a:buFont typeface="Arial"/>
                      </a:pPr>
                      <a:r>
                        <a:rPr lang="ru-RU" sz="800" b="0" i="0" u="none" strike="noStrike" cap="none" dirty="0">
                          <a:solidFill>
                            <a:schemeClr val="tx1"/>
                          </a:solidFill>
                          <a:effectLst/>
                          <a:latin typeface="Inter SemiBold"/>
                          <a:ea typeface="Times New Roman"/>
                          <a:cs typeface="Times New Roman"/>
                          <a:sym typeface="Arial"/>
                        </a:rPr>
                        <a:t>Число пострадавших с утратой трудоспособности на 1 рабочий день и более и со смертельным исходом в расчете на 1000 работающих, (коэффициент частоты).</a:t>
                      </a:r>
                    </a:p>
                  </a:txBody>
                  <a:tcPr marL="42358" marR="423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R="0" algn="ctr" rtl="0">
                        <a:lnSpc>
                          <a:spcPct val="115000"/>
                        </a:lnSpc>
                        <a:spcBef>
                          <a:spcPts val="0"/>
                        </a:spcBef>
                        <a:spcAft>
                          <a:spcPts val="0"/>
                        </a:spcAft>
                        <a:buClr>
                          <a:srgbClr val="000000"/>
                        </a:buClr>
                        <a:buFont typeface="Arial"/>
                      </a:pPr>
                      <a:r>
                        <a:rPr lang="ru-RU" sz="800" b="0" i="0" u="none" strike="noStrike" cap="none" dirty="0">
                          <a:solidFill>
                            <a:schemeClr val="tx1"/>
                          </a:solidFill>
                          <a:effectLst/>
                          <a:latin typeface="Inter SemiBold"/>
                          <a:ea typeface="Times New Roman"/>
                          <a:cs typeface="Times New Roman"/>
                          <a:sym typeface="Arial"/>
                        </a:rPr>
                        <a:t>чел. на 1000 работающих </a:t>
                      </a:r>
                    </a:p>
                  </a:txBody>
                  <a:tcPr marL="42358" marR="423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R="0" algn="ctr" rtl="0">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Times New Roman"/>
                          <a:sym typeface="Arial"/>
                        </a:rPr>
                        <a:t>0,8</a:t>
                      </a:r>
                      <a:endParaRPr lang="ru-RU" sz="800" b="0" i="0" u="none" strike="noStrike" cap="none" dirty="0">
                        <a:solidFill>
                          <a:schemeClr val="tx1"/>
                        </a:solidFill>
                        <a:effectLst/>
                        <a:latin typeface="Inter SemiBold"/>
                        <a:ea typeface="Times New Roman"/>
                        <a:cs typeface="Times New Roman"/>
                        <a:sym typeface="Arial"/>
                      </a:endParaRPr>
                    </a:p>
                  </a:txBody>
                  <a:tcPr marL="42358" marR="423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R="0" algn="ctr" rtl="0">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Times New Roman"/>
                          <a:sym typeface="Arial"/>
                        </a:rPr>
                        <a:t>0,6</a:t>
                      </a:r>
                      <a:endParaRPr lang="ru-RU" sz="800" b="0" i="0" u="none" strike="noStrike" cap="none" dirty="0">
                        <a:solidFill>
                          <a:schemeClr val="tx1"/>
                        </a:solidFill>
                        <a:effectLst/>
                        <a:latin typeface="Inter SemiBold"/>
                        <a:ea typeface="Times New Roman"/>
                        <a:cs typeface="Times New Roman"/>
                        <a:sym typeface="Arial"/>
                      </a:endParaRPr>
                    </a:p>
                  </a:txBody>
                  <a:tcPr marL="42358" marR="423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R="0" algn="ctr" rtl="0">
                        <a:lnSpc>
                          <a:spcPct val="115000"/>
                        </a:lnSpc>
                        <a:spcBef>
                          <a:spcPts val="0"/>
                        </a:spcBef>
                        <a:spcAft>
                          <a:spcPts val="0"/>
                        </a:spcAft>
                        <a:buClr>
                          <a:srgbClr val="000000"/>
                        </a:buClr>
                        <a:buFont typeface="Arial"/>
                      </a:pPr>
                      <a:r>
                        <a:rPr lang="ru-RU" sz="800" b="0" i="0" u="none" strike="noStrike" cap="none" dirty="0">
                          <a:solidFill>
                            <a:schemeClr val="tx1"/>
                          </a:solidFill>
                          <a:effectLst/>
                          <a:latin typeface="Inter SemiBold"/>
                          <a:ea typeface="Times New Roman"/>
                          <a:cs typeface="Times New Roman"/>
                          <a:sym typeface="Arial"/>
                        </a:rPr>
                        <a:t>1,0</a:t>
                      </a:r>
                    </a:p>
                  </a:txBody>
                  <a:tcPr marL="42358" marR="423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R="0" algn="ctr" rtl="0">
                        <a:lnSpc>
                          <a:spcPct val="115000"/>
                        </a:lnSpc>
                        <a:spcBef>
                          <a:spcPts val="0"/>
                        </a:spcBef>
                        <a:spcAft>
                          <a:spcPts val="0"/>
                        </a:spcAft>
                        <a:buClr>
                          <a:srgbClr val="000000"/>
                        </a:buClr>
                        <a:buFont typeface="Arial"/>
                      </a:pPr>
                      <a:r>
                        <a:rPr lang="ru-RU" sz="800" b="0" i="0" u="none" strike="noStrike" cap="none" dirty="0">
                          <a:solidFill>
                            <a:schemeClr val="tx1"/>
                          </a:solidFill>
                          <a:effectLst/>
                          <a:latin typeface="Inter SemiBold"/>
                          <a:ea typeface="Times New Roman"/>
                          <a:cs typeface="Times New Roman"/>
                          <a:sym typeface="Arial"/>
                        </a:rPr>
                        <a:t>1,0</a:t>
                      </a:r>
                    </a:p>
                  </a:txBody>
                  <a:tcPr marL="42358" marR="423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R="0" algn="ctr" rtl="0">
                        <a:lnSpc>
                          <a:spcPct val="115000"/>
                        </a:lnSpc>
                        <a:spcBef>
                          <a:spcPts val="0"/>
                        </a:spcBef>
                        <a:spcAft>
                          <a:spcPts val="0"/>
                        </a:spcAft>
                        <a:buClr>
                          <a:srgbClr val="000000"/>
                        </a:buClr>
                        <a:buFont typeface="Arial"/>
                      </a:pPr>
                      <a:r>
                        <a:rPr lang="ru-RU" sz="800" b="0" i="0" u="none" strike="noStrike" cap="none" dirty="0">
                          <a:solidFill>
                            <a:schemeClr val="tx1"/>
                          </a:solidFill>
                          <a:effectLst/>
                          <a:latin typeface="Inter SemiBold"/>
                          <a:ea typeface="Times New Roman"/>
                          <a:cs typeface="Times New Roman"/>
                          <a:sym typeface="Arial"/>
                        </a:rPr>
                        <a:t>1,0</a:t>
                      </a:r>
                    </a:p>
                  </a:txBody>
                  <a:tcPr marL="42358" marR="423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R="0" algn="ctr" rtl="0">
                        <a:lnSpc>
                          <a:spcPct val="115000"/>
                        </a:lnSpc>
                        <a:spcBef>
                          <a:spcPts val="0"/>
                        </a:spcBef>
                        <a:spcAft>
                          <a:spcPts val="0"/>
                        </a:spcAft>
                        <a:buClr>
                          <a:srgbClr val="000000"/>
                        </a:buClr>
                        <a:buFont typeface="Arial"/>
                      </a:pPr>
                      <a:r>
                        <a:rPr lang="ru-RU" sz="800" b="0" i="0" u="none" strike="noStrike" cap="none" dirty="0">
                          <a:solidFill>
                            <a:schemeClr val="tx1"/>
                          </a:solidFill>
                          <a:effectLst/>
                          <a:latin typeface="Inter SemiBold"/>
                          <a:ea typeface="Times New Roman"/>
                          <a:cs typeface="Times New Roman"/>
                          <a:sym typeface="Arial"/>
                        </a:rPr>
                        <a:t>1,0</a:t>
                      </a:r>
                    </a:p>
                  </a:txBody>
                  <a:tcPr marL="42358" marR="423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611672">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R="0" algn="l" rtl="0">
                        <a:lnSpc>
                          <a:spcPct val="115000"/>
                        </a:lnSpc>
                        <a:spcBef>
                          <a:spcPts val="0"/>
                        </a:spcBef>
                        <a:spcAft>
                          <a:spcPts val="0"/>
                        </a:spcAft>
                        <a:buClr>
                          <a:srgbClr val="000000"/>
                        </a:buClr>
                        <a:buFont typeface="Arial"/>
                      </a:pPr>
                      <a:r>
                        <a:rPr lang="ru-RU" sz="800" b="0" i="0" u="none" strike="noStrike" cap="none" dirty="0">
                          <a:solidFill>
                            <a:schemeClr val="tx1"/>
                          </a:solidFill>
                          <a:effectLst/>
                          <a:latin typeface="Inter SemiBold"/>
                          <a:ea typeface="Times New Roman"/>
                          <a:cs typeface="Times New Roman"/>
                          <a:sym typeface="Arial"/>
                        </a:rPr>
                        <a:t>Количество  дней временной нетрудоспособности в связи с несчастным случаем на производстве в расчете на 1 пострадавшего  (коэффициент тяжести)</a:t>
                      </a:r>
                    </a:p>
                  </a:txBody>
                  <a:tcPr marL="42358" marR="423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R="0" algn="ctr" rtl="0">
                        <a:lnSpc>
                          <a:spcPct val="115000"/>
                        </a:lnSpc>
                        <a:spcBef>
                          <a:spcPts val="0"/>
                        </a:spcBef>
                        <a:spcAft>
                          <a:spcPts val="0"/>
                        </a:spcAft>
                        <a:buClr>
                          <a:srgbClr val="000000"/>
                        </a:buClr>
                        <a:buFont typeface="Arial"/>
                      </a:pPr>
                      <a:r>
                        <a:rPr lang="ru-RU" sz="800" b="0" i="0" u="none" strike="noStrike" cap="none">
                          <a:solidFill>
                            <a:schemeClr val="tx1"/>
                          </a:solidFill>
                          <a:effectLst/>
                          <a:latin typeface="Inter SemiBold"/>
                          <a:ea typeface="Times New Roman"/>
                          <a:cs typeface="Times New Roman"/>
                          <a:sym typeface="Arial"/>
                        </a:rPr>
                        <a:t>дней</a:t>
                      </a:r>
                    </a:p>
                  </a:txBody>
                  <a:tcPr marL="42358" marR="423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R="0" algn="ctr" rtl="0">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Times New Roman"/>
                          <a:sym typeface="Arial"/>
                        </a:rPr>
                        <a:t>42,2</a:t>
                      </a:r>
                      <a:endParaRPr lang="ru-RU" sz="800" b="0" i="0" u="none" strike="noStrike" cap="none" dirty="0">
                        <a:solidFill>
                          <a:schemeClr val="tx1"/>
                        </a:solidFill>
                        <a:effectLst/>
                        <a:latin typeface="Inter SemiBold"/>
                        <a:ea typeface="Times New Roman"/>
                        <a:cs typeface="Times New Roman"/>
                        <a:sym typeface="Arial"/>
                      </a:endParaRPr>
                    </a:p>
                  </a:txBody>
                  <a:tcPr marL="42358" marR="423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R="0" algn="ctr" rtl="0">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Times New Roman"/>
                          <a:sym typeface="Arial"/>
                        </a:rPr>
                        <a:t>32,0</a:t>
                      </a:r>
                      <a:endParaRPr lang="ru-RU" sz="800" b="0" i="0" u="none" strike="noStrike" cap="none" dirty="0">
                        <a:solidFill>
                          <a:schemeClr val="tx1"/>
                        </a:solidFill>
                        <a:effectLst/>
                        <a:latin typeface="Inter SemiBold"/>
                        <a:ea typeface="Times New Roman"/>
                        <a:cs typeface="Times New Roman"/>
                        <a:sym typeface="Arial"/>
                      </a:endParaRPr>
                    </a:p>
                  </a:txBody>
                  <a:tcPr marL="42358" marR="423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R="0" algn="ctr" rtl="0">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Times New Roman"/>
                          <a:sym typeface="Arial"/>
                        </a:rPr>
                        <a:t>37,25</a:t>
                      </a:r>
                      <a:endParaRPr lang="ru-RU" sz="800" b="0" i="0" u="none" strike="noStrike" cap="none" dirty="0">
                        <a:solidFill>
                          <a:schemeClr val="tx1"/>
                        </a:solidFill>
                        <a:effectLst/>
                        <a:latin typeface="Inter SemiBold"/>
                        <a:ea typeface="Times New Roman"/>
                        <a:cs typeface="Times New Roman"/>
                        <a:sym typeface="Arial"/>
                      </a:endParaRPr>
                    </a:p>
                  </a:txBody>
                  <a:tcPr marL="42358" marR="423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R="0" algn="ctr" rtl="0">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Times New Roman"/>
                          <a:sym typeface="Arial"/>
                        </a:rPr>
                        <a:t>69</a:t>
                      </a:r>
                      <a:endParaRPr lang="ru-RU" sz="800" b="0" i="0" u="none" strike="noStrike" cap="none" dirty="0">
                        <a:solidFill>
                          <a:schemeClr val="tx1"/>
                        </a:solidFill>
                        <a:effectLst/>
                        <a:latin typeface="Inter SemiBold"/>
                        <a:ea typeface="Times New Roman"/>
                        <a:cs typeface="Times New Roman"/>
                        <a:sym typeface="Arial"/>
                      </a:endParaRPr>
                    </a:p>
                  </a:txBody>
                  <a:tcPr marL="42358" marR="423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R="0" algn="ctr" rtl="0">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Times New Roman"/>
                          <a:sym typeface="Arial"/>
                        </a:rPr>
                        <a:t>69</a:t>
                      </a:r>
                      <a:endParaRPr lang="ru-RU" sz="800" b="0" i="0" u="none" strike="noStrike" cap="none" dirty="0">
                        <a:solidFill>
                          <a:schemeClr val="tx1"/>
                        </a:solidFill>
                        <a:effectLst/>
                        <a:latin typeface="Inter SemiBold"/>
                        <a:ea typeface="Times New Roman"/>
                        <a:cs typeface="Times New Roman"/>
                        <a:sym typeface="Arial"/>
                      </a:endParaRPr>
                    </a:p>
                  </a:txBody>
                  <a:tcPr marL="42358" marR="423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R="0" algn="ctr" rtl="0">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Times New Roman"/>
                          <a:sym typeface="Arial"/>
                        </a:rPr>
                        <a:t>69</a:t>
                      </a:r>
                      <a:endParaRPr lang="ru-RU" sz="800" b="0" i="0" u="none" strike="noStrike" cap="none" dirty="0">
                        <a:solidFill>
                          <a:schemeClr val="tx1"/>
                        </a:solidFill>
                        <a:effectLst/>
                        <a:latin typeface="Inter SemiBold"/>
                        <a:ea typeface="Times New Roman"/>
                        <a:cs typeface="Times New Roman"/>
                        <a:sym typeface="Arial"/>
                      </a:endParaRPr>
                    </a:p>
                  </a:txBody>
                  <a:tcPr marL="42358" marR="423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611672">
                <a:tc>
                  <a:txBody>
                    <a:bodyPr/>
                    <a:lstStyle/>
                    <a:p>
                      <a:pPr marR="0" algn="l" rtl="0" fontAlgn="t">
                        <a:lnSpc>
                          <a:spcPct val="115000"/>
                        </a:lnSpc>
                        <a:spcBef>
                          <a:spcPts val="0"/>
                        </a:spcBef>
                        <a:spcAft>
                          <a:spcPts val="0"/>
                        </a:spcAft>
                        <a:buClr>
                          <a:srgbClr val="000000"/>
                        </a:buClr>
                        <a:buFont typeface="Arial"/>
                      </a:pPr>
                      <a:r>
                        <a:rPr lang="ru-RU" sz="800" b="0" i="0" u="none" strike="noStrike" cap="none" dirty="0">
                          <a:solidFill>
                            <a:schemeClr val="tx1"/>
                          </a:solidFill>
                          <a:effectLst/>
                          <a:latin typeface="Inter SemiBold"/>
                          <a:ea typeface="Times New Roman"/>
                          <a:cs typeface="Times New Roman"/>
                          <a:sym typeface="Arial"/>
                        </a:rPr>
                        <a:t>Средства, израсходованные на мероприятия по охране труда в расчёте на 1 работающего</a:t>
                      </a:r>
                    </a:p>
                  </a:txBody>
                  <a:tcPr marL="8709" marR="8709" marT="87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a:solidFill>
                            <a:schemeClr val="tx1"/>
                          </a:solidFill>
                          <a:effectLst/>
                          <a:latin typeface="Inter SemiBold"/>
                          <a:ea typeface="Times New Roman"/>
                          <a:cs typeface="Times New Roman"/>
                          <a:sym typeface="Arial"/>
                        </a:rPr>
                        <a:t> руб.</a:t>
                      </a:r>
                    </a:p>
                  </a:txBody>
                  <a:tcPr marL="8709" marR="8709" marT="87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dirty="0">
                          <a:solidFill>
                            <a:schemeClr val="tx1"/>
                          </a:solidFill>
                          <a:effectLst/>
                          <a:latin typeface="Inter SemiBold"/>
                          <a:ea typeface="Times New Roman"/>
                          <a:cs typeface="Times New Roman"/>
                          <a:sym typeface="Arial"/>
                        </a:rPr>
                        <a:t>10500,00</a:t>
                      </a:r>
                    </a:p>
                  </a:txBody>
                  <a:tcPr marL="8709" marR="8709" marT="87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a:solidFill>
                            <a:schemeClr val="tx1"/>
                          </a:solidFill>
                          <a:effectLst/>
                          <a:latin typeface="Inter SemiBold"/>
                          <a:ea typeface="Times New Roman"/>
                          <a:cs typeface="Times New Roman"/>
                          <a:sym typeface="Arial"/>
                        </a:rPr>
                        <a:t>10700,00</a:t>
                      </a:r>
                    </a:p>
                  </a:txBody>
                  <a:tcPr marL="8709" marR="8709" marT="87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a:solidFill>
                            <a:schemeClr val="tx1"/>
                          </a:solidFill>
                          <a:effectLst/>
                          <a:latin typeface="Inter SemiBold"/>
                          <a:ea typeface="Times New Roman"/>
                          <a:cs typeface="Times New Roman"/>
                          <a:sym typeface="Arial"/>
                        </a:rPr>
                        <a:t>5650,00</a:t>
                      </a:r>
                    </a:p>
                  </a:txBody>
                  <a:tcPr marL="8709" marR="8709" marT="87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dirty="0">
                          <a:solidFill>
                            <a:schemeClr val="tx1"/>
                          </a:solidFill>
                          <a:effectLst/>
                          <a:latin typeface="Inter SemiBold"/>
                          <a:ea typeface="Times New Roman"/>
                          <a:cs typeface="Times New Roman"/>
                          <a:sym typeface="Arial"/>
                        </a:rPr>
                        <a:t>5650,00</a:t>
                      </a:r>
                    </a:p>
                  </a:txBody>
                  <a:tcPr marL="8709" marR="8709" marT="87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dirty="0">
                          <a:solidFill>
                            <a:schemeClr val="tx1"/>
                          </a:solidFill>
                          <a:effectLst/>
                          <a:latin typeface="Inter SemiBold"/>
                          <a:ea typeface="Times New Roman"/>
                          <a:cs typeface="Times New Roman"/>
                          <a:sym typeface="Arial"/>
                        </a:rPr>
                        <a:t>5650,00</a:t>
                      </a:r>
                    </a:p>
                  </a:txBody>
                  <a:tcPr marL="8709" marR="8709" marT="87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dirty="0">
                          <a:solidFill>
                            <a:schemeClr val="tx1"/>
                          </a:solidFill>
                          <a:effectLst/>
                          <a:latin typeface="Inter SemiBold"/>
                          <a:ea typeface="Times New Roman"/>
                          <a:cs typeface="Times New Roman"/>
                          <a:sym typeface="Arial"/>
                        </a:rPr>
                        <a:t>5650,00</a:t>
                      </a:r>
                    </a:p>
                  </a:txBody>
                  <a:tcPr marL="8709" marR="8709" marT="87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356766">
                <a:tc>
                  <a:txBody>
                    <a:bodyPr/>
                    <a:lstStyle/>
                    <a:p>
                      <a:pPr marR="0" algn="l" rtl="0" fontAlgn="ctr">
                        <a:lnSpc>
                          <a:spcPct val="115000"/>
                        </a:lnSpc>
                        <a:spcBef>
                          <a:spcPts val="0"/>
                        </a:spcBef>
                        <a:spcAft>
                          <a:spcPts val="0"/>
                        </a:spcAft>
                        <a:buClr>
                          <a:srgbClr val="000000"/>
                        </a:buClr>
                        <a:buFont typeface="Arial"/>
                      </a:pPr>
                      <a:r>
                        <a:rPr lang="ru-RU" sz="800" b="0" i="0" u="none" strike="noStrike" cap="none" dirty="0">
                          <a:solidFill>
                            <a:schemeClr val="tx1"/>
                          </a:solidFill>
                          <a:effectLst/>
                          <a:latin typeface="Inter SemiBold"/>
                          <a:ea typeface="Times New Roman"/>
                          <a:cs typeface="Times New Roman"/>
                          <a:sym typeface="Arial"/>
                        </a:rPr>
                        <a:t>Сумма дней нетрудоспособности по всем случаям.</a:t>
                      </a:r>
                    </a:p>
                  </a:txBody>
                  <a:tcPr marL="8709" marR="8709" marT="87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a:solidFill>
                            <a:schemeClr val="tx1"/>
                          </a:solidFill>
                          <a:effectLst/>
                          <a:latin typeface="Inter SemiBold"/>
                          <a:ea typeface="Times New Roman"/>
                          <a:cs typeface="Times New Roman"/>
                          <a:sym typeface="Arial"/>
                        </a:rPr>
                        <a:t>дней</a:t>
                      </a:r>
                    </a:p>
                  </a:txBody>
                  <a:tcPr marL="8709" marR="8709" marT="87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dirty="0">
                          <a:solidFill>
                            <a:schemeClr val="tx1"/>
                          </a:solidFill>
                          <a:effectLst/>
                          <a:latin typeface="Inter SemiBold"/>
                          <a:ea typeface="Times New Roman"/>
                          <a:cs typeface="Times New Roman"/>
                          <a:sym typeface="Arial"/>
                        </a:rPr>
                        <a:t>549,00</a:t>
                      </a:r>
                    </a:p>
                  </a:txBody>
                  <a:tcPr marL="8709" marR="8709" marT="87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dirty="0">
                          <a:solidFill>
                            <a:schemeClr val="tx1"/>
                          </a:solidFill>
                          <a:effectLst/>
                          <a:latin typeface="Inter SemiBold"/>
                          <a:ea typeface="Times New Roman"/>
                          <a:cs typeface="Times New Roman"/>
                          <a:sym typeface="Arial"/>
                        </a:rPr>
                        <a:t>288,00</a:t>
                      </a:r>
                    </a:p>
                  </a:txBody>
                  <a:tcPr marL="8709" marR="8709" marT="87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dirty="0">
                          <a:solidFill>
                            <a:schemeClr val="tx1"/>
                          </a:solidFill>
                          <a:effectLst/>
                          <a:latin typeface="Inter SemiBold"/>
                          <a:ea typeface="Times New Roman"/>
                          <a:cs typeface="Times New Roman"/>
                          <a:sym typeface="Arial"/>
                        </a:rPr>
                        <a:t> </a:t>
                      </a:r>
                      <a:r>
                        <a:rPr lang="ru-RU" sz="800" b="0" i="0" u="none" strike="noStrike" cap="none" dirty="0" smtClean="0">
                          <a:solidFill>
                            <a:schemeClr val="tx1"/>
                          </a:solidFill>
                          <a:effectLst/>
                          <a:latin typeface="Inter SemiBold"/>
                          <a:ea typeface="Times New Roman"/>
                          <a:cs typeface="Times New Roman"/>
                          <a:sym typeface="Arial"/>
                        </a:rPr>
                        <a:t>0,00</a:t>
                      </a:r>
                      <a:endParaRPr lang="ru-RU" sz="800" b="0" i="0" u="none" strike="noStrike" cap="none" dirty="0">
                        <a:solidFill>
                          <a:schemeClr val="tx1"/>
                        </a:solidFill>
                        <a:effectLst/>
                        <a:latin typeface="Inter SemiBold"/>
                        <a:ea typeface="Times New Roman"/>
                        <a:cs typeface="Times New Roman"/>
                        <a:sym typeface="Arial"/>
                      </a:endParaRPr>
                    </a:p>
                  </a:txBody>
                  <a:tcPr marL="8709" marR="8709" marT="87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dirty="0" smtClean="0">
                          <a:solidFill>
                            <a:schemeClr val="tx1"/>
                          </a:solidFill>
                          <a:effectLst/>
                          <a:latin typeface="Inter SemiBold"/>
                          <a:ea typeface="Times New Roman"/>
                          <a:cs typeface="Times New Roman"/>
                          <a:sym typeface="Arial"/>
                        </a:rPr>
                        <a:t>0,00</a:t>
                      </a:r>
                      <a:r>
                        <a:rPr lang="ru-RU" sz="800" b="0" i="0" u="none" strike="noStrike" cap="none" dirty="0">
                          <a:solidFill>
                            <a:schemeClr val="tx1"/>
                          </a:solidFill>
                          <a:effectLst/>
                          <a:latin typeface="Inter SemiBold"/>
                          <a:ea typeface="Times New Roman"/>
                          <a:cs typeface="Times New Roman"/>
                          <a:sym typeface="Arial"/>
                        </a:rPr>
                        <a:t> </a:t>
                      </a:r>
                    </a:p>
                  </a:txBody>
                  <a:tcPr marL="8709" marR="8709" marT="87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dirty="0">
                          <a:solidFill>
                            <a:schemeClr val="tx1"/>
                          </a:solidFill>
                          <a:effectLst/>
                          <a:latin typeface="Inter SemiBold"/>
                          <a:ea typeface="Times New Roman"/>
                          <a:cs typeface="Times New Roman"/>
                          <a:sym typeface="Arial"/>
                        </a:rPr>
                        <a:t>0,00</a:t>
                      </a:r>
                    </a:p>
                  </a:txBody>
                  <a:tcPr marL="8709" marR="8709" marT="87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fontAlgn="ctr">
                        <a:lnSpc>
                          <a:spcPct val="115000"/>
                        </a:lnSpc>
                        <a:spcBef>
                          <a:spcPts val="0"/>
                        </a:spcBef>
                        <a:spcAft>
                          <a:spcPts val="0"/>
                        </a:spcAft>
                        <a:buClr>
                          <a:srgbClr val="000000"/>
                        </a:buClr>
                        <a:buFont typeface="Arial"/>
                      </a:pPr>
                      <a:r>
                        <a:rPr lang="ru-RU" sz="800" b="0" i="0" u="none" strike="noStrike" cap="none" dirty="0">
                          <a:solidFill>
                            <a:schemeClr val="tx1"/>
                          </a:solidFill>
                          <a:effectLst/>
                          <a:latin typeface="Inter SemiBold"/>
                          <a:ea typeface="Times New Roman"/>
                          <a:cs typeface="Times New Roman"/>
                          <a:sym typeface="Arial"/>
                        </a:rPr>
                        <a:t>0,00</a:t>
                      </a:r>
                    </a:p>
                  </a:txBody>
                  <a:tcPr marL="8709" marR="8709" marT="870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3653708382"/>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ctrTitle"/>
          </p:nvPr>
        </p:nvSpPr>
        <p:spPr>
          <a:xfrm>
            <a:off x="781842" y="67734"/>
            <a:ext cx="7862923" cy="416165"/>
          </a:xfrm>
        </p:spPr>
        <p:txBody>
          <a:bodyPr/>
          <a:lstStyle/>
          <a:p>
            <a:r>
              <a:rPr lang="ru-RU" sz="1400" dirty="0">
                <a:solidFill>
                  <a:schemeClr val="tx1">
                    <a:lumMod val="75000"/>
                  </a:schemeClr>
                </a:solidFill>
              </a:rPr>
              <a:t>Муниципальная программа «Муниципальное хозяйство», </a:t>
            </a:r>
            <a:r>
              <a:rPr lang="ru-RU" sz="1400" b="0" dirty="0">
                <a:solidFill>
                  <a:schemeClr val="tx1">
                    <a:lumMod val="75000"/>
                  </a:schemeClr>
                </a:solidFill>
              </a:rPr>
              <a:t>тыс. ₽ </a:t>
            </a:r>
          </a:p>
        </p:txBody>
      </p:sp>
      <p:pic>
        <p:nvPicPr>
          <p:cNvPr id="4" name="Рисунок 3"/>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45017" y="869581"/>
            <a:ext cx="1585384" cy="1198648"/>
          </a:xfrm>
          <a:prstGeom prst="rect">
            <a:avLst/>
          </a:prstGeom>
          <a:noFill/>
        </p:spPr>
      </p:pic>
      <p:sp>
        <p:nvSpPr>
          <p:cNvPr id="6" name="Прямоугольник 5"/>
          <p:cNvSpPr/>
          <p:nvPr/>
        </p:nvSpPr>
        <p:spPr>
          <a:xfrm>
            <a:off x="2647481" y="869581"/>
            <a:ext cx="4572000" cy="577081"/>
          </a:xfrm>
          <a:prstGeom prst="rect">
            <a:avLst/>
          </a:prstGeom>
        </p:spPr>
        <p:txBody>
          <a:bodyPr>
            <a:spAutoFit/>
          </a:bodyPr>
          <a:lstStyle/>
          <a:p>
            <a:r>
              <a:rPr lang="ru-RU" sz="1050" b="1" dirty="0">
                <a:latin typeface="Inter SemiBold"/>
              </a:rPr>
              <a:t>Цель:</a:t>
            </a:r>
            <a:r>
              <a:rPr lang="ru-RU" sz="1050" dirty="0">
                <a:latin typeface="Inter SemiBold"/>
              </a:rPr>
              <a:t> Развитие муниципального хозяйства и территории в целях обеспечения комфортных условий проживания населения в настоящем и будущем</a:t>
            </a:r>
          </a:p>
        </p:txBody>
      </p:sp>
      <p:graphicFrame>
        <p:nvGraphicFramePr>
          <p:cNvPr id="8" name="Таблица 7"/>
          <p:cNvGraphicFramePr>
            <a:graphicFrameLocks noGrp="1"/>
          </p:cNvGraphicFramePr>
          <p:nvPr>
            <p:extLst>
              <p:ext uri="{D42A27DB-BD31-4B8C-83A1-F6EECF244321}">
                <p14:modId xmlns:p14="http://schemas.microsoft.com/office/powerpoint/2010/main" val="979045237"/>
              </p:ext>
            </p:extLst>
          </p:nvPr>
        </p:nvGraphicFramePr>
        <p:xfrm>
          <a:off x="268817" y="2254371"/>
          <a:ext cx="8663516" cy="2634870"/>
        </p:xfrm>
        <a:graphic>
          <a:graphicData uri="http://schemas.openxmlformats.org/drawingml/2006/table">
            <a:tbl>
              <a:tblPr firstRow="1" firstCol="1" bandRow="1">
                <a:tableStyleId>{53E16DD9-AC6D-41A8-A6A0-D293053FCF31}</a:tableStyleId>
              </a:tblPr>
              <a:tblGrid>
                <a:gridCol w="3389201"/>
                <a:gridCol w="1119191"/>
                <a:gridCol w="1093738"/>
                <a:gridCol w="984210"/>
                <a:gridCol w="1092966"/>
                <a:gridCol w="984210"/>
              </a:tblGrid>
              <a:tr h="335997">
                <a:tc>
                  <a:txBody>
                    <a:bodyPr/>
                    <a:lstStyle/>
                    <a:p>
                      <a:pPr algn="ctr">
                        <a:lnSpc>
                          <a:spcPct val="115000"/>
                        </a:lnSpc>
                        <a:spcAft>
                          <a:spcPts val="0"/>
                        </a:spcAft>
                      </a:pPr>
                      <a:r>
                        <a:rPr lang="ru-RU" sz="1000" b="1" dirty="0" smtClean="0">
                          <a:solidFill>
                            <a:srgbClr val="FFFFFF"/>
                          </a:solidFill>
                          <a:effectLst/>
                          <a:latin typeface="Inter SemiBold"/>
                          <a:ea typeface="Calibri"/>
                          <a:cs typeface="Times New Roman"/>
                        </a:rPr>
                        <a:t>Программа / подпрограмма</a:t>
                      </a:r>
                      <a:endParaRPr lang="ru-RU" sz="900" dirty="0">
                        <a:solidFill>
                          <a:srgbClr val="FFFFFF"/>
                        </a:solidFill>
                        <a:effectLst/>
                        <a:latin typeface="Inter SemiBold"/>
                        <a:ea typeface="Calibri"/>
                        <a:cs typeface="Times New Roman"/>
                      </a:endParaRPr>
                    </a:p>
                  </a:txBody>
                  <a:tcPr marL="39786" marR="39786" marT="0" marB="0" anchor="ctr">
                    <a:solidFill>
                      <a:schemeClr val="accent1">
                        <a:lumMod val="75000"/>
                      </a:schemeClr>
                    </a:solidFill>
                  </a:tcPr>
                </a:tc>
                <a:tc>
                  <a:txBody>
                    <a:bodyPr/>
                    <a:lstStyle/>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2024</a:t>
                      </a:r>
                    </a:p>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отчет</a:t>
                      </a:r>
                    </a:p>
                  </a:txBody>
                  <a:tcPr marL="132911" marR="4923" marT="4923" marB="0" anchor="ctr">
                    <a:solidFill>
                      <a:schemeClr val="accent1">
                        <a:lumMod val="75000"/>
                      </a:schemeClr>
                    </a:solidFill>
                  </a:tcPr>
                </a:tc>
                <a:tc>
                  <a:txBody>
                    <a:bodyPr/>
                    <a:lstStyle/>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2025</a:t>
                      </a:r>
                    </a:p>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оценка</a:t>
                      </a:r>
                    </a:p>
                  </a:txBody>
                  <a:tcPr marL="132911" marR="4923" marT="4923" marB="0" anchor="ctr">
                    <a:solidFill>
                      <a:schemeClr val="accent1">
                        <a:lumMod val="75000"/>
                      </a:schemeClr>
                    </a:solidFill>
                  </a:tcPr>
                </a:tc>
                <a:tc>
                  <a:txBody>
                    <a:bodyPr/>
                    <a:lstStyle/>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dirty="0" smtClean="0">
                          <a:solidFill>
                            <a:srgbClr val="FFFFFF"/>
                          </a:solidFill>
                          <a:effectLst/>
                          <a:latin typeface="Be Vietnam Pro"/>
                        </a:rPr>
                        <a:t>2026</a:t>
                      </a:r>
                    </a:p>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план</a:t>
                      </a:r>
                      <a:endParaRPr lang="ru-RU" sz="1100" b="1" i="0" u="none" strike="noStrike" cap="none" dirty="0">
                        <a:solidFill>
                          <a:srgbClr val="FFFFFF"/>
                        </a:solidFill>
                        <a:effectLst/>
                        <a:latin typeface="Be Vietnam Pro"/>
                        <a:ea typeface="+mn-ea"/>
                        <a:cs typeface="+mn-cs"/>
                        <a:sym typeface="Arial"/>
                      </a:endParaRPr>
                    </a:p>
                  </a:txBody>
                  <a:tcPr marL="5606" marR="5606" marT="5606" marB="0" anchor="ctr">
                    <a:solidFill>
                      <a:schemeClr val="accent1">
                        <a:lumMod val="75000"/>
                      </a:schemeClr>
                    </a:solidFill>
                  </a:tcPr>
                </a:tc>
                <a:tc>
                  <a:txBody>
                    <a:bodyPr/>
                    <a:lstStyle/>
                    <a:p>
                      <a:pPr marR="0" algn="ctr" rtl="0" fontAlgn="ctr">
                        <a:lnSpc>
                          <a:spcPct val="100000"/>
                        </a:lnSpc>
                        <a:spcBef>
                          <a:spcPts val="0"/>
                        </a:spcBef>
                        <a:spcAft>
                          <a:spcPts val="0"/>
                        </a:spcAft>
                        <a:buClr>
                          <a:srgbClr val="000000"/>
                        </a:buClr>
                        <a:buFont typeface="Arial"/>
                      </a:pPr>
                      <a:r>
                        <a:rPr lang="ru-RU" sz="1100" b="1" i="0" u="none" strike="noStrike" cap="none" dirty="0" smtClean="0">
                          <a:solidFill>
                            <a:srgbClr val="FFFFFF"/>
                          </a:solidFill>
                          <a:effectLst/>
                          <a:latin typeface="Be Vietnam Pro"/>
                          <a:ea typeface="+mn-ea"/>
                          <a:cs typeface="+mn-cs"/>
                          <a:sym typeface="Arial"/>
                        </a:rPr>
                        <a:t>2027</a:t>
                      </a:r>
                    </a:p>
                    <a:p>
                      <a:pPr marR="0" algn="ctr" rtl="0" fontAlgn="ctr">
                        <a:lnSpc>
                          <a:spcPct val="100000"/>
                        </a:lnSpc>
                        <a:spcBef>
                          <a:spcPts val="0"/>
                        </a:spcBef>
                        <a:spcAft>
                          <a:spcPts val="0"/>
                        </a:spcAft>
                        <a:buClr>
                          <a:srgbClr val="000000"/>
                        </a:buClr>
                        <a:buFont typeface="Arial"/>
                      </a:pPr>
                      <a:r>
                        <a:rPr lang="ru-RU" sz="1100" b="1" i="0" u="none" strike="noStrike" cap="none" dirty="0" smtClean="0">
                          <a:solidFill>
                            <a:srgbClr val="FFFFFF"/>
                          </a:solidFill>
                          <a:effectLst/>
                          <a:latin typeface="Be Vietnam Pro"/>
                          <a:ea typeface="+mn-ea"/>
                          <a:cs typeface="+mn-cs"/>
                          <a:sym typeface="Arial"/>
                        </a:rPr>
                        <a:t>план</a:t>
                      </a:r>
                      <a:endParaRPr lang="ru-RU" sz="1100" b="1" i="0" u="none" strike="noStrike" cap="none" dirty="0">
                        <a:solidFill>
                          <a:srgbClr val="FFFFFF"/>
                        </a:solidFill>
                        <a:effectLst/>
                        <a:latin typeface="Be Vietnam Pro"/>
                        <a:ea typeface="+mn-ea"/>
                        <a:cs typeface="+mn-cs"/>
                        <a:sym typeface="Arial"/>
                      </a:endParaRPr>
                    </a:p>
                  </a:txBody>
                  <a:tcPr marL="4923" marR="4923" marT="4923" marB="0" anchor="ctr">
                    <a:solidFill>
                      <a:schemeClr val="accent1">
                        <a:lumMod val="75000"/>
                      </a:schemeClr>
                    </a:solidFill>
                  </a:tcPr>
                </a:tc>
                <a:tc>
                  <a:txBody>
                    <a:bodyPr/>
                    <a:lstStyle/>
                    <a:p>
                      <a:pPr marR="0" algn="ctr" rtl="0" fontAlgn="ctr">
                        <a:lnSpc>
                          <a:spcPct val="100000"/>
                        </a:lnSpc>
                        <a:spcBef>
                          <a:spcPts val="0"/>
                        </a:spcBef>
                        <a:spcAft>
                          <a:spcPts val="0"/>
                        </a:spcAft>
                        <a:buClr>
                          <a:srgbClr val="000000"/>
                        </a:buClr>
                        <a:buFont typeface="Arial"/>
                      </a:pPr>
                      <a:r>
                        <a:rPr lang="ru-RU" sz="1100" b="1" i="0" u="none" strike="noStrike" cap="none" dirty="0" smtClean="0">
                          <a:solidFill>
                            <a:srgbClr val="FFFFFF"/>
                          </a:solidFill>
                          <a:effectLst/>
                          <a:latin typeface="Be Vietnam Pro"/>
                          <a:ea typeface="+mn-ea"/>
                          <a:cs typeface="+mn-cs"/>
                          <a:sym typeface="Arial"/>
                        </a:rPr>
                        <a:t>2028</a:t>
                      </a:r>
                    </a:p>
                    <a:p>
                      <a:pPr marR="0" algn="ctr" rtl="0" fontAlgn="ctr">
                        <a:lnSpc>
                          <a:spcPct val="100000"/>
                        </a:lnSpc>
                        <a:spcBef>
                          <a:spcPts val="0"/>
                        </a:spcBef>
                        <a:spcAft>
                          <a:spcPts val="0"/>
                        </a:spcAft>
                        <a:buClr>
                          <a:srgbClr val="000000"/>
                        </a:buClr>
                        <a:buFont typeface="Arial"/>
                      </a:pPr>
                      <a:r>
                        <a:rPr lang="ru-RU" sz="1100" b="1" i="0" u="none" strike="noStrike" cap="none" dirty="0" smtClean="0">
                          <a:solidFill>
                            <a:srgbClr val="FFFFFF"/>
                          </a:solidFill>
                          <a:effectLst/>
                          <a:latin typeface="Be Vietnam Pro"/>
                          <a:ea typeface="+mn-ea"/>
                          <a:cs typeface="+mn-cs"/>
                          <a:sym typeface="Arial"/>
                        </a:rPr>
                        <a:t>план</a:t>
                      </a:r>
                      <a:endParaRPr lang="ru-RU" sz="1100" b="1" i="0" u="none" strike="noStrike" cap="none" dirty="0">
                        <a:solidFill>
                          <a:srgbClr val="FFFFFF"/>
                        </a:solidFill>
                        <a:effectLst/>
                        <a:latin typeface="Be Vietnam Pro"/>
                        <a:ea typeface="+mn-ea"/>
                        <a:cs typeface="+mn-cs"/>
                        <a:sym typeface="Arial"/>
                      </a:endParaRPr>
                    </a:p>
                  </a:txBody>
                  <a:tcPr marL="4923" marR="4923" marT="4923" marB="0" anchor="ctr">
                    <a:solidFill>
                      <a:schemeClr val="accent1">
                        <a:lumMod val="75000"/>
                      </a:schemeClr>
                    </a:solidFill>
                  </a:tcPr>
                </a:tc>
              </a:tr>
              <a:tr h="486610">
                <a:tc>
                  <a:txBody>
                    <a:bodyPr/>
                    <a:lstStyle/>
                    <a:p>
                      <a:pPr algn="l">
                        <a:lnSpc>
                          <a:spcPct val="115000"/>
                        </a:lnSpc>
                        <a:spcAft>
                          <a:spcPts val="0"/>
                        </a:spcAft>
                      </a:pPr>
                      <a:r>
                        <a:rPr lang="ru-RU" sz="1000" b="1" dirty="0" smtClean="0">
                          <a:solidFill>
                            <a:schemeClr val="accent5">
                              <a:lumMod val="10000"/>
                            </a:schemeClr>
                          </a:solidFill>
                          <a:effectLst/>
                          <a:latin typeface="Inter SemiBold"/>
                          <a:ea typeface="Calibri"/>
                          <a:cs typeface="Times New Roman"/>
                        </a:rPr>
                        <a:t>ИТОГО расходов по МП </a:t>
                      </a:r>
                      <a:r>
                        <a:rPr lang="ru-RU" sz="1000" b="1" dirty="0" smtClean="0">
                          <a:effectLst/>
                          <a:latin typeface="Inter SemiBold"/>
                        </a:rPr>
                        <a:t>«</a:t>
                      </a:r>
                      <a:r>
                        <a:rPr lang="ru-RU" sz="1000" b="1" dirty="0">
                          <a:effectLst/>
                          <a:latin typeface="Inter SemiBold"/>
                        </a:rPr>
                        <a:t>Муниципальное </a:t>
                      </a:r>
                      <a:r>
                        <a:rPr lang="ru-RU" sz="1000" b="1" dirty="0" smtClean="0">
                          <a:effectLst/>
                          <a:latin typeface="Inter SemiBold"/>
                        </a:rPr>
                        <a:t>хозяйство»,</a:t>
                      </a:r>
                      <a:r>
                        <a:rPr lang="ru-RU" sz="1000" b="1" baseline="0" dirty="0" smtClean="0">
                          <a:effectLst/>
                          <a:latin typeface="Inter SemiBold"/>
                        </a:rPr>
                        <a:t> </a:t>
                      </a:r>
                      <a:r>
                        <a:rPr lang="ru-RU" sz="1000" b="1" dirty="0" smtClean="0">
                          <a:effectLst/>
                          <a:latin typeface="Inter SemiBold"/>
                        </a:rPr>
                        <a:t>в </a:t>
                      </a:r>
                      <a:r>
                        <a:rPr lang="ru-RU" sz="1000" b="1" dirty="0">
                          <a:effectLst/>
                          <a:latin typeface="Inter SemiBold"/>
                        </a:rPr>
                        <a:t>том числе:</a:t>
                      </a:r>
                      <a:endParaRPr lang="ru-RU" sz="1000" b="1" dirty="0">
                        <a:effectLst/>
                        <a:latin typeface="Inter SemiBold"/>
                        <a:ea typeface="Calibri"/>
                        <a:cs typeface="Times New Roman"/>
                      </a:endParaRPr>
                    </a:p>
                  </a:txBody>
                  <a:tcPr marL="56645" marR="56645" marT="0" marB="0" anchor="ctr">
                    <a:solidFill>
                      <a:schemeClr val="accent4"/>
                    </a:solidFill>
                  </a:tcPr>
                </a:tc>
                <a:tc>
                  <a:txBody>
                    <a:bodyPr/>
                    <a:lstStyle/>
                    <a:p>
                      <a:pPr algn="r">
                        <a:lnSpc>
                          <a:spcPct val="115000"/>
                        </a:lnSpc>
                        <a:spcAft>
                          <a:spcPts val="0"/>
                        </a:spcAft>
                      </a:pPr>
                      <a:r>
                        <a:rPr lang="ru-RU" sz="1000" b="1" dirty="0" smtClean="0">
                          <a:effectLst/>
                          <a:latin typeface="Inter SemiBold"/>
                        </a:rPr>
                        <a:t>242 330,1</a:t>
                      </a:r>
                      <a:endParaRPr lang="ru-RU" sz="1000" b="1" dirty="0">
                        <a:effectLst/>
                        <a:latin typeface="Inter SemiBold"/>
                        <a:ea typeface="Calibri"/>
                        <a:cs typeface="Times New Roman"/>
                      </a:endParaRPr>
                    </a:p>
                  </a:txBody>
                  <a:tcPr marL="56645" marR="56645" marT="0" marB="0" anchor="ctr">
                    <a:solidFill>
                      <a:schemeClr val="accent4"/>
                    </a:solidFill>
                  </a:tcPr>
                </a:tc>
                <a:tc>
                  <a:txBody>
                    <a:bodyPr/>
                    <a:lstStyle/>
                    <a:p>
                      <a:pPr algn="r">
                        <a:lnSpc>
                          <a:spcPct val="115000"/>
                        </a:lnSpc>
                        <a:spcAft>
                          <a:spcPts val="0"/>
                        </a:spcAft>
                      </a:pPr>
                      <a:r>
                        <a:rPr lang="ru-RU" sz="1000" b="1" dirty="0" smtClean="0">
                          <a:effectLst/>
                          <a:latin typeface="Inter SemiBold"/>
                        </a:rPr>
                        <a:t>583 407,91</a:t>
                      </a:r>
                      <a:endParaRPr lang="ru-RU" sz="1000" b="1" dirty="0">
                        <a:effectLst/>
                        <a:latin typeface="Inter SemiBold"/>
                        <a:ea typeface="Calibri"/>
                        <a:cs typeface="Times New Roman"/>
                      </a:endParaRPr>
                    </a:p>
                  </a:txBody>
                  <a:tcPr marL="56645" marR="56645" marT="0" marB="0" anchor="ctr">
                    <a:solidFill>
                      <a:schemeClr val="accent4"/>
                    </a:solidFill>
                  </a:tcPr>
                </a:tc>
                <a:tc>
                  <a:txBody>
                    <a:bodyPr/>
                    <a:lstStyle/>
                    <a:p>
                      <a:pPr algn="r">
                        <a:lnSpc>
                          <a:spcPct val="115000"/>
                        </a:lnSpc>
                        <a:spcAft>
                          <a:spcPts val="0"/>
                        </a:spcAft>
                      </a:pPr>
                      <a:r>
                        <a:rPr lang="ru-RU" sz="1000" b="1" dirty="0" smtClean="0">
                          <a:effectLst/>
                          <a:latin typeface="Inter SemiBold"/>
                        </a:rPr>
                        <a:t>508 122,64</a:t>
                      </a:r>
                    </a:p>
                  </a:txBody>
                  <a:tcPr marL="56645" marR="56645" marT="0" marB="0" anchor="ctr">
                    <a:solidFill>
                      <a:schemeClr val="accent4"/>
                    </a:solidFill>
                  </a:tcPr>
                </a:tc>
                <a:tc>
                  <a:txBody>
                    <a:bodyPr/>
                    <a:lstStyle/>
                    <a:p>
                      <a:pPr algn="r">
                        <a:lnSpc>
                          <a:spcPct val="115000"/>
                        </a:lnSpc>
                        <a:spcAft>
                          <a:spcPts val="0"/>
                        </a:spcAft>
                      </a:pPr>
                      <a:r>
                        <a:rPr lang="ru-RU" sz="1000" b="1" dirty="0" smtClean="0">
                          <a:effectLst/>
                          <a:latin typeface="Inter SemiBold"/>
                        </a:rPr>
                        <a:t>553 080,82</a:t>
                      </a:r>
                    </a:p>
                  </a:txBody>
                  <a:tcPr marL="56645" marR="56645" marT="0" marB="0" anchor="ctr">
                    <a:solidFill>
                      <a:schemeClr val="accent4"/>
                    </a:solidFill>
                  </a:tcPr>
                </a:tc>
                <a:tc>
                  <a:txBody>
                    <a:bodyPr/>
                    <a:lstStyle/>
                    <a:p>
                      <a:pPr algn="r">
                        <a:lnSpc>
                          <a:spcPct val="115000"/>
                        </a:lnSpc>
                        <a:spcAft>
                          <a:spcPts val="0"/>
                        </a:spcAft>
                      </a:pPr>
                      <a:r>
                        <a:rPr lang="ru-RU" sz="1000" b="1" dirty="0" smtClean="0">
                          <a:effectLst/>
                          <a:latin typeface="Inter SemiBold"/>
                        </a:rPr>
                        <a:t>377 388,24</a:t>
                      </a:r>
                    </a:p>
                  </a:txBody>
                  <a:tcPr marL="56645" marR="56645" marT="0" marB="0" anchor="ctr">
                    <a:solidFill>
                      <a:schemeClr val="accent4"/>
                    </a:solidFill>
                  </a:tcPr>
                </a:tc>
              </a:tr>
              <a:tr h="335997">
                <a:tc>
                  <a:txBody>
                    <a:bodyPr/>
                    <a:lstStyle/>
                    <a:p>
                      <a:pPr marL="342900" lvl="0" indent="-342900" algn="l">
                        <a:lnSpc>
                          <a:spcPct val="115000"/>
                        </a:lnSpc>
                        <a:spcAft>
                          <a:spcPts val="0"/>
                        </a:spcAft>
                        <a:buSzPts val="1200"/>
                        <a:buFont typeface="Wingdings"/>
                        <a:buChar char=""/>
                      </a:pPr>
                      <a:r>
                        <a:rPr lang="ru-RU" sz="1000">
                          <a:effectLst/>
                          <a:latin typeface="Inter SemiBold"/>
                        </a:rPr>
                        <a:t>Территориальное развитие (градостроительство и землеустройство)</a:t>
                      </a:r>
                      <a:endParaRPr lang="ru-RU" sz="1000">
                        <a:effectLst/>
                        <a:latin typeface="Inter SemiBold"/>
                        <a:ea typeface="Calibri"/>
                        <a:cs typeface="Times New Roman"/>
                      </a:endParaRPr>
                    </a:p>
                  </a:txBody>
                  <a:tcPr marL="56645" marR="56645" marT="0" marB="0" anchor="ctr"/>
                </a:tc>
                <a:tc>
                  <a:txBody>
                    <a:bodyPr/>
                    <a:lstStyle/>
                    <a:p>
                      <a:pPr algn="r">
                        <a:lnSpc>
                          <a:spcPct val="115000"/>
                        </a:lnSpc>
                        <a:spcAft>
                          <a:spcPts val="0"/>
                        </a:spcAft>
                      </a:pPr>
                      <a:r>
                        <a:rPr lang="ru-RU" sz="1000" dirty="0">
                          <a:effectLst/>
                          <a:latin typeface="Inter SemiBold"/>
                        </a:rPr>
                        <a:t>0,0</a:t>
                      </a:r>
                      <a:endParaRPr lang="ru-RU" sz="1000" dirty="0">
                        <a:effectLst/>
                        <a:latin typeface="Inter SemiBold"/>
                        <a:ea typeface="Calibri"/>
                        <a:cs typeface="Times New Roman"/>
                      </a:endParaRPr>
                    </a:p>
                  </a:txBody>
                  <a:tcPr marL="56645" marR="56645" marT="0" marB="0" anchor="ctr"/>
                </a:tc>
                <a:tc>
                  <a:txBody>
                    <a:bodyPr/>
                    <a:lstStyle/>
                    <a:p>
                      <a:pPr algn="r">
                        <a:lnSpc>
                          <a:spcPct val="115000"/>
                        </a:lnSpc>
                        <a:spcAft>
                          <a:spcPts val="0"/>
                        </a:spcAft>
                      </a:pPr>
                      <a:r>
                        <a:rPr lang="ru-RU" sz="1000" dirty="0" smtClean="0">
                          <a:effectLst/>
                          <a:latin typeface="Inter SemiBold"/>
                        </a:rPr>
                        <a:t>1 434,36</a:t>
                      </a:r>
                      <a:endParaRPr lang="ru-RU" sz="1000" dirty="0">
                        <a:effectLst/>
                        <a:latin typeface="Inter SemiBold"/>
                        <a:ea typeface="Calibri"/>
                        <a:cs typeface="Times New Roman"/>
                      </a:endParaRPr>
                    </a:p>
                  </a:txBody>
                  <a:tcPr marL="56645" marR="56645" marT="0" marB="0" anchor="ctr"/>
                </a:tc>
                <a:tc>
                  <a:txBody>
                    <a:bodyPr/>
                    <a:lstStyle/>
                    <a:p>
                      <a:pPr algn="r">
                        <a:lnSpc>
                          <a:spcPct val="115000"/>
                        </a:lnSpc>
                        <a:spcAft>
                          <a:spcPts val="0"/>
                        </a:spcAft>
                      </a:pPr>
                      <a:r>
                        <a:rPr lang="ru-RU" sz="1000" dirty="0" smtClean="0">
                          <a:effectLst/>
                          <a:latin typeface="Inter SemiBold"/>
                        </a:rPr>
                        <a:t>6 900,00</a:t>
                      </a:r>
                      <a:endParaRPr lang="ru-RU" sz="1000" dirty="0">
                        <a:effectLst/>
                        <a:latin typeface="Inter SemiBold"/>
                        <a:ea typeface="Calibri"/>
                        <a:cs typeface="Times New Roman"/>
                      </a:endParaRPr>
                    </a:p>
                  </a:txBody>
                  <a:tcPr marL="56645" marR="56645" marT="0" marB="0" anchor="ctr"/>
                </a:tc>
                <a:tc>
                  <a:txBody>
                    <a:bodyPr/>
                    <a:lstStyle/>
                    <a:p>
                      <a:pPr algn="r">
                        <a:lnSpc>
                          <a:spcPct val="115000"/>
                        </a:lnSpc>
                        <a:spcAft>
                          <a:spcPts val="0"/>
                        </a:spcAft>
                      </a:pPr>
                      <a:r>
                        <a:rPr lang="ru-RU" sz="1000" dirty="0" smtClean="0">
                          <a:effectLst/>
                          <a:latin typeface="Inter SemiBold"/>
                        </a:rPr>
                        <a:t>0,00</a:t>
                      </a:r>
                      <a:endParaRPr lang="ru-RU" sz="1000" dirty="0">
                        <a:effectLst/>
                        <a:latin typeface="Inter SemiBold"/>
                        <a:ea typeface="Calibri"/>
                        <a:cs typeface="Times New Roman"/>
                      </a:endParaRPr>
                    </a:p>
                  </a:txBody>
                  <a:tcPr marL="56645" marR="56645" marT="0" marB="0" anchor="ctr"/>
                </a:tc>
                <a:tc>
                  <a:txBody>
                    <a:bodyPr/>
                    <a:lstStyle/>
                    <a:p>
                      <a:pPr algn="r">
                        <a:lnSpc>
                          <a:spcPct val="115000"/>
                        </a:lnSpc>
                        <a:spcAft>
                          <a:spcPts val="0"/>
                        </a:spcAft>
                      </a:pPr>
                      <a:r>
                        <a:rPr lang="ru-RU" sz="1000" dirty="0" smtClean="0">
                          <a:effectLst/>
                          <a:latin typeface="Inter SemiBold"/>
                        </a:rPr>
                        <a:t>0,00</a:t>
                      </a:r>
                      <a:endParaRPr lang="ru-RU" sz="1000" dirty="0">
                        <a:effectLst/>
                        <a:latin typeface="Inter SemiBold"/>
                        <a:ea typeface="Calibri"/>
                        <a:cs typeface="Times New Roman"/>
                      </a:endParaRPr>
                    </a:p>
                  </a:txBody>
                  <a:tcPr marL="56645" marR="56645" marT="0" marB="0" anchor="ctr"/>
                </a:tc>
              </a:tr>
              <a:tr h="220173">
                <a:tc>
                  <a:txBody>
                    <a:bodyPr/>
                    <a:lstStyle/>
                    <a:p>
                      <a:pPr marL="342900" lvl="0" indent="-342900" algn="l">
                        <a:lnSpc>
                          <a:spcPct val="115000"/>
                        </a:lnSpc>
                        <a:spcAft>
                          <a:spcPts val="0"/>
                        </a:spcAft>
                        <a:buSzPts val="1200"/>
                        <a:buFont typeface="Wingdings"/>
                        <a:buChar char=""/>
                      </a:pPr>
                      <a:r>
                        <a:rPr lang="ru-RU" sz="1000" dirty="0">
                          <a:effectLst/>
                          <a:latin typeface="Inter SemiBold"/>
                        </a:rPr>
                        <a:t>Содержание и развитие жилищного хозяйства</a:t>
                      </a:r>
                      <a:endParaRPr lang="ru-RU" sz="1000" dirty="0">
                        <a:effectLst/>
                        <a:latin typeface="Inter SemiBold"/>
                        <a:ea typeface="Calibri"/>
                        <a:cs typeface="Times New Roman"/>
                      </a:endParaRPr>
                    </a:p>
                  </a:txBody>
                  <a:tcPr marL="56645" marR="56645" marT="0" marB="0" anchor="ctr"/>
                </a:tc>
                <a:tc>
                  <a:txBody>
                    <a:bodyPr/>
                    <a:lstStyle/>
                    <a:p>
                      <a:pPr algn="r">
                        <a:lnSpc>
                          <a:spcPct val="115000"/>
                        </a:lnSpc>
                        <a:spcAft>
                          <a:spcPts val="0"/>
                        </a:spcAft>
                      </a:pPr>
                      <a:r>
                        <a:rPr lang="ru-RU" sz="1000" dirty="0" smtClean="0">
                          <a:effectLst/>
                          <a:latin typeface="Inter SemiBold"/>
                        </a:rPr>
                        <a:t>848,1</a:t>
                      </a:r>
                      <a:endParaRPr lang="ru-RU" sz="1000" dirty="0">
                        <a:effectLst/>
                        <a:latin typeface="Inter SemiBold"/>
                        <a:ea typeface="Calibri"/>
                        <a:cs typeface="Times New Roman"/>
                      </a:endParaRPr>
                    </a:p>
                  </a:txBody>
                  <a:tcPr marL="56645" marR="56645" marT="0" marB="0" anchor="ctr"/>
                </a:tc>
                <a:tc>
                  <a:txBody>
                    <a:bodyPr/>
                    <a:lstStyle/>
                    <a:p>
                      <a:pPr algn="r">
                        <a:lnSpc>
                          <a:spcPct val="115000"/>
                        </a:lnSpc>
                        <a:spcAft>
                          <a:spcPts val="0"/>
                        </a:spcAft>
                      </a:pPr>
                      <a:r>
                        <a:rPr lang="ru-RU" sz="1000" dirty="0" smtClean="0">
                          <a:effectLst/>
                          <a:latin typeface="Inter SemiBold"/>
                        </a:rPr>
                        <a:t>2 329,99</a:t>
                      </a:r>
                      <a:endParaRPr lang="ru-RU" sz="1000" dirty="0">
                        <a:effectLst/>
                        <a:latin typeface="Inter SemiBold"/>
                        <a:ea typeface="Calibri"/>
                        <a:cs typeface="Times New Roman"/>
                      </a:endParaRPr>
                    </a:p>
                  </a:txBody>
                  <a:tcPr marL="56645" marR="56645" marT="0" marB="0" anchor="ctr"/>
                </a:tc>
                <a:tc>
                  <a:txBody>
                    <a:bodyPr/>
                    <a:lstStyle/>
                    <a:p>
                      <a:pPr algn="r">
                        <a:lnSpc>
                          <a:spcPct val="115000"/>
                        </a:lnSpc>
                        <a:spcAft>
                          <a:spcPts val="0"/>
                        </a:spcAft>
                      </a:pPr>
                      <a:r>
                        <a:rPr lang="ru-RU" sz="1000" dirty="0" smtClean="0">
                          <a:effectLst/>
                          <a:latin typeface="Inter SemiBold"/>
                        </a:rPr>
                        <a:t>108 303,76</a:t>
                      </a:r>
                      <a:endParaRPr lang="ru-RU" sz="1000" dirty="0">
                        <a:effectLst/>
                        <a:latin typeface="Inter SemiBold"/>
                        <a:ea typeface="Calibri"/>
                        <a:cs typeface="Times New Roman"/>
                      </a:endParaRPr>
                    </a:p>
                  </a:txBody>
                  <a:tcPr marL="56645" marR="56645" marT="0" marB="0" anchor="ctr"/>
                </a:tc>
                <a:tc>
                  <a:txBody>
                    <a:bodyPr/>
                    <a:lstStyle/>
                    <a:p>
                      <a:pPr algn="r">
                        <a:lnSpc>
                          <a:spcPct val="115000"/>
                        </a:lnSpc>
                        <a:spcAft>
                          <a:spcPts val="0"/>
                        </a:spcAft>
                      </a:pPr>
                      <a:r>
                        <a:rPr lang="ru-RU" sz="1000" dirty="0" smtClean="0">
                          <a:effectLst/>
                          <a:latin typeface="Inter SemiBold"/>
                        </a:rPr>
                        <a:t>39 662,05</a:t>
                      </a:r>
                      <a:endParaRPr lang="ru-RU" sz="1000" dirty="0">
                        <a:effectLst/>
                        <a:latin typeface="Inter SemiBold"/>
                        <a:ea typeface="Calibri"/>
                        <a:cs typeface="Times New Roman"/>
                      </a:endParaRPr>
                    </a:p>
                  </a:txBody>
                  <a:tcPr marL="56645" marR="56645" marT="0" marB="0" anchor="ctr"/>
                </a:tc>
                <a:tc>
                  <a:txBody>
                    <a:bodyPr/>
                    <a:lstStyle/>
                    <a:p>
                      <a:pPr algn="r">
                        <a:lnSpc>
                          <a:spcPct val="115000"/>
                        </a:lnSpc>
                        <a:spcAft>
                          <a:spcPts val="0"/>
                        </a:spcAft>
                      </a:pPr>
                      <a:r>
                        <a:rPr lang="ru-RU" sz="1000" dirty="0" smtClean="0">
                          <a:effectLst/>
                          <a:latin typeface="Inter SemiBold"/>
                        </a:rPr>
                        <a:t>1 790,00</a:t>
                      </a:r>
                      <a:endParaRPr lang="ru-RU" sz="1000" dirty="0">
                        <a:effectLst/>
                        <a:latin typeface="Inter SemiBold"/>
                        <a:ea typeface="Calibri"/>
                        <a:cs typeface="Times New Roman"/>
                      </a:endParaRPr>
                    </a:p>
                  </a:txBody>
                  <a:tcPr marL="56645" marR="56645" marT="0" marB="0" anchor="ctr"/>
                </a:tc>
              </a:tr>
              <a:tr h="335997">
                <a:tc>
                  <a:txBody>
                    <a:bodyPr/>
                    <a:lstStyle/>
                    <a:p>
                      <a:pPr marL="342900" lvl="0" indent="-342900" algn="l">
                        <a:lnSpc>
                          <a:spcPct val="115000"/>
                        </a:lnSpc>
                        <a:spcAft>
                          <a:spcPts val="0"/>
                        </a:spcAft>
                        <a:buSzPts val="1200"/>
                        <a:buFont typeface="Wingdings"/>
                        <a:buChar char=""/>
                      </a:pPr>
                      <a:r>
                        <a:rPr lang="ru-RU" sz="1000">
                          <a:effectLst/>
                          <a:latin typeface="Inter SemiBold"/>
                        </a:rPr>
                        <a:t>Содержание и развитие коммунальной инфраструктуры </a:t>
                      </a:r>
                      <a:endParaRPr lang="ru-RU" sz="1000">
                        <a:effectLst/>
                        <a:latin typeface="Inter SemiBold"/>
                        <a:ea typeface="Calibri"/>
                        <a:cs typeface="Times New Roman"/>
                      </a:endParaRPr>
                    </a:p>
                  </a:txBody>
                  <a:tcPr marL="56645" marR="56645" marT="0" marB="0" anchor="ctr"/>
                </a:tc>
                <a:tc>
                  <a:txBody>
                    <a:bodyPr/>
                    <a:lstStyle/>
                    <a:p>
                      <a:pPr algn="r">
                        <a:lnSpc>
                          <a:spcPct val="115000"/>
                        </a:lnSpc>
                        <a:spcAft>
                          <a:spcPts val="0"/>
                        </a:spcAft>
                      </a:pPr>
                      <a:r>
                        <a:rPr lang="ru-RU" sz="1000" dirty="0" smtClean="0">
                          <a:effectLst/>
                          <a:latin typeface="Inter SemiBold"/>
                        </a:rPr>
                        <a:t>36 601,8</a:t>
                      </a:r>
                      <a:endParaRPr lang="ru-RU" sz="1000" dirty="0">
                        <a:effectLst/>
                        <a:latin typeface="Inter SemiBold"/>
                        <a:ea typeface="Calibri"/>
                        <a:cs typeface="Times New Roman"/>
                      </a:endParaRPr>
                    </a:p>
                  </a:txBody>
                  <a:tcPr marL="56645" marR="56645" marT="0" marB="0" anchor="ctr"/>
                </a:tc>
                <a:tc>
                  <a:txBody>
                    <a:bodyPr/>
                    <a:lstStyle/>
                    <a:p>
                      <a:pPr algn="r">
                        <a:lnSpc>
                          <a:spcPct val="115000"/>
                        </a:lnSpc>
                        <a:spcAft>
                          <a:spcPts val="0"/>
                        </a:spcAft>
                      </a:pPr>
                      <a:r>
                        <a:rPr lang="ru-RU" sz="1000" dirty="0" smtClean="0">
                          <a:effectLst/>
                          <a:latin typeface="Inter SemiBold"/>
                        </a:rPr>
                        <a:t>211 713,10</a:t>
                      </a:r>
                      <a:endParaRPr lang="ru-RU" sz="1000" dirty="0">
                        <a:effectLst/>
                        <a:latin typeface="Inter SemiBold"/>
                        <a:ea typeface="Calibri"/>
                        <a:cs typeface="Times New Roman"/>
                      </a:endParaRPr>
                    </a:p>
                  </a:txBody>
                  <a:tcPr marL="56645" marR="56645" marT="0" marB="0" anchor="ctr"/>
                </a:tc>
                <a:tc>
                  <a:txBody>
                    <a:bodyPr/>
                    <a:lstStyle/>
                    <a:p>
                      <a:pPr algn="r">
                        <a:lnSpc>
                          <a:spcPct val="115000"/>
                        </a:lnSpc>
                        <a:spcAft>
                          <a:spcPts val="0"/>
                        </a:spcAft>
                      </a:pPr>
                      <a:r>
                        <a:rPr lang="ru-RU" sz="1000" dirty="0" smtClean="0">
                          <a:effectLst/>
                          <a:latin typeface="Inter SemiBold"/>
                        </a:rPr>
                        <a:t>97 782,96</a:t>
                      </a:r>
                      <a:endParaRPr lang="ru-RU" sz="1000" dirty="0">
                        <a:effectLst/>
                        <a:latin typeface="Inter SemiBold"/>
                        <a:ea typeface="Calibri"/>
                        <a:cs typeface="Times New Roman"/>
                      </a:endParaRPr>
                    </a:p>
                  </a:txBody>
                  <a:tcPr marL="56645" marR="56645" marT="0" marB="0" anchor="ctr"/>
                </a:tc>
                <a:tc>
                  <a:txBody>
                    <a:bodyPr/>
                    <a:lstStyle/>
                    <a:p>
                      <a:pPr algn="r">
                        <a:lnSpc>
                          <a:spcPct val="115000"/>
                        </a:lnSpc>
                        <a:spcAft>
                          <a:spcPts val="0"/>
                        </a:spcAft>
                      </a:pPr>
                      <a:r>
                        <a:rPr lang="ru-RU" sz="1000" dirty="0" smtClean="0">
                          <a:effectLst/>
                          <a:latin typeface="Inter SemiBold"/>
                        </a:rPr>
                        <a:t>257 279,17</a:t>
                      </a:r>
                      <a:endParaRPr lang="ru-RU" sz="1000" dirty="0">
                        <a:effectLst/>
                        <a:latin typeface="Inter SemiBold"/>
                        <a:ea typeface="Calibri"/>
                        <a:cs typeface="Times New Roman"/>
                      </a:endParaRPr>
                    </a:p>
                  </a:txBody>
                  <a:tcPr marL="56645" marR="56645" marT="0" marB="0" anchor="ctr"/>
                </a:tc>
                <a:tc>
                  <a:txBody>
                    <a:bodyPr/>
                    <a:lstStyle/>
                    <a:p>
                      <a:pPr algn="r">
                        <a:lnSpc>
                          <a:spcPct val="115000"/>
                        </a:lnSpc>
                        <a:spcAft>
                          <a:spcPts val="0"/>
                        </a:spcAft>
                      </a:pPr>
                      <a:r>
                        <a:rPr lang="ru-RU" sz="1000" dirty="0" smtClean="0">
                          <a:effectLst/>
                          <a:latin typeface="Inter SemiBold"/>
                        </a:rPr>
                        <a:t>27 146,00</a:t>
                      </a:r>
                      <a:endParaRPr lang="ru-RU" sz="1000" dirty="0">
                        <a:effectLst/>
                        <a:latin typeface="Inter SemiBold"/>
                        <a:ea typeface="Calibri"/>
                        <a:cs typeface="Times New Roman"/>
                      </a:endParaRPr>
                    </a:p>
                  </a:txBody>
                  <a:tcPr marL="56645" marR="56645" marT="0" marB="0" anchor="ctr"/>
                </a:tc>
              </a:tr>
              <a:tr h="220173">
                <a:tc>
                  <a:txBody>
                    <a:bodyPr/>
                    <a:lstStyle/>
                    <a:p>
                      <a:pPr marL="342900" lvl="0" indent="-342900" algn="l">
                        <a:lnSpc>
                          <a:spcPct val="115000"/>
                        </a:lnSpc>
                        <a:spcAft>
                          <a:spcPts val="0"/>
                        </a:spcAft>
                        <a:buSzPts val="1200"/>
                        <a:buFont typeface="Wingdings"/>
                        <a:buChar char=""/>
                      </a:pPr>
                      <a:r>
                        <a:rPr lang="ru-RU" sz="1000">
                          <a:effectLst/>
                          <a:latin typeface="Inter SemiBold"/>
                        </a:rPr>
                        <a:t>Благоустройство и охрана окружающей среды</a:t>
                      </a:r>
                      <a:endParaRPr lang="ru-RU" sz="1000">
                        <a:effectLst/>
                        <a:latin typeface="Inter SemiBold"/>
                        <a:ea typeface="Calibri"/>
                        <a:cs typeface="Times New Roman"/>
                      </a:endParaRPr>
                    </a:p>
                  </a:txBody>
                  <a:tcPr marL="56645" marR="56645" marT="0" marB="0" anchor="ctr"/>
                </a:tc>
                <a:tc>
                  <a:txBody>
                    <a:bodyPr/>
                    <a:lstStyle/>
                    <a:p>
                      <a:pPr algn="r">
                        <a:lnSpc>
                          <a:spcPct val="115000"/>
                        </a:lnSpc>
                        <a:spcAft>
                          <a:spcPts val="0"/>
                        </a:spcAft>
                      </a:pPr>
                      <a:r>
                        <a:rPr lang="ru-RU" sz="1000" dirty="0" smtClean="0">
                          <a:effectLst/>
                          <a:latin typeface="Inter SemiBold"/>
                        </a:rPr>
                        <a:t>25 905,2</a:t>
                      </a:r>
                      <a:endParaRPr lang="ru-RU" sz="1000" dirty="0">
                        <a:effectLst/>
                        <a:latin typeface="Inter SemiBold"/>
                        <a:ea typeface="Calibri"/>
                        <a:cs typeface="Times New Roman"/>
                      </a:endParaRPr>
                    </a:p>
                  </a:txBody>
                  <a:tcPr marL="56645" marR="56645" marT="0" marB="0" anchor="ctr"/>
                </a:tc>
                <a:tc>
                  <a:txBody>
                    <a:bodyPr/>
                    <a:lstStyle/>
                    <a:p>
                      <a:pPr algn="r">
                        <a:lnSpc>
                          <a:spcPct val="115000"/>
                        </a:lnSpc>
                        <a:spcAft>
                          <a:spcPts val="0"/>
                        </a:spcAft>
                      </a:pPr>
                      <a:r>
                        <a:rPr lang="ru-RU" sz="1000" dirty="0" smtClean="0">
                          <a:effectLst/>
                          <a:latin typeface="Inter SemiBold"/>
                        </a:rPr>
                        <a:t>61 412,04</a:t>
                      </a:r>
                      <a:endParaRPr lang="ru-RU" sz="1000" dirty="0">
                        <a:effectLst/>
                        <a:latin typeface="Inter SemiBold"/>
                        <a:ea typeface="Calibri"/>
                        <a:cs typeface="Times New Roman"/>
                      </a:endParaRPr>
                    </a:p>
                  </a:txBody>
                  <a:tcPr marL="56645" marR="56645" marT="0" marB="0" anchor="ctr"/>
                </a:tc>
                <a:tc>
                  <a:txBody>
                    <a:bodyPr/>
                    <a:lstStyle/>
                    <a:p>
                      <a:pPr algn="r">
                        <a:lnSpc>
                          <a:spcPct val="115000"/>
                        </a:lnSpc>
                        <a:spcAft>
                          <a:spcPts val="0"/>
                        </a:spcAft>
                      </a:pPr>
                      <a:r>
                        <a:rPr lang="ru-RU" sz="1000" dirty="0" smtClean="0">
                          <a:effectLst/>
                          <a:latin typeface="Inter SemiBold"/>
                        </a:rPr>
                        <a:t>38 793,71</a:t>
                      </a:r>
                      <a:endParaRPr lang="ru-RU" sz="1000" dirty="0">
                        <a:effectLst/>
                        <a:latin typeface="Inter SemiBold"/>
                        <a:ea typeface="Calibri"/>
                        <a:cs typeface="Times New Roman"/>
                      </a:endParaRPr>
                    </a:p>
                  </a:txBody>
                  <a:tcPr marL="56645" marR="56645" marT="0" marB="0" anchor="ctr"/>
                </a:tc>
                <a:tc>
                  <a:txBody>
                    <a:bodyPr/>
                    <a:lstStyle/>
                    <a:p>
                      <a:pPr algn="r">
                        <a:lnSpc>
                          <a:spcPct val="115000"/>
                        </a:lnSpc>
                        <a:spcAft>
                          <a:spcPts val="0"/>
                        </a:spcAft>
                      </a:pPr>
                      <a:r>
                        <a:rPr lang="ru-RU" sz="1000" dirty="0" smtClean="0">
                          <a:effectLst/>
                          <a:latin typeface="Inter SemiBold"/>
                        </a:rPr>
                        <a:t>40 378,70</a:t>
                      </a:r>
                      <a:endParaRPr lang="ru-RU" sz="1000" dirty="0">
                        <a:effectLst/>
                        <a:latin typeface="Inter SemiBold"/>
                        <a:ea typeface="Calibri"/>
                        <a:cs typeface="Times New Roman"/>
                      </a:endParaRPr>
                    </a:p>
                  </a:txBody>
                  <a:tcPr marL="56645" marR="56645" marT="0" marB="0" anchor="ctr"/>
                </a:tc>
                <a:tc>
                  <a:txBody>
                    <a:bodyPr/>
                    <a:lstStyle/>
                    <a:p>
                      <a:pPr algn="r">
                        <a:lnSpc>
                          <a:spcPct val="115000"/>
                        </a:lnSpc>
                        <a:spcAft>
                          <a:spcPts val="0"/>
                        </a:spcAft>
                      </a:pPr>
                      <a:r>
                        <a:rPr lang="ru-RU" sz="1000" dirty="0" smtClean="0">
                          <a:effectLst/>
                          <a:latin typeface="Inter SemiBold"/>
                        </a:rPr>
                        <a:t>41 476,70</a:t>
                      </a:r>
                      <a:endParaRPr lang="ru-RU" sz="1000" dirty="0">
                        <a:effectLst/>
                        <a:latin typeface="Inter SemiBold"/>
                        <a:ea typeface="Calibri"/>
                        <a:cs typeface="Times New Roman"/>
                      </a:endParaRPr>
                    </a:p>
                  </a:txBody>
                  <a:tcPr marL="56645" marR="56645" marT="0" marB="0" anchor="ctr"/>
                </a:tc>
              </a:tr>
              <a:tr h="335997">
                <a:tc>
                  <a:txBody>
                    <a:bodyPr/>
                    <a:lstStyle/>
                    <a:p>
                      <a:pPr marL="342900" lvl="0" indent="-342900" algn="l">
                        <a:lnSpc>
                          <a:spcPct val="115000"/>
                        </a:lnSpc>
                        <a:spcAft>
                          <a:spcPts val="0"/>
                        </a:spcAft>
                        <a:buSzPts val="1200"/>
                        <a:buFont typeface="Wingdings"/>
                        <a:buChar char=""/>
                      </a:pPr>
                      <a:r>
                        <a:rPr lang="ru-RU" sz="1000">
                          <a:effectLst/>
                          <a:latin typeface="Inter SemiBold"/>
                        </a:rPr>
                        <a:t>Дорожное хозяйство и транспортное обслуживание населения</a:t>
                      </a:r>
                      <a:endParaRPr lang="ru-RU" sz="1000">
                        <a:effectLst/>
                        <a:latin typeface="Inter SemiBold"/>
                        <a:ea typeface="Calibri"/>
                        <a:cs typeface="Times New Roman"/>
                      </a:endParaRPr>
                    </a:p>
                  </a:txBody>
                  <a:tcPr marL="56645" marR="56645" marT="0" marB="0" anchor="ctr"/>
                </a:tc>
                <a:tc>
                  <a:txBody>
                    <a:bodyPr/>
                    <a:lstStyle/>
                    <a:p>
                      <a:pPr algn="r">
                        <a:lnSpc>
                          <a:spcPct val="115000"/>
                        </a:lnSpc>
                        <a:spcAft>
                          <a:spcPts val="0"/>
                        </a:spcAft>
                      </a:pPr>
                      <a:r>
                        <a:rPr lang="ru-RU" sz="1000" dirty="0" smtClean="0">
                          <a:effectLst/>
                          <a:latin typeface="Inter SemiBold"/>
                        </a:rPr>
                        <a:t>178</a:t>
                      </a:r>
                      <a:r>
                        <a:rPr lang="ru-RU" sz="1000" baseline="0" dirty="0" smtClean="0">
                          <a:effectLst/>
                          <a:latin typeface="Inter SemiBold"/>
                        </a:rPr>
                        <a:t> 825,0</a:t>
                      </a:r>
                      <a:endParaRPr lang="ru-RU" sz="1000" dirty="0">
                        <a:effectLst/>
                        <a:latin typeface="Inter SemiBold"/>
                        <a:ea typeface="Calibri"/>
                        <a:cs typeface="Times New Roman"/>
                      </a:endParaRPr>
                    </a:p>
                  </a:txBody>
                  <a:tcPr marL="56645" marR="56645" marT="0" marB="0" anchor="ctr"/>
                </a:tc>
                <a:tc>
                  <a:txBody>
                    <a:bodyPr/>
                    <a:lstStyle/>
                    <a:p>
                      <a:pPr algn="r">
                        <a:lnSpc>
                          <a:spcPct val="115000"/>
                        </a:lnSpc>
                        <a:spcAft>
                          <a:spcPts val="0"/>
                        </a:spcAft>
                      </a:pPr>
                      <a:r>
                        <a:rPr lang="ru-RU" sz="1000" dirty="0" smtClean="0">
                          <a:effectLst/>
                          <a:latin typeface="Inter SemiBold"/>
                        </a:rPr>
                        <a:t>306 518,42</a:t>
                      </a:r>
                      <a:endParaRPr lang="ru-RU" sz="1000" dirty="0">
                        <a:effectLst/>
                        <a:latin typeface="Inter SemiBold"/>
                        <a:ea typeface="Calibri"/>
                        <a:cs typeface="Times New Roman"/>
                      </a:endParaRPr>
                    </a:p>
                  </a:txBody>
                  <a:tcPr marL="56645" marR="56645" marT="0" marB="0" anchor="ctr"/>
                </a:tc>
                <a:tc>
                  <a:txBody>
                    <a:bodyPr/>
                    <a:lstStyle/>
                    <a:p>
                      <a:pPr algn="r">
                        <a:lnSpc>
                          <a:spcPct val="115000"/>
                        </a:lnSpc>
                        <a:spcAft>
                          <a:spcPts val="0"/>
                        </a:spcAft>
                      </a:pPr>
                      <a:r>
                        <a:rPr lang="ru-RU" sz="1000" dirty="0" smtClean="0">
                          <a:effectLst/>
                          <a:latin typeface="Inter SemiBold"/>
                        </a:rPr>
                        <a:t>256 342,22</a:t>
                      </a:r>
                    </a:p>
                  </a:txBody>
                  <a:tcPr marL="56645" marR="56645" marT="0" marB="0" anchor="ctr"/>
                </a:tc>
                <a:tc>
                  <a:txBody>
                    <a:bodyPr/>
                    <a:lstStyle/>
                    <a:p>
                      <a:pPr algn="r">
                        <a:lnSpc>
                          <a:spcPct val="115000"/>
                        </a:lnSpc>
                        <a:spcAft>
                          <a:spcPts val="0"/>
                        </a:spcAft>
                      </a:pPr>
                      <a:r>
                        <a:rPr lang="ru-RU" sz="1000" dirty="0" smtClean="0">
                          <a:effectLst/>
                          <a:latin typeface="Inter SemiBold"/>
                        </a:rPr>
                        <a:t>215 760,90</a:t>
                      </a:r>
                    </a:p>
                  </a:txBody>
                  <a:tcPr marL="56645" marR="56645" marT="0" marB="0" anchor="ctr"/>
                </a:tc>
                <a:tc>
                  <a:txBody>
                    <a:bodyPr/>
                    <a:lstStyle/>
                    <a:p>
                      <a:pPr algn="r">
                        <a:lnSpc>
                          <a:spcPct val="115000"/>
                        </a:lnSpc>
                        <a:spcAft>
                          <a:spcPts val="0"/>
                        </a:spcAft>
                      </a:pPr>
                      <a:r>
                        <a:rPr lang="ru-RU" sz="1000" dirty="0" smtClean="0">
                          <a:effectLst/>
                          <a:latin typeface="Inter SemiBold"/>
                        </a:rPr>
                        <a:t>306 975,53</a:t>
                      </a:r>
                    </a:p>
                  </a:txBody>
                  <a:tcPr marL="56645" marR="56645" marT="0" marB="0" anchor="ctr"/>
                </a:tc>
              </a:tr>
              <a:tr h="220173">
                <a:tc>
                  <a:txBody>
                    <a:bodyPr/>
                    <a:lstStyle/>
                    <a:p>
                      <a:pPr marL="342900" lvl="0" indent="-342900" algn="l">
                        <a:lnSpc>
                          <a:spcPct val="115000"/>
                        </a:lnSpc>
                        <a:spcAft>
                          <a:spcPts val="0"/>
                        </a:spcAft>
                        <a:buSzPts val="1200"/>
                        <a:buFont typeface="Wingdings"/>
                        <a:buChar char=""/>
                      </a:pPr>
                      <a:r>
                        <a:rPr lang="ru-RU" sz="1000" dirty="0">
                          <a:effectLst/>
                          <a:latin typeface="Inter SemiBold"/>
                        </a:rPr>
                        <a:t>Формирование современной городской среды </a:t>
                      </a:r>
                      <a:endParaRPr lang="ru-RU" sz="1000" dirty="0" smtClean="0">
                        <a:effectLst/>
                        <a:latin typeface="Inter SemiBold"/>
                      </a:endParaRPr>
                    </a:p>
                    <a:p>
                      <a:pPr marL="342900" lvl="0" indent="-342900" algn="l">
                        <a:lnSpc>
                          <a:spcPct val="115000"/>
                        </a:lnSpc>
                        <a:spcAft>
                          <a:spcPts val="0"/>
                        </a:spcAft>
                        <a:buSzPts val="1200"/>
                        <a:buFont typeface="Wingdings"/>
                        <a:buChar char=""/>
                      </a:pPr>
                      <a:r>
                        <a:rPr lang="ru-RU" sz="800" dirty="0" smtClean="0">
                          <a:effectLst/>
                          <a:latin typeface="Inter SemiBold"/>
                        </a:rPr>
                        <a:t>(с 2025 г. расходы проходят по отдельной программе)</a:t>
                      </a:r>
                      <a:endParaRPr lang="ru-RU" sz="800" dirty="0">
                        <a:effectLst/>
                        <a:latin typeface="Inter SemiBold"/>
                        <a:ea typeface="Calibri"/>
                        <a:cs typeface="Times New Roman"/>
                      </a:endParaRPr>
                    </a:p>
                  </a:txBody>
                  <a:tcPr marL="56645" marR="56645" marT="0" marB="0" anchor="ctr"/>
                </a:tc>
                <a:tc>
                  <a:txBody>
                    <a:bodyPr/>
                    <a:lstStyle/>
                    <a:p>
                      <a:pPr algn="r">
                        <a:lnSpc>
                          <a:spcPct val="115000"/>
                        </a:lnSpc>
                        <a:spcAft>
                          <a:spcPts val="0"/>
                        </a:spcAft>
                      </a:pPr>
                      <a:r>
                        <a:rPr lang="ru-RU" sz="1000" dirty="0" smtClean="0">
                          <a:effectLst/>
                          <a:latin typeface="Inter SemiBold"/>
                        </a:rPr>
                        <a:t>150,0</a:t>
                      </a:r>
                      <a:endParaRPr lang="ru-RU" sz="1000" dirty="0">
                        <a:effectLst/>
                        <a:latin typeface="Inter SemiBold"/>
                        <a:ea typeface="Calibri"/>
                        <a:cs typeface="Times New Roman"/>
                      </a:endParaRPr>
                    </a:p>
                  </a:txBody>
                  <a:tcPr marL="56645" marR="56645" marT="0" marB="0" anchor="ctr"/>
                </a:tc>
                <a:tc>
                  <a:txBody>
                    <a:bodyPr/>
                    <a:lstStyle/>
                    <a:p>
                      <a:pPr algn="r">
                        <a:lnSpc>
                          <a:spcPct val="115000"/>
                        </a:lnSpc>
                        <a:spcAft>
                          <a:spcPts val="0"/>
                        </a:spcAft>
                      </a:pPr>
                      <a:r>
                        <a:rPr lang="ru-RU" sz="1000" dirty="0" smtClean="0">
                          <a:effectLst/>
                          <a:latin typeface="Inter SemiBold"/>
                          <a:ea typeface="Calibri"/>
                          <a:cs typeface="Times New Roman"/>
                        </a:rPr>
                        <a:t>-</a:t>
                      </a:r>
                      <a:endParaRPr lang="ru-RU" sz="1000" dirty="0">
                        <a:effectLst/>
                        <a:latin typeface="Inter SemiBold"/>
                        <a:ea typeface="Calibri"/>
                        <a:cs typeface="Times New Roman"/>
                      </a:endParaRPr>
                    </a:p>
                  </a:txBody>
                  <a:tcPr marL="56645" marR="56645" marT="0" marB="0" anchor="ctr"/>
                </a:tc>
                <a:tc>
                  <a:txBody>
                    <a:bodyPr/>
                    <a:lstStyle/>
                    <a:p>
                      <a:pPr algn="r">
                        <a:lnSpc>
                          <a:spcPct val="115000"/>
                        </a:lnSpc>
                        <a:spcAft>
                          <a:spcPts val="0"/>
                        </a:spcAft>
                      </a:pPr>
                      <a:r>
                        <a:rPr lang="ru-RU" sz="1000" dirty="0" smtClean="0">
                          <a:effectLst/>
                          <a:latin typeface="Inter SemiBold"/>
                          <a:ea typeface="Calibri"/>
                          <a:cs typeface="Times New Roman"/>
                        </a:rPr>
                        <a:t>-</a:t>
                      </a:r>
                      <a:endParaRPr lang="ru-RU" sz="1000" dirty="0">
                        <a:effectLst/>
                        <a:latin typeface="Inter SemiBold"/>
                        <a:ea typeface="Calibri"/>
                        <a:cs typeface="Times New Roman"/>
                      </a:endParaRPr>
                    </a:p>
                  </a:txBody>
                  <a:tcPr marL="56645" marR="56645" marT="0" marB="0" anchor="ctr"/>
                </a:tc>
                <a:tc>
                  <a:txBody>
                    <a:bodyPr/>
                    <a:lstStyle/>
                    <a:p>
                      <a:pPr algn="r">
                        <a:lnSpc>
                          <a:spcPct val="115000"/>
                        </a:lnSpc>
                        <a:spcAft>
                          <a:spcPts val="0"/>
                        </a:spcAft>
                      </a:pPr>
                      <a:r>
                        <a:rPr lang="ru-RU" sz="1000" dirty="0" smtClean="0">
                          <a:effectLst/>
                          <a:latin typeface="Inter SemiBold"/>
                          <a:ea typeface="Calibri"/>
                          <a:cs typeface="Times New Roman"/>
                        </a:rPr>
                        <a:t>-</a:t>
                      </a:r>
                      <a:endParaRPr lang="ru-RU" sz="1000" dirty="0">
                        <a:effectLst/>
                        <a:latin typeface="Inter SemiBold"/>
                        <a:ea typeface="Calibri"/>
                        <a:cs typeface="Times New Roman"/>
                      </a:endParaRPr>
                    </a:p>
                  </a:txBody>
                  <a:tcPr marL="56645" marR="56645" marT="0" marB="0" anchor="ctr"/>
                </a:tc>
                <a:tc>
                  <a:txBody>
                    <a:bodyPr/>
                    <a:lstStyle/>
                    <a:p>
                      <a:pPr algn="r">
                        <a:lnSpc>
                          <a:spcPct val="115000"/>
                        </a:lnSpc>
                        <a:spcAft>
                          <a:spcPts val="0"/>
                        </a:spcAft>
                      </a:pPr>
                      <a:r>
                        <a:rPr lang="ru-RU" sz="1000" dirty="0" smtClean="0">
                          <a:effectLst/>
                          <a:latin typeface="Inter SemiBold"/>
                          <a:ea typeface="Calibri"/>
                          <a:cs typeface="Times New Roman"/>
                        </a:rPr>
                        <a:t>-</a:t>
                      </a:r>
                      <a:endParaRPr lang="ru-RU" sz="1000" dirty="0">
                        <a:effectLst/>
                        <a:latin typeface="Inter SemiBold"/>
                        <a:ea typeface="Calibri"/>
                        <a:cs typeface="Times New Roman"/>
                      </a:endParaRPr>
                    </a:p>
                  </a:txBody>
                  <a:tcPr marL="56645" marR="56645" marT="0" marB="0" anchor="ctr"/>
                </a:tc>
              </a:tr>
            </a:tbl>
          </a:graphicData>
        </a:graphic>
      </p:graphicFrame>
      <p:pic>
        <p:nvPicPr>
          <p:cNvPr id="7" name="Picture 2"/>
          <p:cNvPicPr>
            <a:picLocks noChangeAspect="1" noChangeArrowheads="1"/>
          </p:cNvPicPr>
          <p:nvPr/>
        </p:nvPicPr>
        <p:blipFill>
          <a:blip r:embed="rId3">
            <a:duotone>
              <a:schemeClr val="accent3">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68816" y="127676"/>
            <a:ext cx="452927" cy="416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 name="Прямоугольник 8"/>
          <p:cNvSpPr/>
          <p:nvPr/>
        </p:nvSpPr>
        <p:spPr>
          <a:xfrm>
            <a:off x="2162354" y="1937424"/>
            <a:ext cx="4887794" cy="261610"/>
          </a:xfrm>
          <a:prstGeom prst="rect">
            <a:avLst/>
          </a:prstGeom>
        </p:spPr>
        <p:txBody>
          <a:bodyPr wrap="square">
            <a:spAutoFit/>
          </a:bodyPr>
          <a:lstStyle/>
          <a:p>
            <a:pPr algn="ctr"/>
            <a:r>
              <a:rPr lang="ru-RU" sz="1100" b="1" dirty="0">
                <a:latin typeface="Inter SemiBold"/>
              </a:rPr>
              <a:t>Структура расходов по муниципальной </a:t>
            </a:r>
            <a:r>
              <a:rPr lang="ru-RU" sz="1100" b="1" dirty="0" smtClean="0">
                <a:latin typeface="Inter SemiBold"/>
              </a:rPr>
              <a:t>программе</a:t>
            </a:r>
            <a:r>
              <a:rPr lang="ru-RU" sz="1100" b="1" dirty="0">
                <a:latin typeface="Inter SemiBold"/>
              </a:rPr>
              <a:t> </a:t>
            </a:r>
            <a:endParaRPr lang="ru-RU" sz="1100" dirty="0">
              <a:latin typeface="Inter SemiBold"/>
            </a:endParaRPr>
          </a:p>
        </p:txBody>
      </p:sp>
    </p:spTree>
    <p:extLst>
      <p:ext uri="{BB962C8B-B14F-4D97-AF65-F5344CB8AC3E}">
        <p14:creationId xmlns:p14="http://schemas.microsoft.com/office/powerpoint/2010/main" val="678024793"/>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Таблица 5"/>
          <p:cNvGraphicFramePr>
            <a:graphicFrameLocks noGrp="1"/>
          </p:cNvGraphicFramePr>
          <p:nvPr>
            <p:extLst>
              <p:ext uri="{D42A27DB-BD31-4B8C-83A1-F6EECF244321}">
                <p14:modId xmlns:p14="http://schemas.microsoft.com/office/powerpoint/2010/main" val="2912523556"/>
              </p:ext>
            </p:extLst>
          </p:nvPr>
        </p:nvGraphicFramePr>
        <p:xfrm>
          <a:off x="94891" y="349421"/>
          <a:ext cx="8969630" cy="4607519"/>
        </p:xfrm>
        <a:graphic>
          <a:graphicData uri="http://schemas.openxmlformats.org/drawingml/2006/table">
            <a:tbl>
              <a:tblPr firstRow="1" firstCol="1" bandRow="1"/>
              <a:tblGrid>
                <a:gridCol w="3480317"/>
                <a:gridCol w="704295"/>
                <a:gridCol w="777311"/>
                <a:gridCol w="763373"/>
                <a:gridCol w="858794"/>
                <a:gridCol w="858794"/>
                <a:gridCol w="763373"/>
                <a:gridCol w="763373"/>
              </a:tblGrid>
              <a:tr h="208548">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Наименование целевого показателя (индикатора)</a:t>
                      </a: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Единица измерения</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2023</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2024</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2025</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2026</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2027</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2028</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74618">
                <a:tc vMerge="1">
                  <a:txBody>
                    <a:bodyPr/>
                    <a:lstStyle/>
                    <a:p>
                      <a:endParaRPr lang="ru-RU"/>
                    </a:p>
                  </a:txBody>
                  <a:tcPr/>
                </a:tc>
                <a:tc vMerge="1">
                  <a:txBody>
                    <a:bodyPr/>
                    <a:lstStyle/>
                    <a:p>
                      <a:endParaRPr lang="ru-RU"/>
                    </a:p>
                  </a:txBody>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отчет</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800" b="0"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отчет</a:t>
                      </a:r>
                      <a:endParaRPr kumimoji="0" lang="ru-RU" sz="800" b="0" i="0" u="none" strike="noStrike" kern="0" cap="none" spc="0" normalizeH="0" baseline="0" noProof="0" dirty="0">
                        <a:ln>
                          <a:noFill/>
                        </a:ln>
                        <a:solidFill>
                          <a:srgbClr val="00717D"/>
                        </a:solidFill>
                        <a:effectLst/>
                        <a:uLnTx/>
                        <a:uFillTx/>
                        <a:latin typeface="Inter SemiBold"/>
                        <a:ea typeface="Calibri"/>
                        <a:cs typeface="Times New Roman"/>
                        <a:sym typeface="Arial"/>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оценка</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180437">
                <a:tc gridSpan="8">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1100" b="1"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Подпрограмма «Территориальное развитие (градостроительство)»</a:t>
                      </a:r>
                      <a:endParaRPr kumimoji="0" lang="ru-RU" sz="1100" b="1" i="0" u="none" strike="noStrike" kern="0" cap="none" spc="0" normalizeH="0" baseline="0" noProof="0" dirty="0">
                        <a:ln>
                          <a:noFill/>
                        </a:ln>
                        <a:solidFill>
                          <a:srgbClr val="00717D"/>
                        </a:solidFill>
                        <a:effectLst/>
                        <a:uLnTx/>
                        <a:uFillTx/>
                        <a:latin typeface="Inter SemiBold"/>
                        <a:ea typeface="Times New Roman"/>
                        <a:cs typeface="Times New Roman"/>
                        <a:sym typeface="Arial"/>
                      </a:endParaRPr>
                    </a:p>
                  </a:txBody>
                  <a:tcPr marL="29024" marR="290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r>
              <a:tr h="274618">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Наличие утвержденной Схемы территориального планирования муниципального района.</a:t>
                      </a:r>
                    </a:p>
                  </a:txBody>
                  <a:tcPr marL="29024" marR="290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 </a:t>
                      </a:r>
                    </a:p>
                  </a:txBody>
                  <a:tcPr marL="29024" marR="290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да</a:t>
                      </a:r>
                    </a:p>
                  </a:txBody>
                  <a:tcPr marL="29024" marR="290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да</a:t>
                      </a:r>
                    </a:p>
                  </a:txBody>
                  <a:tcPr marL="29024" marR="290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да</a:t>
                      </a:r>
                    </a:p>
                  </a:txBody>
                  <a:tcPr marL="29024" marR="290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да</a:t>
                      </a:r>
                    </a:p>
                  </a:txBody>
                  <a:tcPr marL="29024" marR="290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да</a:t>
                      </a:r>
                    </a:p>
                  </a:txBody>
                  <a:tcPr marL="29024" marR="290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да</a:t>
                      </a:r>
                    </a:p>
                  </a:txBody>
                  <a:tcPr marL="29024" marR="290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74618">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Общая площадь жилых помещений, приходящаяся в среднем на одного жителя, всего</a:t>
                      </a:r>
                    </a:p>
                  </a:txBody>
                  <a:tcPr marL="29024" marR="290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кв. м</a:t>
                      </a:r>
                    </a:p>
                  </a:txBody>
                  <a:tcPr marL="29024" marR="290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25,82</a:t>
                      </a:r>
                    </a:p>
                  </a:txBody>
                  <a:tcPr marL="29024" marR="290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26,52</a:t>
                      </a:r>
                    </a:p>
                  </a:txBody>
                  <a:tcPr marL="29024" marR="290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27,22</a:t>
                      </a:r>
                    </a:p>
                  </a:txBody>
                  <a:tcPr marL="29024" marR="290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27,92</a:t>
                      </a:r>
                    </a:p>
                  </a:txBody>
                  <a:tcPr marL="29024" marR="290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28,62</a:t>
                      </a:r>
                    </a:p>
                  </a:txBody>
                  <a:tcPr marL="29024" marR="290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28,62</a:t>
                      </a:r>
                    </a:p>
                  </a:txBody>
                  <a:tcPr marL="29024" marR="290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74618">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Общая площадь жилых помещений, приходящаяся в среднем на одного жителя, введенная в действие за отчетный год</a:t>
                      </a:r>
                    </a:p>
                  </a:txBody>
                  <a:tcPr marL="29024" marR="290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кв. м</a:t>
                      </a:r>
                    </a:p>
                  </a:txBody>
                  <a:tcPr marL="29024" marR="290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0,58</a:t>
                      </a:r>
                    </a:p>
                  </a:txBody>
                  <a:tcPr marL="29024" marR="290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smtClean="0">
                          <a:solidFill>
                            <a:schemeClr val="tx1"/>
                          </a:solidFill>
                          <a:effectLst/>
                          <a:latin typeface="Inter SemiBold"/>
                          <a:ea typeface="Times New Roman"/>
                          <a:cs typeface="Times New Roman"/>
                          <a:sym typeface="Arial"/>
                        </a:rPr>
                        <a:t>0,6</a:t>
                      </a:r>
                      <a:endParaRPr lang="ru-RU" sz="800" b="0" i="0" u="none" strike="noStrike" cap="none" dirty="0">
                        <a:solidFill>
                          <a:schemeClr val="tx1"/>
                        </a:solidFill>
                        <a:effectLst/>
                        <a:latin typeface="Inter SemiBold"/>
                        <a:ea typeface="Times New Roman"/>
                        <a:cs typeface="Times New Roman"/>
                        <a:sym typeface="Arial"/>
                      </a:endParaRPr>
                    </a:p>
                  </a:txBody>
                  <a:tcPr marL="29024" marR="290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smtClean="0">
                          <a:solidFill>
                            <a:schemeClr val="tx1"/>
                          </a:solidFill>
                          <a:effectLst/>
                          <a:latin typeface="Inter SemiBold"/>
                          <a:ea typeface="Times New Roman"/>
                          <a:cs typeface="Times New Roman"/>
                          <a:sym typeface="Arial"/>
                        </a:rPr>
                        <a:t>0,61</a:t>
                      </a:r>
                      <a:endParaRPr lang="ru-RU" sz="800" b="0" i="0" u="none" strike="noStrike" cap="none" dirty="0">
                        <a:solidFill>
                          <a:schemeClr val="tx1"/>
                        </a:solidFill>
                        <a:effectLst/>
                        <a:latin typeface="Inter SemiBold"/>
                        <a:ea typeface="Times New Roman"/>
                        <a:cs typeface="Times New Roman"/>
                        <a:sym typeface="Arial"/>
                      </a:endParaRPr>
                    </a:p>
                  </a:txBody>
                  <a:tcPr marL="29024" marR="290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smtClean="0">
                          <a:solidFill>
                            <a:schemeClr val="tx1"/>
                          </a:solidFill>
                          <a:effectLst/>
                          <a:latin typeface="Inter SemiBold"/>
                          <a:ea typeface="Times New Roman"/>
                          <a:cs typeface="Times New Roman"/>
                          <a:sym typeface="Arial"/>
                        </a:rPr>
                        <a:t>0,62</a:t>
                      </a:r>
                      <a:endParaRPr lang="ru-RU" sz="800" b="0" i="0" u="none" strike="noStrike" cap="none" dirty="0">
                        <a:solidFill>
                          <a:schemeClr val="tx1"/>
                        </a:solidFill>
                        <a:effectLst/>
                        <a:latin typeface="Inter SemiBold"/>
                        <a:ea typeface="Times New Roman"/>
                        <a:cs typeface="Times New Roman"/>
                        <a:sym typeface="Arial"/>
                      </a:endParaRPr>
                    </a:p>
                  </a:txBody>
                  <a:tcPr marL="29024" marR="290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smtClean="0">
                          <a:solidFill>
                            <a:schemeClr val="tx1"/>
                          </a:solidFill>
                          <a:effectLst/>
                          <a:latin typeface="Inter SemiBold"/>
                          <a:ea typeface="Times New Roman"/>
                          <a:cs typeface="Times New Roman"/>
                          <a:sym typeface="Arial"/>
                        </a:rPr>
                        <a:t>0,63</a:t>
                      </a:r>
                      <a:endParaRPr lang="ru-RU" sz="800" b="0" i="0" u="none" strike="noStrike" cap="none" dirty="0">
                        <a:solidFill>
                          <a:schemeClr val="tx1"/>
                        </a:solidFill>
                        <a:effectLst/>
                        <a:latin typeface="Inter SemiBold"/>
                        <a:ea typeface="Times New Roman"/>
                        <a:cs typeface="Times New Roman"/>
                        <a:sym typeface="Arial"/>
                      </a:endParaRPr>
                    </a:p>
                  </a:txBody>
                  <a:tcPr marL="29024" marR="290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smtClean="0">
                          <a:solidFill>
                            <a:schemeClr val="tx1"/>
                          </a:solidFill>
                          <a:effectLst/>
                          <a:latin typeface="Inter SemiBold"/>
                          <a:ea typeface="Times New Roman"/>
                          <a:cs typeface="Times New Roman"/>
                          <a:sym typeface="Arial"/>
                        </a:rPr>
                        <a:t>0,63</a:t>
                      </a:r>
                      <a:endParaRPr lang="ru-RU" sz="800" b="0" i="0" u="none" strike="noStrike" cap="none" dirty="0">
                        <a:solidFill>
                          <a:schemeClr val="tx1"/>
                        </a:solidFill>
                        <a:effectLst/>
                        <a:latin typeface="Inter SemiBold"/>
                        <a:ea typeface="Times New Roman"/>
                        <a:cs typeface="Times New Roman"/>
                        <a:sym typeface="Arial"/>
                      </a:endParaRPr>
                    </a:p>
                  </a:txBody>
                  <a:tcPr marL="29024" marR="290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19653">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Объём ввода жилья в эксплуатацию, кв. метров общей площади жилья</a:t>
                      </a:r>
                    </a:p>
                  </a:txBody>
                  <a:tcPr marL="29024" marR="290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кв.м.</a:t>
                      </a:r>
                    </a:p>
                  </a:txBody>
                  <a:tcPr marL="29024" marR="290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22 999,00</a:t>
                      </a:r>
                    </a:p>
                  </a:txBody>
                  <a:tcPr marL="29024" marR="290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smtClean="0">
                          <a:solidFill>
                            <a:schemeClr val="tx1"/>
                          </a:solidFill>
                          <a:effectLst/>
                          <a:latin typeface="Inter SemiBold"/>
                          <a:ea typeface="Times New Roman"/>
                          <a:cs typeface="Times New Roman"/>
                          <a:sym typeface="Arial"/>
                        </a:rPr>
                        <a:t>19 923,00</a:t>
                      </a:r>
                      <a:endParaRPr lang="ru-RU" sz="800" b="0" i="0" u="none" strike="noStrike" cap="none" dirty="0">
                        <a:solidFill>
                          <a:schemeClr val="tx1"/>
                        </a:solidFill>
                        <a:effectLst/>
                        <a:latin typeface="Inter SemiBold"/>
                        <a:ea typeface="Times New Roman"/>
                        <a:cs typeface="Times New Roman"/>
                        <a:sym typeface="Arial"/>
                      </a:endParaRPr>
                    </a:p>
                  </a:txBody>
                  <a:tcPr marL="29024" marR="290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smtClean="0">
                          <a:solidFill>
                            <a:schemeClr val="tx1"/>
                          </a:solidFill>
                          <a:effectLst/>
                          <a:latin typeface="Inter SemiBold"/>
                          <a:ea typeface="Times New Roman"/>
                          <a:cs typeface="Times New Roman"/>
                          <a:sym typeface="Arial"/>
                        </a:rPr>
                        <a:t>20 123,00</a:t>
                      </a:r>
                      <a:endParaRPr lang="ru-RU" sz="800" b="0" i="0" u="none" strike="noStrike" cap="none" dirty="0">
                        <a:solidFill>
                          <a:schemeClr val="tx1"/>
                        </a:solidFill>
                        <a:effectLst/>
                        <a:latin typeface="Inter SemiBold"/>
                        <a:ea typeface="Times New Roman"/>
                        <a:cs typeface="Times New Roman"/>
                        <a:sym typeface="Arial"/>
                      </a:endParaRPr>
                    </a:p>
                  </a:txBody>
                  <a:tcPr marL="29024" marR="290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smtClean="0">
                          <a:solidFill>
                            <a:schemeClr val="tx1"/>
                          </a:solidFill>
                          <a:effectLst/>
                          <a:latin typeface="Inter SemiBold"/>
                          <a:ea typeface="Times New Roman"/>
                          <a:cs typeface="Times New Roman"/>
                          <a:sym typeface="Arial"/>
                        </a:rPr>
                        <a:t>20 323,00</a:t>
                      </a:r>
                      <a:endParaRPr lang="ru-RU" sz="800" b="0" i="0" u="none" strike="noStrike" cap="none" dirty="0">
                        <a:solidFill>
                          <a:schemeClr val="tx1"/>
                        </a:solidFill>
                        <a:effectLst/>
                        <a:latin typeface="Inter SemiBold"/>
                        <a:ea typeface="Times New Roman"/>
                        <a:cs typeface="Times New Roman"/>
                        <a:sym typeface="Arial"/>
                      </a:endParaRPr>
                    </a:p>
                  </a:txBody>
                  <a:tcPr marL="29024" marR="290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smtClean="0">
                          <a:solidFill>
                            <a:schemeClr val="tx1"/>
                          </a:solidFill>
                          <a:effectLst/>
                          <a:latin typeface="Inter SemiBold"/>
                          <a:ea typeface="Times New Roman"/>
                          <a:cs typeface="Times New Roman"/>
                          <a:sym typeface="Arial"/>
                        </a:rPr>
                        <a:t>20 523</a:t>
                      </a:r>
                      <a:endParaRPr lang="ru-RU" sz="800" b="0" i="0" u="none" strike="noStrike" cap="none" dirty="0">
                        <a:solidFill>
                          <a:schemeClr val="tx1"/>
                        </a:solidFill>
                        <a:effectLst/>
                        <a:latin typeface="Inter SemiBold"/>
                        <a:ea typeface="Times New Roman"/>
                        <a:cs typeface="Times New Roman"/>
                        <a:sym typeface="Arial"/>
                      </a:endParaRPr>
                    </a:p>
                  </a:txBody>
                  <a:tcPr marL="29024" marR="290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smtClean="0">
                          <a:solidFill>
                            <a:schemeClr val="tx1"/>
                          </a:solidFill>
                          <a:effectLst/>
                          <a:latin typeface="Inter SemiBold"/>
                          <a:ea typeface="Times New Roman"/>
                          <a:cs typeface="Times New Roman"/>
                          <a:sym typeface="Arial"/>
                        </a:rPr>
                        <a:t>20 523</a:t>
                      </a:r>
                      <a:endParaRPr lang="ru-RU" sz="800" b="0" i="0" u="none" strike="noStrike" cap="none" dirty="0">
                        <a:solidFill>
                          <a:schemeClr val="tx1"/>
                        </a:solidFill>
                        <a:effectLst/>
                        <a:latin typeface="Inter SemiBold"/>
                        <a:ea typeface="Times New Roman"/>
                        <a:cs typeface="Times New Roman"/>
                        <a:sym typeface="Arial"/>
                      </a:endParaRPr>
                    </a:p>
                  </a:txBody>
                  <a:tcPr marL="29024" marR="290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183343">
                <a:tc gridSpan="8">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1100" b="1"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Подпрограмма «Содержание и развитие жилищного хозяйства»</a:t>
                      </a:r>
                      <a:endParaRPr kumimoji="0" lang="ru-RU" sz="1100" b="1" i="0" u="none" strike="noStrike" kern="0" cap="none" spc="0" normalizeH="0" baseline="0" noProof="0" dirty="0">
                        <a:ln>
                          <a:noFill/>
                        </a:ln>
                        <a:solidFill>
                          <a:srgbClr val="00717D"/>
                        </a:solidFill>
                        <a:effectLst/>
                        <a:uLnTx/>
                        <a:uFillTx/>
                        <a:latin typeface="Inter SemiBold"/>
                        <a:ea typeface="Times New Roman"/>
                        <a:cs typeface="Times New Roman"/>
                        <a:sym typeface="Arial"/>
                      </a:endParaRPr>
                    </a:p>
                  </a:txBody>
                  <a:tcPr marL="29024" marR="290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r>
              <a:tr h="704861">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Доля многоквартирных домов, в которых собственники помещений выбрали и реализуют один из способов управления многоквартирными домами, в общем числе многоквартирных домов, в которых собственники помещений должны выбрать способ управления указанными домами</a:t>
                      </a:r>
                    </a:p>
                  </a:txBody>
                  <a:tcPr marL="29024" marR="290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smtClean="0">
                          <a:solidFill>
                            <a:schemeClr val="tx1"/>
                          </a:solidFill>
                          <a:effectLst/>
                          <a:latin typeface="Inter SemiBold"/>
                          <a:ea typeface="Times New Roman"/>
                          <a:cs typeface="Times New Roman"/>
                          <a:sym typeface="Arial"/>
                        </a:rPr>
                        <a:t>%</a:t>
                      </a:r>
                      <a:endParaRPr lang="ru-RU" sz="800" b="0" i="0" u="none" strike="noStrike" cap="none" dirty="0">
                        <a:solidFill>
                          <a:schemeClr val="tx1"/>
                        </a:solidFill>
                        <a:effectLst/>
                        <a:latin typeface="Inter SemiBold"/>
                        <a:ea typeface="Times New Roman"/>
                        <a:cs typeface="Times New Roman"/>
                        <a:sym typeface="Arial"/>
                      </a:endParaRPr>
                    </a:p>
                  </a:txBody>
                  <a:tcPr marL="29024" marR="290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100</a:t>
                      </a:r>
                    </a:p>
                  </a:txBody>
                  <a:tcPr marL="29024" marR="290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100</a:t>
                      </a:r>
                    </a:p>
                  </a:txBody>
                  <a:tcPr marL="29024" marR="290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100</a:t>
                      </a:r>
                    </a:p>
                  </a:txBody>
                  <a:tcPr marL="29024" marR="290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100</a:t>
                      </a:r>
                    </a:p>
                  </a:txBody>
                  <a:tcPr marL="29024" marR="290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100</a:t>
                      </a:r>
                    </a:p>
                  </a:txBody>
                  <a:tcPr marL="29024" marR="290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100</a:t>
                      </a:r>
                    </a:p>
                  </a:txBody>
                  <a:tcPr marL="29024" marR="2902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465783">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Доля организаций, осуществляющих деятельность в сфере управления многоквартирными домами, соблюдающих установленные требования по раскрытию информации</a:t>
                      </a:r>
                    </a:p>
                  </a:txBody>
                  <a:tcPr marL="22374" marR="2237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smtClean="0">
                          <a:solidFill>
                            <a:schemeClr val="tx1"/>
                          </a:solidFill>
                          <a:effectLst/>
                          <a:latin typeface="Inter SemiBold"/>
                          <a:ea typeface="Times New Roman"/>
                          <a:cs typeface="Times New Roman"/>
                          <a:sym typeface="Arial"/>
                        </a:rPr>
                        <a:t>%</a:t>
                      </a:r>
                      <a:endParaRPr lang="ru-RU" sz="800" b="0" i="0" u="none" strike="noStrike" cap="none" dirty="0">
                        <a:solidFill>
                          <a:schemeClr val="tx1"/>
                        </a:solidFill>
                        <a:effectLst/>
                        <a:latin typeface="Inter SemiBold"/>
                        <a:ea typeface="Times New Roman"/>
                        <a:cs typeface="Times New Roman"/>
                        <a:sym typeface="Arial"/>
                      </a:endParaRPr>
                    </a:p>
                  </a:txBody>
                  <a:tcPr marL="22374" marR="2237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100</a:t>
                      </a:r>
                    </a:p>
                  </a:txBody>
                  <a:tcPr marL="22374" marR="2237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100</a:t>
                      </a:r>
                    </a:p>
                  </a:txBody>
                  <a:tcPr marL="22374" marR="2237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100</a:t>
                      </a:r>
                    </a:p>
                  </a:txBody>
                  <a:tcPr marL="22374" marR="2237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100</a:t>
                      </a:r>
                    </a:p>
                  </a:txBody>
                  <a:tcPr marL="22374" marR="2237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100</a:t>
                      </a:r>
                    </a:p>
                  </a:txBody>
                  <a:tcPr marL="22374" marR="2237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100</a:t>
                      </a:r>
                    </a:p>
                  </a:txBody>
                  <a:tcPr marL="22374" marR="2237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180907">
                <a:tc gridSpan="8">
                  <a:txBody>
                    <a:body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1100" b="1"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Подпрограмма «Содержание и развитие коммунальной инфраструктуры»</a:t>
                      </a:r>
                      <a:endParaRPr kumimoji="0" lang="ru-RU" sz="1100" b="1" i="0" u="none" strike="noStrike" kern="0" cap="none" spc="0" normalizeH="0" baseline="0" noProof="0" dirty="0">
                        <a:ln>
                          <a:noFill/>
                        </a:ln>
                        <a:solidFill>
                          <a:srgbClr val="00717D"/>
                        </a:solidFill>
                        <a:effectLst/>
                        <a:uLnTx/>
                        <a:uFillTx/>
                        <a:latin typeface="Inter SemiBold"/>
                        <a:ea typeface="Times New Roman"/>
                        <a:cs typeface="Times New Roman"/>
                        <a:sym typeface="Arial"/>
                      </a:endParaRPr>
                    </a:p>
                  </a:txBody>
                  <a:tcPr marL="22374" marR="2237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lnSpc>
                          <a:spcPct val="115000"/>
                        </a:lnSpc>
                        <a:spcAft>
                          <a:spcPts val="0"/>
                        </a:spcAft>
                      </a:pPr>
                      <a:endParaRPr lang="ru-RU" sz="800" dirty="0">
                        <a:solidFill>
                          <a:schemeClr val="tx1"/>
                        </a:solidFill>
                        <a:effectLst/>
                        <a:latin typeface="Calibri"/>
                        <a:ea typeface="Calibri"/>
                        <a:cs typeface="Times New Roman"/>
                      </a:endParaRPr>
                    </a:p>
                  </a:txBody>
                  <a:tcPr marL="22374" marR="2237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lnSpc>
                          <a:spcPct val="115000"/>
                        </a:lnSpc>
                        <a:spcAft>
                          <a:spcPts val="0"/>
                        </a:spcAft>
                      </a:pPr>
                      <a:endParaRPr lang="ru-RU" sz="800" dirty="0">
                        <a:solidFill>
                          <a:schemeClr val="tx1"/>
                        </a:solidFill>
                        <a:effectLst/>
                        <a:latin typeface="Calibri"/>
                        <a:ea typeface="Calibri"/>
                        <a:cs typeface="Times New Roman"/>
                      </a:endParaRPr>
                    </a:p>
                  </a:txBody>
                  <a:tcPr marL="22374" marR="2237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lnSpc>
                          <a:spcPct val="115000"/>
                        </a:lnSpc>
                        <a:spcAft>
                          <a:spcPts val="0"/>
                        </a:spcAft>
                      </a:pPr>
                      <a:endParaRPr lang="ru-RU" sz="800" dirty="0">
                        <a:solidFill>
                          <a:schemeClr val="tx1"/>
                        </a:solidFill>
                        <a:effectLst/>
                        <a:latin typeface="Calibri"/>
                        <a:ea typeface="Calibri"/>
                        <a:cs typeface="Times New Roman"/>
                      </a:endParaRPr>
                    </a:p>
                  </a:txBody>
                  <a:tcPr marL="22374" marR="2237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lnSpc>
                          <a:spcPct val="115000"/>
                        </a:lnSpc>
                        <a:spcAft>
                          <a:spcPts val="0"/>
                        </a:spcAft>
                      </a:pPr>
                      <a:endParaRPr lang="ru-RU" sz="800" dirty="0">
                        <a:solidFill>
                          <a:schemeClr val="tx1"/>
                        </a:solidFill>
                        <a:effectLst/>
                        <a:latin typeface="Calibri"/>
                        <a:ea typeface="Calibri"/>
                        <a:cs typeface="Times New Roman"/>
                      </a:endParaRPr>
                    </a:p>
                  </a:txBody>
                  <a:tcPr marL="22374" marR="2237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lnSpc>
                          <a:spcPct val="115000"/>
                        </a:lnSpc>
                        <a:spcAft>
                          <a:spcPts val="0"/>
                        </a:spcAft>
                      </a:pPr>
                      <a:endParaRPr lang="ru-RU" sz="800">
                        <a:solidFill>
                          <a:schemeClr val="tx1"/>
                        </a:solidFill>
                        <a:effectLst/>
                        <a:latin typeface="Calibri"/>
                        <a:ea typeface="Calibri"/>
                        <a:cs typeface="Times New Roman"/>
                      </a:endParaRPr>
                    </a:p>
                  </a:txBody>
                  <a:tcPr marL="22374" marR="2237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lnSpc>
                          <a:spcPct val="115000"/>
                        </a:lnSpc>
                        <a:spcAft>
                          <a:spcPts val="0"/>
                        </a:spcAft>
                      </a:pPr>
                      <a:endParaRPr lang="ru-RU" sz="800">
                        <a:solidFill>
                          <a:schemeClr val="tx1"/>
                        </a:solidFill>
                        <a:effectLst/>
                        <a:latin typeface="Calibri"/>
                        <a:ea typeface="Calibri"/>
                        <a:cs typeface="Times New Roman"/>
                      </a:endParaRPr>
                    </a:p>
                  </a:txBody>
                  <a:tcPr marL="22374" marR="2237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lnSpc>
                          <a:spcPct val="115000"/>
                        </a:lnSpc>
                        <a:spcAft>
                          <a:spcPts val="0"/>
                        </a:spcAft>
                      </a:pPr>
                      <a:endParaRPr lang="ru-RU" sz="800" dirty="0">
                        <a:solidFill>
                          <a:schemeClr val="tx1"/>
                        </a:solidFill>
                        <a:effectLst/>
                        <a:latin typeface="Calibri"/>
                        <a:ea typeface="Calibri"/>
                        <a:cs typeface="Times New Roman"/>
                      </a:endParaRPr>
                    </a:p>
                  </a:txBody>
                  <a:tcPr marL="22374" marR="2237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130231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750" b="0" i="0" u="none" strike="noStrike" cap="none" dirty="0">
                          <a:solidFill>
                            <a:schemeClr val="tx1"/>
                          </a:solidFill>
                          <a:effectLst/>
                          <a:latin typeface="Inter SemiBold"/>
                          <a:ea typeface="Times New Roman"/>
                          <a:cs typeface="Times New Roman"/>
                          <a:sym typeface="Arial"/>
                        </a:rPr>
                        <a:t>Доля организаций коммунального комплекса, осуществляющих производство товаров, оказание услуг по водо-,  тепло-, газо- и электроснабжению, водоотведению, очистке сточных вод, утилизации (захоронению) твердых бытовых отходов и использующих объекты коммунальной инфраструктуры на праве частной собственности, по договору аренды или концессии, участие субъекта Российской Федерации и (или) городского округа (муниципального района) в уставном капитале которых составляет не более 25 процентов, в общем числе организаций коммунального комплекса, осуществляющих свою деятельность на территории городского округа (муниципального района)</a:t>
                      </a:r>
                    </a:p>
                  </a:txBody>
                  <a:tcPr marL="22374" marR="2237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smtClean="0">
                          <a:solidFill>
                            <a:schemeClr val="tx1"/>
                          </a:solidFill>
                          <a:effectLst/>
                          <a:latin typeface="Inter SemiBold"/>
                          <a:ea typeface="Times New Roman"/>
                          <a:cs typeface="Times New Roman"/>
                          <a:sym typeface="Arial"/>
                        </a:rPr>
                        <a:t>%</a:t>
                      </a:r>
                      <a:endParaRPr lang="ru-RU" sz="800" b="0" i="0" u="none" strike="noStrike" cap="none" dirty="0">
                        <a:solidFill>
                          <a:schemeClr val="tx1"/>
                        </a:solidFill>
                        <a:effectLst/>
                        <a:latin typeface="Inter SemiBold"/>
                        <a:ea typeface="Times New Roman"/>
                        <a:cs typeface="Times New Roman"/>
                        <a:sym typeface="Arial"/>
                      </a:endParaRPr>
                    </a:p>
                  </a:txBody>
                  <a:tcPr marL="22374" marR="2237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100</a:t>
                      </a:r>
                    </a:p>
                  </a:txBody>
                  <a:tcPr marL="22374" marR="2237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100</a:t>
                      </a:r>
                    </a:p>
                  </a:txBody>
                  <a:tcPr marL="22374" marR="2237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100</a:t>
                      </a:r>
                    </a:p>
                  </a:txBody>
                  <a:tcPr marL="22374" marR="2237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100</a:t>
                      </a:r>
                    </a:p>
                  </a:txBody>
                  <a:tcPr marL="22374" marR="2237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100</a:t>
                      </a:r>
                    </a:p>
                  </a:txBody>
                  <a:tcPr marL="22374" marR="2237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100</a:t>
                      </a:r>
                    </a:p>
                  </a:txBody>
                  <a:tcPr marL="22374" marR="2237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5" name="Прямоугольник 4"/>
          <p:cNvSpPr/>
          <p:nvPr/>
        </p:nvSpPr>
        <p:spPr>
          <a:xfrm>
            <a:off x="274320" y="0"/>
            <a:ext cx="8511540" cy="276999"/>
          </a:xfrm>
          <a:prstGeom prst="rect">
            <a:avLst/>
          </a:prstGeom>
        </p:spPr>
        <p:txBody>
          <a:bodyPr wrap="square">
            <a:spAutoFit/>
          </a:bodyPr>
          <a:lstStyle/>
          <a:p>
            <a:pPr algn="ctr"/>
            <a:r>
              <a:rPr lang="ru-RU" sz="1200" b="1" dirty="0">
                <a:solidFill>
                  <a:schemeClr val="tx1">
                    <a:lumMod val="75000"/>
                  </a:schemeClr>
                </a:solidFill>
                <a:latin typeface="Be Vietnam Pro"/>
                <a:ea typeface="Be Vietnam Pro"/>
                <a:cs typeface="Be Vietnam Pro"/>
              </a:rPr>
              <a:t>Основные результаты муниципальной программы </a:t>
            </a:r>
            <a:r>
              <a:rPr lang="ru-RU" sz="1200" b="1" dirty="0" smtClean="0">
                <a:solidFill>
                  <a:schemeClr val="tx1">
                    <a:lumMod val="75000"/>
                  </a:schemeClr>
                </a:solidFill>
                <a:latin typeface="Be Vietnam Pro"/>
                <a:ea typeface="Be Vietnam Pro"/>
                <a:cs typeface="Be Vietnam Pro"/>
              </a:rPr>
              <a:t>«</a:t>
            </a:r>
            <a:r>
              <a:rPr lang="ru-RU" sz="1200" b="1" dirty="0">
                <a:solidFill>
                  <a:schemeClr val="tx1">
                    <a:lumMod val="75000"/>
                  </a:schemeClr>
                </a:solidFill>
                <a:latin typeface="Be Vietnam Pro"/>
                <a:ea typeface="Be Vietnam Pro"/>
                <a:cs typeface="Be Vietnam Pro"/>
                <a:sym typeface="Be Vietnam Pro"/>
              </a:rPr>
              <a:t>Муниципальное хозяйство»</a:t>
            </a:r>
          </a:p>
        </p:txBody>
      </p:sp>
    </p:spTree>
    <p:extLst>
      <p:ext uri="{BB962C8B-B14F-4D97-AF65-F5344CB8AC3E}">
        <p14:creationId xmlns:p14="http://schemas.microsoft.com/office/powerpoint/2010/main" val="4088492397"/>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Таблица 2"/>
          <p:cNvGraphicFramePr>
            <a:graphicFrameLocks noGrp="1"/>
          </p:cNvGraphicFramePr>
          <p:nvPr>
            <p:extLst>
              <p:ext uri="{D42A27DB-BD31-4B8C-83A1-F6EECF244321}">
                <p14:modId xmlns:p14="http://schemas.microsoft.com/office/powerpoint/2010/main" val="2340986146"/>
              </p:ext>
            </p:extLst>
          </p:nvPr>
        </p:nvGraphicFramePr>
        <p:xfrm>
          <a:off x="116631" y="107506"/>
          <a:ext cx="8916157" cy="4775818"/>
        </p:xfrm>
        <a:graphic>
          <a:graphicData uri="http://schemas.openxmlformats.org/drawingml/2006/table">
            <a:tbl>
              <a:tblPr firstRow="1" firstCol="1" bandRow="1"/>
              <a:tblGrid>
                <a:gridCol w="3163798"/>
                <a:gridCol w="766981"/>
                <a:gridCol w="766981"/>
                <a:gridCol w="958727"/>
                <a:gridCol w="862854"/>
                <a:gridCol w="862854"/>
                <a:gridCol w="766981"/>
                <a:gridCol w="766981"/>
              </a:tblGrid>
              <a:tr h="248094">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Наименование целевого показателя (индикатора)</a:t>
                      </a:r>
                    </a:p>
                  </a:txBody>
                  <a:tcPr marL="41757" marR="41757"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Единица измерения</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2023</a:t>
                      </a:r>
                      <a:endParaRPr lang="ru-RU" sz="800" dirty="0">
                        <a:effectLst/>
                        <a:latin typeface="Inter SemiBold"/>
                        <a:ea typeface="Calibri"/>
                        <a:cs typeface="Times New Roman"/>
                      </a:endParaRPr>
                    </a:p>
                  </a:txBody>
                  <a:tcPr marL="26789" marR="26789"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2024</a:t>
                      </a:r>
                      <a:endParaRPr lang="ru-RU" sz="800" dirty="0">
                        <a:effectLst/>
                        <a:latin typeface="Inter SemiBold"/>
                        <a:ea typeface="Calibri"/>
                        <a:cs typeface="Times New Roman"/>
                      </a:endParaRPr>
                    </a:p>
                  </a:txBody>
                  <a:tcPr marL="26789" marR="26789"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2025</a:t>
                      </a:r>
                      <a:endParaRPr lang="ru-RU" sz="800" dirty="0">
                        <a:effectLst/>
                        <a:latin typeface="Inter SemiBold"/>
                        <a:ea typeface="Calibri"/>
                        <a:cs typeface="Times New Roman"/>
                      </a:endParaRPr>
                    </a:p>
                  </a:txBody>
                  <a:tcPr marL="26789" marR="26789"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2026</a:t>
                      </a:r>
                      <a:endParaRPr lang="ru-RU" sz="800" dirty="0">
                        <a:effectLst/>
                        <a:latin typeface="Inter SemiBold"/>
                        <a:ea typeface="Calibri"/>
                        <a:cs typeface="Times New Roman"/>
                      </a:endParaRPr>
                    </a:p>
                  </a:txBody>
                  <a:tcPr marL="26789" marR="26789"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2027</a:t>
                      </a:r>
                      <a:endParaRPr lang="ru-RU" sz="800" dirty="0">
                        <a:effectLst/>
                        <a:latin typeface="Inter SemiBold"/>
                        <a:ea typeface="Calibri"/>
                        <a:cs typeface="Times New Roman"/>
                      </a:endParaRPr>
                    </a:p>
                  </a:txBody>
                  <a:tcPr marL="26789" marR="26789"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2028</a:t>
                      </a:r>
                      <a:endParaRPr lang="ru-RU" sz="800" dirty="0">
                        <a:effectLst/>
                        <a:latin typeface="Inter SemiBold"/>
                        <a:ea typeface="Calibri"/>
                        <a:cs typeface="Times New Roman"/>
                      </a:endParaRPr>
                    </a:p>
                  </a:txBody>
                  <a:tcPr marL="26789" marR="26789"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r>
              <a:tr h="311086">
                <a:tc vMerge="1">
                  <a:txBody>
                    <a:bodyPr/>
                    <a:lstStyle/>
                    <a:p>
                      <a:endParaRPr lang="ru-RU"/>
                    </a:p>
                  </a:txBody>
                  <a:tcPr/>
                </a:tc>
                <a:tc vMerge="1">
                  <a:txBody>
                    <a:bodyPr/>
                    <a:lstStyle/>
                    <a:p>
                      <a:endParaRPr lang="ru-RU"/>
                    </a:p>
                  </a:txBody>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отчет</a:t>
                      </a:r>
                      <a:endParaRPr lang="ru-RU" sz="800" dirty="0">
                        <a:effectLst/>
                        <a:latin typeface="Inter SemiBold"/>
                        <a:ea typeface="Calibri"/>
                        <a:cs typeface="Times New Roman"/>
                      </a:endParaRPr>
                    </a:p>
                  </a:txBody>
                  <a:tcPr marL="26789" marR="26789"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800" b="0"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отчет</a:t>
                      </a:r>
                      <a:endParaRPr kumimoji="0" lang="ru-RU" sz="800" b="0" i="0" u="none" strike="noStrike" kern="0" cap="none" spc="0" normalizeH="0" baseline="0" noProof="0" dirty="0">
                        <a:ln>
                          <a:noFill/>
                        </a:ln>
                        <a:solidFill>
                          <a:srgbClr val="00717D"/>
                        </a:solidFill>
                        <a:effectLst/>
                        <a:uLnTx/>
                        <a:uFillTx/>
                        <a:latin typeface="Inter SemiBold"/>
                        <a:ea typeface="Calibri"/>
                        <a:cs typeface="Times New Roman"/>
                        <a:sym typeface="Arial"/>
                      </a:endParaRPr>
                    </a:p>
                  </a:txBody>
                  <a:tcPr marL="32254" marR="3225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оценка</a:t>
                      </a:r>
                      <a:endParaRPr lang="ru-RU" sz="800" dirty="0">
                        <a:effectLst/>
                        <a:latin typeface="Inter SemiBold"/>
                        <a:ea typeface="Calibri"/>
                        <a:cs typeface="Times New Roman"/>
                      </a:endParaRPr>
                    </a:p>
                  </a:txBody>
                  <a:tcPr marL="32254" marR="3225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r>
              <a:tr h="190688">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Износ инженерных теплосетей (магистральные сети)</a:t>
                      </a:r>
                    </a:p>
                  </a:txBody>
                  <a:tcPr marL="22374" marR="2237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ru-RU" sz="800" b="0" i="0" u="none" strike="noStrike" cap="none" noProof="0" dirty="0" smtClean="0">
                          <a:solidFill>
                            <a:schemeClr val="tx1"/>
                          </a:solidFill>
                          <a:effectLst/>
                          <a:latin typeface="Inter SemiBold"/>
                          <a:ea typeface="Times New Roman"/>
                          <a:cs typeface="Times New Roman"/>
                          <a:sym typeface="Arial"/>
                        </a:rPr>
                        <a:t>%</a:t>
                      </a:r>
                      <a:endParaRPr lang="ru-RU" sz="800" b="0" i="0" u="none" strike="noStrike" cap="none" noProof="0" dirty="0">
                        <a:solidFill>
                          <a:schemeClr val="tx1"/>
                        </a:solidFill>
                        <a:effectLst/>
                        <a:latin typeface="Inter SemiBold"/>
                        <a:ea typeface="Times New Roman"/>
                        <a:cs typeface="Times New Roman"/>
                        <a:sym typeface="Arial"/>
                      </a:endParaRPr>
                    </a:p>
                  </a:txBody>
                  <a:tcPr marL="22374" marR="2237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64,3</a:t>
                      </a:r>
                    </a:p>
                  </a:txBody>
                  <a:tcPr marL="22374" marR="2237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64,1</a:t>
                      </a:r>
                    </a:p>
                  </a:txBody>
                  <a:tcPr marL="22374" marR="2237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63,9</a:t>
                      </a:r>
                    </a:p>
                  </a:txBody>
                  <a:tcPr marL="22374" marR="2237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63,7</a:t>
                      </a:r>
                    </a:p>
                  </a:txBody>
                  <a:tcPr marL="22374" marR="2237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63,5</a:t>
                      </a:r>
                    </a:p>
                  </a:txBody>
                  <a:tcPr marL="22374" marR="2237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63,5</a:t>
                      </a:r>
                    </a:p>
                  </a:txBody>
                  <a:tcPr marL="22374" marR="2237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r>
              <a:tr h="127126">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Износ сетей электроснабжения</a:t>
                      </a:r>
                    </a:p>
                  </a:txBody>
                  <a:tcPr marL="22374" marR="2237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ru-RU" sz="800" b="0" i="0" u="none" strike="noStrike" cap="none" noProof="0" dirty="0" smtClean="0">
                          <a:solidFill>
                            <a:schemeClr val="tx1"/>
                          </a:solidFill>
                          <a:effectLst/>
                          <a:latin typeface="Inter SemiBold"/>
                          <a:ea typeface="Times New Roman"/>
                          <a:cs typeface="Times New Roman"/>
                          <a:sym typeface="Arial"/>
                        </a:rPr>
                        <a:t>%</a:t>
                      </a:r>
                      <a:endParaRPr lang="ru-RU" sz="800" b="0" i="0" u="none" strike="noStrike" cap="none" noProof="0" dirty="0">
                        <a:solidFill>
                          <a:schemeClr val="tx1"/>
                        </a:solidFill>
                        <a:effectLst/>
                        <a:latin typeface="Inter SemiBold"/>
                        <a:ea typeface="Times New Roman"/>
                        <a:cs typeface="Times New Roman"/>
                        <a:sym typeface="Arial"/>
                      </a:endParaRPr>
                    </a:p>
                  </a:txBody>
                  <a:tcPr marL="22374" marR="2237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57,6</a:t>
                      </a:r>
                    </a:p>
                  </a:txBody>
                  <a:tcPr marL="22374" marR="2237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57,4</a:t>
                      </a:r>
                    </a:p>
                  </a:txBody>
                  <a:tcPr marL="22374" marR="2237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57,2</a:t>
                      </a:r>
                    </a:p>
                  </a:txBody>
                  <a:tcPr marL="22374" marR="2237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57</a:t>
                      </a:r>
                    </a:p>
                  </a:txBody>
                  <a:tcPr marL="22374" marR="2237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56,8</a:t>
                      </a:r>
                    </a:p>
                  </a:txBody>
                  <a:tcPr marL="22374" marR="2237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56,8</a:t>
                      </a:r>
                    </a:p>
                  </a:txBody>
                  <a:tcPr marL="22374" marR="2237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r>
              <a:tr h="127126">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Износ сетей холодного водоснабжения</a:t>
                      </a:r>
                    </a:p>
                  </a:txBody>
                  <a:tcPr marL="22374" marR="2237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ru-RU" sz="800" b="0" i="0" u="none" strike="noStrike" cap="none" noProof="0" dirty="0" smtClean="0">
                          <a:solidFill>
                            <a:schemeClr val="tx1"/>
                          </a:solidFill>
                          <a:effectLst/>
                          <a:latin typeface="Inter SemiBold"/>
                          <a:ea typeface="Times New Roman"/>
                          <a:cs typeface="Times New Roman"/>
                          <a:sym typeface="Arial"/>
                        </a:rPr>
                        <a:t>%</a:t>
                      </a:r>
                      <a:endParaRPr lang="ru-RU" sz="800" b="0" i="0" u="none" strike="noStrike" cap="none" noProof="0" dirty="0">
                        <a:solidFill>
                          <a:schemeClr val="tx1"/>
                        </a:solidFill>
                        <a:effectLst/>
                        <a:latin typeface="Inter SemiBold"/>
                        <a:ea typeface="Times New Roman"/>
                        <a:cs typeface="Times New Roman"/>
                        <a:sym typeface="Arial"/>
                      </a:endParaRPr>
                    </a:p>
                  </a:txBody>
                  <a:tcPr marL="22374" marR="2237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80,6</a:t>
                      </a:r>
                    </a:p>
                  </a:txBody>
                  <a:tcPr marL="22374" marR="2237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80,4</a:t>
                      </a:r>
                    </a:p>
                  </a:txBody>
                  <a:tcPr marL="22374" marR="2237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80,2</a:t>
                      </a:r>
                    </a:p>
                  </a:txBody>
                  <a:tcPr marL="22374" marR="2237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80</a:t>
                      </a:r>
                    </a:p>
                  </a:txBody>
                  <a:tcPr marL="22374" marR="2237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79,8</a:t>
                      </a:r>
                    </a:p>
                  </a:txBody>
                  <a:tcPr marL="22374" marR="2237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79,8</a:t>
                      </a:r>
                    </a:p>
                  </a:txBody>
                  <a:tcPr marL="22374" marR="2237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r>
              <a:tr h="635628">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Соответствие состава и свойств холодной воды установленным санитарным нормам и правилам (отношение удовлетворительных проб (показателей) к общему количеству взятых проб (показателей) за отчетный период)</a:t>
                      </a:r>
                    </a:p>
                  </a:txBody>
                  <a:tcPr marL="22374" marR="2237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ru-RU" sz="800" b="0" i="0" u="none" strike="noStrike" cap="none" noProof="0" dirty="0" smtClean="0">
                          <a:solidFill>
                            <a:schemeClr val="tx1"/>
                          </a:solidFill>
                          <a:effectLst/>
                          <a:latin typeface="Inter SemiBold"/>
                          <a:ea typeface="Times New Roman"/>
                          <a:cs typeface="Times New Roman"/>
                          <a:sym typeface="Arial"/>
                        </a:rPr>
                        <a:t>%</a:t>
                      </a:r>
                      <a:endParaRPr lang="ru-RU" sz="800" b="0" i="0" u="none" strike="noStrike" cap="none" noProof="0" dirty="0">
                        <a:solidFill>
                          <a:schemeClr val="tx1"/>
                        </a:solidFill>
                        <a:effectLst/>
                        <a:latin typeface="Inter SemiBold"/>
                        <a:ea typeface="Times New Roman"/>
                        <a:cs typeface="Times New Roman"/>
                        <a:sym typeface="Arial"/>
                      </a:endParaRPr>
                    </a:p>
                  </a:txBody>
                  <a:tcPr marL="22374" marR="2237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54,70</a:t>
                      </a:r>
                    </a:p>
                  </a:txBody>
                  <a:tcPr marL="22374" marR="2237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53,55</a:t>
                      </a:r>
                    </a:p>
                  </a:txBody>
                  <a:tcPr marL="22374" marR="2237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52,40</a:t>
                      </a:r>
                    </a:p>
                  </a:txBody>
                  <a:tcPr marL="22374" marR="2237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51,25</a:t>
                      </a:r>
                    </a:p>
                  </a:txBody>
                  <a:tcPr marL="22374" marR="2237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50,10</a:t>
                      </a:r>
                    </a:p>
                  </a:txBody>
                  <a:tcPr marL="22374" marR="2237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50,10</a:t>
                      </a:r>
                    </a:p>
                  </a:txBody>
                  <a:tcPr marL="22374" marR="2237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r>
              <a:tr h="127126">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Износ сетей горячего водоснабжения</a:t>
                      </a:r>
                    </a:p>
                  </a:txBody>
                  <a:tcPr marL="22374" marR="2237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ru-RU" sz="800" b="0" i="0" u="none" strike="noStrike" cap="none" noProof="0" dirty="0" smtClean="0">
                          <a:solidFill>
                            <a:schemeClr val="tx1"/>
                          </a:solidFill>
                          <a:effectLst/>
                          <a:latin typeface="Inter SemiBold"/>
                          <a:ea typeface="Times New Roman"/>
                          <a:cs typeface="Times New Roman"/>
                          <a:sym typeface="Arial"/>
                        </a:rPr>
                        <a:t>%</a:t>
                      </a:r>
                      <a:endParaRPr lang="ru-RU" sz="800" b="0" i="0" u="none" strike="noStrike" cap="none" noProof="0" dirty="0">
                        <a:solidFill>
                          <a:schemeClr val="tx1"/>
                        </a:solidFill>
                        <a:effectLst/>
                        <a:latin typeface="Inter SemiBold"/>
                        <a:ea typeface="Times New Roman"/>
                        <a:cs typeface="Times New Roman"/>
                        <a:sym typeface="Arial"/>
                      </a:endParaRPr>
                    </a:p>
                  </a:txBody>
                  <a:tcPr marL="22374" marR="2237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64,3</a:t>
                      </a:r>
                    </a:p>
                  </a:txBody>
                  <a:tcPr marL="22374" marR="2237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64,1</a:t>
                      </a:r>
                    </a:p>
                  </a:txBody>
                  <a:tcPr marL="22374" marR="2237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63,9</a:t>
                      </a:r>
                    </a:p>
                  </a:txBody>
                  <a:tcPr marL="22374" marR="2237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63,7</a:t>
                      </a:r>
                    </a:p>
                  </a:txBody>
                  <a:tcPr marL="22374" marR="2237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63,5</a:t>
                      </a:r>
                    </a:p>
                  </a:txBody>
                  <a:tcPr marL="22374" marR="2237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63,5</a:t>
                      </a:r>
                    </a:p>
                  </a:txBody>
                  <a:tcPr marL="22374" marR="2237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r>
              <a:tr h="292416">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Износ сетей водоотведения (канализации)</a:t>
                      </a:r>
                    </a:p>
                  </a:txBody>
                  <a:tcPr marL="22374" marR="2237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ru-RU" sz="800" b="0" i="0" u="none" strike="noStrike" cap="none" noProof="0" dirty="0" smtClean="0">
                          <a:solidFill>
                            <a:schemeClr val="tx1"/>
                          </a:solidFill>
                          <a:effectLst/>
                          <a:latin typeface="Inter SemiBold"/>
                          <a:ea typeface="Times New Roman"/>
                          <a:cs typeface="Times New Roman"/>
                          <a:sym typeface="Arial"/>
                        </a:rPr>
                        <a:t>%</a:t>
                      </a:r>
                      <a:endParaRPr lang="ru-RU" sz="800" b="0" i="0" u="none" strike="noStrike" cap="none" noProof="0" dirty="0">
                        <a:solidFill>
                          <a:schemeClr val="tx1"/>
                        </a:solidFill>
                        <a:effectLst/>
                        <a:latin typeface="Inter SemiBold"/>
                        <a:ea typeface="Times New Roman"/>
                        <a:cs typeface="Times New Roman"/>
                        <a:sym typeface="Arial"/>
                      </a:endParaRPr>
                    </a:p>
                  </a:txBody>
                  <a:tcPr marL="22374" marR="2237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70</a:t>
                      </a:r>
                    </a:p>
                  </a:txBody>
                  <a:tcPr marL="22374" marR="2237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69,8</a:t>
                      </a:r>
                    </a:p>
                  </a:txBody>
                  <a:tcPr marL="22374" marR="2237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69,6</a:t>
                      </a:r>
                    </a:p>
                  </a:txBody>
                  <a:tcPr marL="22374" marR="2237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69,4</a:t>
                      </a:r>
                    </a:p>
                  </a:txBody>
                  <a:tcPr marL="22374" marR="2237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69,2</a:t>
                      </a:r>
                    </a:p>
                  </a:txBody>
                  <a:tcPr marL="22374" marR="2237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69,2</a:t>
                      </a:r>
                    </a:p>
                  </a:txBody>
                  <a:tcPr marL="22374" marR="2237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r>
              <a:tr h="190688">
                <a:tc gridSpan="8">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1100" b="1"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Подпрограмма «Благоустройство и охрана окружающей среды»</a:t>
                      </a:r>
                      <a:endParaRPr kumimoji="0" lang="ru-RU" sz="1100" b="1" i="0" u="none" strike="noStrike" kern="0" cap="none" spc="0" normalizeH="0" baseline="0" noProof="0" dirty="0">
                        <a:ln>
                          <a:noFill/>
                        </a:ln>
                        <a:solidFill>
                          <a:srgbClr val="00717D"/>
                        </a:solidFill>
                        <a:effectLst/>
                        <a:uLnTx/>
                        <a:uFillTx/>
                        <a:latin typeface="Inter SemiBold"/>
                        <a:ea typeface="Times New Roman"/>
                        <a:cs typeface="Times New Roman"/>
                        <a:sym typeface="Arial"/>
                      </a:endParaRP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r>
              <a:tr h="190688">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Количество благоустроенных мест общего пользования, парков и скверов</a:t>
                      </a: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единиц</a:t>
                      </a: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1</a:t>
                      </a: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1</a:t>
                      </a: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1</a:t>
                      </a: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1</a:t>
                      </a: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1</a:t>
                      </a: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1</a:t>
                      </a: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r>
              <a:tr h="190688">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Количество ликвидированных в отчетном периоде несанкционированных свалок</a:t>
                      </a: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единиц</a:t>
                      </a: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3</a:t>
                      </a: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1</a:t>
                      </a: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1</a:t>
                      </a: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1</a:t>
                      </a: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1</a:t>
                      </a: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1</a:t>
                      </a: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r>
              <a:tr h="190688">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Доля очищенных от мусора территорий (в том числе закрепленных и прилегающих) в период проведения весеннего и осеннего месячника по санитарной очистке территории района, от общей площади района</a:t>
                      </a: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smtClean="0">
                          <a:solidFill>
                            <a:schemeClr val="tx1"/>
                          </a:solidFill>
                          <a:effectLst/>
                          <a:latin typeface="Inter SemiBold"/>
                          <a:ea typeface="Times New Roman"/>
                          <a:cs typeface="Times New Roman"/>
                          <a:sym typeface="Arial"/>
                        </a:rPr>
                        <a:t>%</a:t>
                      </a:r>
                      <a:endParaRPr lang="ru-RU" sz="800" b="0" i="0" u="none" strike="noStrike" cap="none" dirty="0">
                        <a:solidFill>
                          <a:schemeClr val="tx1"/>
                        </a:solidFill>
                        <a:effectLst/>
                        <a:latin typeface="Inter SemiBold"/>
                        <a:ea typeface="Times New Roman"/>
                        <a:cs typeface="Times New Roman"/>
                        <a:sym typeface="Arial"/>
                      </a:endParaRP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91</a:t>
                      </a: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91</a:t>
                      </a: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91</a:t>
                      </a: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91</a:t>
                      </a: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91</a:t>
                      </a: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91</a:t>
                      </a: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r>
              <a:tr h="190688">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Проведение конкурсов по благоустройству:                  «Лучший (</a:t>
                      </a:r>
                      <a:r>
                        <a:rPr lang="ru-RU" sz="800" b="0" i="0" u="none" strike="noStrike" cap="none" dirty="0" err="1">
                          <a:solidFill>
                            <a:schemeClr val="tx1"/>
                          </a:solidFill>
                          <a:effectLst/>
                          <a:latin typeface="Inter SemiBold"/>
                          <a:ea typeface="Times New Roman"/>
                          <a:cs typeface="Times New Roman"/>
                          <a:sym typeface="Arial"/>
                        </a:rPr>
                        <a:t>ая</a:t>
                      </a:r>
                      <a:r>
                        <a:rPr lang="ru-RU" sz="800" b="0" i="0" u="none" strike="noStrike" cap="none" dirty="0">
                          <a:solidFill>
                            <a:schemeClr val="tx1"/>
                          </a:solidFill>
                          <a:effectLst/>
                          <a:latin typeface="Inter SemiBold"/>
                          <a:ea typeface="Times New Roman"/>
                          <a:cs typeface="Times New Roman"/>
                          <a:sym typeface="Arial"/>
                        </a:rPr>
                        <a:t>) цветник, клумба», «Лучшее частное подворье», конкурс «На лучшее новогоднее оформление фасадов зданий и прилегающих к ним территорий предприятий, организаций и учреждений всех форм собственности». </a:t>
                      </a: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smtClean="0">
                          <a:solidFill>
                            <a:schemeClr val="tx1"/>
                          </a:solidFill>
                          <a:effectLst/>
                          <a:latin typeface="Inter SemiBold"/>
                          <a:ea typeface="Times New Roman"/>
                          <a:cs typeface="Times New Roman"/>
                          <a:sym typeface="Arial"/>
                        </a:rPr>
                        <a:t>%</a:t>
                      </a:r>
                      <a:endParaRPr lang="ru-RU" sz="800" b="0" i="0" u="none" strike="noStrike" cap="none" dirty="0">
                        <a:solidFill>
                          <a:schemeClr val="tx1"/>
                        </a:solidFill>
                        <a:effectLst/>
                        <a:latin typeface="Inter SemiBold"/>
                        <a:ea typeface="Times New Roman"/>
                        <a:cs typeface="Times New Roman"/>
                        <a:sym typeface="Arial"/>
                      </a:endParaRP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81</a:t>
                      </a: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81</a:t>
                      </a: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81</a:t>
                      </a: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81</a:t>
                      </a: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81</a:t>
                      </a: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81</a:t>
                      </a: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r>
              <a:tr h="190688">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Текущее содержание и обслуживание наружных сетей уличного освещения территорий поселений</a:t>
                      </a: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smtClean="0">
                          <a:solidFill>
                            <a:schemeClr val="tx1"/>
                          </a:solidFill>
                          <a:effectLst/>
                          <a:latin typeface="Inter SemiBold"/>
                          <a:ea typeface="Times New Roman"/>
                          <a:cs typeface="Times New Roman"/>
                          <a:sym typeface="Arial"/>
                        </a:rPr>
                        <a:t>%</a:t>
                      </a:r>
                      <a:endParaRPr lang="ru-RU" sz="800" b="0" i="0" u="none" strike="noStrike" cap="none" dirty="0">
                        <a:solidFill>
                          <a:schemeClr val="tx1"/>
                        </a:solidFill>
                        <a:effectLst/>
                        <a:latin typeface="Inter SemiBold"/>
                        <a:ea typeface="Times New Roman"/>
                        <a:cs typeface="Times New Roman"/>
                        <a:sym typeface="Arial"/>
                      </a:endParaRP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100</a:t>
                      </a: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100</a:t>
                      </a: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100</a:t>
                      </a: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100</a:t>
                      </a: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100</a:t>
                      </a: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100</a:t>
                      </a: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r>
              <a:tr h="190688">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Озеленение населенных пунктов поселений</a:t>
                      </a: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smtClean="0">
                          <a:solidFill>
                            <a:schemeClr val="tx1"/>
                          </a:solidFill>
                          <a:effectLst/>
                          <a:latin typeface="Inter SemiBold"/>
                          <a:ea typeface="Times New Roman"/>
                          <a:cs typeface="Times New Roman"/>
                          <a:sym typeface="Arial"/>
                        </a:rPr>
                        <a:t>%</a:t>
                      </a:r>
                      <a:endParaRPr lang="ru-RU" sz="800" b="0" i="0" u="none" strike="noStrike" cap="none" dirty="0">
                        <a:solidFill>
                          <a:schemeClr val="tx1"/>
                        </a:solidFill>
                        <a:effectLst/>
                        <a:latin typeface="Inter SemiBold"/>
                        <a:ea typeface="Times New Roman"/>
                        <a:cs typeface="Times New Roman"/>
                        <a:sym typeface="Arial"/>
                      </a:endParaRP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100</a:t>
                      </a: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100</a:t>
                      </a: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100</a:t>
                      </a: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100</a:t>
                      </a: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100</a:t>
                      </a: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100</a:t>
                      </a: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r>
              <a:tr h="190688">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Очистка территорий от безнадзорных животных</a:t>
                      </a: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единиц</a:t>
                      </a: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16</a:t>
                      </a: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65</a:t>
                      </a: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65</a:t>
                      </a: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65</a:t>
                      </a: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65</a:t>
                      </a: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65</a:t>
                      </a: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353858387"/>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Таблица 2"/>
          <p:cNvGraphicFramePr>
            <a:graphicFrameLocks noGrp="1"/>
          </p:cNvGraphicFramePr>
          <p:nvPr>
            <p:extLst>
              <p:ext uri="{D42A27DB-BD31-4B8C-83A1-F6EECF244321}">
                <p14:modId xmlns:p14="http://schemas.microsoft.com/office/powerpoint/2010/main" val="3270276945"/>
              </p:ext>
            </p:extLst>
          </p:nvPr>
        </p:nvGraphicFramePr>
        <p:xfrm>
          <a:off x="203199" y="183702"/>
          <a:ext cx="8773294" cy="4676166"/>
        </p:xfrm>
        <a:graphic>
          <a:graphicData uri="http://schemas.openxmlformats.org/drawingml/2006/table">
            <a:tbl>
              <a:tblPr firstRow="1" firstCol="1" bandRow="1"/>
              <a:tblGrid>
                <a:gridCol w="2927901"/>
                <a:gridCol w="805417"/>
                <a:gridCol w="933329"/>
                <a:gridCol w="839996"/>
                <a:gridCol w="746663"/>
                <a:gridCol w="839996"/>
                <a:gridCol w="839996"/>
                <a:gridCol w="839996"/>
              </a:tblGrid>
              <a:tr h="248600">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Наименование целевого показателя (индикатора)</a:t>
                      </a:r>
                    </a:p>
                  </a:txBody>
                  <a:tcPr marL="41757" marR="41757"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Единица измерения</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2023</a:t>
                      </a:r>
                      <a:endParaRPr lang="ru-RU" sz="800" dirty="0">
                        <a:effectLst/>
                        <a:latin typeface="Inter SemiBold"/>
                        <a:ea typeface="Calibri"/>
                        <a:cs typeface="Times New Roman"/>
                      </a:endParaRPr>
                    </a:p>
                  </a:txBody>
                  <a:tcPr marL="26789" marR="26789"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2024</a:t>
                      </a:r>
                      <a:endParaRPr lang="ru-RU" sz="800" dirty="0">
                        <a:effectLst/>
                        <a:latin typeface="Inter SemiBold"/>
                        <a:ea typeface="Calibri"/>
                        <a:cs typeface="Times New Roman"/>
                      </a:endParaRPr>
                    </a:p>
                  </a:txBody>
                  <a:tcPr marL="26789" marR="26789"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2025</a:t>
                      </a:r>
                      <a:endParaRPr lang="ru-RU" sz="800" dirty="0">
                        <a:effectLst/>
                        <a:latin typeface="Inter SemiBold"/>
                        <a:ea typeface="Calibri"/>
                        <a:cs typeface="Times New Roman"/>
                      </a:endParaRPr>
                    </a:p>
                  </a:txBody>
                  <a:tcPr marL="26789" marR="26789"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2026</a:t>
                      </a:r>
                      <a:endParaRPr lang="ru-RU" sz="800" dirty="0">
                        <a:effectLst/>
                        <a:latin typeface="Inter SemiBold"/>
                        <a:ea typeface="Calibri"/>
                        <a:cs typeface="Times New Roman"/>
                      </a:endParaRPr>
                    </a:p>
                  </a:txBody>
                  <a:tcPr marL="26789" marR="26789"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2027</a:t>
                      </a:r>
                      <a:endParaRPr lang="ru-RU" sz="800" dirty="0">
                        <a:effectLst/>
                        <a:latin typeface="Inter SemiBold"/>
                        <a:ea typeface="Calibri"/>
                        <a:cs typeface="Times New Roman"/>
                      </a:endParaRPr>
                    </a:p>
                  </a:txBody>
                  <a:tcPr marL="26789" marR="26789"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2028</a:t>
                      </a:r>
                      <a:endParaRPr lang="ru-RU" sz="800" dirty="0">
                        <a:effectLst/>
                        <a:latin typeface="Inter SemiBold"/>
                        <a:ea typeface="Calibri"/>
                        <a:cs typeface="Times New Roman"/>
                      </a:endParaRPr>
                    </a:p>
                  </a:txBody>
                  <a:tcPr marL="26789" marR="26789"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r>
              <a:tr h="261137">
                <a:tc vMerge="1">
                  <a:txBody>
                    <a:bodyPr/>
                    <a:lstStyle/>
                    <a:p>
                      <a:endParaRPr lang="ru-RU"/>
                    </a:p>
                  </a:txBody>
                  <a:tcPr/>
                </a:tc>
                <a:tc vMerge="1">
                  <a:txBody>
                    <a:bodyPr/>
                    <a:lstStyle/>
                    <a:p>
                      <a:endParaRPr lang="ru-RU"/>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отчет</a:t>
                      </a:r>
                      <a:endParaRPr lang="ru-RU" sz="800" dirty="0">
                        <a:effectLst/>
                        <a:latin typeface="Inter SemiBold"/>
                        <a:ea typeface="Calibri"/>
                        <a:cs typeface="Times New Roman"/>
                      </a:endParaRPr>
                    </a:p>
                  </a:txBody>
                  <a:tcPr marL="26789" marR="26789"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800" b="0"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отчет</a:t>
                      </a:r>
                      <a:endParaRPr kumimoji="0" lang="ru-RU" sz="800" b="0" i="0" u="none" strike="noStrike" kern="0" cap="none" spc="0" normalizeH="0" baseline="0" noProof="0" dirty="0">
                        <a:ln>
                          <a:noFill/>
                        </a:ln>
                        <a:solidFill>
                          <a:srgbClr val="00717D"/>
                        </a:solidFill>
                        <a:effectLst/>
                        <a:uLnTx/>
                        <a:uFillTx/>
                        <a:latin typeface="Inter SemiBold"/>
                        <a:ea typeface="Calibri"/>
                        <a:cs typeface="Times New Roman"/>
                        <a:sym typeface="Arial"/>
                      </a:endParaRPr>
                    </a:p>
                  </a:txBody>
                  <a:tcPr marL="32254" marR="3225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оценка</a:t>
                      </a:r>
                      <a:endParaRPr lang="ru-RU" sz="800" dirty="0">
                        <a:effectLst/>
                        <a:latin typeface="Inter SemiBold"/>
                        <a:ea typeface="Calibri"/>
                        <a:cs typeface="Times New Roman"/>
                      </a:endParaRPr>
                    </a:p>
                  </a:txBody>
                  <a:tcPr marL="32254" marR="3225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r>
              <a:tr h="319828">
                <a:tc gridSpan="8">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1100" b="1"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Подпрограмма «Дорожное хозяйство и транспортное обслуживание населения»</a:t>
                      </a:r>
                      <a:endParaRPr kumimoji="0" lang="ru-RU" sz="1100" b="1" i="0" u="none" strike="noStrike" kern="0" cap="none" spc="0" normalizeH="0" baseline="0" noProof="0" dirty="0">
                        <a:ln>
                          <a:noFill/>
                        </a:ln>
                        <a:solidFill>
                          <a:srgbClr val="00717D"/>
                        </a:solidFill>
                        <a:effectLst/>
                        <a:uLnTx/>
                        <a:uFillTx/>
                        <a:latin typeface="Inter SemiBold"/>
                        <a:ea typeface="Times New Roman"/>
                        <a:cs typeface="Times New Roman"/>
                        <a:sym typeface="Arial"/>
                      </a:endParaRP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r>
              <a:tr h="813416">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a:solidFill>
                            <a:schemeClr val="tx1"/>
                          </a:solidFill>
                          <a:effectLst/>
                          <a:latin typeface="Inter SemiBold"/>
                          <a:ea typeface="Times New Roman"/>
                          <a:cs typeface="Times New Roman"/>
                        </a:rPr>
                        <a:t>Доля  протяженности автомобильных дорог общего пользования местного значения, не отвечающих нормативным требованиям, в общей протяженности автомобильных дорог общего пользования местного значения.</a:t>
                      </a:r>
                      <a:endParaRPr lang="ru-RU" sz="800">
                        <a:solidFill>
                          <a:schemeClr val="tx1"/>
                        </a:solidFill>
                        <a:effectLst/>
                        <a:latin typeface="Inter SemiBold"/>
                        <a:ea typeface="Calibri"/>
                        <a:cs typeface="Times New Roman"/>
                      </a:endParaRP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r>
                        <a:rPr lang="ru-RU" sz="800" dirty="0" smtClean="0">
                          <a:solidFill>
                            <a:schemeClr val="tx1"/>
                          </a:solidFill>
                          <a:latin typeface="Inter SemiBold"/>
                        </a:rPr>
                        <a:t>%</a:t>
                      </a:r>
                      <a:endParaRPr lang="ru-RU" sz="800" dirty="0">
                        <a:solidFill>
                          <a:schemeClr val="tx1"/>
                        </a:solidFill>
                        <a:latin typeface="Inter SemiBold"/>
                      </a:endParaRP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66,54</a:t>
                      </a:r>
                      <a:endParaRPr lang="ru-RU" sz="800" dirty="0">
                        <a:solidFill>
                          <a:schemeClr val="tx1"/>
                        </a:solidFill>
                        <a:effectLst/>
                        <a:latin typeface="Inter SemiBold"/>
                        <a:ea typeface="Calibri"/>
                        <a:cs typeface="Times New Roman"/>
                      </a:endParaRP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66,38</a:t>
                      </a:r>
                      <a:endParaRPr lang="ru-RU" sz="800" dirty="0">
                        <a:solidFill>
                          <a:schemeClr val="tx1"/>
                        </a:solidFill>
                        <a:effectLst/>
                        <a:latin typeface="Inter SemiBold"/>
                        <a:ea typeface="Calibri"/>
                        <a:cs typeface="Times New Roman"/>
                      </a:endParaRP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66,22</a:t>
                      </a:r>
                      <a:endParaRPr lang="ru-RU" sz="800" dirty="0">
                        <a:solidFill>
                          <a:schemeClr val="tx1"/>
                        </a:solidFill>
                        <a:effectLst/>
                        <a:latin typeface="Inter SemiBold"/>
                        <a:ea typeface="Calibri"/>
                        <a:cs typeface="Times New Roman"/>
                      </a:endParaRP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66,06</a:t>
                      </a:r>
                      <a:endParaRPr lang="ru-RU" sz="800">
                        <a:solidFill>
                          <a:schemeClr val="tx1"/>
                        </a:solidFill>
                        <a:effectLst/>
                        <a:latin typeface="Inter SemiBold"/>
                        <a:ea typeface="Calibri"/>
                        <a:cs typeface="Times New Roman"/>
                      </a:endParaRP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65,90</a:t>
                      </a:r>
                      <a:endParaRPr lang="ru-RU" sz="800" dirty="0">
                        <a:solidFill>
                          <a:schemeClr val="tx1"/>
                        </a:solidFill>
                        <a:effectLst/>
                        <a:latin typeface="Inter SemiBold"/>
                        <a:ea typeface="Calibri"/>
                        <a:cs typeface="Times New Roman"/>
                      </a:endParaRP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65,90</a:t>
                      </a:r>
                      <a:endParaRPr lang="ru-RU" sz="800" dirty="0">
                        <a:solidFill>
                          <a:schemeClr val="tx1"/>
                        </a:solidFill>
                        <a:effectLst/>
                        <a:latin typeface="Inter SemiBold"/>
                        <a:ea typeface="Calibri"/>
                        <a:cs typeface="Times New Roman"/>
                      </a:endParaRP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r>
              <a:tr h="797697">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a:solidFill>
                            <a:schemeClr val="tx1"/>
                          </a:solidFill>
                          <a:effectLst/>
                          <a:latin typeface="Inter SemiBold"/>
                          <a:ea typeface="Times New Roman"/>
                          <a:cs typeface="Times New Roman"/>
                        </a:rPr>
                        <a:t>Доля населения, проживающего в населенных пунктах, не имеющих регулярного автобусного и (или) железнодорожного сообщения с административным центром муниципального района, в общей численности населения муниципального района.</a:t>
                      </a:r>
                      <a:endParaRPr lang="ru-RU" sz="800">
                        <a:solidFill>
                          <a:schemeClr val="tx1"/>
                        </a:solidFill>
                        <a:effectLst/>
                        <a:latin typeface="Inter SemiBold"/>
                        <a:ea typeface="Calibri"/>
                        <a:cs typeface="Times New Roman"/>
                      </a:endParaRP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r>
                        <a:rPr lang="ru-RU" sz="800" dirty="0" smtClean="0">
                          <a:solidFill>
                            <a:schemeClr val="tx1"/>
                          </a:solidFill>
                          <a:latin typeface="Inter SemiBold"/>
                        </a:rPr>
                        <a:t>%</a:t>
                      </a:r>
                      <a:endParaRPr lang="ru-RU" sz="800" dirty="0">
                        <a:solidFill>
                          <a:schemeClr val="tx1"/>
                        </a:solidFill>
                        <a:latin typeface="Inter SemiBold"/>
                      </a:endParaRP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3</a:t>
                      </a:r>
                      <a:endParaRPr lang="ru-RU" sz="800">
                        <a:solidFill>
                          <a:schemeClr val="tx1"/>
                        </a:solidFill>
                        <a:effectLst/>
                        <a:latin typeface="Inter SemiBold"/>
                        <a:ea typeface="Calibri"/>
                        <a:cs typeface="Times New Roman"/>
                      </a:endParaRP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2,9</a:t>
                      </a:r>
                      <a:endParaRPr lang="ru-RU" sz="800" dirty="0">
                        <a:solidFill>
                          <a:schemeClr val="tx1"/>
                        </a:solidFill>
                        <a:effectLst/>
                        <a:latin typeface="Inter SemiBold"/>
                        <a:ea typeface="Calibri"/>
                        <a:cs typeface="Times New Roman"/>
                      </a:endParaRP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2,8</a:t>
                      </a:r>
                      <a:endParaRPr lang="ru-RU" sz="800" dirty="0">
                        <a:solidFill>
                          <a:schemeClr val="tx1"/>
                        </a:solidFill>
                        <a:effectLst/>
                        <a:latin typeface="Inter SemiBold"/>
                        <a:ea typeface="Calibri"/>
                        <a:cs typeface="Times New Roman"/>
                      </a:endParaRP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2,7</a:t>
                      </a:r>
                      <a:endParaRPr lang="ru-RU" sz="800" dirty="0">
                        <a:solidFill>
                          <a:schemeClr val="tx1"/>
                        </a:solidFill>
                        <a:effectLst/>
                        <a:latin typeface="Inter SemiBold"/>
                        <a:ea typeface="Calibri"/>
                        <a:cs typeface="Times New Roman"/>
                      </a:endParaRP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2,6</a:t>
                      </a:r>
                      <a:endParaRPr lang="ru-RU" sz="800" dirty="0">
                        <a:solidFill>
                          <a:schemeClr val="tx1"/>
                        </a:solidFill>
                        <a:effectLst/>
                        <a:latin typeface="Inter SemiBold"/>
                        <a:ea typeface="Calibri"/>
                        <a:cs typeface="Times New Roman"/>
                      </a:endParaRP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2,6</a:t>
                      </a:r>
                      <a:endParaRPr lang="ru-RU" sz="800" dirty="0">
                        <a:solidFill>
                          <a:schemeClr val="tx1"/>
                        </a:solidFill>
                        <a:effectLst/>
                        <a:latin typeface="Inter SemiBold"/>
                        <a:ea typeface="Calibri"/>
                        <a:cs typeface="Times New Roman"/>
                      </a:endParaRPr>
                    </a:p>
                  </a:txBody>
                  <a:tcPr marL="23140" marR="2314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r>
              <a:tr h="359049">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solidFill>
                            <a:schemeClr val="tx1"/>
                          </a:solidFill>
                          <a:effectLst/>
                          <a:latin typeface="Inter SemiBold"/>
                          <a:ea typeface="Times New Roman"/>
                          <a:cs typeface="Times New Roman"/>
                        </a:rPr>
                        <a:t>Ввод в эксплуатацию автомобильных дорог общего пользования местного значения</a:t>
                      </a:r>
                      <a:endParaRPr lang="ru-RU" sz="800" dirty="0">
                        <a:solidFill>
                          <a:schemeClr val="tx1"/>
                        </a:solidFill>
                        <a:effectLst/>
                        <a:latin typeface="Inter SemiBold"/>
                        <a:ea typeface="Calibri"/>
                        <a:cs typeface="Times New Roman"/>
                      </a:endParaRPr>
                    </a:p>
                  </a:txBody>
                  <a:tcPr marL="36790" marR="3679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км</a:t>
                      </a:r>
                      <a:endParaRPr lang="ru-RU" sz="800">
                        <a:solidFill>
                          <a:schemeClr val="tx1"/>
                        </a:solidFill>
                        <a:effectLst/>
                        <a:latin typeface="Inter SemiBold"/>
                        <a:ea typeface="Calibri"/>
                        <a:cs typeface="Times New Roman"/>
                      </a:endParaRPr>
                    </a:p>
                  </a:txBody>
                  <a:tcPr marL="36790" marR="3679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0</a:t>
                      </a:r>
                      <a:endParaRPr lang="ru-RU" sz="800" dirty="0">
                        <a:solidFill>
                          <a:schemeClr val="tx1"/>
                        </a:solidFill>
                        <a:effectLst/>
                        <a:latin typeface="Inter SemiBold"/>
                        <a:ea typeface="Calibri"/>
                        <a:cs typeface="Times New Roman"/>
                      </a:endParaRPr>
                    </a:p>
                  </a:txBody>
                  <a:tcPr marL="36790" marR="3679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0,2</a:t>
                      </a:r>
                      <a:endParaRPr lang="ru-RU" sz="800">
                        <a:solidFill>
                          <a:schemeClr val="tx1"/>
                        </a:solidFill>
                        <a:effectLst/>
                        <a:latin typeface="Inter SemiBold"/>
                        <a:ea typeface="Calibri"/>
                        <a:cs typeface="Times New Roman"/>
                      </a:endParaRPr>
                    </a:p>
                  </a:txBody>
                  <a:tcPr marL="36790" marR="3679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1,2</a:t>
                      </a:r>
                      <a:endParaRPr lang="ru-RU" sz="800" dirty="0">
                        <a:solidFill>
                          <a:schemeClr val="tx1"/>
                        </a:solidFill>
                        <a:effectLst/>
                        <a:latin typeface="Inter SemiBold"/>
                        <a:ea typeface="Calibri"/>
                        <a:cs typeface="Times New Roman"/>
                      </a:endParaRPr>
                    </a:p>
                  </a:txBody>
                  <a:tcPr marL="36790" marR="3679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2,2</a:t>
                      </a:r>
                      <a:endParaRPr lang="ru-RU" sz="800" dirty="0">
                        <a:solidFill>
                          <a:schemeClr val="tx1"/>
                        </a:solidFill>
                        <a:effectLst/>
                        <a:latin typeface="Inter SemiBold"/>
                        <a:ea typeface="Calibri"/>
                        <a:cs typeface="Times New Roman"/>
                      </a:endParaRPr>
                    </a:p>
                  </a:txBody>
                  <a:tcPr marL="36790" marR="3679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2,3</a:t>
                      </a:r>
                      <a:endParaRPr lang="ru-RU" sz="800" dirty="0">
                        <a:solidFill>
                          <a:schemeClr val="tx1"/>
                        </a:solidFill>
                        <a:effectLst/>
                        <a:latin typeface="Inter SemiBold"/>
                        <a:ea typeface="Calibri"/>
                        <a:cs typeface="Times New Roman"/>
                      </a:endParaRPr>
                    </a:p>
                  </a:txBody>
                  <a:tcPr marL="36790" marR="3679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2,3</a:t>
                      </a:r>
                      <a:endParaRPr lang="ru-RU" sz="800" dirty="0">
                        <a:solidFill>
                          <a:schemeClr val="tx1"/>
                        </a:solidFill>
                        <a:effectLst/>
                        <a:latin typeface="Inter SemiBold"/>
                        <a:ea typeface="Calibri"/>
                        <a:cs typeface="Times New Roman"/>
                      </a:endParaRPr>
                    </a:p>
                  </a:txBody>
                  <a:tcPr marL="36790" marR="3679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r>
              <a:tr h="322223">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a:solidFill>
                            <a:schemeClr val="tx1"/>
                          </a:solidFill>
                          <a:effectLst/>
                          <a:latin typeface="Inter SemiBold"/>
                          <a:ea typeface="Times New Roman"/>
                          <a:cs typeface="Times New Roman"/>
                        </a:rPr>
                        <a:t>Капитальный ремонт и ремонт автомобильных дорог общего пользования местного значения</a:t>
                      </a:r>
                      <a:endParaRPr lang="ru-RU" sz="800">
                        <a:solidFill>
                          <a:schemeClr val="tx1"/>
                        </a:solidFill>
                        <a:effectLst/>
                        <a:latin typeface="Inter SemiBold"/>
                        <a:ea typeface="Calibri"/>
                        <a:cs typeface="Times New Roman"/>
                      </a:endParaRPr>
                    </a:p>
                  </a:txBody>
                  <a:tcPr marL="36790" marR="3679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км</a:t>
                      </a:r>
                      <a:endParaRPr lang="ru-RU" sz="800">
                        <a:solidFill>
                          <a:schemeClr val="tx1"/>
                        </a:solidFill>
                        <a:effectLst/>
                        <a:latin typeface="Inter SemiBold"/>
                        <a:ea typeface="Calibri"/>
                        <a:cs typeface="Times New Roman"/>
                      </a:endParaRPr>
                    </a:p>
                  </a:txBody>
                  <a:tcPr marL="36790" marR="3679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4,36</a:t>
                      </a:r>
                      <a:endParaRPr lang="ru-RU" sz="800" dirty="0">
                        <a:solidFill>
                          <a:schemeClr val="tx1"/>
                        </a:solidFill>
                        <a:effectLst/>
                        <a:latin typeface="Inter SemiBold"/>
                        <a:ea typeface="Calibri"/>
                        <a:cs typeface="Times New Roman"/>
                      </a:endParaRPr>
                    </a:p>
                  </a:txBody>
                  <a:tcPr marL="36790" marR="3679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0,3</a:t>
                      </a:r>
                      <a:endParaRPr lang="ru-RU" sz="800">
                        <a:solidFill>
                          <a:schemeClr val="tx1"/>
                        </a:solidFill>
                        <a:effectLst/>
                        <a:latin typeface="Inter SemiBold"/>
                        <a:ea typeface="Calibri"/>
                        <a:cs typeface="Times New Roman"/>
                      </a:endParaRPr>
                    </a:p>
                  </a:txBody>
                  <a:tcPr marL="36790" marR="3679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1,3</a:t>
                      </a:r>
                      <a:endParaRPr lang="ru-RU" sz="800" dirty="0">
                        <a:solidFill>
                          <a:schemeClr val="tx1"/>
                        </a:solidFill>
                        <a:effectLst/>
                        <a:latin typeface="Inter SemiBold"/>
                        <a:ea typeface="Calibri"/>
                        <a:cs typeface="Times New Roman"/>
                      </a:endParaRPr>
                    </a:p>
                  </a:txBody>
                  <a:tcPr marL="36790" marR="3679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2,3</a:t>
                      </a:r>
                      <a:endParaRPr lang="ru-RU" sz="800" dirty="0">
                        <a:solidFill>
                          <a:schemeClr val="tx1"/>
                        </a:solidFill>
                        <a:effectLst/>
                        <a:latin typeface="Inter SemiBold"/>
                        <a:ea typeface="Calibri"/>
                        <a:cs typeface="Times New Roman"/>
                      </a:endParaRPr>
                    </a:p>
                  </a:txBody>
                  <a:tcPr marL="36790" marR="3679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2,4</a:t>
                      </a:r>
                      <a:endParaRPr lang="ru-RU" sz="800" dirty="0">
                        <a:solidFill>
                          <a:schemeClr val="tx1"/>
                        </a:solidFill>
                        <a:effectLst/>
                        <a:latin typeface="Inter SemiBold"/>
                        <a:ea typeface="Calibri"/>
                        <a:cs typeface="Times New Roman"/>
                      </a:endParaRPr>
                    </a:p>
                  </a:txBody>
                  <a:tcPr marL="36790" marR="3679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2,4</a:t>
                      </a:r>
                      <a:endParaRPr lang="ru-RU" sz="800" dirty="0">
                        <a:solidFill>
                          <a:schemeClr val="tx1"/>
                        </a:solidFill>
                        <a:effectLst/>
                        <a:latin typeface="Inter SemiBold"/>
                        <a:ea typeface="Calibri"/>
                        <a:cs typeface="Times New Roman"/>
                      </a:endParaRPr>
                    </a:p>
                  </a:txBody>
                  <a:tcPr marL="36790" marR="3679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r>
              <a:tr h="457372">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solidFill>
                            <a:schemeClr val="tx1"/>
                          </a:solidFill>
                          <a:effectLst/>
                          <a:latin typeface="Inter SemiBold"/>
                          <a:ea typeface="Times New Roman"/>
                          <a:cs typeface="Times New Roman"/>
                        </a:rPr>
                        <a:t>Доля граждан, использующих механизм получения государственных и муниципальных услуг в электронной форме</a:t>
                      </a:r>
                      <a:endParaRPr lang="ru-RU" sz="800" dirty="0">
                        <a:solidFill>
                          <a:schemeClr val="tx1"/>
                        </a:solidFill>
                        <a:effectLst/>
                        <a:latin typeface="Inter SemiBold"/>
                        <a:ea typeface="Calibri"/>
                        <a:cs typeface="Times New Roman"/>
                      </a:endParaRPr>
                    </a:p>
                  </a:txBody>
                  <a:tcPr marL="36790" marR="3679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a:t>
                      </a:r>
                      <a:endParaRPr lang="ru-RU" sz="800" dirty="0">
                        <a:solidFill>
                          <a:schemeClr val="tx1"/>
                        </a:solidFill>
                        <a:effectLst/>
                        <a:latin typeface="Inter SemiBold"/>
                        <a:ea typeface="Calibri"/>
                        <a:cs typeface="Times New Roman"/>
                      </a:endParaRPr>
                    </a:p>
                  </a:txBody>
                  <a:tcPr marL="36790" marR="3679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0</a:t>
                      </a:r>
                      <a:endParaRPr lang="ru-RU" sz="800" dirty="0">
                        <a:solidFill>
                          <a:schemeClr val="tx1"/>
                        </a:solidFill>
                        <a:effectLst/>
                        <a:latin typeface="Inter SemiBold"/>
                        <a:ea typeface="Calibri"/>
                        <a:cs typeface="Times New Roman"/>
                      </a:endParaRPr>
                    </a:p>
                  </a:txBody>
                  <a:tcPr marL="36790" marR="3679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0</a:t>
                      </a:r>
                      <a:endParaRPr lang="ru-RU" sz="800" dirty="0">
                        <a:solidFill>
                          <a:schemeClr val="tx1"/>
                        </a:solidFill>
                        <a:effectLst/>
                        <a:latin typeface="Inter SemiBold"/>
                        <a:ea typeface="Calibri"/>
                        <a:cs typeface="Times New Roman"/>
                      </a:endParaRPr>
                    </a:p>
                  </a:txBody>
                  <a:tcPr marL="36790" marR="3679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0</a:t>
                      </a:r>
                      <a:endParaRPr lang="ru-RU" sz="800" dirty="0">
                        <a:solidFill>
                          <a:schemeClr val="tx1"/>
                        </a:solidFill>
                        <a:effectLst/>
                        <a:latin typeface="Inter SemiBold"/>
                        <a:ea typeface="Calibri"/>
                        <a:cs typeface="Times New Roman"/>
                      </a:endParaRPr>
                    </a:p>
                  </a:txBody>
                  <a:tcPr marL="36790" marR="3679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0</a:t>
                      </a:r>
                      <a:endParaRPr lang="ru-RU" sz="800" dirty="0">
                        <a:solidFill>
                          <a:schemeClr val="tx1"/>
                        </a:solidFill>
                        <a:effectLst/>
                        <a:latin typeface="Inter SemiBold"/>
                        <a:ea typeface="Calibri"/>
                        <a:cs typeface="Times New Roman"/>
                      </a:endParaRPr>
                    </a:p>
                  </a:txBody>
                  <a:tcPr marL="36790" marR="3679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0</a:t>
                      </a:r>
                      <a:endParaRPr lang="ru-RU" sz="800" dirty="0">
                        <a:solidFill>
                          <a:schemeClr val="tx1"/>
                        </a:solidFill>
                        <a:effectLst/>
                        <a:latin typeface="Inter SemiBold"/>
                        <a:ea typeface="Calibri"/>
                        <a:cs typeface="Times New Roman"/>
                      </a:endParaRPr>
                    </a:p>
                  </a:txBody>
                  <a:tcPr marL="36790" marR="3679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0</a:t>
                      </a:r>
                      <a:endParaRPr lang="ru-RU" sz="800" dirty="0">
                        <a:solidFill>
                          <a:schemeClr val="tx1"/>
                        </a:solidFill>
                        <a:effectLst/>
                        <a:latin typeface="Inter SemiBold"/>
                        <a:ea typeface="Calibri"/>
                        <a:cs typeface="Times New Roman"/>
                      </a:endParaRPr>
                    </a:p>
                  </a:txBody>
                  <a:tcPr marL="36790" marR="3679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r>
              <a:tr h="319736">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solidFill>
                            <a:schemeClr val="tx1"/>
                          </a:solidFill>
                          <a:effectLst/>
                          <a:latin typeface="Inter SemiBold"/>
                          <a:ea typeface="Times New Roman"/>
                          <a:cs typeface="Times New Roman"/>
                        </a:rPr>
                        <a:t>Ввод в эксплуатацию автомобильных дорог общего пользования местного значения</a:t>
                      </a:r>
                      <a:endParaRPr lang="ru-RU" sz="800" dirty="0">
                        <a:solidFill>
                          <a:schemeClr val="tx1"/>
                        </a:solidFill>
                        <a:effectLst/>
                        <a:latin typeface="Inter SemiBold"/>
                        <a:ea typeface="Calibri"/>
                        <a:cs typeface="Times New Roman"/>
                      </a:endParaRPr>
                    </a:p>
                  </a:txBody>
                  <a:tcPr marL="36790" marR="3679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км</a:t>
                      </a:r>
                      <a:endParaRPr lang="ru-RU" sz="800">
                        <a:solidFill>
                          <a:schemeClr val="tx1"/>
                        </a:solidFill>
                        <a:effectLst/>
                        <a:latin typeface="Inter SemiBold"/>
                        <a:ea typeface="Calibri"/>
                        <a:cs typeface="Times New Roman"/>
                      </a:endParaRPr>
                    </a:p>
                  </a:txBody>
                  <a:tcPr marL="36790" marR="3679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0</a:t>
                      </a:r>
                      <a:endParaRPr lang="ru-RU" sz="800" dirty="0">
                        <a:solidFill>
                          <a:schemeClr val="tx1"/>
                        </a:solidFill>
                        <a:effectLst/>
                        <a:latin typeface="Inter SemiBold"/>
                        <a:ea typeface="Calibri"/>
                        <a:cs typeface="Times New Roman"/>
                      </a:endParaRPr>
                    </a:p>
                  </a:txBody>
                  <a:tcPr marL="36790" marR="3679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0,2</a:t>
                      </a:r>
                      <a:endParaRPr lang="ru-RU" sz="800">
                        <a:solidFill>
                          <a:schemeClr val="tx1"/>
                        </a:solidFill>
                        <a:effectLst/>
                        <a:latin typeface="Inter SemiBold"/>
                        <a:ea typeface="Calibri"/>
                        <a:cs typeface="Times New Roman"/>
                      </a:endParaRPr>
                    </a:p>
                  </a:txBody>
                  <a:tcPr marL="36790" marR="3679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1,2</a:t>
                      </a:r>
                      <a:endParaRPr lang="ru-RU" sz="800" dirty="0">
                        <a:solidFill>
                          <a:schemeClr val="tx1"/>
                        </a:solidFill>
                        <a:effectLst/>
                        <a:latin typeface="Inter SemiBold"/>
                        <a:ea typeface="Calibri"/>
                        <a:cs typeface="Times New Roman"/>
                      </a:endParaRPr>
                    </a:p>
                  </a:txBody>
                  <a:tcPr marL="36790" marR="3679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2,2</a:t>
                      </a:r>
                      <a:endParaRPr lang="ru-RU" sz="800" dirty="0">
                        <a:solidFill>
                          <a:schemeClr val="tx1"/>
                        </a:solidFill>
                        <a:effectLst/>
                        <a:latin typeface="Inter SemiBold"/>
                        <a:ea typeface="Calibri"/>
                        <a:cs typeface="Times New Roman"/>
                      </a:endParaRPr>
                    </a:p>
                  </a:txBody>
                  <a:tcPr marL="36790" marR="3679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2,3</a:t>
                      </a:r>
                      <a:endParaRPr lang="ru-RU" sz="800" dirty="0">
                        <a:solidFill>
                          <a:schemeClr val="tx1"/>
                        </a:solidFill>
                        <a:effectLst/>
                        <a:latin typeface="Inter SemiBold"/>
                        <a:ea typeface="Calibri"/>
                        <a:cs typeface="Times New Roman"/>
                      </a:endParaRPr>
                    </a:p>
                  </a:txBody>
                  <a:tcPr marL="36790" marR="3679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2,3</a:t>
                      </a:r>
                      <a:endParaRPr lang="ru-RU" sz="800" dirty="0">
                        <a:solidFill>
                          <a:schemeClr val="tx1"/>
                        </a:solidFill>
                        <a:effectLst/>
                        <a:latin typeface="Inter SemiBold"/>
                        <a:ea typeface="Calibri"/>
                        <a:cs typeface="Times New Roman"/>
                      </a:endParaRPr>
                    </a:p>
                  </a:txBody>
                  <a:tcPr marL="36790" marR="3679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r>
              <a:tr h="319736">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solidFill>
                            <a:schemeClr val="tx1"/>
                          </a:solidFill>
                          <a:effectLst/>
                          <a:latin typeface="Inter SemiBold"/>
                          <a:ea typeface="Times New Roman"/>
                          <a:cs typeface="Times New Roman"/>
                        </a:rPr>
                        <a:t>Капитальный ремонт и ремонт автомобильных дорог общего пользования местного значения</a:t>
                      </a:r>
                      <a:endParaRPr lang="ru-RU" sz="800" dirty="0">
                        <a:solidFill>
                          <a:schemeClr val="tx1"/>
                        </a:solidFill>
                        <a:effectLst/>
                        <a:latin typeface="Inter SemiBold"/>
                        <a:ea typeface="Calibri"/>
                        <a:cs typeface="Times New Roman"/>
                      </a:endParaRPr>
                    </a:p>
                  </a:txBody>
                  <a:tcPr marL="36790" marR="3679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км</a:t>
                      </a:r>
                      <a:endParaRPr lang="ru-RU" sz="800" dirty="0">
                        <a:solidFill>
                          <a:schemeClr val="tx1"/>
                        </a:solidFill>
                        <a:effectLst/>
                        <a:latin typeface="Inter SemiBold"/>
                        <a:ea typeface="Calibri"/>
                        <a:cs typeface="Times New Roman"/>
                      </a:endParaRPr>
                    </a:p>
                  </a:txBody>
                  <a:tcPr marL="36790" marR="3679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4,36</a:t>
                      </a:r>
                      <a:endParaRPr lang="ru-RU" sz="800" dirty="0">
                        <a:solidFill>
                          <a:schemeClr val="tx1"/>
                        </a:solidFill>
                        <a:effectLst/>
                        <a:latin typeface="Inter SemiBold"/>
                        <a:ea typeface="Calibri"/>
                        <a:cs typeface="Times New Roman"/>
                      </a:endParaRPr>
                    </a:p>
                  </a:txBody>
                  <a:tcPr marL="36790" marR="3679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0,3</a:t>
                      </a:r>
                      <a:endParaRPr lang="ru-RU" sz="800" dirty="0">
                        <a:solidFill>
                          <a:schemeClr val="tx1"/>
                        </a:solidFill>
                        <a:effectLst/>
                        <a:latin typeface="Inter SemiBold"/>
                        <a:ea typeface="Calibri"/>
                        <a:cs typeface="Times New Roman"/>
                      </a:endParaRPr>
                    </a:p>
                  </a:txBody>
                  <a:tcPr marL="36790" marR="3679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1,3</a:t>
                      </a:r>
                      <a:endParaRPr lang="ru-RU" sz="800" dirty="0">
                        <a:solidFill>
                          <a:schemeClr val="tx1"/>
                        </a:solidFill>
                        <a:effectLst/>
                        <a:latin typeface="Inter SemiBold"/>
                        <a:ea typeface="Calibri"/>
                        <a:cs typeface="Times New Roman"/>
                      </a:endParaRPr>
                    </a:p>
                  </a:txBody>
                  <a:tcPr marL="36790" marR="3679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2,3</a:t>
                      </a:r>
                      <a:endParaRPr lang="ru-RU" sz="800" dirty="0">
                        <a:solidFill>
                          <a:schemeClr val="tx1"/>
                        </a:solidFill>
                        <a:effectLst/>
                        <a:latin typeface="Inter SemiBold"/>
                        <a:ea typeface="Calibri"/>
                        <a:cs typeface="Times New Roman"/>
                      </a:endParaRPr>
                    </a:p>
                  </a:txBody>
                  <a:tcPr marL="36790" marR="3679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2,4</a:t>
                      </a:r>
                      <a:endParaRPr lang="ru-RU" sz="800" dirty="0">
                        <a:solidFill>
                          <a:schemeClr val="tx1"/>
                        </a:solidFill>
                        <a:effectLst/>
                        <a:latin typeface="Inter SemiBold"/>
                        <a:ea typeface="Calibri"/>
                        <a:cs typeface="Times New Roman"/>
                      </a:endParaRPr>
                    </a:p>
                  </a:txBody>
                  <a:tcPr marL="36790" marR="3679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2,4</a:t>
                      </a:r>
                      <a:endParaRPr lang="ru-RU" sz="800" dirty="0">
                        <a:solidFill>
                          <a:schemeClr val="tx1"/>
                        </a:solidFill>
                        <a:effectLst/>
                        <a:latin typeface="Inter SemiBold"/>
                        <a:ea typeface="Calibri"/>
                        <a:cs typeface="Times New Roman"/>
                      </a:endParaRPr>
                    </a:p>
                  </a:txBody>
                  <a:tcPr marL="36790" marR="3679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r>
              <a:tr h="457372">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solidFill>
                            <a:schemeClr val="tx1"/>
                          </a:solidFill>
                          <a:effectLst/>
                          <a:latin typeface="Inter SemiBold"/>
                          <a:ea typeface="Times New Roman"/>
                          <a:cs typeface="Times New Roman"/>
                        </a:rPr>
                        <a:t>Доля граждан, использующих механизм получения государственных и муниципальных услуг в электронной форме</a:t>
                      </a:r>
                      <a:endParaRPr lang="ru-RU" sz="800" dirty="0">
                        <a:solidFill>
                          <a:schemeClr val="tx1"/>
                        </a:solidFill>
                        <a:effectLst/>
                        <a:latin typeface="Inter SemiBold"/>
                        <a:ea typeface="Calibri"/>
                        <a:cs typeface="Times New Roman"/>
                      </a:endParaRPr>
                    </a:p>
                  </a:txBody>
                  <a:tcPr marL="36790" marR="3679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a:t>
                      </a:r>
                      <a:endParaRPr lang="ru-RU" sz="800" dirty="0">
                        <a:solidFill>
                          <a:schemeClr val="tx1"/>
                        </a:solidFill>
                        <a:effectLst/>
                        <a:latin typeface="Inter SemiBold"/>
                        <a:ea typeface="Calibri"/>
                        <a:cs typeface="Times New Roman"/>
                      </a:endParaRPr>
                    </a:p>
                  </a:txBody>
                  <a:tcPr marL="36790" marR="3679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0</a:t>
                      </a:r>
                      <a:endParaRPr lang="ru-RU" sz="800" dirty="0">
                        <a:solidFill>
                          <a:schemeClr val="tx1"/>
                        </a:solidFill>
                        <a:effectLst/>
                        <a:latin typeface="Inter SemiBold"/>
                        <a:ea typeface="Calibri"/>
                        <a:cs typeface="Times New Roman"/>
                      </a:endParaRPr>
                    </a:p>
                  </a:txBody>
                  <a:tcPr marL="36790" marR="3679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0</a:t>
                      </a:r>
                      <a:endParaRPr lang="ru-RU" sz="800" dirty="0">
                        <a:solidFill>
                          <a:schemeClr val="tx1"/>
                        </a:solidFill>
                        <a:effectLst/>
                        <a:latin typeface="Inter SemiBold"/>
                        <a:ea typeface="Calibri"/>
                        <a:cs typeface="Times New Roman"/>
                      </a:endParaRPr>
                    </a:p>
                  </a:txBody>
                  <a:tcPr marL="36790" marR="3679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0</a:t>
                      </a:r>
                      <a:endParaRPr lang="ru-RU" sz="800" dirty="0">
                        <a:solidFill>
                          <a:schemeClr val="tx1"/>
                        </a:solidFill>
                        <a:effectLst/>
                        <a:latin typeface="Inter SemiBold"/>
                        <a:ea typeface="Calibri"/>
                        <a:cs typeface="Times New Roman"/>
                      </a:endParaRPr>
                    </a:p>
                  </a:txBody>
                  <a:tcPr marL="36790" marR="3679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0</a:t>
                      </a:r>
                      <a:endParaRPr lang="ru-RU" sz="800" dirty="0">
                        <a:solidFill>
                          <a:schemeClr val="tx1"/>
                        </a:solidFill>
                        <a:effectLst/>
                        <a:latin typeface="Inter SemiBold"/>
                        <a:ea typeface="Calibri"/>
                        <a:cs typeface="Times New Roman"/>
                      </a:endParaRPr>
                    </a:p>
                  </a:txBody>
                  <a:tcPr marL="36790" marR="3679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0</a:t>
                      </a:r>
                      <a:endParaRPr lang="ru-RU" sz="800" dirty="0">
                        <a:solidFill>
                          <a:schemeClr val="tx1"/>
                        </a:solidFill>
                        <a:effectLst/>
                        <a:latin typeface="Inter SemiBold"/>
                        <a:ea typeface="Calibri"/>
                        <a:cs typeface="Times New Roman"/>
                      </a:endParaRPr>
                    </a:p>
                  </a:txBody>
                  <a:tcPr marL="36790" marR="3679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0</a:t>
                      </a:r>
                      <a:endParaRPr lang="ru-RU" sz="800" dirty="0">
                        <a:solidFill>
                          <a:schemeClr val="tx1"/>
                        </a:solidFill>
                        <a:effectLst/>
                        <a:latin typeface="Inter SemiBold"/>
                        <a:ea typeface="Calibri"/>
                        <a:cs typeface="Times New Roman"/>
                      </a:endParaRPr>
                    </a:p>
                  </a:txBody>
                  <a:tcPr marL="36790" marR="36790"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2879814969"/>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ctrTitle"/>
          </p:nvPr>
        </p:nvSpPr>
        <p:spPr>
          <a:xfrm>
            <a:off x="814238" y="154086"/>
            <a:ext cx="7736402" cy="504258"/>
          </a:xfrm>
        </p:spPr>
        <p:txBody>
          <a:bodyPr/>
          <a:lstStyle/>
          <a:p>
            <a:r>
              <a:rPr lang="ru-RU" sz="1400" dirty="0">
                <a:solidFill>
                  <a:schemeClr val="tx1">
                    <a:lumMod val="75000"/>
                  </a:schemeClr>
                </a:solidFill>
              </a:rPr>
              <a:t>Муниципальная программа «Энергосбережение и повышение энергетической эффективности», </a:t>
            </a:r>
            <a:r>
              <a:rPr lang="ru-RU" sz="1400" b="0" dirty="0">
                <a:solidFill>
                  <a:schemeClr val="tx1">
                    <a:lumMod val="75000"/>
                  </a:schemeClr>
                </a:solidFill>
              </a:rPr>
              <a:t>тыс. ₽ </a:t>
            </a:r>
          </a:p>
        </p:txBody>
      </p:sp>
      <p:pic>
        <p:nvPicPr>
          <p:cNvPr id="8194" name="Picture 2" descr="Picture background"/>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3299" y="980414"/>
            <a:ext cx="2351441" cy="1485981"/>
          </a:xfrm>
          <a:prstGeom prst="rect">
            <a:avLst/>
          </a:prstGeom>
          <a:noFill/>
          <a:extLst>
            <a:ext uri="{909E8E84-426E-40DD-AFC4-6F175D3DCCD1}">
              <a14:hiddenFill xmlns:a14="http://schemas.microsoft.com/office/drawing/2010/main">
                <a:solidFill>
                  <a:srgbClr val="FFFFFF"/>
                </a:solidFill>
              </a14:hiddenFill>
            </a:ext>
          </a:extLst>
        </p:spPr>
      </p:pic>
      <p:sp>
        <p:nvSpPr>
          <p:cNvPr id="5" name="Прямоугольник 4"/>
          <p:cNvSpPr/>
          <p:nvPr/>
        </p:nvSpPr>
        <p:spPr>
          <a:xfrm>
            <a:off x="3159432" y="926576"/>
            <a:ext cx="4572000" cy="900246"/>
          </a:xfrm>
          <a:prstGeom prst="rect">
            <a:avLst/>
          </a:prstGeom>
        </p:spPr>
        <p:txBody>
          <a:bodyPr>
            <a:spAutoFit/>
          </a:bodyPr>
          <a:lstStyle/>
          <a:p>
            <a:r>
              <a:rPr lang="ru-RU" sz="1050" b="1" dirty="0">
                <a:latin typeface="Inter SemiBold"/>
              </a:rPr>
              <a:t>Цель:</a:t>
            </a:r>
            <a:r>
              <a:rPr lang="ru-RU" sz="1050" dirty="0">
                <a:latin typeface="Inter SemiBold"/>
              </a:rPr>
              <a:t> повышение энергетической эффективности экономики и бюджетной сферы муниципального образования за счет рационального использования энергетических ресурсов при их производстве, передаче и потреблении и обеспечения условий повышения энергетической эффективности</a:t>
            </a:r>
          </a:p>
        </p:txBody>
      </p:sp>
      <p:sp>
        <p:nvSpPr>
          <p:cNvPr id="8" name="Rectangle 6"/>
          <p:cNvSpPr>
            <a:spLocks noChangeArrowheads="1"/>
          </p:cNvSpPr>
          <p:nvPr/>
        </p:nvSpPr>
        <p:spPr bwMode="auto">
          <a:xfrm>
            <a:off x="3159432" y="2439362"/>
            <a:ext cx="412484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lvl1pPr fontAlgn="base">
              <a:spcBef>
                <a:spcPct val="0"/>
              </a:spcBef>
              <a:spcAft>
                <a:spcPct val="0"/>
              </a:spcAft>
              <a:tabLst>
                <a:tab pos="2778125" algn="l"/>
              </a:tabLst>
              <a:defRPr>
                <a:solidFill>
                  <a:schemeClr val="tx1"/>
                </a:solidFill>
                <a:latin typeface="Arial" pitchFamily="34" charset="0"/>
                <a:cs typeface="Arial" pitchFamily="34" charset="0"/>
              </a:defRPr>
            </a:lvl1pPr>
            <a:lvl2pPr marL="457200" fontAlgn="base">
              <a:spcBef>
                <a:spcPct val="0"/>
              </a:spcBef>
              <a:spcAft>
                <a:spcPct val="0"/>
              </a:spcAft>
              <a:tabLst>
                <a:tab pos="2778125" algn="l"/>
              </a:tabLst>
              <a:defRPr>
                <a:solidFill>
                  <a:schemeClr val="tx1"/>
                </a:solidFill>
                <a:latin typeface="Arial" pitchFamily="34" charset="0"/>
                <a:cs typeface="Arial" pitchFamily="34" charset="0"/>
              </a:defRPr>
            </a:lvl2pPr>
            <a:lvl3pPr marL="914400" fontAlgn="base">
              <a:spcBef>
                <a:spcPct val="0"/>
              </a:spcBef>
              <a:spcAft>
                <a:spcPct val="0"/>
              </a:spcAft>
              <a:tabLst>
                <a:tab pos="2778125" algn="l"/>
              </a:tabLst>
              <a:defRPr>
                <a:solidFill>
                  <a:schemeClr val="tx1"/>
                </a:solidFill>
                <a:latin typeface="Arial" pitchFamily="34" charset="0"/>
                <a:cs typeface="Arial" pitchFamily="34" charset="0"/>
              </a:defRPr>
            </a:lvl3pPr>
            <a:lvl4pPr marL="1371600" fontAlgn="base">
              <a:spcBef>
                <a:spcPct val="0"/>
              </a:spcBef>
              <a:spcAft>
                <a:spcPct val="0"/>
              </a:spcAft>
              <a:tabLst>
                <a:tab pos="2778125" algn="l"/>
              </a:tabLst>
              <a:defRPr>
                <a:solidFill>
                  <a:schemeClr val="tx1"/>
                </a:solidFill>
                <a:latin typeface="Arial" pitchFamily="34" charset="0"/>
                <a:cs typeface="Arial" pitchFamily="34" charset="0"/>
              </a:defRPr>
            </a:lvl4pPr>
            <a:lvl5pPr marL="1828800" fontAlgn="base">
              <a:spcBef>
                <a:spcPct val="0"/>
              </a:spcBef>
              <a:spcAft>
                <a:spcPct val="0"/>
              </a:spcAft>
              <a:tabLst>
                <a:tab pos="2778125" algn="l"/>
              </a:tabLst>
              <a:defRPr>
                <a:solidFill>
                  <a:schemeClr val="tx1"/>
                </a:solidFill>
                <a:latin typeface="Arial" pitchFamily="34" charset="0"/>
                <a:cs typeface="Arial" pitchFamily="34" charset="0"/>
              </a:defRPr>
            </a:lvl5pPr>
            <a:lvl6pPr marL="2286000" fontAlgn="base">
              <a:spcBef>
                <a:spcPct val="0"/>
              </a:spcBef>
              <a:spcAft>
                <a:spcPct val="0"/>
              </a:spcAft>
              <a:tabLst>
                <a:tab pos="2778125" algn="l"/>
              </a:tabLst>
              <a:defRPr>
                <a:solidFill>
                  <a:schemeClr val="tx1"/>
                </a:solidFill>
                <a:latin typeface="Arial" pitchFamily="34" charset="0"/>
                <a:cs typeface="Arial" pitchFamily="34" charset="0"/>
              </a:defRPr>
            </a:lvl6pPr>
            <a:lvl7pPr marL="2743200" fontAlgn="base">
              <a:spcBef>
                <a:spcPct val="0"/>
              </a:spcBef>
              <a:spcAft>
                <a:spcPct val="0"/>
              </a:spcAft>
              <a:tabLst>
                <a:tab pos="2778125" algn="l"/>
              </a:tabLst>
              <a:defRPr>
                <a:solidFill>
                  <a:schemeClr val="tx1"/>
                </a:solidFill>
                <a:latin typeface="Arial" pitchFamily="34" charset="0"/>
                <a:cs typeface="Arial" pitchFamily="34" charset="0"/>
              </a:defRPr>
            </a:lvl7pPr>
            <a:lvl8pPr marL="3200400" fontAlgn="base">
              <a:spcBef>
                <a:spcPct val="0"/>
              </a:spcBef>
              <a:spcAft>
                <a:spcPct val="0"/>
              </a:spcAft>
              <a:tabLst>
                <a:tab pos="2778125" algn="l"/>
              </a:tabLst>
              <a:defRPr>
                <a:solidFill>
                  <a:schemeClr val="tx1"/>
                </a:solidFill>
                <a:latin typeface="Arial" pitchFamily="34" charset="0"/>
                <a:cs typeface="Arial" pitchFamily="34" charset="0"/>
              </a:defRPr>
            </a:lvl8pPr>
            <a:lvl9pPr marL="3657600" fontAlgn="base">
              <a:spcBef>
                <a:spcPct val="0"/>
              </a:spcBef>
              <a:spcAft>
                <a:spcPct val="0"/>
              </a:spcAft>
              <a:tabLst>
                <a:tab pos="2778125" algn="l"/>
              </a:tabLst>
              <a:defRPr>
                <a:solidFill>
                  <a:schemeClr val="tx1"/>
                </a:solidFill>
                <a:latin typeface="Arial" pitchFamily="34" charset="0"/>
                <a:cs typeface="Arial"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tab pos="2778125" algn="l"/>
              </a:tabLst>
            </a:pPr>
            <a:r>
              <a:rPr kumimoji="0" lang="ru-RU" altLang="ru-RU" sz="1200" b="1" i="0" u="none" strike="noStrike" cap="none" normalizeH="0" baseline="0" dirty="0" smtClean="0">
                <a:ln>
                  <a:noFill/>
                </a:ln>
                <a:solidFill>
                  <a:schemeClr val="accent5">
                    <a:lumMod val="10000"/>
                  </a:schemeClr>
                </a:solidFill>
                <a:effectLst/>
                <a:latin typeface="Arial" pitchFamily="34" charset="0"/>
                <a:ea typeface="Calibri" pitchFamily="34" charset="0"/>
                <a:cs typeface="Arial" pitchFamily="34" charset="0"/>
              </a:rPr>
              <a:t>Структура расходов по муниципальной программе</a:t>
            </a:r>
            <a:endParaRPr kumimoji="0" lang="ru-RU" altLang="ru-RU" sz="1800" b="0" i="0" u="none" strike="noStrike" cap="none" normalizeH="0" baseline="0" dirty="0" smtClean="0">
              <a:ln>
                <a:noFill/>
              </a:ln>
              <a:solidFill>
                <a:schemeClr val="accent5">
                  <a:lumMod val="10000"/>
                </a:schemeClr>
              </a:solidFill>
              <a:effectLst/>
              <a:latin typeface="Arial" pitchFamily="34" charset="0"/>
              <a:cs typeface="Arial" pitchFamily="34" charset="0"/>
            </a:endParaRPr>
          </a:p>
        </p:txBody>
      </p:sp>
      <p:graphicFrame>
        <p:nvGraphicFramePr>
          <p:cNvPr id="9" name="Таблица 8"/>
          <p:cNvGraphicFramePr>
            <a:graphicFrameLocks noGrp="1"/>
          </p:cNvGraphicFramePr>
          <p:nvPr>
            <p:extLst>
              <p:ext uri="{D42A27DB-BD31-4B8C-83A1-F6EECF244321}">
                <p14:modId xmlns:p14="http://schemas.microsoft.com/office/powerpoint/2010/main" val="1970916822"/>
              </p:ext>
            </p:extLst>
          </p:nvPr>
        </p:nvGraphicFramePr>
        <p:xfrm>
          <a:off x="293300" y="2808694"/>
          <a:ext cx="8701175" cy="1610906"/>
        </p:xfrm>
        <a:graphic>
          <a:graphicData uri="http://schemas.openxmlformats.org/drawingml/2006/table">
            <a:tbl>
              <a:tblPr firstRow="1" firstCol="1" bandRow="1">
                <a:tableStyleId>{53E16DD9-AC6D-41A8-A6A0-D293053FCF31}</a:tableStyleId>
              </a:tblPr>
              <a:tblGrid>
                <a:gridCol w="3605164"/>
                <a:gridCol w="1008449"/>
                <a:gridCol w="994419"/>
                <a:gridCol w="1104305"/>
                <a:gridCol w="994419"/>
                <a:gridCol w="994419"/>
              </a:tblGrid>
              <a:tr h="475880">
                <a:tc>
                  <a:txBody>
                    <a:bodyPr/>
                    <a:lstStyle/>
                    <a:p>
                      <a:pPr algn="ctr">
                        <a:lnSpc>
                          <a:spcPct val="115000"/>
                        </a:lnSpc>
                        <a:spcAft>
                          <a:spcPts val="0"/>
                        </a:spcAft>
                      </a:pPr>
                      <a:r>
                        <a:rPr lang="ru-RU" sz="1000" b="1" dirty="0" smtClean="0">
                          <a:solidFill>
                            <a:srgbClr val="FFFFFF"/>
                          </a:solidFill>
                          <a:effectLst/>
                          <a:latin typeface="Inter SemiBold"/>
                          <a:ea typeface="Calibri"/>
                          <a:cs typeface="Times New Roman"/>
                        </a:rPr>
                        <a:t>Программа / подпрограмма</a:t>
                      </a:r>
                      <a:endParaRPr lang="ru-RU" sz="900" dirty="0">
                        <a:solidFill>
                          <a:srgbClr val="FFFFFF"/>
                        </a:solidFill>
                        <a:effectLst/>
                        <a:latin typeface="Inter SemiBold"/>
                        <a:ea typeface="Calibri"/>
                        <a:cs typeface="Times New Roman"/>
                      </a:endParaRPr>
                    </a:p>
                  </a:txBody>
                  <a:tcPr marL="39786" marR="39786" marT="0" marB="0" anchor="ctr">
                    <a:solidFill>
                      <a:schemeClr val="accent2"/>
                    </a:solidFill>
                  </a:tcPr>
                </a:tc>
                <a:tc>
                  <a:txBody>
                    <a:bodyPr/>
                    <a:lstStyle/>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2024</a:t>
                      </a:r>
                    </a:p>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отчет</a:t>
                      </a:r>
                    </a:p>
                  </a:txBody>
                  <a:tcPr marL="132911" marR="4923" marT="4923" marB="0" anchor="ctr">
                    <a:solidFill>
                      <a:schemeClr val="accent2"/>
                    </a:solidFill>
                  </a:tcPr>
                </a:tc>
                <a:tc>
                  <a:txBody>
                    <a:bodyPr/>
                    <a:lstStyle/>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2025</a:t>
                      </a:r>
                    </a:p>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оценка</a:t>
                      </a:r>
                    </a:p>
                  </a:txBody>
                  <a:tcPr marL="132911" marR="4923" marT="4923" marB="0" anchor="ctr">
                    <a:solidFill>
                      <a:schemeClr val="accent2"/>
                    </a:solidFill>
                  </a:tcPr>
                </a:tc>
                <a:tc>
                  <a:txBody>
                    <a:bodyPr/>
                    <a:lstStyle/>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dirty="0" smtClean="0">
                          <a:solidFill>
                            <a:srgbClr val="FFFFFF"/>
                          </a:solidFill>
                          <a:effectLst/>
                          <a:latin typeface="Be Vietnam Pro"/>
                        </a:rPr>
                        <a:t>2026</a:t>
                      </a:r>
                    </a:p>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план</a:t>
                      </a:r>
                      <a:endParaRPr lang="ru-RU" sz="1100" b="1" i="0" u="none" strike="noStrike" cap="none" dirty="0">
                        <a:solidFill>
                          <a:srgbClr val="FFFFFF"/>
                        </a:solidFill>
                        <a:effectLst/>
                        <a:latin typeface="Be Vietnam Pro"/>
                        <a:ea typeface="+mn-ea"/>
                        <a:cs typeface="+mn-cs"/>
                        <a:sym typeface="Arial"/>
                      </a:endParaRPr>
                    </a:p>
                  </a:txBody>
                  <a:tcPr marL="5606" marR="5606" marT="5606" marB="0" anchor="ctr">
                    <a:solidFill>
                      <a:schemeClr val="accent2"/>
                    </a:solidFill>
                  </a:tcPr>
                </a:tc>
                <a:tc>
                  <a:txBody>
                    <a:bodyPr/>
                    <a:lstStyle/>
                    <a:p>
                      <a:pPr marR="0" algn="ctr" rtl="0" fontAlgn="ctr">
                        <a:lnSpc>
                          <a:spcPct val="100000"/>
                        </a:lnSpc>
                        <a:spcBef>
                          <a:spcPts val="0"/>
                        </a:spcBef>
                        <a:spcAft>
                          <a:spcPts val="0"/>
                        </a:spcAft>
                        <a:buClr>
                          <a:srgbClr val="000000"/>
                        </a:buClr>
                        <a:buFont typeface="Arial"/>
                      </a:pPr>
                      <a:r>
                        <a:rPr lang="ru-RU" sz="1100" b="1" i="0" u="none" strike="noStrike" cap="none" dirty="0" smtClean="0">
                          <a:solidFill>
                            <a:srgbClr val="FFFFFF"/>
                          </a:solidFill>
                          <a:effectLst/>
                          <a:latin typeface="Be Vietnam Pro"/>
                          <a:ea typeface="+mn-ea"/>
                          <a:cs typeface="+mn-cs"/>
                          <a:sym typeface="Arial"/>
                        </a:rPr>
                        <a:t>2027</a:t>
                      </a:r>
                    </a:p>
                    <a:p>
                      <a:pPr marR="0" algn="ctr" rtl="0" fontAlgn="ctr">
                        <a:lnSpc>
                          <a:spcPct val="100000"/>
                        </a:lnSpc>
                        <a:spcBef>
                          <a:spcPts val="0"/>
                        </a:spcBef>
                        <a:spcAft>
                          <a:spcPts val="0"/>
                        </a:spcAft>
                        <a:buClr>
                          <a:srgbClr val="000000"/>
                        </a:buClr>
                        <a:buFont typeface="Arial"/>
                      </a:pPr>
                      <a:r>
                        <a:rPr lang="ru-RU" sz="1100" b="1" i="0" u="none" strike="noStrike" cap="none" dirty="0" smtClean="0">
                          <a:solidFill>
                            <a:srgbClr val="FFFFFF"/>
                          </a:solidFill>
                          <a:effectLst/>
                          <a:latin typeface="Be Vietnam Pro"/>
                          <a:ea typeface="+mn-ea"/>
                          <a:cs typeface="+mn-cs"/>
                          <a:sym typeface="Arial"/>
                        </a:rPr>
                        <a:t>план</a:t>
                      </a:r>
                      <a:endParaRPr lang="ru-RU" sz="1100" b="1" i="0" u="none" strike="noStrike" cap="none" dirty="0">
                        <a:solidFill>
                          <a:srgbClr val="FFFFFF"/>
                        </a:solidFill>
                        <a:effectLst/>
                        <a:latin typeface="Be Vietnam Pro"/>
                        <a:ea typeface="+mn-ea"/>
                        <a:cs typeface="+mn-cs"/>
                        <a:sym typeface="Arial"/>
                      </a:endParaRPr>
                    </a:p>
                  </a:txBody>
                  <a:tcPr marL="4923" marR="4923" marT="4923" marB="0" anchor="ctr">
                    <a:solidFill>
                      <a:schemeClr val="accent2"/>
                    </a:solidFill>
                  </a:tcPr>
                </a:tc>
                <a:tc>
                  <a:txBody>
                    <a:bodyPr/>
                    <a:lstStyle/>
                    <a:p>
                      <a:pPr marR="0" algn="ctr" rtl="0" fontAlgn="ctr">
                        <a:lnSpc>
                          <a:spcPct val="100000"/>
                        </a:lnSpc>
                        <a:spcBef>
                          <a:spcPts val="0"/>
                        </a:spcBef>
                        <a:spcAft>
                          <a:spcPts val="0"/>
                        </a:spcAft>
                        <a:buClr>
                          <a:srgbClr val="000000"/>
                        </a:buClr>
                        <a:buFont typeface="Arial"/>
                      </a:pPr>
                      <a:r>
                        <a:rPr lang="ru-RU" sz="1100" b="1" i="0" u="none" strike="noStrike" cap="none" dirty="0" smtClean="0">
                          <a:solidFill>
                            <a:srgbClr val="FFFFFF"/>
                          </a:solidFill>
                          <a:effectLst/>
                          <a:latin typeface="Be Vietnam Pro"/>
                          <a:ea typeface="+mn-ea"/>
                          <a:cs typeface="+mn-cs"/>
                          <a:sym typeface="Arial"/>
                        </a:rPr>
                        <a:t>2028</a:t>
                      </a:r>
                    </a:p>
                    <a:p>
                      <a:pPr marR="0" algn="ctr" rtl="0" fontAlgn="ctr">
                        <a:lnSpc>
                          <a:spcPct val="100000"/>
                        </a:lnSpc>
                        <a:spcBef>
                          <a:spcPts val="0"/>
                        </a:spcBef>
                        <a:spcAft>
                          <a:spcPts val="0"/>
                        </a:spcAft>
                        <a:buClr>
                          <a:srgbClr val="000000"/>
                        </a:buClr>
                        <a:buFont typeface="Arial"/>
                      </a:pPr>
                      <a:r>
                        <a:rPr lang="ru-RU" sz="1100" b="1" i="0" u="none" strike="noStrike" cap="none" dirty="0" smtClean="0">
                          <a:solidFill>
                            <a:srgbClr val="FFFFFF"/>
                          </a:solidFill>
                          <a:effectLst/>
                          <a:latin typeface="Be Vietnam Pro"/>
                          <a:ea typeface="+mn-ea"/>
                          <a:cs typeface="+mn-cs"/>
                          <a:sym typeface="Arial"/>
                        </a:rPr>
                        <a:t>план</a:t>
                      </a:r>
                      <a:endParaRPr lang="ru-RU" sz="1100" b="1" i="0" u="none" strike="noStrike" cap="none" dirty="0">
                        <a:solidFill>
                          <a:srgbClr val="FFFFFF"/>
                        </a:solidFill>
                        <a:effectLst/>
                        <a:latin typeface="Be Vietnam Pro"/>
                        <a:ea typeface="+mn-ea"/>
                        <a:cs typeface="+mn-cs"/>
                        <a:sym typeface="Arial"/>
                      </a:endParaRPr>
                    </a:p>
                  </a:txBody>
                  <a:tcPr marL="4923" marR="4923" marT="4923" marB="0" anchor="ctr">
                    <a:solidFill>
                      <a:schemeClr val="accent2"/>
                    </a:solidFill>
                  </a:tcPr>
                </a:tc>
              </a:tr>
              <a:tr h="720159">
                <a:tc>
                  <a:txBody>
                    <a:bodyPr/>
                    <a:lstStyle/>
                    <a:p>
                      <a:pPr algn="l">
                        <a:lnSpc>
                          <a:spcPct val="115000"/>
                        </a:lnSpc>
                        <a:spcAft>
                          <a:spcPts val="0"/>
                        </a:spcAft>
                      </a:pPr>
                      <a:r>
                        <a:rPr lang="ru-RU" sz="1100" b="1" dirty="0" smtClean="0">
                          <a:solidFill>
                            <a:schemeClr val="accent5">
                              <a:lumMod val="10000"/>
                            </a:schemeClr>
                          </a:solidFill>
                          <a:effectLst/>
                          <a:latin typeface="Inter SemiBold"/>
                          <a:ea typeface="Calibri"/>
                          <a:cs typeface="Times New Roman"/>
                        </a:rPr>
                        <a:t>ИТОГО расходов по МП </a:t>
                      </a:r>
                      <a:r>
                        <a:rPr lang="ru-RU" sz="1100" b="1" dirty="0" smtClean="0">
                          <a:effectLst/>
                          <a:latin typeface="Inter SemiBold"/>
                        </a:rPr>
                        <a:t>«</a:t>
                      </a:r>
                      <a:r>
                        <a:rPr lang="ru-RU" sz="1100" b="1" dirty="0">
                          <a:effectLst/>
                          <a:latin typeface="Inter SemiBold"/>
                        </a:rPr>
                        <a:t>Энергосбережение и повышение энергетической эффективности», </a:t>
                      </a:r>
                      <a:endParaRPr lang="ru-RU" sz="1100" b="1" dirty="0" smtClean="0">
                        <a:effectLst/>
                        <a:latin typeface="Inter SemiBold"/>
                      </a:endParaRPr>
                    </a:p>
                    <a:p>
                      <a:pPr algn="l">
                        <a:lnSpc>
                          <a:spcPct val="115000"/>
                        </a:lnSpc>
                        <a:spcAft>
                          <a:spcPts val="0"/>
                        </a:spcAft>
                      </a:pPr>
                      <a:r>
                        <a:rPr lang="ru-RU" sz="1100" b="1" dirty="0" smtClean="0">
                          <a:effectLst/>
                          <a:latin typeface="Inter SemiBold"/>
                        </a:rPr>
                        <a:t>в </a:t>
                      </a:r>
                      <a:r>
                        <a:rPr lang="ru-RU" sz="1100" b="1" dirty="0">
                          <a:effectLst/>
                          <a:latin typeface="Inter SemiBold"/>
                        </a:rPr>
                        <a:t>том числе:</a:t>
                      </a:r>
                      <a:endParaRPr lang="ru-RU" sz="1100" b="1" dirty="0">
                        <a:effectLst/>
                        <a:latin typeface="Inter SemiBold"/>
                        <a:ea typeface="Calibri"/>
                        <a:cs typeface="Times New Roman"/>
                      </a:endParaRPr>
                    </a:p>
                  </a:txBody>
                  <a:tcPr marL="68580" marR="68580" marT="0" marB="0" anchor="ctr">
                    <a:solidFill>
                      <a:schemeClr val="tx2">
                        <a:lumMod val="90000"/>
                      </a:schemeClr>
                    </a:solidFill>
                  </a:tcPr>
                </a:tc>
                <a:tc>
                  <a:txBody>
                    <a:bodyPr/>
                    <a:lstStyle/>
                    <a:p>
                      <a:pPr algn="r">
                        <a:lnSpc>
                          <a:spcPct val="115000"/>
                        </a:lnSpc>
                        <a:spcAft>
                          <a:spcPts val="0"/>
                        </a:spcAft>
                      </a:pPr>
                      <a:r>
                        <a:rPr lang="ru-RU" sz="1100" b="1" dirty="0">
                          <a:effectLst/>
                          <a:latin typeface="Inter SemiBold"/>
                        </a:rPr>
                        <a:t>1 </a:t>
                      </a:r>
                      <a:r>
                        <a:rPr lang="ru-RU" sz="1100" b="1" dirty="0" smtClean="0">
                          <a:effectLst/>
                          <a:latin typeface="Inter SemiBold"/>
                        </a:rPr>
                        <a:t>322,4</a:t>
                      </a:r>
                      <a:endParaRPr lang="ru-RU" sz="1100" b="1" dirty="0">
                        <a:effectLst/>
                        <a:latin typeface="Inter SemiBold"/>
                        <a:ea typeface="Calibri"/>
                        <a:cs typeface="Times New Roman"/>
                      </a:endParaRPr>
                    </a:p>
                  </a:txBody>
                  <a:tcPr marL="68580" marR="68580" marT="0" marB="0" anchor="ctr">
                    <a:solidFill>
                      <a:schemeClr val="tx2">
                        <a:lumMod val="90000"/>
                      </a:schemeClr>
                    </a:solidFill>
                  </a:tcPr>
                </a:tc>
                <a:tc>
                  <a:txBody>
                    <a:bodyPr/>
                    <a:lstStyle/>
                    <a:p>
                      <a:pPr algn="r">
                        <a:lnSpc>
                          <a:spcPct val="115000"/>
                        </a:lnSpc>
                        <a:spcAft>
                          <a:spcPts val="0"/>
                        </a:spcAft>
                      </a:pPr>
                      <a:r>
                        <a:rPr lang="ru-RU" sz="1100" b="1" dirty="0" smtClean="0">
                          <a:effectLst/>
                          <a:latin typeface="Inter SemiBold"/>
                        </a:rPr>
                        <a:t>1 046,31</a:t>
                      </a:r>
                      <a:endParaRPr lang="ru-RU" sz="1100" b="1" dirty="0">
                        <a:effectLst/>
                        <a:latin typeface="Inter SemiBold"/>
                        <a:ea typeface="Calibri"/>
                        <a:cs typeface="Times New Roman"/>
                      </a:endParaRPr>
                    </a:p>
                  </a:txBody>
                  <a:tcPr marL="68580" marR="68580" marT="0" marB="0" anchor="ctr">
                    <a:solidFill>
                      <a:schemeClr val="tx2">
                        <a:lumMod val="90000"/>
                      </a:schemeClr>
                    </a:solidFill>
                  </a:tcPr>
                </a:tc>
                <a:tc>
                  <a:txBody>
                    <a:bodyPr/>
                    <a:lstStyle/>
                    <a:p>
                      <a:pPr algn="r">
                        <a:lnSpc>
                          <a:spcPct val="115000"/>
                        </a:lnSpc>
                        <a:spcAft>
                          <a:spcPts val="0"/>
                        </a:spcAft>
                      </a:pPr>
                      <a:r>
                        <a:rPr lang="ru-RU" sz="1100" b="1" dirty="0" smtClean="0">
                          <a:effectLst/>
                          <a:latin typeface="Inter SemiBold"/>
                        </a:rPr>
                        <a:t>1 278,39</a:t>
                      </a:r>
                      <a:endParaRPr lang="ru-RU" sz="1100" b="1" dirty="0">
                        <a:effectLst/>
                        <a:latin typeface="Inter SemiBold"/>
                        <a:ea typeface="Calibri"/>
                        <a:cs typeface="Times New Roman"/>
                      </a:endParaRPr>
                    </a:p>
                  </a:txBody>
                  <a:tcPr marL="68580" marR="68580" marT="0" marB="0" anchor="ctr">
                    <a:solidFill>
                      <a:schemeClr val="tx2">
                        <a:lumMod val="90000"/>
                      </a:schemeClr>
                    </a:solidFill>
                  </a:tcPr>
                </a:tc>
                <a:tc>
                  <a:txBody>
                    <a:bodyPr/>
                    <a:lstStyle/>
                    <a:p>
                      <a:pPr algn="r">
                        <a:lnSpc>
                          <a:spcPct val="115000"/>
                        </a:lnSpc>
                        <a:spcAft>
                          <a:spcPts val="0"/>
                        </a:spcAft>
                      </a:pPr>
                      <a:r>
                        <a:rPr lang="ru-RU" sz="1100" b="1" dirty="0" smtClean="0">
                          <a:effectLst/>
                          <a:latin typeface="Inter SemiBold"/>
                        </a:rPr>
                        <a:t>500,00</a:t>
                      </a:r>
                      <a:endParaRPr lang="ru-RU" sz="1100" b="1" dirty="0">
                        <a:effectLst/>
                        <a:latin typeface="Inter SemiBold"/>
                        <a:ea typeface="Calibri"/>
                        <a:cs typeface="Times New Roman"/>
                      </a:endParaRPr>
                    </a:p>
                  </a:txBody>
                  <a:tcPr marL="68580" marR="68580" marT="0" marB="0" anchor="ctr">
                    <a:solidFill>
                      <a:schemeClr val="tx2">
                        <a:lumMod val="90000"/>
                      </a:schemeClr>
                    </a:solidFill>
                  </a:tcPr>
                </a:tc>
                <a:tc>
                  <a:txBody>
                    <a:bodyPr/>
                    <a:lstStyle/>
                    <a:p>
                      <a:pPr algn="r">
                        <a:lnSpc>
                          <a:spcPct val="115000"/>
                        </a:lnSpc>
                        <a:spcAft>
                          <a:spcPts val="0"/>
                        </a:spcAft>
                      </a:pPr>
                      <a:r>
                        <a:rPr lang="ru-RU" sz="1100" b="1" dirty="0" smtClean="0">
                          <a:effectLst/>
                          <a:latin typeface="Inter SemiBold"/>
                        </a:rPr>
                        <a:t>500,00</a:t>
                      </a:r>
                      <a:endParaRPr lang="ru-RU" sz="1100" b="1" dirty="0">
                        <a:effectLst/>
                        <a:latin typeface="Inter SemiBold"/>
                        <a:ea typeface="Calibri"/>
                        <a:cs typeface="Times New Roman"/>
                      </a:endParaRPr>
                    </a:p>
                  </a:txBody>
                  <a:tcPr marL="68580" marR="68580" marT="0" marB="0" anchor="ctr">
                    <a:solidFill>
                      <a:schemeClr val="tx2">
                        <a:lumMod val="90000"/>
                      </a:schemeClr>
                    </a:solidFill>
                  </a:tcPr>
                </a:tc>
              </a:tr>
              <a:tr h="414867">
                <a:tc>
                  <a:txBody>
                    <a:bodyPr/>
                    <a:lstStyle/>
                    <a:p>
                      <a:pPr marL="342900" lvl="0" indent="-342900" algn="l">
                        <a:lnSpc>
                          <a:spcPct val="115000"/>
                        </a:lnSpc>
                        <a:spcAft>
                          <a:spcPts val="0"/>
                        </a:spcAft>
                        <a:buSzPts val="1200"/>
                        <a:buFont typeface="Wingdings"/>
                        <a:buChar char=""/>
                      </a:pPr>
                      <a:r>
                        <a:rPr lang="ru-RU" sz="1100">
                          <a:effectLst/>
                          <a:latin typeface="Inter SemiBold"/>
                        </a:rPr>
                        <a:t>Внедрение энергоменеджмента</a:t>
                      </a:r>
                      <a:endParaRPr lang="ru-RU" sz="1100">
                        <a:effectLst/>
                        <a:latin typeface="Inter SemiBold"/>
                        <a:ea typeface="Calibri"/>
                        <a:cs typeface="Times New Roman"/>
                      </a:endParaRPr>
                    </a:p>
                  </a:txBody>
                  <a:tcPr marL="68580" marR="68580" marT="0" marB="0" anchor="ctr"/>
                </a:tc>
                <a:tc>
                  <a:txBody>
                    <a:bodyPr/>
                    <a:lstStyle/>
                    <a:p>
                      <a:pPr algn="r">
                        <a:lnSpc>
                          <a:spcPct val="115000"/>
                        </a:lnSpc>
                        <a:spcAft>
                          <a:spcPts val="0"/>
                        </a:spcAft>
                      </a:pPr>
                      <a:r>
                        <a:rPr lang="ru-RU" sz="1100" dirty="0">
                          <a:effectLst/>
                          <a:latin typeface="Inter SemiBold"/>
                        </a:rPr>
                        <a:t>1 </a:t>
                      </a:r>
                      <a:r>
                        <a:rPr lang="ru-RU" sz="1100" dirty="0" smtClean="0">
                          <a:effectLst/>
                          <a:latin typeface="Inter SemiBold"/>
                        </a:rPr>
                        <a:t>322,4</a:t>
                      </a:r>
                      <a:endParaRPr lang="ru-RU" sz="1100" dirty="0">
                        <a:effectLst/>
                        <a:latin typeface="Inter SemiBold"/>
                        <a:ea typeface="Calibri"/>
                        <a:cs typeface="Times New Roman"/>
                      </a:endParaRPr>
                    </a:p>
                  </a:txBody>
                  <a:tcPr marL="68580" marR="68580" marT="0" marB="0" anchor="ctr"/>
                </a:tc>
                <a:tc>
                  <a:txBody>
                    <a:bodyPr/>
                    <a:lstStyle/>
                    <a:p>
                      <a:pPr algn="r">
                        <a:lnSpc>
                          <a:spcPct val="115000"/>
                        </a:lnSpc>
                        <a:spcAft>
                          <a:spcPts val="0"/>
                        </a:spcAft>
                      </a:pPr>
                      <a:r>
                        <a:rPr lang="ru-RU" sz="1100" dirty="0" smtClean="0">
                          <a:effectLst/>
                          <a:latin typeface="Inter SemiBold"/>
                        </a:rPr>
                        <a:t>1 046,31</a:t>
                      </a:r>
                      <a:endParaRPr lang="ru-RU" sz="1100" dirty="0">
                        <a:effectLst/>
                        <a:latin typeface="Inter SemiBold"/>
                        <a:ea typeface="Calibri"/>
                        <a:cs typeface="Times New Roman"/>
                      </a:endParaRPr>
                    </a:p>
                  </a:txBody>
                  <a:tcPr marL="68580" marR="68580" marT="0" marB="0" anchor="ctr"/>
                </a:tc>
                <a:tc>
                  <a:txBody>
                    <a:bodyPr/>
                    <a:lstStyle/>
                    <a:p>
                      <a:pPr algn="r">
                        <a:lnSpc>
                          <a:spcPct val="115000"/>
                        </a:lnSpc>
                        <a:spcAft>
                          <a:spcPts val="0"/>
                        </a:spcAft>
                      </a:pPr>
                      <a:r>
                        <a:rPr lang="ru-RU" sz="1100" dirty="0" smtClean="0">
                          <a:effectLst/>
                          <a:latin typeface="Inter SemiBold"/>
                        </a:rPr>
                        <a:t>1 278,39</a:t>
                      </a:r>
                      <a:endParaRPr lang="ru-RU" sz="1100" dirty="0">
                        <a:effectLst/>
                        <a:latin typeface="Inter SemiBold"/>
                        <a:ea typeface="Calibri"/>
                        <a:cs typeface="Times New Roman"/>
                      </a:endParaRPr>
                    </a:p>
                  </a:txBody>
                  <a:tcPr marL="68580" marR="68580" marT="0" marB="0" anchor="ctr"/>
                </a:tc>
                <a:tc>
                  <a:txBody>
                    <a:bodyPr/>
                    <a:lstStyle/>
                    <a:p>
                      <a:pPr algn="r">
                        <a:lnSpc>
                          <a:spcPct val="115000"/>
                        </a:lnSpc>
                        <a:spcAft>
                          <a:spcPts val="0"/>
                        </a:spcAft>
                      </a:pPr>
                      <a:r>
                        <a:rPr lang="ru-RU" sz="1100" dirty="0" smtClean="0">
                          <a:effectLst/>
                          <a:latin typeface="Inter SemiBold"/>
                        </a:rPr>
                        <a:t>500,00</a:t>
                      </a:r>
                      <a:endParaRPr lang="ru-RU" sz="1100" dirty="0">
                        <a:effectLst/>
                        <a:latin typeface="Inter SemiBold"/>
                        <a:ea typeface="Calibri"/>
                        <a:cs typeface="Times New Roman"/>
                      </a:endParaRPr>
                    </a:p>
                  </a:txBody>
                  <a:tcPr marL="68580" marR="68580" marT="0" marB="0" anchor="ctr"/>
                </a:tc>
                <a:tc>
                  <a:txBody>
                    <a:bodyPr/>
                    <a:lstStyle/>
                    <a:p>
                      <a:pPr algn="r">
                        <a:lnSpc>
                          <a:spcPct val="115000"/>
                        </a:lnSpc>
                        <a:spcAft>
                          <a:spcPts val="0"/>
                        </a:spcAft>
                      </a:pPr>
                      <a:r>
                        <a:rPr lang="ru-RU" sz="1100" dirty="0" smtClean="0">
                          <a:effectLst/>
                          <a:latin typeface="Inter SemiBold"/>
                        </a:rPr>
                        <a:t>500,00</a:t>
                      </a:r>
                      <a:endParaRPr lang="ru-RU" sz="1100" dirty="0">
                        <a:effectLst/>
                        <a:latin typeface="Inter SemiBold"/>
                        <a:ea typeface="Calibri"/>
                        <a:cs typeface="Times New Roman"/>
                      </a:endParaRPr>
                    </a:p>
                  </a:txBody>
                  <a:tcPr marL="68580" marR="68580" marT="0" marB="0" anchor="ctr"/>
                </a:tc>
              </a:tr>
            </a:tbl>
          </a:graphicData>
        </a:graphic>
      </p:graphicFrame>
      <p:pic>
        <p:nvPicPr>
          <p:cNvPr id="10" name="Picture 7"/>
          <p:cNvPicPr>
            <a:picLocks noChangeAspect="1" noChangeArrowheads="1"/>
          </p:cNvPicPr>
          <p:nvPr/>
        </p:nvPicPr>
        <p:blipFill>
          <a:blip r:embed="rId4">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93299" y="200776"/>
            <a:ext cx="436968" cy="400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274354101"/>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Таблица 1"/>
          <p:cNvGraphicFramePr>
            <a:graphicFrameLocks noGrp="1"/>
          </p:cNvGraphicFramePr>
          <p:nvPr>
            <p:extLst>
              <p:ext uri="{D42A27DB-BD31-4B8C-83A1-F6EECF244321}">
                <p14:modId xmlns:p14="http://schemas.microsoft.com/office/powerpoint/2010/main" val="1422560835"/>
              </p:ext>
            </p:extLst>
          </p:nvPr>
        </p:nvGraphicFramePr>
        <p:xfrm>
          <a:off x="122126" y="137158"/>
          <a:ext cx="8841260" cy="4766251"/>
        </p:xfrm>
        <a:graphic>
          <a:graphicData uri="http://schemas.openxmlformats.org/drawingml/2006/table">
            <a:tbl>
              <a:tblPr/>
              <a:tblGrid>
                <a:gridCol w="2045043"/>
                <a:gridCol w="968461"/>
                <a:gridCol w="663245"/>
                <a:gridCol w="771708"/>
                <a:gridCol w="736092"/>
                <a:gridCol w="676728"/>
                <a:gridCol w="599559"/>
                <a:gridCol w="575813"/>
                <a:gridCol w="569877"/>
                <a:gridCol w="563941"/>
                <a:gridCol w="670793"/>
              </a:tblGrid>
              <a:tr h="220982">
                <a:tc rowSpan="2">
                  <a:txBody>
                    <a:bodyPr/>
                    <a:lstStyle/>
                    <a:p>
                      <a:pPr algn="ctr" fontAlgn="b"/>
                      <a:r>
                        <a:rPr lang="ru-RU" sz="900" b="0" i="0" u="none" strike="noStrike" dirty="0">
                          <a:solidFill>
                            <a:srgbClr val="000000"/>
                          </a:solidFill>
                          <a:effectLst/>
                          <a:latin typeface="Inter SemiBold"/>
                        </a:rPr>
                        <a:t>Показатели</a:t>
                      </a:r>
                    </a:p>
                  </a:txBody>
                  <a:tcPr marL="2812" marR="2812" marT="281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60000"/>
                        <a:lumOff val="40000"/>
                      </a:schemeClr>
                    </a:solidFill>
                  </a:tcPr>
                </a:tc>
                <a:tc rowSpan="2">
                  <a:txBody>
                    <a:bodyPr/>
                    <a:lstStyle/>
                    <a:p>
                      <a:pPr algn="ctr" fontAlgn="b"/>
                      <a:r>
                        <a:rPr lang="ru-RU" sz="900" b="0" i="0" u="none" strike="noStrike" dirty="0" err="1">
                          <a:solidFill>
                            <a:srgbClr val="000000"/>
                          </a:solidFill>
                          <a:effectLst/>
                          <a:latin typeface="Inter SemiBold"/>
                        </a:rPr>
                        <a:t>Ед.изм</a:t>
                      </a:r>
                      <a:r>
                        <a:rPr lang="ru-RU" sz="900" b="0" i="0" u="none" strike="noStrike" dirty="0">
                          <a:solidFill>
                            <a:srgbClr val="000000"/>
                          </a:solidFill>
                          <a:effectLst/>
                          <a:latin typeface="Inter SemiBold"/>
                        </a:rPr>
                        <a:t>.</a:t>
                      </a:r>
                    </a:p>
                  </a:txBody>
                  <a:tcPr marL="2812" marR="2812" marT="2812" marB="0" anchor="ctr">
                    <a:lnL w="6350" cap="flat" cmpd="sng" algn="ctr">
                      <a:solidFill>
                        <a:srgbClr val="000000"/>
                      </a:solidFill>
                      <a:prstDash val="solid"/>
                      <a:round/>
                      <a:headEnd type="none" w="med" len="med"/>
                      <a:tailEnd type="none" w="med" len="med"/>
                    </a:lnL>
                    <a:solidFill>
                      <a:schemeClr val="accent3">
                        <a:lumMod val="60000"/>
                        <a:lumOff val="40000"/>
                      </a:schemeClr>
                    </a:solidFill>
                  </a:tcPr>
                </a:tc>
                <a:tc rowSpan="2">
                  <a:txBody>
                    <a:bodyPr/>
                    <a:lstStyle/>
                    <a:p>
                      <a:pPr algn="ctr" fontAlgn="ctr"/>
                      <a:r>
                        <a:rPr lang="ru-RU" sz="900" b="0" i="0" u="none" strike="noStrike" cap="none" dirty="0">
                          <a:solidFill>
                            <a:srgbClr val="000000"/>
                          </a:solidFill>
                          <a:effectLst/>
                          <a:latin typeface="Inter SemiBold"/>
                          <a:ea typeface="+mn-ea"/>
                          <a:cs typeface="+mn-cs"/>
                          <a:sym typeface="Arial"/>
                        </a:rPr>
                        <a:t>2023 год </a:t>
                      </a:r>
                      <a:endParaRPr lang="ru-RU" sz="900" b="0" i="0" u="none" strike="noStrike" cap="none" dirty="0" smtClean="0">
                        <a:solidFill>
                          <a:srgbClr val="000000"/>
                        </a:solidFill>
                        <a:effectLst/>
                        <a:latin typeface="Inter SemiBold"/>
                        <a:ea typeface="+mn-ea"/>
                        <a:cs typeface="+mn-cs"/>
                        <a:sym typeface="Arial"/>
                      </a:endParaRPr>
                    </a:p>
                    <a:p>
                      <a:pPr algn="ctr" fontAlgn="ctr"/>
                      <a:r>
                        <a:rPr lang="ru-RU" sz="900" b="0" i="0" u="none" strike="noStrike" cap="none" dirty="0" smtClean="0">
                          <a:solidFill>
                            <a:srgbClr val="000000"/>
                          </a:solidFill>
                          <a:effectLst/>
                          <a:latin typeface="Inter SemiBold"/>
                          <a:ea typeface="+mn-ea"/>
                          <a:cs typeface="+mn-cs"/>
                          <a:sym typeface="Arial"/>
                        </a:rPr>
                        <a:t>факт</a:t>
                      </a:r>
                      <a:endParaRPr lang="ru-RU" sz="900" b="0" i="0" u="none" strike="noStrike" cap="none" dirty="0">
                        <a:solidFill>
                          <a:srgbClr val="000000"/>
                        </a:solidFill>
                        <a:effectLst/>
                        <a:latin typeface="Inter SemiBold"/>
                        <a:ea typeface="+mn-ea"/>
                        <a:cs typeface="+mn-cs"/>
                        <a:sym typeface="Arial"/>
                      </a:endParaRPr>
                    </a:p>
                  </a:txBody>
                  <a:tcPr marL="6105" marR="6105" marT="6105" marB="0" anchor="ctr">
                    <a:solidFill>
                      <a:schemeClr val="accent3">
                        <a:lumMod val="60000"/>
                        <a:lumOff val="40000"/>
                      </a:schemeClr>
                    </a:solidFill>
                  </a:tcPr>
                </a:tc>
                <a:tc rowSpan="2">
                  <a:txBody>
                    <a:bodyPr/>
                    <a:lstStyle/>
                    <a:p>
                      <a:pPr algn="ctr" fontAlgn="ctr"/>
                      <a:r>
                        <a:rPr lang="ru-RU" sz="900" b="0" i="0" u="none" strike="noStrike" cap="none" dirty="0">
                          <a:solidFill>
                            <a:srgbClr val="000000"/>
                          </a:solidFill>
                          <a:effectLst/>
                          <a:latin typeface="Inter SemiBold"/>
                          <a:ea typeface="+mn-ea"/>
                          <a:cs typeface="+mn-cs"/>
                          <a:sym typeface="Arial"/>
                        </a:rPr>
                        <a:t>2024 год </a:t>
                      </a:r>
                      <a:endParaRPr lang="ru-RU" sz="900" b="0" i="0" u="none" strike="noStrike" cap="none" dirty="0" smtClean="0">
                        <a:solidFill>
                          <a:srgbClr val="000000"/>
                        </a:solidFill>
                        <a:effectLst/>
                        <a:latin typeface="Inter SemiBold"/>
                        <a:ea typeface="+mn-ea"/>
                        <a:cs typeface="+mn-cs"/>
                        <a:sym typeface="Arial"/>
                      </a:endParaRPr>
                    </a:p>
                    <a:p>
                      <a:pPr algn="ctr" fontAlgn="ctr"/>
                      <a:r>
                        <a:rPr lang="ru-RU" sz="900" b="0" i="0" u="none" strike="noStrike" cap="none" dirty="0" smtClean="0">
                          <a:solidFill>
                            <a:srgbClr val="000000"/>
                          </a:solidFill>
                          <a:effectLst/>
                          <a:latin typeface="Inter SemiBold"/>
                          <a:ea typeface="+mn-ea"/>
                          <a:cs typeface="+mn-cs"/>
                          <a:sym typeface="Arial"/>
                        </a:rPr>
                        <a:t>факт</a:t>
                      </a:r>
                      <a:endParaRPr lang="ru-RU" sz="900" b="0" i="0" u="none" strike="noStrike" cap="none" dirty="0">
                        <a:solidFill>
                          <a:srgbClr val="000000"/>
                        </a:solidFill>
                        <a:effectLst/>
                        <a:latin typeface="Inter SemiBold"/>
                        <a:ea typeface="+mn-ea"/>
                        <a:cs typeface="+mn-cs"/>
                        <a:sym typeface="Arial"/>
                      </a:endParaRPr>
                    </a:p>
                  </a:txBody>
                  <a:tcPr marL="6105" marR="6105" marT="6105" marB="0" anchor="ctr">
                    <a:solidFill>
                      <a:schemeClr val="accent3">
                        <a:lumMod val="60000"/>
                        <a:lumOff val="40000"/>
                      </a:schemeClr>
                    </a:solidFill>
                  </a:tcPr>
                </a:tc>
                <a:tc rowSpan="2">
                  <a:txBody>
                    <a:bodyPr/>
                    <a:lstStyle/>
                    <a:p>
                      <a:pPr algn="ctr" fontAlgn="ctr"/>
                      <a:r>
                        <a:rPr lang="ru-RU" sz="900" b="0" i="0" u="none" strike="noStrike" cap="none" dirty="0">
                          <a:solidFill>
                            <a:srgbClr val="000000"/>
                          </a:solidFill>
                          <a:effectLst/>
                          <a:latin typeface="Inter SemiBold"/>
                          <a:ea typeface="+mn-ea"/>
                          <a:cs typeface="+mn-cs"/>
                          <a:sym typeface="Arial"/>
                        </a:rPr>
                        <a:t>2025 </a:t>
                      </a:r>
                      <a:r>
                        <a:rPr lang="ru-RU" sz="900" b="0" i="0" u="none" strike="noStrike" cap="none" dirty="0" smtClean="0">
                          <a:solidFill>
                            <a:srgbClr val="000000"/>
                          </a:solidFill>
                          <a:effectLst/>
                          <a:latin typeface="Inter SemiBold"/>
                          <a:ea typeface="+mn-ea"/>
                          <a:cs typeface="+mn-cs"/>
                          <a:sym typeface="Arial"/>
                        </a:rPr>
                        <a:t>год</a:t>
                      </a:r>
                    </a:p>
                    <a:p>
                      <a:pPr algn="ctr" fontAlgn="ctr"/>
                      <a:r>
                        <a:rPr lang="ru-RU" sz="900" b="0" i="0" u="none" strike="noStrike" cap="none" dirty="0" smtClean="0">
                          <a:solidFill>
                            <a:srgbClr val="000000"/>
                          </a:solidFill>
                          <a:effectLst/>
                          <a:latin typeface="Inter SemiBold"/>
                          <a:ea typeface="+mn-ea"/>
                          <a:cs typeface="+mn-cs"/>
                          <a:sym typeface="Arial"/>
                        </a:rPr>
                        <a:t>оценка</a:t>
                      </a:r>
                      <a:endParaRPr lang="ru-RU" sz="900" b="0" i="0" u="none" strike="noStrike" cap="none" dirty="0">
                        <a:solidFill>
                          <a:srgbClr val="000000"/>
                        </a:solidFill>
                        <a:effectLst/>
                        <a:latin typeface="Inter SemiBold"/>
                        <a:ea typeface="+mn-ea"/>
                        <a:cs typeface="+mn-cs"/>
                        <a:sym typeface="Arial"/>
                      </a:endParaRPr>
                    </a:p>
                  </a:txBody>
                  <a:tcPr marL="6105" marR="6105" marT="6105" marB="0" anchor="ctr">
                    <a:solidFill>
                      <a:schemeClr val="accent3">
                        <a:lumMod val="60000"/>
                        <a:lumOff val="40000"/>
                      </a:schemeClr>
                    </a:solidFill>
                  </a:tcPr>
                </a:tc>
                <a:tc gridSpan="2">
                  <a:txBody>
                    <a:bodyPr/>
                    <a:lstStyle/>
                    <a:p>
                      <a:pPr algn="ctr" fontAlgn="b"/>
                      <a:r>
                        <a:rPr lang="ru-RU" sz="900" b="0" i="0" u="none" strike="noStrike" cap="none" dirty="0">
                          <a:solidFill>
                            <a:srgbClr val="000000"/>
                          </a:solidFill>
                          <a:effectLst/>
                          <a:latin typeface="Inter SemiBold"/>
                          <a:ea typeface="+mn-ea"/>
                          <a:cs typeface="+mn-cs"/>
                          <a:sym typeface="Arial"/>
                        </a:rPr>
                        <a:t>2026 год, прогноз</a:t>
                      </a:r>
                    </a:p>
                  </a:txBody>
                  <a:tcPr marL="6105" marR="6105" marT="6105" marB="0" anchor="b">
                    <a:solidFill>
                      <a:schemeClr val="accent3">
                        <a:lumMod val="60000"/>
                        <a:lumOff val="40000"/>
                      </a:schemeClr>
                    </a:solidFill>
                  </a:tcPr>
                </a:tc>
                <a:tc hMerge="1">
                  <a:txBody>
                    <a:bodyPr/>
                    <a:lstStyle/>
                    <a:p>
                      <a:endParaRPr lang="ru-RU"/>
                    </a:p>
                  </a:txBody>
                  <a:tcPr/>
                </a:tc>
                <a:tc gridSpan="2">
                  <a:txBody>
                    <a:bodyPr/>
                    <a:lstStyle/>
                    <a:p>
                      <a:pPr algn="ctr" fontAlgn="b"/>
                      <a:r>
                        <a:rPr lang="ru-RU" sz="900" b="0" i="0" u="none" strike="noStrike" cap="none" dirty="0">
                          <a:solidFill>
                            <a:srgbClr val="000000"/>
                          </a:solidFill>
                          <a:effectLst/>
                          <a:latin typeface="Inter SemiBold"/>
                          <a:ea typeface="+mn-ea"/>
                          <a:cs typeface="+mn-cs"/>
                          <a:sym typeface="Arial"/>
                        </a:rPr>
                        <a:t>2027 год, прогноз </a:t>
                      </a:r>
                    </a:p>
                  </a:txBody>
                  <a:tcPr marL="6105" marR="6105" marT="6105" marB="0" anchor="b">
                    <a:solidFill>
                      <a:schemeClr val="accent3">
                        <a:lumMod val="60000"/>
                        <a:lumOff val="40000"/>
                      </a:schemeClr>
                    </a:solidFill>
                  </a:tcPr>
                </a:tc>
                <a:tc hMerge="1">
                  <a:txBody>
                    <a:bodyPr/>
                    <a:lstStyle/>
                    <a:p>
                      <a:endParaRPr lang="ru-RU"/>
                    </a:p>
                  </a:txBody>
                  <a:tcPr/>
                </a:tc>
                <a:tc gridSpan="2">
                  <a:txBody>
                    <a:bodyPr/>
                    <a:lstStyle/>
                    <a:p>
                      <a:pPr algn="ctr" fontAlgn="b"/>
                      <a:r>
                        <a:rPr lang="ru-RU" sz="900" b="0" i="0" u="none" strike="noStrike" cap="none" dirty="0">
                          <a:solidFill>
                            <a:srgbClr val="000000"/>
                          </a:solidFill>
                          <a:effectLst/>
                          <a:latin typeface="Inter SemiBold"/>
                          <a:ea typeface="+mn-ea"/>
                          <a:cs typeface="+mn-cs"/>
                          <a:sym typeface="Arial"/>
                        </a:rPr>
                        <a:t>2028 год, прогноз </a:t>
                      </a:r>
                    </a:p>
                  </a:txBody>
                  <a:tcPr marL="6105" marR="6105" marT="6105" marB="0" anchor="b">
                    <a:solidFill>
                      <a:schemeClr val="accent3">
                        <a:lumMod val="60000"/>
                        <a:lumOff val="40000"/>
                      </a:schemeClr>
                    </a:solidFill>
                  </a:tcPr>
                </a:tc>
                <a:tc hMerge="1">
                  <a:txBody>
                    <a:bodyPr/>
                    <a:lstStyle/>
                    <a:p>
                      <a:endParaRPr lang="ru-RU"/>
                    </a:p>
                  </a:txBody>
                  <a:tcPr/>
                </a:tc>
              </a:tr>
              <a:tr h="288556">
                <a:tc vMerge="1">
                  <a:txBody>
                    <a:bodyPr/>
                    <a:lstStyle/>
                    <a:p>
                      <a:endParaRPr lang="ru-RU"/>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2">
                        <a:lumMod val="90000"/>
                      </a:schemeClr>
                    </a:solidFill>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a:txBody>
                    <a:bodyPr/>
                    <a:lstStyle/>
                    <a:p>
                      <a:pPr algn="ctr" fontAlgn="b"/>
                      <a:r>
                        <a:rPr lang="ru-RU" sz="900" b="0" i="0" u="none" strike="noStrike" cap="none" dirty="0">
                          <a:solidFill>
                            <a:srgbClr val="000000"/>
                          </a:solidFill>
                          <a:effectLst/>
                          <a:latin typeface="Inter SemiBold"/>
                          <a:ea typeface="+mn-ea"/>
                          <a:cs typeface="+mn-cs"/>
                          <a:sym typeface="Arial"/>
                        </a:rPr>
                        <a:t>1 вариант</a:t>
                      </a:r>
                    </a:p>
                  </a:txBody>
                  <a:tcPr marL="6105" marR="6105" marT="6105" marB="0" anchor="b">
                    <a:solidFill>
                      <a:schemeClr val="accent3">
                        <a:lumMod val="60000"/>
                        <a:lumOff val="40000"/>
                      </a:schemeClr>
                    </a:solidFill>
                  </a:tcPr>
                </a:tc>
                <a:tc>
                  <a:txBody>
                    <a:bodyPr/>
                    <a:lstStyle/>
                    <a:p>
                      <a:pPr algn="ctr" fontAlgn="b"/>
                      <a:r>
                        <a:rPr lang="ru-RU" sz="900" b="0" i="0" u="none" strike="noStrike" cap="none" dirty="0">
                          <a:solidFill>
                            <a:srgbClr val="000000"/>
                          </a:solidFill>
                          <a:effectLst/>
                          <a:latin typeface="Inter SemiBold"/>
                          <a:ea typeface="+mn-ea"/>
                          <a:cs typeface="+mn-cs"/>
                          <a:sym typeface="Arial"/>
                        </a:rPr>
                        <a:t>2 вариант</a:t>
                      </a:r>
                    </a:p>
                  </a:txBody>
                  <a:tcPr marL="6105" marR="6105" marT="6105" marB="0" anchor="b">
                    <a:solidFill>
                      <a:schemeClr val="accent3">
                        <a:lumMod val="60000"/>
                        <a:lumOff val="40000"/>
                      </a:schemeClr>
                    </a:solidFill>
                  </a:tcPr>
                </a:tc>
                <a:tc>
                  <a:txBody>
                    <a:bodyPr/>
                    <a:lstStyle/>
                    <a:p>
                      <a:pPr algn="ctr" fontAlgn="b"/>
                      <a:r>
                        <a:rPr lang="ru-RU" sz="900" b="0" i="0" u="none" strike="noStrike" cap="none" dirty="0">
                          <a:solidFill>
                            <a:srgbClr val="000000"/>
                          </a:solidFill>
                          <a:effectLst/>
                          <a:latin typeface="Inter SemiBold"/>
                          <a:ea typeface="+mn-ea"/>
                          <a:cs typeface="+mn-cs"/>
                          <a:sym typeface="Arial"/>
                        </a:rPr>
                        <a:t>1 вариант</a:t>
                      </a:r>
                    </a:p>
                  </a:txBody>
                  <a:tcPr marL="6105" marR="6105" marT="6105" marB="0" anchor="b">
                    <a:solidFill>
                      <a:schemeClr val="accent3">
                        <a:lumMod val="60000"/>
                        <a:lumOff val="40000"/>
                      </a:schemeClr>
                    </a:solidFill>
                  </a:tcPr>
                </a:tc>
                <a:tc>
                  <a:txBody>
                    <a:bodyPr/>
                    <a:lstStyle/>
                    <a:p>
                      <a:pPr algn="ctr" fontAlgn="b"/>
                      <a:r>
                        <a:rPr lang="ru-RU" sz="900" b="0" i="0" u="none" strike="noStrike" cap="none" dirty="0">
                          <a:solidFill>
                            <a:srgbClr val="000000"/>
                          </a:solidFill>
                          <a:effectLst/>
                          <a:latin typeface="Inter SemiBold"/>
                          <a:ea typeface="+mn-ea"/>
                          <a:cs typeface="+mn-cs"/>
                          <a:sym typeface="Arial"/>
                        </a:rPr>
                        <a:t>2 вариант</a:t>
                      </a:r>
                    </a:p>
                  </a:txBody>
                  <a:tcPr marL="6105" marR="6105" marT="6105" marB="0" anchor="b">
                    <a:solidFill>
                      <a:schemeClr val="accent3">
                        <a:lumMod val="60000"/>
                        <a:lumOff val="40000"/>
                      </a:schemeClr>
                    </a:solidFill>
                  </a:tcPr>
                </a:tc>
                <a:tc>
                  <a:txBody>
                    <a:bodyPr/>
                    <a:lstStyle/>
                    <a:p>
                      <a:pPr algn="ctr" fontAlgn="b"/>
                      <a:r>
                        <a:rPr lang="ru-RU" sz="900" b="0" i="0" u="none" strike="noStrike" cap="none" dirty="0">
                          <a:solidFill>
                            <a:srgbClr val="000000"/>
                          </a:solidFill>
                          <a:effectLst/>
                          <a:latin typeface="Inter SemiBold"/>
                          <a:ea typeface="+mn-ea"/>
                          <a:cs typeface="+mn-cs"/>
                          <a:sym typeface="Arial"/>
                        </a:rPr>
                        <a:t>1 вариант</a:t>
                      </a:r>
                    </a:p>
                  </a:txBody>
                  <a:tcPr marL="6105" marR="6105" marT="6105" marB="0" anchor="b">
                    <a:solidFill>
                      <a:schemeClr val="accent3">
                        <a:lumMod val="60000"/>
                        <a:lumOff val="40000"/>
                      </a:schemeClr>
                    </a:solidFill>
                  </a:tcPr>
                </a:tc>
                <a:tc>
                  <a:txBody>
                    <a:bodyPr/>
                    <a:lstStyle/>
                    <a:p>
                      <a:pPr algn="ctr" fontAlgn="b"/>
                      <a:r>
                        <a:rPr lang="ru-RU" sz="900" b="0" i="0" u="none" strike="noStrike" cap="none" dirty="0">
                          <a:solidFill>
                            <a:srgbClr val="000000"/>
                          </a:solidFill>
                          <a:effectLst/>
                          <a:latin typeface="Inter SemiBold"/>
                          <a:ea typeface="+mn-ea"/>
                          <a:cs typeface="+mn-cs"/>
                          <a:sym typeface="Arial"/>
                        </a:rPr>
                        <a:t>2 вариант</a:t>
                      </a:r>
                    </a:p>
                  </a:txBody>
                  <a:tcPr marL="6105" marR="6105" marT="6105" marB="0" anchor="b">
                    <a:solidFill>
                      <a:schemeClr val="accent3">
                        <a:lumMod val="60000"/>
                        <a:lumOff val="40000"/>
                      </a:schemeClr>
                    </a:solidFill>
                  </a:tcPr>
                </a:tc>
              </a:tr>
              <a:tr h="237224">
                <a:tc gridSpan="11">
                  <a:txBody>
                    <a:bodyPr/>
                    <a:lstStyle/>
                    <a:p>
                      <a:pPr algn="ctr" fontAlgn="b"/>
                      <a:r>
                        <a:rPr lang="ru-RU" sz="900" b="1" i="0" u="none" strike="noStrike" dirty="0">
                          <a:solidFill>
                            <a:srgbClr val="000000"/>
                          </a:solidFill>
                          <a:effectLst/>
                          <a:latin typeface="Inter SemiBold"/>
                        </a:rPr>
                        <a:t>Инвестиции</a:t>
                      </a:r>
                    </a:p>
                  </a:txBody>
                  <a:tcPr marL="2767" marR="2767" marT="276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2">
                        <a:lumMod val="90000"/>
                      </a:schemeClr>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r>
              <a:tr h="439444">
                <a:tc>
                  <a:txBody>
                    <a:bodyPr/>
                    <a:lstStyle/>
                    <a:p>
                      <a:pPr algn="l" fontAlgn="b"/>
                      <a:r>
                        <a:rPr lang="ru-RU" sz="800" b="0" i="0" u="none" strike="noStrike" dirty="0">
                          <a:solidFill>
                            <a:srgbClr val="000000"/>
                          </a:solidFill>
                          <a:effectLst/>
                          <a:latin typeface="Inter SemiBold"/>
                        </a:rPr>
                        <a:t>Инвестиции в основной капитал по организациям, не относящимся к субъектам малого предпринимательства</a:t>
                      </a:r>
                    </a:p>
                  </a:txBody>
                  <a:tcPr marL="2767" marR="2767" marT="276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ru-RU" sz="800" b="0" i="0" u="none" strike="noStrike" dirty="0" err="1">
                          <a:solidFill>
                            <a:srgbClr val="000000"/>
                          </a:solidFill>
                          <a:effectLst/>
                          <a:latin typeface="Inter SemiBold"/>
                        </a:rPr>
                        <a:t>млн.руб</a:t>
                      </a:r>
                      <a:r>
                        <a:rPr lang="ru-RU" sz="800" b="0" i="0" u="none" strike="noStrike" dirty="0">
                          <a:solidFill>
                            <a:srgbClr val="000000"/>
                          </a:solidFill>
                          <a:effectLst/>
                          <a:latin typeface="Inter SemiBold"/>
                        </a:rPr>
                        <a:t>.</a:t>
                      </a:r>
                    </a:p>
                  </a:txBody>
                  <a:tcPr marL="2767" marR="2767" marT="276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3652,4</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5812,2</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4512,6</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4612</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5072</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4713</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5681</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4859</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a:solidFill>
                            <a:srgbClr val="000000"/>
                          </a:solidFill>
                          <a:effectLst/>
                          <a:latin typeface="Times New Roman"/>
                        </a:rPr>
                        <a:t>6272</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20816">
                <a:tc>
                  <a:txBody>
                    <a:bodyPr/>
                    <a:lstStyle/>
                    <a:p>
                      <a:pPr algn="l" fontAlgn="b"/>
                      <a:r>
                        <a:rPr lang="ru-RU" sz="800" b="0" i="1" u="none" strike="noStrike" dirty="0">
                          <a:solidFill>
                            <a:srgbClr val="000000"/>
                          </a:solidFill>
                          <a:effectLst/>
                          <a:latin typeface="Inter SemiBold"/>
                        </a:rPr>
                        <a:t>Темп роста в сопоставимых ценах</a:t>
                      </a:r>
                    </a:p>
                  </a:txBody>
                  <a:tcPr marL="2767" marR="2767" marT="276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ru-RU" sz="600" b="0" i="1" u="none" strike="noStrike" dirty="0">
                          <a:solidFill>
                            <a:srgbClr val="000000"/>
                          </a:solidFill>
                          <a:effectLst/>
                          <a:latin typeface="Inter SemiBold"/>
                        </a:rPr>
                        <a:t>% к предыдущему году</a:t>
                      </a:r>
                      <a:br>
                        <a:rPr lang="ru-RU" sz="600" b="0" i="1" u="none" strike="noStrike" dirty="0">
                          <a:solidFill>
                            <a:srgbClr val="000000"/>
                          </a:solidFill>
                          <a:effectLst/>
                          <a:latin typeface="Inter SemiBold"/>
                        </a:rPr>
                      </a:br>
                      <a:r>
                        <a:rPr lang="ru-RU" sz="600" b="0" i="1" u="none" strike="noStrike" dirty="0">
                          <a:solidFill>
                            <a:srgbClr val="000000"/>
                          </a:solidFill>
                          <a:effectLst/>
                          <a:latin typeface="Inter SemiBold"/>
                        </a:rPr>
                        <a:t>в сопоставимых ценах</a:t>
                      </a:r>
                    </a:p>
                  </a:txBody>
                  <a:tcPr marL="2767" marR="2767" marT="276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1" u="none" strike="noStrike" dirty="0">
                          <a:solidFill>
                            <a:srgbClr val="000000"/>
                          </a:solidFill>
                          <a:effectLst/>
                          <a:latin typeface="Times New Roman"/>
                        </a:rPr>
                        <a:t>47,6</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1" u="none" strike="noStrike" dirty="0">
                          <a:solidFill>
                            <a:srgbClr val="000000"/>
                          </a:solidFill>
                          <a:effectLst/>
                          <a:latin typeface="Times New Roman"/>
                        </a:rPr>
                        <a:t>146,2</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1" u="none" strike="noStrike" dirty="0">
                          <a:solidFill>
                            <a:srgbClr val="000000"/>
                          </a:solidFill>
                          <a:effectLst/>
                          <a:latin typeface="Times New Roman"/>
                        </a:rPr>
                        <a:t>65,7</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1" u="none" strike="noStrike" dirty="0">
                          <a:solidFill>
                            <a:srgbClr val="000000"/>
                          </a:solidFill>
                          <a:effectLst/>
                          <a:latin typeface="Times New Roman"/>
                        </a:rPr>
                        <a:t>102,3</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1" u="none" strike="noStrike" dirty="0">
                          <a:solidFill>
                            <a:srgbClr val="000000"/>
                          </a:solidFill>
                          <a:effectLst/>
                          <a:latin typeface="Times New Roman"/>
                        </a:rPr>
                        <a:t>104,8</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1" u="none" strike="noStrike" dirty="0">
                          <a:solidFill>
                            <a:srgbClr val="000000"/>
                          </a:solidFill>
                          <a:effectLst/>
                          <a:latin typeface="Times New Roman"/>
                        </a:rPr>
                        <a:t>102,0</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1" u="none" strike="noStrike" dirty="0">
                          <a:solidFill>
                            <a:srgbClr val="000000"/>
                          </a:solidFill>
                          <a:effectLst/>
                          <a:latin typeface="Times New Roman"/>
                        </a:rPr>
                        <a:t>103,8</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1" u="none" strike="noStrike" dirty="0">
                          <a:solidFill>
                            <a:srgbClr val="000000"/>
                          </a:solidFill>
                          <a:effectLst/>
                          <a:latin typeface="Times New Roman"/>
                        </a:rPr>
                        <a:t>101,7</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1" u="none" strike="noStrike" dirty="0">
                          <a:solidFill>
                            <a:srgbClr val="000000"/>
                          </a:solidFill>
                          <a:effectLst/>
                          <a:latin typeface="Times New Roman"/>
                        </a:rPr>
                        <a:t>103,3</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45855">
                <a:tc gridSpan="11">
                  <a:txBody>
                    <a:bodyPr/>
                    <a:lstStyle/>
                    <a:p>
                      <a:pPr algn="ctr" fontAlgn="b"/>
                      <a:r>
                        <a:rPr lang="ru-RU" sz="900" b="1" i="0" u="none" strike="noStrike" dirty="0">
                          <a:solidFill>
                            <a:srgbClr val="000000"/>
                          </a:solidFill>
                          <a:effectLst/>
                          <a:latin typeface="Inter SemiBold"/>
                        </a:rPr>
                        <a:t>Труд и занятость</a:t>
                      </a:r>
                    </a:p>
                  </a:txBody>
                  <a:tcPr marL="2767" marR="2767" marT="276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2">
                        <a:lumMod val="90000"/>
                      </a:schemeClr>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r>
              <a:tr h="417431">
                <a:tc>
                  <a:txBody>
                    <a:bodyPr/>
                    <a:lstStyle/>
                    <a:p>
                      <a:pPr algn="l" fontAlgn="b"/>
                      <a:r>
                        <a:rPr lang="ru-RU" sz="800" b="0" i="0" u="none" strike="noStrike" dirty="0">
                          <a:solidFill>
                            <a:srgbClr val="000000"/>
                          </a:solidFill>
                          <a:effectLst/>
                          <a:latin typeface="Inter SemiBold"/>
                        </a:rPr>
                        <a:t>Фонд заработной платы по организациям, не относящимся к субъектам малого предпринимательства</a:t>
                      </a:r>
                    </a:p>
                  </a:txBody>
                  <a:tcPr marL="2767" marR="2767" marT="276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dirty="0" err="1">
                          <a:solidFill>
                            <a:srgbClr val="000000"/>
                          </a:solidFill>
                          <a:effectLst/>
                          <a:latin typeface="Inter SemiBold"/>
                        </a:rPr>
                        <a:t>млн.руб</a:t>
                      </a:r>
                      <a:r>
                        <a:rPr lang="ru-RU" sz="800" b="0" i="0" u="none" strike="noStrike" dirty="0">
                          <a:solidFill>
                            <a:srgbClr val="000000"/>
                          </a:solidFill>
                          <a:effectLst/>
                          <a:latin typeface="Inter SemiBold"/>
                        </a:rPr>
                        <a:t>.</a:t>
                      </a:r>
                    </a:p>
                  </a:txBody>
                  <a:tcPr marL="2767" marR="2767" marT="276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5 772</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7 523</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8 552</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9 852</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10 383</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10 647</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11 723</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11 086</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12 406</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624840">
                <a:tc>
                  <a:txBody>
                    <a:bodyPr/>
                    <a:lstStyle/>
                    <a:p>
                      <a:pPr algn="l" fontAlgn="b"/>
                      <a:r>
                        <a:rPr lang="ru-RU" sz="800" b="0" i="0" u="none" strike="noStrike" dirty="0">
                          <a:solidFill>
                            <a:srgbClr val="000000"/>
                          </a:solidFill>
                          <a:effectLst/>
                          <a:latin typeface="Inter SemiBold"/>
                        </a:rPr>
                        <a:t>Номинальная начисленная среднемесячная заработная плата одного работника  по организациям, не относящимся к субъектам малого предпринимательства</a:t>
                      </a:r>
                    </a:p>
                  </a:txBody>
                  <a:tcPr marL="2767" marR="2767" marT="276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dirty="0">
                          <a:solidFill>
                            <a:srgbClr val="000000"/>
                          </a:solidFill>
                          <a:effectLst/>
                          <a:latin typeface="Inter SemiBold"/>
                        </a:rPr>
                        <a:t>руб.</a:t>
                      </a:r>
                    </a:p>
                  </a:txBody>
                  <a:tcPr marL="2767" marR="2767" marT="276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a:solidFill>
                            <a:srgbClr val="000000"/>
                          </a:solidFill>
                          <a:effectLst/>
                          <a:latin typeface="Times New Roman"/>
                        </a:rPr>
                        <a:t>47 621</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62 075</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a:solidFill>
                            <a:srgbClr val="000000"/>
                          </a:solidFill>
                          <a:effectLst/>
                          <a:latin typeface="Times New Roman"/>
                        </a:rPr>
                        <a:t>71 270</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82 103</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85 667</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87 850</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95 775</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90 574</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a:solidFill>
                            <a:srgbClr val="000000"/>
                          </a:solidFill>
                          <a:effectLst/>
                          <a:latin typeface="Times New Roman"/>
                        </a:rPr>
                        <a:t>100 372</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78992">
                <a:tc>
                  <a:txBody>
                    <a:bodyPr/>
                    <a:lstStyle/>
                    <a:p>
                      <a:pPr algn="l" fontAlgn="b"/>
                      <a:r>
                        <a:rPr lang="ru-RU" sz="800" b="0" i="1" u="none" strike="noStrike" dirty="0" smtClean="0">
                          <a:solidFill>
                            <a:srgbClr val="000000"/>
                          </a:solidFill>
                          <a:effectLst/>
                          <a:latin typeface="Inter SemiBold"/>
                        </a:rPr>
                        <a:t>Темп роста в фактических ценах</a:t>
                      </a:r>
                      <a:endParaRPr lang="ru-RU" sz="800" b="0" i="1" u="none" strike="noStrike" dirty="0">
                        <a:solidFill>
                          <a:srgbClr val="000000"/>
                        </a:solidFill>
                        <a:effectLst/>
                        <a:latin typeface="Inter SemiBold"/>
                      </a:endParaRPr>
                    </a:p>
                  </a:txBody>
                  <a:tcPr marL="2767" marR="2767" marT="276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1" u="none" strike="noStrike" dirty="0" smtClean="0">
                          <a:solidFill>
                            <a:srgbClr val="000000"/>
                          </a:solidFill>
                          <a:effectLst/>
                          <a:latin typeface="Inter SemiBold"/>
                        </a:rPr>
                        <a:t>%</a:t>
                      </a:r>
                      <a:endParaRPr lang="ru-RU" sz="800" b="0" i="1" u="none" strike="noStrike" dirty="0">
                        <a:solidFill>
                          <a:srgbClr val="000000"/>
                        </a:solidFill>
                        <a:effectLst/>
                        <a:latin typeface="Inter SemiBold"/>
                      </a:endParaRPr>
                    </a:p>
                  </a:txBody>
                  <a:tcPr marL="2767" marR="2767" marT="276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1" u="none" strike="noStrike" dirty="0">
                          <a:solidFill>
                            <a:schemeClr val="accent5">
                              <a:lumMod val="10000"/>
                            </a:schemeClr>
                          </a:solidFill>
                          <a:effectLst/>
                          <a:latin typeface="Times New Roman"/>
                        </a:rPr>
                        <a:t>115,0</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1" u="none" strike="noStrike" dirty="0">
                          <a:solidFill>
                            <a:schemeClr val="accent5">
                              <a:lumMod val="10000"/>
                            </a:schemeClr>
                          </a:solidFill>
                          <a:effectLst/>
                          <a:latin typeface="Times New Roman"/>
                        </a:rPr>
                        <a:t>123,3</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1" u="none" strike="noStrike" dirty="0">
                          <a:solidFill>
                            <a:schemeClr val="accent5">
                              <a:lumMod val="10000"/>
                            </a:schemeClr>
                          </a:solidFill>
                          <a:effectLst/>
                          <a:latin typeface="Times New Roman"/>
                        </a:rPr>
                        <a:t>114,8</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1" u="none" strike="noStrike" dirty="0">
                          <a:solidFill>
                            <a:schemeClr val="accent5">
                              <a:lumMod val="10000"/>
                            </a:schemeClr>
                          </a:solidFill>
                          <a:effectLst/>
                          <a:latin typeface="Times New Roman"/>
                        </a:rPr>
                        <a:t>115,2</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1" u="none" strike="noStrike" dirty="0">
                          <a:solidFill>
                            <a:schemeClr val="accent5">
                              <a:lumMod val="10000"/>
                            </a:schemeClr>
                          </a:solidFill>
                          <a:effectLst/>
                          <a:latin typeface="Times New Roman"/>
                        </a:rPr>
                        <a:t>120,2</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1" u="none" strike="noStrike" dirty="0">
                          <a:solidFill>
                            <a:schemeClr val="accent5">
                              <a:lumMod val="10000"/>
                            </a:schemeClr>
                          </a:solidFill>
                          <a:effectLst/>
                          <a:latin typeface="Times New Roman"/>
                        </a:rPr>
                        <a:t>107,0</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1" u="none" strike="noStrike" dirty="0">
                          <a:solidFill>
                            <a:schemeClr val="accent5">
                              <a:lumMod val="10000"/>
                            </a:schemeClr>
                          </a:solidFill>
                          <a:effectLst/>
                          <a:latin typeface="Times New Roman"/>
                        </a:rPr>
                        <a:t>111,8</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1" u="none" strike="noStrike" dirty="0">
                          <a:solidFill>
                            <a:schemeClr val="accent5">
                              <a:lumMod val="10000"/>
                            </a:schemeClr>
                          </a:solidFill>
                          <a:effectLst/>
                          <a:latin typeface="Times New Roman"/>
                        </a:rPr>
                        <a:t>103,1</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1" u="none" strike="noStrike" dirty="0">
                          <a:solidFill>
                            <a:schemeClr val="accent5">
                              <a:lumMod val="10000"/>
                            </a:schemeClr>
                          </a:solidFill>
                          <a:effectLst/>
                          <a:latin typeface="Times New Roman"/>
                        </a:rPr>
                        <a:t>104,8</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91817">
                <a:tc>
                  <a:txBody>
                    <a:bodyPr/>
                    <a:lstStyle/>
                    <a:p>
                      <a:pPr algn="l" fontAlgn="b"/>
                      <a:r>
                        <a:rPr lang="ru-RU" sz="800" b="0" i="0" u="none" strike="noStrike">
                          <a:solidFill>
                            <a:srgbClr val="000000"/>
                          </a:solidFill>
                          <a:effectLst/>
                          <a:latin typeface="Inter SemiBold"/>
                        </a:rPr>
                        <a:t>Среднесписочная численность работников предприятий (по крупным и средним организациям)</a:t>
                      </a:r>
                    </a:p>
                  </a:txBody>
                  <a:tcPr marL="2767" marR="2767" marT="276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dirty="0" err="1">
                          <a:solidFill>
                            <a:srgbClr val="000000"/>
                          </a:solidFill>
                          <a:effectLst/>
                          <a:latin typeface="Inter SemiBold"/>
                        </a:rPr>
                        <a:t>тыс.чел</a:t>
                      </a:r>
                      <a:r>
                        <a:rPr lang="ru-RU" sz="800" b="0" i="0" u="none" strike="noStrike" dirty="0">
                          <a:solidFill>
                            <a:srgbClr val="000000"/>
                          </a:solidFill>
                          <a:effectLst/>
                          <a:latin typeface="Inter SemiBold"/>
                        </a:rPr>
                        <a:t>.</a:t>
                      </a:r>
                    </a:p>
                  </a:txBody>
                  <a:tcPr marL="2767" marR="2767" marT="276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a:solidFill>
                            <a:schemeClr val="accent5">
                              <a:lumMod val="10000"/>
                            </a:schemeClr>
                          </a:solidFill>
                          <a:effectLst/>
                          <a:latin typeface="Times New Roman"/>
                        </a:rPr>
                        <a:t>10,1</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chemeClr val="accent5">
                              <a:lumMod val="10000"/>
                            </a:schemeClr>
                          </a:solidFill>
                          <a:effectLst/>
                          <a:latin typeface="Times New Roman"/>
                        </a:rPr>
                        <a:t>10,1</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chemeClr val="accent5">
                              <a:lumMod val="10000"/>
                            </a:schemeClr>
                          </a:solidFill>
                          <a:effectLst/>
                          <a:latin typeface="Times New Roman"/>
                        </a:rPr>
                        <a:t>10,0</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a:solidFill>
                            <a:schemeClr val="accent5">
                              <a:lumMod val="10000"/>
                            </a:schemeClr>
                          </a:solidFill>
                          <a:effectLst/>
                          <a:latin typeface="Times New Roman"/>
                        </a:rPr>
                        <a:t>10,0</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chemeClr val="accent5">
                              <a:lumMod val="10000"/>
                            </a:schemeClr>
                          </a:solidFill>
                          <a:effectLst/>
                          <a:latin typeface="Times New Roman"/>
                        </a:rPr>
                        <a:t>10,1</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chemeClr val="accent5">
                              <a:lumMod val="10000"/>
                            </a:schemeClr>
                          </a:solidFill>
                          <a:effectLst/>
                          <a:latin typeface="Times New Roman"/>
                        </a:rPr>
                        <a:t>10,1</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chemeClr val="accent5">
                              <a:lumMod val="10000"/>
                            </a:schemeClr>
                          </a:solidFill>
                          <a:effectLst/>
                          <a:latin typeface="Times New Roman"/>
                        </a:rPr>
                        <a:t>10,2</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chemeClr val="accent5">
                              <a:lumMod val="10000"/>
                            </a:schemeClr>
                          </a:solidFill>
                          <a:effectLst/>
                          <a:latin typeface="Times New Roman"/>
                        </a:rPr>
                        <a:t>10,2</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chemeClr val="accent5">
                              <a:lumMod val="10000"/>
                            </a:schemeClr>
                          </a:solidFill>
                          <a:effectLst/>
                          <a:latin typeface="Times New Roman"/>
                        </a:rPr>
                        <a:t>10,3</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94415">
                <a:tc>
                  <a:txBody>
                    <a:bodyPr/>
                    <a:lstStyle/>
                    <a:p>
                      <a:pPr algn="l" fontAlgn="b"/>
                      <a:r>
                        <a:rPr lang="ru-RU" sz="800" b="0" i="0" u="none" strike="noStrike" dirty="0">
                          <a:solidFill>
                            <a:srgbClr val="000000"/>
                          </a:solidFill>
                          <a:effectLst/>
                          <a:latin typeface="Inter SemiBold"/>
                        </a:rPr>
                        <a:t>Уровень </a:t>
                      </a:r>
                      <a:r>
                        <a:rPr lang="ru-RU" sz="800" b="0" i="0" u="none" strike="noStrike" dirty="0" smtClean="0">
                          <a:solidFill>
                            <a:srgbClr val="000000"/>
                          </a:solidFill>
                          <a:effectLst/>
                          <a:latin typeface="Inter SemiBold"/>
                        </a:rPr>
                        <a:t>официально </a:t>
                      </a:r>
                      <a:r>
                        <a:rPr lang="ru-RU" sz="800" b="0" i="0" u="none" strike="noStrike" dirty="0">
                          <a:solidFill>
                            <a:srgbClr val="000000"/>
                          </a:solidFill>
                          <a:effectLst/>
                          <a:latin typeface="Inter SemiBold"/>
                        </a:rPr>
                        <a:t>зарегистрированной безработицы</a:t>
                      </a:r>
                    </a:p>
                  </a:txBody>
                  <a:tcPr marL="2767" marR="2767" marT="276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dirty="0">
                          <a:solidFill>
                            <a:srgbClr val="000000"/>
                          </a:solidFill>
                          <a:effectLst/>
                          <a:latin typeface="Inter SemiBold"/>
                        </a:rPr>
                        <a:t>%</a:t>
                      </a:r>
                    </a:p>
                  </a:txBody>
                  <a:tcPr marL="2767" marR="2767" marT="276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a:solidFill>
                            <a:srgbClr val="000000"/>
                          </a:solidFill>
                          <a:effectLst/>
                          <a:latin typeface="Times New Roman"/>
                        </a:rPr>
                        <a:t>0,40</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0,40</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a:solidFill>
                            <a:srgbClr val="000000"/>
                          </a:solidFill>
                          <a:effectLst/>
                          <a:latin typeface="Times New Roman"/>
                        </a:rPr>
                        <a:t>0,20</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0,20</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0,40</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0,20</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a:solidFill>
                            <a:srgbClr val="000000"/>
                          </a:solidFill>
                          <a:effectLst/>
                          <a:latin typeface="Times New Roman"/>
                        </a:rPr>
                        <a:t>0,40</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a:solidFill>
                            <a:srgbClr val="000000"/>
                          </a:solidFill>
                          <a:effectLst/>
                          <a:latin typeface="Times New Roman"/>
                        </a:rPr>
                        <a:t>0,20</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0,40</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88670">
                <a:tc gridSpan="11">
                  <a:txBody>
                    <a:bodyPr/>
                    <a:lstStyle/>
                    <a:p>
                      <a:pPr algn="ctr" fontAlgn="b"/>
                      <a:r>
                        <a:rPr lang="ru-RU" sz="900" b="1" i="0" u="none" strike="noStrike" dirty="0">
                          <a:solidFill>
                            <a:srgbClr val="000000"/>
                          </a:solidFill>
                          <a:effectLst/>
                          <a:latin typeface="Inter SemiBold"/>
                        </a:rPr>
                        <a:t>Прибыль прибыльных организаций</a:t>
                      </a:r>
                    </a:p>
                  </a:txBody>
                  <a:tcPr marL="2767" marR="2767" marT="276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2">
                        <a:lumMod val="90000"/>
                      </a:schemeClr>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dirty="0"/>
                    </a:p>
                  </a:txBody>
                  <a:tcPr/>
                </a:tc>
              </a:tr>
              <a:tr h="294415">
                <a:tc>
                  <a:txBody>
                    <a:bodyPr/>
                    <a:lstStyle/>
                    <a:p>
                      <a:pPr algn="l" fontAlgn="b"/>
                      <a:r>
                        <a:rPr lang="ru-RU" sz="800" b="0" i="0" u="none" strike="noStrike">
                          <a:solidFill>
                            <a:srgbClr val="000000"/>
                          </a:solidFill>
                          <a:effectLst/>
                          <a:latin typeface="Inter SemiBold"/>
                        </a:rPr>
                        <a:t>Прибыль прибыльных организаций (по полному кругу организаций)</a:t>
                      </a:r>
                    </a:p>
                  </a:txBody>
                  <a:tcPr marL="2767" marR="2767" marT="276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dirty="0" err="1">
                          <a:solidFill>
                            <a:srgbClr val="000000"/>
                          </a:solidFill>
                          <a:effectLst/>
                          <a:latin typeface="Inter SemiBold"/>
                        </a:rPr>
                        <a:t>млн.руб</a:t>
                      </a:r>
                      <a:r>
                        <a:rPr lang="ru-RU" sz="800" b="0" i="0" u="none" strike="noStrike" dirty="0">
                          <a:solidFill>
                            <a:srgbClr val="000000"/>
                          </a:solidFill>
                          <a:effectLst/>
                          <a:latin typeface="Inter SemiBold"/>
                        </a:rPr>
                        <a:t>.</a:t>
                      </a:r>
                    </a:p>
                  </a:txBody>
                  <a:tcPr marL="2767" marR="2767" marT="276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477</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513</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593</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683</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713</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731</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740</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759</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820</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31365">
                <a:tc gridSpan="11">
                  <a:txBody>
                    <a:bodyPr/>
                    <a:lstStyle/>
                    <a:p>
                      <a:pPr algn="ctr" fontAlgn="b"/>
                      <a:r>
                        <a:rPr lang="ru-RU" sz="900" b="1" i="0" u="none" strike="noStrike" dirty="0">
                          <a:solidFill>
                            <a:srgbClr val="000000"/>
                          </a:solidFill>
                          <a:effectLst/>
                          <a:latin typeface="Inter SemiBold"/>
                        </a:rPr>
                        <a:t>Малое и среднее предпринимательство, включая </a:t>
                      </a:r>
                      <a:r>
                        <a:rPr lang="ru-RU" sz="900" b="1" i="0" u="none" strike="noStrike" dirty="0" smtClean="0">
                          <a:solidFill>
                            <a:srgbClr val="000000"/>
                          </a:solidFill>
                          <a:effectLst/>
                          <a:latin typeface="Inter SemiBold"/>
                        </a:rPr>
                        <a:t>микро предприятия</a:t>
                      </a:r>
                      <a:endParaRPr lang="ru-RU" sz="900" b="1" i="0" u="none" strike="noStrike" dirty="0">
                        <a:solidFill>
                          <a:srgbClr val="000000"/>
                        </a:solidFill>
                        <a:effectLst/>
                        <a:latin typeface="Inter SemiBold"/>
                      </a:endParaRPr>
                    </a:p>
                  </a:txBody>
                  <a:tcPr marL="2767" marR="2767" marT="276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2">
                        <a:lumMod val="90000"/>
                      </a:schemeClr>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r>
              <a:tr h="294415">
                <a:tc>
                  <a:txBody>
                    <a:bodyPr/>
                    <a:lstStyle/>
                    <a:p>
                      <a:pPr algn="l" fontAlgn="b"/>
                      <a:r>
                        <a:rPr lang="ru-RU" sz="800" b="0" i="0" u="none" strike="noStrike">
                          <a:solidFill>
                            <a:srgbClr val="000000"/>
                          </a:solidFill>
                          <a:effectLst/>
                          <a:latin typeface="Inter SemiBold"/>
                        </a:rPr>
                        <a:t>Количество малых предприятий, в том числе микропредприятий,  всего</a:t>
                      </a:r>
                    </a:p>
                  </a:txBody>
                  <a:tcPr marL="2767" marR="2767" marT="276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dirty="0">
                          <a:solidFill>
                            <a:srgbClr val="000000"/>
                          </a:solidFill>
                          <a:effectLst/>
                          <a:latin typeface="Inter SemiBold"/>
                        </a:rPr>
                        <a:t>единиц</a:t>
                      </a:r>
                    </a:p>
                  </a:txBody>
                  <a:tcPr marL="2767" marR="2767" marT="276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180</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182</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203</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203</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205</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204</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207</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206</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208</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97014">
                <a:tc>
                  <a:txBody>
                    <a:bodyPr/>
                    <a:lstStyle/>
                    <a:p>
                      <a:pPr algn="l" fontAlgn="b"/>
                      <a:r>
                        <a:rPr lang="ru-RU" sz="800" b="0" i="0" u="none" strike="noStrike" dirty="0">
                          <a:solidFill>
                            <a:srgbClr val="000000"/>
                          </a:solidFill>
                          <a:effectLst/>
                          <a:latin typeface="Inter SemiBold"/>
                        </a:rPr>
                        <a:t>Количество средних предприятий, всего</a:t>
                      </a:r>
                    </a:p>
                  </a:txBody>
                  <a:tcPr marL="2767" marR="2767" marT="276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dirty="0">
                          <a:solidFill>
                            <a:srgbClr val="000000"/>
                          </a:solidFill>
                          <a:effectLst/>
                          <a:latin typeface="Inter SemiBold"/>
                        </a:rPr>
                        <a:t>единиц</a:t>
                      </a:r>
                    </a:p>
                  </a:txBody>
                  <a:tcPr marL="2767" marR="2767" marT="276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a:solidFill>
                            <a:srgbClr val="000000"/>
                          </a:solidFill>
                          <a:effectLst/>
                          <a:latin typeface="Times New Roman"/>
                        </a:rPr>
                        <a:t>8</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a:solidFill>
                            <a:srgbClr val="000000"/>
                          </a:solidFill>
                          <a:effectLst/>
                          <a:latin typeface="Times New Roman"/>
                        </a:rPr>
                        <a:t>9</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a:solidFill>
                            <a:srgbClr val="000000"/>
                          </a:solidFill>
                          <a:effectLst/>
                          <a:latin typeface="Times New Roman"/>
                        </a:rPr>
                        <a:t>7</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8</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8</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8</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9</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8</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10</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789786797"/>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Таблица 5"/>
          <p:cNvGraphicFramePr>
            <a:graphicFrameLocks noGrp="1"/>
          </p:cNvGraphicFramePr>
          <p:nvPr>
            <p:extLst>
              <p:ext uri="{D42A27DB-BD31-4B8C-83A1-F6EECF244321}">
                <p14:modId xmlns:p14="http://schemas.microsoft.com/office/powerpoint/2010/main" val="2723236380"/>
              </p:ext>
            </p:extLst>
          </p:nvPr>
        </p:nvGraphicFramePr>
        <p:xfrm>
          <a:off x="152400" y="565531"/>
          <a:ext cx="8805334" cy="4291131"/>
        </p:xfrm>
        <a:graphic>
          <a:graphicData uri="http://schemas.openxmlformats.org/drawingml/2006/table">
            <a:tbl>
              <a:tblPr firstRow="1" firstCol="1" bandRow="1"/>
              <a:tblGrid>
                <a:gridCol w="3459981"/>
                <a:gridCol w="651008"/>
                <a:gridCol w="712358"/>
                <a:gridCol w="790516"/>
                <a:gridCol w="790516"/>
                <a:gridCol w="717758"/>
                <a:gridCol w="840133"/>
                <a:gridCol w="843064"/>
              </a:tblGrid>
              <a:tr h="193874">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Наименование целевого показателя (индикатора)</a:t>
                      </a: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Единица измерения</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2023</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2024</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2025</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2026</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2027</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2028</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81995">
                <a:tc vMerge="1">
                  <a:txBody>
                    <a:bodyPr/>
                    <a:lstStyle/>
                    <a:p>
                      <a:endParaRPr lang="ru-RU"/>
                    </a:p>
                  </a:txBody>
                  <a:tcPr/>
                </a:tc>
                <a:tc vMerge="1">
                  <a:txBody>
                    <a:bodyPr/>
                    <a:lstStyle/>
                    <a:p>
                      <a:endParaRPr lang="ru-RU"/>
                    </a:p>
                  </a:txBody>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отчет</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800" b="0"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отчет</a:t>
                      </a:r>
                      <a:endParaRPr kumimoji="0" lang="ru-RU" sz="800" b="0" i="0" u="none" strike="noStrike" kern="0" cap="none" spc="0" normalizeH="0" baseline="0" noProof="0" dirty="0">
                        <a:ln>
                          <a:noFill/>
                        </a:ln>
                        <a:solidFill>
                          <a:srgbClr val="00717D"/>
                        </a:solidFill>
                        <a:effectLst/>
                        <a:uLnTx/>
                        <a:uFillTx/>
                        <a:latin typeface="Inter SemiBold"/>
                        <a:ea typeface="Calibri"/>
                        <a:cs typeface="Times New Roman"/>
                        <a:sym typeface="Arial"/>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оценка</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515816">
                <a:tc gridSpan="8">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1100" b="1"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Целевые показатели в области энергосбережения и повышения энергетической эффективности, характеризующим оснащенность приборами учета используемых энергетических ресурсов</a:t>
                      </a:r>
                      <a:endParaRPr kumimoji="0" lang="ru-RU" sz="1100" b="1" i="0" u="none" strike="noStrike" kern="0" cap="none" spc="0" normalizeH="0" baseline="0" noProof="0" dirty="0">
                        <a:ln>
                          <a:noFill/>
                        </a:ln>
                        <a:solidFill>
                          <a:srgbClr val="00717D"/>
                        </a:solidFill>
                        <a:effectLst/>
                        <a:uLnTx/>
                        <a:uFillTx/>
                        <a:latin typeface="Inter SemiBold"/>
                        <a:ea typeface="Times New Roman"/>
                        <a:cs typeface="Times New Roman"/>
                        <a:sym typeface="Arial"/>
                      </a:endParaRPr>
                    </a:p>
                  </a:txBody>
                  <a:tcPr marL="30213" marR="302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r>
              <a:tr h="517735">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solidFill>
                            <a:schemeClr val="tx1"/>
                          </a:solidFill>
                          <a:effectLst/>
                          <a:latin typeface="Inter SemiBold"/>
                          <a:ea typeface="Times New Roman"/>
                          <a:cs typeface="Times New Roman"/>
                        </a:rPr>
                        <a:t>Доля многоквартирных домов, оснащенных коллективными (общедомовыми) приборами учета электрической энергии от общего числа многоквартирных домов</a:t>
                      </a:r>
                    </a:p>
                  </a:txBody>
                  <a:tcPr marL="30213" marR="3021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a:t>
                      </a:r>
                    </a:p>
                  </a:txBody>
                  <a:tcPr marL="30213" marR="302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98,15</a:t>
                      </a:r>
                    </a:p>
                  </a:txBody>
                  <a:tcPr marL="30213" marR="302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98,5</a:t>
                      </a:r>
                    </a:p>
                  </a:txBody>
                  <a:tcPr marL="30213" marR="302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98,8</a:t>
                      </a:r>
                    </a:p>
                  </a:txBody>
                  <a:tcPr marL="30213" marR="302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100</a:t>
                      </a:r>
                      <a:endParaRPr lang="ru-RU" sz="800" dirty="0">
                        <a:solidFill>
                          <a:schemeClr val="tx1"/>
                        </a:solidFill>
                        <a:effectLst/>
                        <a:latin typeface="Inter SemiBold"/>
                        <a:ea typeface="Times New Roman"/>
                        <a:cs typeface="Times New Roman"/>
                      </a:endParaRPr>
                    </a:p>
                  </a:txBody>
                  <a:tcPr marL="30213" marR="302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100</a:t>
                      </a:r>
                    </a:p>
                  </a:txBody>
                  <a:tcPr marL="30213" marR="302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100</a:t>
                      </a:r>
                    </a:p>
                  </a:txBody>
                  <a:tcPr marL="30213" marR="302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517735">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solidFill>
                            <a:schemeClr val="tx1"/>
                          </a:solidFill>
                          <a:effectLst/>
                          <a:latin typeface="Inter SemiBold"/>
                          <a:ea typeface="Times New Roman"/>
                          <a:cs typeface="Times New Roman"/>
                        </a:rPr>
                        <a:t>Доля многоквартирных домов, оснащенных коллективными (общедомовыми) приборами учета тепловой энергии от общего числа многоквартирных домов</a:t>
                      </a:r>
                    </a:p>
                  </a:txBody>
                  <a:tcPr marL="30213" marR="3021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a:solidFill>
                            <a:schemeClr val="tx1"/>
                          </a:solidFill>
                          <a:effectLst/>
                          <a:latin typeface="Inter SemiBold"/>
                          <a:ea typeface="Times New Roman"/>
                          <a:cs typeface="Times New Roman"/>
                        </a:rPr>
                        <a:t>%</a:t>
                      </a:r>
                    </a:p>
                  </a:txBody>
                  <a:tcPr marL="30213" marR="302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32,5</a:t>
                      </a:r>
                    </a:p>
                  </a:txBody>
                  <a:tcPr marL="30213" marR="302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35,8</a:t>
                      </a:r>
                    </a:p>
                  </a:txBody>
                  <a:tcPr marL="30213" marR="302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39,4</a:t>
                      </a:r>
                    </a:p>
                  </a:txBody>
                  <a:tcPr marL="30213" marR="302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43,3</a:t>
                      </a:r>
                    </a:p>
                  </a:txBody>
                  <a:tcPr marL="30213" marR="302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47,7</a:t>
                      </a:r>
                    </a:p>
                  </a:txBody>
                  <a:tcPr marL="30213" marR="302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47,7</a:t>
                      </a:r>
                    </a:p>
                  </a:txBody>
                  <a:tcPr marL="30213" marR="302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517735">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solidFill>
                            <a:schemeClr val="tx1"/>
                          </a:solidFill>
                          <a:effectLst/>
                          <a:latin typeface="Inter SemiBold"/>
                          <a:ea typeface="Times New Roman"/>
                          <a:cs typeface="Times New Roman"/>
                        </a:rPr>
                        <a:t>Доля многоквартирных домов, оснащенных коллективными (общедомовыми) приборами учета природного газа от общего числа многоквартирных домов</a:t>
                      </a:r>
                    </a:p>
                  </a:txBody>
                  <a:tcPr marL="30213" marR="3021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a:solidFill>
                            <a:schemeClr val="tx1"/>
                          </a:solidFill>
                          <a:effectLst/>
                          <a:latin typeface="Inter SemiBold"/>
                          <a:ea typeface="Times New Roman"/>
                          <a:cs typeface="Times New Roman"/>
                        </a:rPr>
                        <a:t>%</a:t>
                      </a:r>
                    </a:p>
                  </a:txBody>
                  <a:tcPr marL="30213" marR="302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100</a:t>
                      </a:r>
                    </a:p>
                  </a:txBody>
                  <a:tcPr marL="30213" marR="302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100</a:t>
                      </a:r>
                    </a:p>
                  </a:txBody>
                  <a:tcPr marL="30213" marR="302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100</a:t>
                      </a:r>
                    </a:p>
                  </a:txBody>
                  <a:tcPr marL="30213" marR="302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100</a:t>
                      </a:r>
                    </a:p>
                  </a:txBody>
                  <a:tcPr marL="30213" marR="302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100</a:t>
                      </a:r>
                    </a:p>
                  </a:txBody>
                  <a:tcPr marL="30213" marR="302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100</a:t>
                      </a:r>
                    </a:p>
                  </a:txBody>
                  <a:tcPr marL="30213" marR="302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517735">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solidFill>
                            <a:schemeClr val="tx1"/>
                          </a:solidFill>
                          <a:effectLst/>
                          <a:latin typeface="Inter SemiBold"/>
                          <a:ea typeface="Times New Roman"/>
                          <a:cs typeface="Times New Roman"/>
                        </a:rPr>
                        <a:t>Доля многоквартирных домов, оснащенных коллективными (общедомовыми) приборами учета холодной воды от общего числа многоквартирных домов</a:t>
                      </a:r>
                    </a:p>
                  </a:txBody>
                  <a:tcPr marL="30213" marR="3021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a:solidFill>
                            <a:schemeClr val="tx1"/>
                          </a:solidFill>
                          <a:effectLst/>
                          <a:latin typeface="Inter SemiBold"/>
                          <a:ea typeface="Times New Roman"/>
                          <a:cs typeface="Times New Roman"/>
                        </a:rPr>
                        <a:t>%</a:t>
                      </a:r>
                    </a:p>
                  </a:txBody>
                  <a:tcPr marL="30213" marR="302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42,3</a:t>
                      </a:r>
                    </a:p>
                  </a:txBody>
                  <a:tcPr marL="30213" marR="302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46,5</a:t>
                      </a:r>
                    </a:p>
                  </a:txBody>
                  <a:tcPr marL="30213" marR="302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51,2</a:t>
                      </a:r>
                    </a:p>
                  </a:txBody>
                  <a:tcPr marL="30213" marR="302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56,3</a:t>
                      </a:r>
                    </a:p>
                  </a:txBody>
                  <a:tcPr marL="30213" marR="302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61,9</a:t>
                      </a:r>
                    </a:p>
                  </a:txBody>
                  <a:tcPr marL="30213" marR="302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61,9</a:t>
                      </a:r>
                    </a:p>
                  </a:txBody>
                  <a:tcPr marL="30213" marR="302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517735">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solidFill>
                            <a:schemeClr val="tx1"/>
                          </a:solidFill>
                          <a:effectLst/>
                          <a:latin typeface="Inter SemiBold"/>
                          <a:ea typeface="Times New Roman"/>
                          <a:cs typeface="Times New Roman"/>
                        </a:rPr>
                        <a:t>Доля многоквартирных домов, оснащенных коллективными (общедомовыми) приборами учета горячей воды от общего числа многоквартирных домов</a:t>
                      </a:r>
                    </a:p>
                  </a:txBody>
                  <a:tcPr marL="30213" marR="3021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a:solidFill>
                            <a:schemeClr val="tx1"/>
                          </a:solidFill>
                          <a:effectLst/>
                          <a:latin typeface="Inter SemiBold"/>
                          <a:ea typeface="Times New Roman"/>
                          <a:cs typeface="Times New Roman"/>
                        </a:rPr>
                        <a:t>%</a:t>
                      </a:r>
                    </a:p>
                  </a:txBody>
                  <a:tcPr marL="30213" marR="302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23,4</a:t>
                      </a:r>
                    </a:p>
                  </a:txBody>
                  <a:tcPr marL="30213" marR="302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25,8</a:t>
                      </a:r>
                    </a:p>
                  </a:txBody>
                  <a:tcPr marL="30213" marR="302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28,4</a:t>
                      </a:r>
                    </a:p>
                  </a:txBody>
                  <a:tcPr marL="30213" marR="302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31,2</a:t>
                      </a:r>
                    </a:p>
                  </a:txBody>
                  <a:tcPr marL="30213" marR="302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34,3</a:t>
                      </a:r>
                    </a:p>
                  </a:txBody>
                  <a:tcPr marL="30213" marR="302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34,3</a:t>
                      </a:r>
                    </a:p>
                  </a:txBody>
                  <a:tcPr marL="30213" marR="302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710771">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solidFill>
                            <a:schemeClr val="tx1"/>
                          </a:solidFill>
                          <a:effectLst/>
                          <a:latin typeface="Inter SemiBold"/>
                          <a:ea typeface="Times New Roman"/>
                          <a:cs typeface="Times New Roman"/>
                        </a:rPr>
                        <a:t>Доля жилых, нежилых помещений в многоквартирных домах, жилых домах (домовладениях), оснащенных индивидуальными приборами учета электрической энергии в общем количестве жилых, нежилых помещений в многоквартирных домах, жилых домах (домовладениях)</a:t>
                      </a:r>
                    </a:p>
                  </a:txBody>
                  <a:tcPr marL="30213" marR="3021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a:t>
                      </a:r>
                    </a:p>
                  </a:txBody>
                  <a:tcPr marL="30213" marR="302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97</a:t>
                      </a:r>
                    </a:p>
                  </a:txBody>
                  <a:tcPr marL="30213" marR="302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98,9</a:t>
                      </a:r>
                    </a:p>
                  </a:txBody>
                  <a:tcPr marL="30213" marR="302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100</a:t>
                      </a:r>
                    </a:p>
                  </a:txBody>
                  <a:tcPr marL="30213" marR="302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100</a:t>
                      </a:r>
                    </a:p>
                  </a:txBody>
                  <a:tcPr marL="30213" marR="302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100</a:t>
                      </a:r>
                    </a:p>
                  </a:txBody>
                  <a:tcPr marL="30213" marR="302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100</a:t>
                      </a:r>
                    </a:p>
                  </a:txBody>
                  <a:tcPr marL="30213" marR="302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4" name="Прямоугольник 3"/>
          <p:cNvSpPr/>
          <p:nvPr/>
        </p:nvSpPr>
        <p:spPr>
          <a:xfrm>
            <a:off x="274320" y="103867"/>
            <a:ext cx="8511540" cy="461665"/>
          </a:xfrm>
          <a:prstGeom prst="rect">
            <a:avLst/>
          </a:prstGeom>
        </p:spPr>
        <p:txBody>
          <a:bodyPr wrap="square">
            <a:spAutoFit/>
          </a:bodyPr>
          <a:lstStyle/>
          <a:p>
            <a:pPr algn="ctr"/>
            <a:r>
              <a:rPr lang="ru-RU" sz="1200" b="1" dirty="0">
                <a:solidFill>
                  <a:schemeClr val="tx1">
                    <a:lumMod val="75000"/>
                  </a:schemeClr>
                </a:solidFill>
                <a:latin typeface="Be Vietnam Pro"/>
                <a:ea typeface="Be Vietnam Pro"/>
                <a:cs typeface="Be Vietnam Pro"/>
              </a:rPr>
              <a:t>Основные результаты муниципальной программы </a:t>
            </a:r>
            <a:r>
              <a:rPr lang="ru-RU" sz="1200" b="1" dirty="0" smtClean="0">
                <a:solidFill>
                  <a:schemeClr val="tx1">
                    <a:lumMod val="75000"/>
                  </a:schemeClr>
                </a:solidFill>
                <a:latin typeface="Be Vietnam Pro"/>
                <a:ea typeface="Be Vietnam Pro"/>
                <a:cs typeface="Be Vietnam Pro"/>
              </a:rPr>
              <a:t>«</a:t>
            </a:r>
            <a:r>
              <a:rPr lang="ru-RU" sz="1200" b="1" dirty="0">
                <a:solidFill>
                  <a:schemeClr val="tx1">
                    <a:lumMod val="75000"/>
                  </a:schemeClr>
                </a:solidFill>
                <a:latin typeface="Be Vietnam Pro"/>
                <a:ea typeface="Be Vietnam Pro"/>
                <a:cs typeface="Be Vietnam Pro"/>
                <a:sym typeface="Be Vietnam Pro"/>
              </a:rPr>
              <a:t>Энергосбережение и повышение энергетической эффективности»</a:t>
            </a:r>
          </a:p>
        </p:txBody>
      </p:sp>
    </p:spTree>
    <p:extLst>
      <p:ext uri="{BB962C8B-B14F-4D97-AF65-F5344CB8AC3E}">
        <p14:creationId xmlns:p14="http://schemas.microsoft.com/office/powerpoint/2010/main" val="923264148"/>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Таблица 2"/>
          <p:cNvGraphicFramePr>
            <a:graphicFrameLocks noGrp="1"/>
          </p:cNvGraphicFramePr>
          <p:nvPr>
            <p:extLst>
              <p:ext uri="{D42A27DB-BD31-4B8C-83A1-F6EECF244321}">
                <p14:modId xmlns:p14="http://schemas.microsoft.com/office/powerpoint/2010/main" val="185258758"/>
              </p:ext>
            </p:extLst>
          </p:nvPr>
        </p:nvGraphicFramePr>
        <p:xfrm>
          <a:off x="160866" y="203658"/>
          <a:ext cx="8746069" cy="4731197"/>
        </p:xfrm>
        <a:graphic>
          <a:graphicData uri="http://schemas.openxmlformats.org/drawingml/2006/table">
            <a:tbl>
              <a:tblPr firstRow="1" firstCol="1" bandRow="1"/>
              <a:tblGrid>
                <a:gridCol w="3369734"/>
                <a:gridCol w="677333"/>
                <a:gridCol w="719667"/>
                <a:gridCol w="778933"/>
                <a:gridCol w="795867"/>
                <a:gridCol w="829733"/>
                <a:gridCol w="829734"/>
                <a:gridCol w="745068"/>
              </a:tblGrid>
              <a:tr h="259719">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Наименование целевого показателя (индикатора)</a:t>
                      </a: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Единица измерения</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2023</a:t>
                      </a:r>
                      <a:endParaRPr lang="ru-RU" sz="800" dirty="0">
                        <a:effectLst/>
                        <a:latin typeface="Inter SemiBold"/>
                        <a:ea typeface="Calibri"/>
                        <a:cs typeface="Times New Roman"/>
                      </a:endParaRPr>
                    </a:p>
                  </a:txBody>
                  <a:tcPr marL="26789" marR="26789" marT="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2024</a:t>
                      </a:r>
                      <a:endParaRPr lang="ru-RU" sz="800" dirty="0">
                        <a:effectLst/>
                        <a:latin typeface="Inter SemiBold"/>
                        <a:ea typeface="Calibri"/>
                        <a:cs typeface="Times New Roman"/>
                      </a:endParaRPr>
                    </a:p>
                  </a:txBody>
                  <a:tcPr marL="26789" marR="26789" marT="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2025</a:t>
                      </a:r>
                      <a:endParaRPr lang="ru-RU" sz="800" dirty="0">
                        <a:effectLst/>
                        <a:latin typeface="Inter SemiBold"/>
                        <a:ea typeface="Calibri"/>
                        <a:cs typeface="Times New Roman"/>
                      </a:endParaRPr>
                    </a:p>
                  </a:txBody>
                  <a:tcPr marL="26789" marR="26789" marT="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2026</a:t>
                      </a:r>
                      <a:endParaRPr lang="ru-RU" sz="800" dirty="0">
                        <a:effectLst/>
                        <a:latin typeface="Inter SemiBold"/>
                        <a:ea typeface="Calibri"/>
                        <a:cs typeface="Times New Roman"/>
                      </a:endParaRPr>
                    </a:p>
                  </a:txBody>
                  <a:tcPr marL="26789" marR="26789" marT="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2027</a:t>
                      </a:r>
                      <a:endParaRPr lang="ru-RU" sz="800" dirty="0">
                        <a:effectLst/>
                        <a:latin typeface="Inter SemiBold"/>
                        <a:ea typeface="Calibri"/>
                        <a:cs typeface="Times New Roman"/>
                      </a:endParaRPr>
                    </a:p>
                  </a:txBody>
                  <a:tcPr marL="26789" marR="26789" marT="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2028</a:t>
                      </a:r>
                      <a:endParaRPr lang="ru-RU" sz="800" dirty="0">
                        <a:effectLst/>
                        <a:latin typeface="Inter SemiBold"/>
                        <a:ea typeface="Calibri"/>
                        <a:cs typeface="Times New Roman"/>
                      </a:endParaRPr>
                    </a:p>
                  </a:txBody>
                  <a:tcPr marL="26789" marR="26789" marT="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r>
              <a:tr h="237645">
                <a:tc vMerge="1">
                  <a:txBody>
                    <a:bodyPr/>
                    <a:lstStyle/>
                    <a:p>
                      <a:endParaRPr lang="ru-RU"/>
                    </a:p>
                  </a:txBody>
                  <a:tcPr/>
                </a:tc>
                <a:tc vMerge="1">
                  <a:txBody>
                    <a:bodyPr/>
                    <a:lstStyle/>
                    <a:p>
                      <a:endParaRPr lang="ru-RU"/>
                    </a:p>
                  </a:txBody>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отчет</a:t>
                      </a:r>
                      <a:endParaRPr lang="ru-RU" sz="800" dirty="0">
                        <a:effectLst/>
                        <a:latin typeface="Inter SemiBold"/>
                        <a:ea typeface="Calibri"/>
                        <a:cs typeface="Times New Roman"/>
                      </a:endParaRPr>
                    </a:p>
                  </a:txBody>
                  <a:tcPr marL="26789" marR="26789" marT="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800" b="0"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отчет</a:t>
                      </a:r>
                      <a:endParaRPr kumimoji="0" lang="ru-RU" sz="800" b="0" i="0" u="none" strike="noStrike" kern="0" cap="none" spc="0" normalizeH="0" baseline="0" noProof="0" dirty="0">
                        <a:ln>
                          <a:noFill/>
                        </a:ln>
                        <a:solidFill>
                          <a:srgbClr val="00717D"/>
                        </a:solidFill>
                        <a:effectLst/>
                        <a:uLnTx/>
                        <a:uFillTx/>
                        <a:latin typeface="Inter SemiBold"/>
                        <a:ea typeface="Calibri"/>
                        <a:cs typeface="Times New Roman"/>
                        <a:sym typeface="Arial"/>
                      </a:endParaRPr>
                    </a:p>
                  </a:txBody>
                  <a:tcPr marL="32254" marR="32254" marT="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оценка</a:t>
                      </a:r>
                      <a:endParaRPr lang="ru-RU" sz="800" dirty="0">
                        <a:effectLst/>
                        <a:latin typeface="Inter SemiBold"/>
                        <a:ea typeface="Calibri"/>
                        <a:cs typeface="Times New Roman"/>
                      </a:endParaRPr>
                    </a:p>
                  </a:txBody>
                  <a:tcPr marL="32254" marR="32254" marT="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r>
              <a:tr h="67806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solidFill>
                            <a:schemeClr val="tx1"/>
                          </a:solidFill>
                          <a:effectLst/>
                          <a:latin typeface="Inter SemiBold"/>
                          <a:ea typeface="Times New Roman"/>
                          <a:cs typeface="Times New Roman"/>
                        </a:rPr>
                        <a:t>Доля жилых, нежилых помещений в многоквартирных домах, жилых домах (домовладениях), оснащенных индивидуальными приборами учета тепловой энергии в общем количестве жилых, нежилых помещений в многоквартирных домах, жилых домах (домовладениях)</a:t>
                      </a:r>
                    </a:p>
                  </a:txBody>
                  <a:tcPr marL="30213" marR="3021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a:t>
                      </a:r>
                    </a:p>
                  </a:txBody>
                  <a:tcPr marL="30213" marR="302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74,2</a:t>
                      </a:r>
                    </a:p>
                  </a:txBody>
                  <a:tcPr marL="30213" marR="302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74,2</a:t>
                      </a:r>
                      <a:endParaRPr lang="ru-RU" sz="800" dirty="0">
                        <a:solidFill>
                          <a:schemeClr val="tx1"/>
                        </a:solidFill>
                        <a:effectLst/>
                        <a:latin typeface="Inter SemiBold"/>
                        <a:ea typeface="Times New Roman"/>
                        <a:cs typeface="Times New Roman"/>
                      </a:endParaRPr>
                    </a:p>
                  </a:txBody>
                  <a:tcPr marL="30213" marR="302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42,32</a:t>
                      </a:r>
                    </a:p>
                  </a:txBody>
                  <a:tcPr marL="30213" marR="302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43,59</a:t>
                      </a:r>
                    </a:p>
                  </a:txBody>
                  <a:tcPr marL="30213" marR="302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44,9</a:t>
                      </a:r>
                    </a:p>
                  </a:txBody>
                  <a:tcPr marL="30213" marR="302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44,9</a:t>
                      </a:r>
                    </a:p>
                  </a:txBody>
                  <a:tcPr marL="30213" marR="302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r>
              <a:tr h="67806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solidFill>
                            <a:schemeClr val="tx1"/>
                          </a:solidFill>
                          <a:effectLst/>
                          <a:latin typeface="Inter SemiBold"/>
                          <a:ea typeface="Times New Roman"/>
                          <a:cs typeface="Times New Roman"/>
                        </a:rPr>
                        <a:t>Доля жилых, нежилых помещений в многоквартирных домах, жилых домах (домовладениях), оснащенных индивидуальными приборами учета природного газа в общем количестве жилых, нежилых помещений в многоквартирных домах, жилых домах (домовладениях)</a:t>
                      </a:r>
                    </a:p>
                  </a:txBody>
                  <a:tcPr marL="30213" marR="3021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a:t>
                      </a:r>
                    </a:p>
                  </a:txBody>
                  <a:tcPr marL="30213" marR="302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25,00</a:t>
                      </a:r>
                    </a:p>
                  </a:txBody>
                  <a:tcPr marL="30213" marR="302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27,50</a:t>
                      </a:r>
                    </a:p>
                  </a:txBody>
                  <a:tcPr marL="30213" marR="302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30,20</a:t>
                      </a:r>
                    </a:p>
                  </a:txBody>
                  <a:tcPr marL="30213" marR="302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33,20</a:t>
                      </a:r>
                    </a:p>
                  </a:txBody>
                  <a:tcPr marL="30213" marR="302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36,50</a:t>
                      </a:r>
                    </a:p>
                  </a:txBody>
                  <a:tcPr marL="30213" marR="302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36,50</a:t>
                      </a:r>
                    </a:p>
                  </a:txBody>
                  <a:tcPr marL="30213" marR="302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r>
              <a:tr h="722868">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solidFill>
                            <a:schemeClr val="tx1"/>
                          </a:solidFill>
                          <a:effectLst/>
                          <a:latin typeface="Inter SemiBold"/>
                          <a:ea typeface="Times New Roman"/>
                          <a:cs typeface="Times New Roman"/>
                        </a:rPr>
                        <a:t>Доля жилых, нежилых помещений в многоквартирных домах, жилых домах (домовладениях), оснащенных индивидуальными приборами учета холодной воды в общем количестве жилых, нежилых помещений в многоквартирных домах, жилых домах (домовладениях)</a:t>
                      </a:r>
                    </a:p>
                  </a:txBody>
                  <a:tcPr marL="25537" marR="255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a:t>
                      </a:r>
                    </a:p>
                  </a:txBody>
                  <a:tcPr marL="25537" marR="255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64,3</a:t>
                      </a:r>
                    </a:p>
                  </a:txBody>
                  <a:tcPr marL="25537" marR="255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87,42</a:t>
                      </a:r>
                    </a:p>
                  </a:txBody>
                  <a:tcPr marL="25537" marR="255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90,04</a:t>
                      </a:r>
                    </a:p>
                  </a:txBody>
                  <a:tcPr marL="25537" marR="255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92,74</a:t>
                      </a:r>
                    </a:p>
                  </a:txBody>
                  <a:tcPr marL="25537" marR="255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95,52</a:t>
                      </a:r>
                    </a:p>
                  </a:txBody>
                  <a:tcPr marL="25537" marR="255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95,52</a:t>
                      </a:r>
                    </a:p>
                  </a:txBody>
                  <a:tcPr marL="25537" marR="255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706805">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solidFill>
                            <a:schemeClr val="tx1"/>
                          </a:solidFill>
                          <a:effectLst/>
                          <a:latin typeface="Inter SemiBold"/>
                          <a:ea typeface="Times New Roman"/>
                          <a:cs typeface="Times New Roman"/>
                        </a:rPr>
                        <a:t>Доля жилых, нежилых помещений в многоквартирных домах, жилых домах (домовладениях), оснащенных индивидуальными приборами учета горячей воды в общем количестве жилых, нежилых помещений в многоквартирных домах, жилых домах (домовладениях)</a:t>
                      </a:r>
                    </a:p>
                  </a:txBody>
                  <a:tcPr marL="25537" marR="255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a:t>
                      </a:r>
                    </a:p>
                  </a:txBody>
                  <a:tcPr marL="25537" marR="255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74,5</a:t>
                      </a:r>
                    </a:p>
                  </a:txBody>
                  <a:tcPr marL="25537" marR="255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84,13</a:t>
                      </a:r>
                    </a:p>
                  </a:txBody>
                  <a:tcPr marL="25537" marR="255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86,65</a:t>
                      </a:r>
                    </a:p>
                  </a:txBody>
                  <a:tcPr marL="25537" marR="255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89,25</a:t>
                      </a:r>
                    </a:p>
                  </a:txBody>
                  <a:tcPr marL="25537" marR="255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91,93</a:t>
                      </a:r>
                    </a:p>
                  </a:txBody>
                  <a:tcPr marL="25537" marR="255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91,93</a:t>
                      </a:r>
                    </a:p>
                  </a:txBody>
                  <a:tcPr marL="25537" marR="255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67806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solidFill>
                            <a:schemeClr val="tx1"/>
                          </a:solidFill>
                          <a:effectLst/>
                          <a:latin typeface="Inter SemiBold"/>
                          <a:ea typeface="Times New Roman"/>
                          <a:cs typeface="Times New Roman"/>
                        </a:rPr>
                        <a:t>Доля объема электрической энергии, расчеты за которую осуществляются с использованием приборов учета, в общем объеме электрической энергии, потребляемой (используемой) муниципальными учреждениями на территории муниципального образования</a:t>
                      </a:r>
                    </a:p>
                  </a:txBody>
                  <a:tcPr marL="25537" marR="255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a:t>
                      </a:r>
                    </a:p>
                  </a:txBody>
                  <a:tcPr marL="25537" marR="255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99,89</a:t>
                      </a:r>
                    </a:p>
                  </a:txBody>
                  <a:tcPr marL="25537" marR="255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100</a:t>
                      </a:r>
                    </a:p>
                  </a:txBody>
                  <a:tcPr marL="25537" marR="255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100</a:t>
                      </a:r>
                    </a:p>
                  </a:txBody>
                  <a:tcPr marL="25537" marR="255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100</a:t>
                      </a:r>
                    </a:p>
                  </a:txBody>
                  <a:tcPr marL="25537" marR="255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100</a:t>
                      </a:r>
                    </a:p>
                  </a:txBody>
                  <a:tcPr marL="25537" marR="255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100</a:t>
                      </a:r>
                    </a:p>
                  </a:txBody>
                  <a:tcPr marL="25537" marR="255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67806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solidFill>
                            <a:schemeClr val="tx1"/>
                          </a:solidFill>
                          <a:effectLst/>
                          <a:latin typeface="Inter SemiBold"/>
                          <a:ea typeface="Times New Roman"/>
                          <a:cs typeface="Times New Roman"/>
                        </a:rPr>
                        <a:t>Доля объема тепловой энергии, расчеты за которую осуществляются с использованием приборов учета, в общем объеме тепловой энергии, потребляемой (используемой) муниципальными учреждениями на территории муниципального образования</a:t>
                      </a:r>
                    </a:p>
                  </a:txBody>
                  <a:tcPr marL="25537" marR="255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a:t>
                      </a:r>
                    </a:p>
                  </a:txBody>
                  <a:tcPr marL="25537" marR="255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43,7</a:t>
                      </a:r>
                    </a:p>
                  </a:txBody>
                  <a:tcPr marL="25537" marR="255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50,1</a:t>
                      </a:r>
                    </a:p>
                  </a:txBody>
                  <a:tcPr marL="25537" marR="255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55,2</a:t>
                      </a:r>
                    </a:p>
                  </a:txBody>
                  <a:tcPr marL="25537" marR="255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59,8</a:t>
                      </a:r>
                    </a:p>
                  </a:txBody>
                  <a:tcPr marL="25537" marR="255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63,00</a:t>
                      </a:r>
                    </a:p>
                  </a:txBody>
                  <a:tcPr marL="25537" marR="255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63,00</a:t>
                      </a:r>
                    </a:p>
                  </a:txBody>
                  <a:tcPr marL="25537" marR="255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2432625627"/>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Таблица 2"/>
          <p:cNvGraphicFramePr>
            <a:graphicFrameLocks noGrp="1"/>
          </p:cNvGraphicFramePr>
          <p:nvPr>
            <p:extLst>
              <p:ext uri="{D42A27DB-BD31-4B8C-83A1-F6EECF244321}">
                <p14:modId xmlns:p14="http://schemas.microsoft.com/office/powerpoint/2010/main" val="2880189662"/>
              </p:ext>
            </p:extLst>
          </p:nvPr>
        </p:nvGraphicFramePr>
        <p:xfrm>
          <a:off x="211667" y="194733"/>
          <a:ext cx="8686800" cy="4411244"/>
        </p:xfrm>
        <a:graphic>
          <a:graphicData uri="http://schemas.openxmlformats.org/drawingml/2006/table">
            <a:tbl>
              <a:tblPr firstRow="1" firstCol="1" bandRow="1"/>
              <a:tblGrid>
                <a:gridCol w="3234266"/>
                <a:gridCol w="677334"/>
                <a:gridCol w="863600"/>
                <a:gridCol w="770466"/>
                <a:gridCol w="770467"/>
                <a:gridCol w="872067"/>
                <a:gridCol w="762000"/>
                <a:gridCol w="736600"/>
              </a:tblGrid>
              <a:tr h="254099">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Наименование целевого показателя (индикатора)</a:t>
                      </a: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a:lnSpc>
                          <a:spcPct val="115000"/>
                        </a:lnSpc>
                        <a:spcAft>
                          <a:spcPts val="0"/>
                        </a:spcAft>
                      </a:pPr>
                      <a:r>
                        <a:rPr lang="ru-RU" sz="800" dirty="0" smtClean="0">
                          <a:solidFill>
                            <a:schemeClr val="tx1"/>
                          </a:solidFill>
                          <a:effectLst/>
                          <a:latin typeface="Inter SemiBold"/>
                          <a:ea typeface="Times New Roman"/>
                          <a:cs typeface="Times New Roman"/>
                        </a:rPr>
                        <a:t>Единица измерения</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effectLst/>
                          <a:latin typeface="Inter SemiBold"/>
                          <a:ea typeface="Times New Roman"/>
                          <a:cs typeface="Times New Roman"/>
                        </a:rPr>
                        <a:t>2023</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effectLst/>
                          <a:latin typeface="Inter SemiBold"/>
                          <a:ea typeface="Times New Roman"/>
                          <a:cs typeface="Times New Roman"/>
                        </a:rPr>
                        <a:t>2024</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effectLst/>
                          <a:latin typeface="Inter SemiBold"/>
                          <a:ea typeface="Times New Roman"/>
                          <a:cs typeface="Times New Roman"/>
                        </a:rPr>
                        <a:t>2025</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effectLst/>
                          <a:latin typeface="Inter SemiBold"/>
                          <a:ea typeface="Times New Roman"/>
                          <a:cs typeface="Times New Roman"/>
                        </a:rPr>
                        <a:t>2026</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effectLst/>
                          <a:latin typeface="Inter SemiBold"/>
                          <a:ea typeface="Times New Roman"/>
                          <a:cs typeface="Times New Roman"/>
                        </a:rPr>
                        <a:t>2027</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smtClean="0">
                          <a:effectLst/>
                          <a:latin typeface="Inter SemiBold"/>
                          <a:ea typeface="Times New Roman"/>
                          <a:cs typeface="Times New Roman"/>
                        </a:rPr>
                        <a:t>2028</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37598">
                <a:tc vMerge="1">
                  <a:txBody>
                    <a:bodyPr/>
                    <a:lstStyle/>
                    <a:p>
                      <a:endParaRPr lang="ru-RU"/>
                    </a:p>
                  </a:txBody>
                  <a:tcPr/>
                </a:tc>
                <a:tc vMerge="1">
                  <a:txBody>
                    <a:bodyPr/>
                    <a:lstStyle/>
                    <a:p>
                      <a:endParaRPr lang="ru-RU"/>
                    </a:p>
                  </a:txBody>
                  <a:tcPr/>
                </a:tc>
                <a:tc>
                  <a:txBody>
                    <a:bodyPr/>
                    <a:lstStyle/>
                    <a:p>
                      <a:pPr algn="ctr">
                        <a:lnSpc>
                          <a:spcPct val="115000"/>
                        </a:lnSpc>
                        <a:spcAft>
                          <a:spcPts val="0"/>
                        </a:spcAft>
                      </a:pPr>
                      <a:r>
                        <a:rPr lang="ru-RU" sz="800" dirty="0" smtClean="0">
                          <a:effectLst/>
                          <a:latin typeface="Inter SemiBold"/>
                          <a:ea typeface="Times New Roman"/>
                          <a:cs typeface="Times New Roman"/>
                        </a:rPr>
                        <a:t>отчет</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800" b="0"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отчет</a:t>
                      </a:r>
                      <a:endParaRPr kumimoji="0" lang="ru-RU" sz="800" b="0" i="0" u="none" strike="noStrike" kern="0" cap="none" spc="0" normalizeH="0" baseline="0" noProof="0" dirty="0">
                        <a:ln>
                          <a:noFill/>
                        </a:ln>
                        <a:solidFill>
                          <a:srgbClr val="00717D"/>
                        </a:solidFill>
                        <a:effectLst/>
                        <a:uLnTx/>
                        <a:uFillTx/>
                        <a:latin typeface="Inter SemiBold"/>
                        <a:ea typeface="Calibri"/>
                        <a:cs typeface="Times New Roman"/>
                        <a:sym typeface="Arial"/>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smtClean="0">
                          <a:effectLst/>
                          <a:latin typeface="Inter SemiBold"/>
                          <a:ea typeface="Calibri"/>
                          <a:cs typeface="Times New Roman"/>
                        </a:rPr>
                        <a:t>оценка</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752903">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solidFill>
                            <a:schemeClr val="tx1"/>
                          </a:solidFill>
                          <a:effectLst/>
                          <a:latin typeface="Inter SemiBold"/>
                          <a:ea typeface="Times New Roman"/>
                          <a:cs typeface="Times New Roman"/>
                        </a:rPr>
                        <a:t>Доля объема холодной воды, расчеты за которую осуществляются с использованием приборов учета, в общем объеме воды, потребляемой (используемой) муниципальными учреждениями на территории муниципального образования</a:t>
                      </a:r>
                    </a:p>
                  </a:txBody>
                  <a:tcPr marL="42716" marR="4271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a:t>
                      </a:r>
                    </a:p>
                  </a:txBody>
                  <a:tcPr marL="42716" marR="4271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74,4</a:t>
                      </a:r>
                    </a:p>
                  </a:txBody>
                  <a:tcPr marL="42716" marR="4271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smtClean="0">
                          <a:solidFill>
                            <a:schemeClr val="tx1"/>
                          </a:solidFill>
                          <a:effectLst/>
                          <a:latin typeface="Inter SemiBold"/>
                          <a:ea typeface="Times New Roman"/>
                          <a:cs typeface="Times New Roman"/>
                        </a:rPr>
                        <a:t>74,4</a:t>
                      </a:r>
                      <a:endParaRPr lang="ru-RU" sz="800" dirty="0">
                        <a:solidFill>
                          <a:schemeClr val="tx1"/>
                        </a:solidFill>
                        <a:effectLst/>
                        <a:latin typeface="Inter SemiBold"/>
                        <a:ea typeface="Times New Roman"/>
                        <a:cs typeface="Times New Roman"/>
                      </a:endParaRPr>
                    </a:p>
                  </a:txBody>
                  <a:tcPr marL="42716" marR="4271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a:solidFill>
                            <a:schemeClr val="tx1"/>
                          </a:solidFill>
                          <a:effectLst/>
                          <a:latin typeface="Inter SemiBold"/>
                          <a:ea typeface="Times New Roman"/>
                          <a:cs typeface="Times New Roman"/>
                        </a:rPr>
                        <a:t>75,13</a:t>
                      </a:r>
                    </a:p>
                  </a:txBody>
                  <a:tcPr marL="42716" marR="4271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a:solidFill>
                            <a:schemeClr val="tx1"/>
                          </a:solidFill>
                          <a:effectLst/>
                          <a:latin typeface="Inter SemiBold"/>
                          <a:ea typeface="Times New Roman"/>
                          <a:cs typeface="Times New Roman"/>
                        </a:rPr>
                        <a:t>75,13</a:t>
                      </a:r>
                    </a:p>
                  </a:txBody>
                  <a:tcPr marL="42716" marR="4271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77,28</a:t>
                      </a:r>
                    </a:p>
                  </a:txBody>
                  <a:tcPr marL="42716" marR="4271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77,28</a:t>
                      </a:r>
                    </a:p>
                  </a:txBody>
                  <a:tcPr marL="42716" marR="4271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731107">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solidFill>
                            <a:schemeClr val="tx1"/>
                          </a:solidFill>
                          <a:effectLst/>
                          <a:latin typeface="Inter SemiBold"/>
                          <a:ea typeface="Times New Roman"/>
                          <a:cs typeface="Times New Roman"/>
                        </a:rPr>
                        <a:t>Доля объема горячей воды, расчеты за которую осуществляются с использованием приборов учета, в общем объеме воды, потребляемой (используемой) муниципальными учреждениями на территории муниципального образования</a:t>
                      </a:r>
                    </a:p>
                  </a:txBody>
                  <a:tcPr marL="42716" marR="4271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a:t>
                      </a:r>
                    </a:p>
                  </a:txBody>
                  <a:tcPr marL="42716" marR="4271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91,1</a:t>
                      </a:r>
                    </a:p>
                  </a:txBody>
                  <a:tcPr marL="42716" marR="4271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38,5</a:t>
                      </a:r>
                    </a:p>
                  </a:txBody>
                  <a:tcPr marL="42716" marR="4271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a:solidFill>
                            <a:schemeClr val="tx1"/>
                          </a:solidFill>
                          <a:effectLst/>
                          <a:latin typeface="Inter SemiBold"/>
                          <a:ea typeface="Times New Roman"/>
                          <a:cs typeface="Times New Roman"/>
                        </a:rPr>
                        <a:t>45,23</a:t>
                      </a:r>
                    </a:p>
                  </a:txBody>
                  <a:tcPr marL="42716" marR="4271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a:solidFill>
                            <a:schemeClr val="tx1"/>
                          </a:solidFill>
                          <a:effectLst/>
                          <a:latin typeface="Inter SemiBold"/>
                          <a:ea typeface="Times New Roman"/>
                          <a:cs typeface="Times New Roman"/>
                        </a:rPr>
                        <a:t>45,23</a:t>
                      </a:r>
                    </a:p>
                  </a:txBody>
                  <a:tcPr marL="42716" marR="4271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45,23</a:t>
                      </a:r>
                    </a:p>
                  </a:txBody>
                  <a:tcPr marL="42716" marR="4271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45,23</a:t>
                      </a:r>
                    </a:p>
                  </a:txBody>
                  <a:tcPr marL="42716" marR="4271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910796">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solidFill>
                            <a:schemeClr val="tx1"/>
                          </a:solidFill>
                          <a:effectLst/>
                          <a:latin typeface="Inter SemiBold"/>
                          <a:ea typeface="Times New Roman"/>
                          <a:cs typeface="Times New Roman"/>
                        </a:rPr>
                        <a:t>Доля объема природного газа, расчеты за который осуществляются с использованием приборов учета, в общем объеме природного газа, потребляемого (используемого) муниципальными учреждениями на территории муниципального образования</a:t>
                      </a:r>
                    </a:p>
                  </a:txBody>
                  <a:tcPr marL="42716" marR="4271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a:solidFill>
                            <a:schemeClr val="tx1"/>
                          </a:solidFill>
                          <a:effectLst/>
                          <a:latin typeface="Inter SemiBold"/>
                          <a:ea typeface="Times New Roman"/>
                          <a:cs typeface="Times New Roman"/>
                        </a:rPr>
                        <a:t>%</a:t>
                      </a:r>
                    </a:p>
                  </a:txBody>
                  <a:tcPr marL="42716" marR="4271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a:solidFill>
                            <a:schemeClr val="tx1"/>
                          </a:solidFill>
                          <a:effectLst/>
                          <a:latin typeface="Inter SemiBold"/>
                          <a:ea typeface="Times New Roman"/>
                          <a:cs typeface="Times New Roman"/>
                        </a:rPr>
                        <a:t>98,8</a:t>
                      </a:r>
                    </a:p>
                  </a:txBody>
                  <a:tcPr marL="42716" marR="4271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99,29</a:t>
                      </a:r>
                    </a:p>
                  </a:txBody>
                  <a:tcPr marL="42716" marR="4271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99,29</a:t>
                      </a:r>
                    </a:p>
                  </a:txBody>
                  <a:tcPr marL="42716" marR="4271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a:solidFill>
                            <a:schemeClr val="tx1"/>
                          </a:solidFill>
                          <a:effectLst/>
                          <a:latin typeface="Inter SemiBold"/>
                          <a:ea typeface="Times New Roman"/>
                          <a:cs typeface="Times New Roman"/>
                        </a:rPr>
                        <a:t>99,29</a:t>
                      </a:r>
                    </a:p>
                  </a:txBody>
                  <a:tcPr marL="42716" marR="4271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a:solidFill>
                            <a:schemeClr val="tx1"/>
                          </a:solidFill>
                          <a:effectLst/>
                          <a:latin typeface="Inter SemiBold"/>
                          <a:ea typeface="Times New Roman"/>
                          <a:cs typeface="Times New Roman"/>
                        </a:rPr>
                        <a:t>99,29</a:t>
                      </a:r>
                    </a:p>
                  </a:txBody>
                  <a:tcPr marL="42716" marR="4271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a:solidFill>
                            <a:schemeClr val="tx1"/>
                          </a:solidFill>
                          <a:effectLst/>
                          <a:latin typeface="Inter SemiBold"/>
                          <a:ea typeface="Times New Roman"/>
                          <a:cs typeface="Times New Roman"/>
                        </a:rPr>
                        <a:t>99,29</a:t>
                      </a:r>
                    </a:p>
                  </a:txBody>
                  <a:tcPr marL="42716" marR="4271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661031">
                <a:tc gridSpan="8">
                  <a:txBody>
                    <a:body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1100" b="1"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Целевые показатели в области энергосбережения и повышения энергетической эффективности, характеризующие потребление энергетических ресурсов в муниципальных организациях, находящихся в ведении органов местного самоуправления</a:t>
                      </a:r>
                      <a:endParaRPr kumimoji="0" lang="ru-RU" sz="1100" b="1" i="0" u="none" strike="noStrike" kern="0" cap="none" spc="0" normalizeH="0" baseline="0" noProof="0" dirty="0">
                        <a:ln>
                          <a:noFill/>
                        </a:ln>
                        <a:solidFill>
                          <a:srgbClr val="00717D"/>
                        </a:solidFill>
                        <a:effectLst/>
                        <a:uLnTx/>
                        <a:uFillTx/>
                        <a:latin typeface="Inter SemiBold"/>
                        <a:ea typeface="Times New Roman"/>
                        <a:cs typeface="Times New Roman"/>
                        <a:sym typeface="Arial"/>
                      </a:endParaRPr>
                    </a:p>
                  </a:txBody>
                  <a:tcPr marL="42716" marR="4271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r>
              <a:tr h="431855">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solidFill>
                            <a:schemeClr val="tx1"/>
                          </a:solidFill>
                          <a:effectLst/>
                          <a:latin typeface="Inter SemiBold"/>
                          <a:ea typeface="Times New Roman"/>
                          <a:cs typeface="Times New Roman"/>
                        </a:rPr>
                        <a:t>Удельный расход тепловой энергии зданиями и помещениями учебно-воспитательного назначения</a:t>
                      </a:r>
                    </a:p>
                  </a:txBody>
                  <a:tcPr marL="34711" marR="3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Гкал/кв. м.</a:t>
                      </a:r>
                    </a:p>
                  </a:txBody>
                  <a:tcPr marL="34711" marR="3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smtClean="0">
                          <a:solidFill>
                            <a:schemeClr val="tx1"/>
                          </a:solidFill>
                          <a:effectLst/>
                          <a:latin typeface="Inter SemiBold"/>
                          <a:ea typeface="Times New Roman"/>
                          <a:cs typeface="Times New Roman"/>
                        </a:rPr>
                        <a:t>0,187</a:t>
                      </a:r>
                      <a:endParaRPr lang="ru-RU" sz="800" dirty="0">
                        <a:solidFill>
                          <a:schemeClr val="tx1"/>
                        </a:solidFill>
                        <a:effectLst/>
                        <a:latin typeface="Inter SemiBold"/>
                        <a:ea typeface="Times New Roman"/>
                        <a:cs typeface="Times New Roman"/>
                      </a:endParaRPr>
                    </a:p>
                  </a:txBody>
                  <a:tcPr marL="34711" marR="3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smtClean="0">
                          <a:solidFill>
                            <a:schemeClr val="tx1"/>
                          </a:solidFill>
                          <a:effectLst/>
                          <a:latin typeface="Inter SemiBold"/>
                          <a:ea typeface="Times New Roman"/>
                          <a:cs typeface="Times New Roman"/>
                        </a:rPr>
                        <a:t>0,143</a:t>
                      </a:r>
                      <a:endParaRPr lang="ru-RU" sz="800" dirty="0">
                        <a:solidFill>
                          <a:schemeClr val="tx1"/>
                        </a:solidFill>
                        <a:effectLst/>
                        <a:latin typeface="Inter SemiBold"/>
                        <a:ea typeface="Times New Roman"/>
                        <a:cs typeface="Times New Roman"/>
                      </a:endParaRPr>
                    </a:p>
                  </a:txBody>
                  <a:tcPr marL="34711" marR="3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0,194</a:t>
                      </a:r>
                    </a:p>
                  </a:txBody>
                  <a:tcPr marL="34711" marR="3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0,179</a:t>
                      </a:r>
                    </a:p>
                  </a:txBody>
                  <a:tcPr marL="34711" marR="3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0,179</a:t>
                      </a:r>
                    </a:p>
                  </a:txBody>
                  <a:tcPr marL="34711" marR="3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0,179</a:t>
                      </a:r>
                    </a:p>
                  </a:txBody>
                  <a:tcPr marL="34711" marR="3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431855">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solidFill>
                            <a:schemeClr val="tx1"/>
                          </a:solidFill>
                          <a:effectLst/>
                          <a:latin typeface="Inter SemiBold"/>
                          <a:ea typeface="Times New Roman"/>
                          <a:cs typeface="Times New Roman"/>
                        </a:rPr>
                        <a:t>Удельный расход электрической энергии зданиями и помещениями учебно-воспитательного назначения</a:t>
                      </a:r>
                    </a:p>
                  </a:txBody>
                  <a:tcPr marL="34711" marR="3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a:solidFill>
                            <a:schemeClr val="tx1"/>
                          </a:solidFill>
                          <a:effectLst/>
                          <a:latin typeface="Inter SemiBold"/>
                          <a:ea typeface="Times New Roman"/>
                          <a:cs typeface="Times New Roman"/>
                        </a:rPr>
                        <a:t>кВт</a:t>
                      </a:r>
                      <a:r>
                        <a:rPr lang="ru-RU" sz="800" baseline="30000">
                          <a:solidFill>
                            <a:schemeClr val="tx1"/>
                          </a:solidFill>
                          <a:effectLst/>
                          <a:latin typeface="Inter SemiBold"/>
                          <a:ea typeface="Times New Roman"/>
                          <a:cs typeface="Times New Roman"/>
                        </a:rPr>
                        <a:t>.</a:t>
                      </a:r>
                      <a:r>
                        <a:rPr lang="ru-RU" sz="800">
                          <a:solidFill>
                            <a:schemeClr val="tx1"/>
                          </a:solidFill>
                          <a:effectLst/>
                          <a:latin typeface="Inter SemiBold"/>
                          <a:ea typeface="Times New Roman"/>
                          <a:cs typeface="Times New Roman"/>
                        </a:rPr>
                        <a:t>ч/кв. м.</a:t>
                      </a:r>
                    </a:p>
                  </a:txBody>
                  <a:tcPr marL="34711" marR="3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21,74</a:t>
                      </a:r>
                    </a:p>
                  </a:txBody>
                  <a:tcPr marL="34711" marR="3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21,52</a:t>
                      </a:r>
                    </a:p>
                  </a:txBody>
                  <a:tcPr marL="34711" marR="3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a:solidFill>
                            <a:schemeClr val="tx1"/>
                          </a:solidFill>
                          <a:effectLst/>
                          <a:latin typeface="Inter SemiBold"/>
                          <a:ea typeface="Times New Roman"/>
                          <a:cs typeface="Times New Roman"/>
                        </a:rPr>
                        <a:t>21,31</a:t>
                      </a:r>
                    </a:p>
                  </a:txBody>
                  <a:tcPr marL="34711" marR="3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a:solidFill>
                            <a:schemeClr val="tx1"/>
                          </a:solidFill>
                          <a:effectLst/>
                          <a:latin typeface="Inter SemiBold"/>
                          <a:ea typeface="Times New Roman"/>
                          <a:cs typeface="Times New Roman"/>
                        </a:rPr>
                        <a:t>21,09</a:t>
                      </a:r>
                    </a:p>
                  </a:txBody>
                  <a:tcPr marL="34711" marR="3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a:solidFill>
                            <a:schemeClr val="tx1"/>
                          </a:solidFill>
                          <a:effectLst/>
                          <a:latin typeface="Inter SemiBold"/>
                          <a:ea typeface="Times New Roman"/>
                          <a:cs typeface="Times New Roman"/>
                        </a:rPr>
                        <a:t>20,88</a:t>
                      </a:r>
                    </a:p>
                  </a:txBody>
                  <a:tcPr marL="34711" marR="3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20,88</a:t>
                      </a:r>
                    </a:p>
                  </a:txBody>
                  <a:tcPr marL="34711" marR="3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2749331016"/>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Таблица 3"/>
          <p:cNvGraphicFramePr>
            <a:graphicFrameLocks noGrp="1"/>
          </p:cNvGraphicFramePr>
          <p:nvPr>
            <p:extLst>
              <p:ext uri="{D42A27DB-BD31-4B8C-83A1-F6EECF244321}">
                <p14:modId xmlns:p14="http://schemas.microsoft.com/office/powerpoint/2010/main" val="186960836"/>
              </p:ext>
            </p:extLst>
          </p:nvPr>
        </p:nvGraphicFramePr>
        <p:xfrm>
          <a:off x="160868" y="242971"/>
          <a:ext cx="8771468" cy="4443224"/>
        </p:xfrm>
        <a:graphic>
          <a:graphicData uri="http://schemas.openxmlformats.org/drawingml/2006/table">
            <a:tbl>
              <a:tblPr firstRow="1" firstCol="1" bandRow="1"/>
              <a:tblGrid>
                <a:gridCol w="3251199"/>
                <a:gridCol w="702733"/>
                <a:gridCol w="889000"/>
                <a:gridCol w="812800"/>
                <a:gridCol w="821267"/>
                <a:gridCol w="787400"/>
                <a:gridCol w="752534"/>
                <a:gridCol w="754535"/>
              </a:tblGrid>
              <a:tr h="243313">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Наименование целевого показателя (индикатора)</a:t>
                      </a:r>
                    </a:p>
                  </a:txBody>
                  <a:tcPr marL="41757" marR="41757"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Единица измерения</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2023</a:t>
                      </a:r>
                      <a:endParaRPr lang="ru-RU" sz="800" dirty="0">
                        <a:effectLst/>
                        <a:latin typeface="Inter SemiBold"/>
                        <a:ea typeface="Calibri"/>
                        <a:cs typeface="Times New Roman"/>
                      </a:endParaRPr>
                    </a:p>
                  </a:txBody>
                  <a:tcPr marL="26789" marR="26789"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2024</a:t>
                      </a:r>
                      <a:endParaRPr lang="ru-RU" sz="800" dirty="0">
                        <a:effectLst/>
                        <a:latin typeface="Inter SemiBold"/>
                        <a:ea typeface="Calibri"/>
                        <a:cs typeface="Times New Roman"/>
                      </a:endParaRPr>
                    </a:p>
                  </a:txBody>
                  <a:tcPr marL="26789" marR="26789"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2025</a:t>
                      </a:r>
                      <a:endParaRPr lang="ru-RU" sz="800" dirty="0">
                        <a:effectLst/>
                        <a:latin typeface="Inter SemiBold"/>
                        <a:ea typeface="Calibri"/>
                        <a:cs typeface="Times New Roman"/>
                      </a:endParaRPr>
                    </a:p>
                  </a:txBody>
                  <a:tcPr marL="26789" marR="26789"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2026</a:t>
                      </a:r>
                      <a:endParaRPr lang="ru-RU" sz="800" dirty="0">
                        <a:effectLst/>
                        <a:latin typeface="Inter SemiBold"/>
                        <a:ea typeface="Calibri"/>
                        <a:cs typeface="Times New Roman"/>
                      </a:endParaRPr>
                    </a:p>
                  </a:txBody>
                  <a:tcPr marL="26789" marR="26789"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2027</a:t>
                      </a:r>
                      <a:endParaRPr lang="ru-RU" sz="800" dirty="0">
                        <a:effectLst/>
                        <a:latin typeface="Inter SemiBold"/>
                        <a:ea typeface="Calibri"/>
                        <a:cs typeface="Times New Roman"/>
                      </a:endParaRPr>
                    </a:p>
                  </a:txBody>
                  <a:tcPr marL="26789" marR="26789"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2028</a:t>
                      </a:r>
                      <a:endParaRPr lang="ru-RU" sz="800" dirty="0">
                        <a:effectLst/>
                        <a:latin typeface="Inter SemiBold"/>
                        <a:ea typeface="Calibri"/>
                        <a:cs typeface="Times New Roman"/>
                      </a:endParaRPr>
                    </a:p>
                  </a:txBody>
                  <a:tcPr marL="26789" marR="26789"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r>
              <a:tr h="217377">
                <a:tc vMerge="1">
                  <a:txBody>
                    <a:bodyPr/>
                    <a:lstStyle/>
                    <a:p>
                      <a:endParaRPr lang="ru-RU"/>
                    </a:p>
                  </a:txBody>
                  <a:tcPr/>
                </a:tc>
                <a:tc vMerge="1">
                  <a:txBody>
                    <a:bodyPr/>
                    <a:lstStyle/>
                    <a:p>
                      <a:endParaRPr lang="ru-RU"/>
                    </a:p>
                  </a:txBody>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отчет</a:t>
                      </a:r>
                      <a:endParaRPr lang="ru-RU" sz="800" dirty="0">
                        <a:effectLst/>
                        <a:latin typeface="Inter SemiBold"/>
                        <a:ea typeface="Calibri"/>
                        <a:cs typeface="Times New Roman"/>
                      </a:endParaRPr>
                    </a:p>
                  </a:txBody>
                  <a:tcPr marL="26789" marR="26789"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800" b="0"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отчет</a:t>
                      </a:r>
                      <a:endParaRPr kumimoji="0" lang="ru-RU" sz="800" b="0" i="0" u="none" strike="noStrike" kern="0" cap="none" spc="0" normalizeH="0" baseline="0" noProof="0" dirty="0">
                        <a:ln>
                          <a:noFill/>
                        </a:ln>
                        <a:solidFill>
                          <a:srgbClr val="00717D"/>
                        </a:solidFill>
                        <a:effectLst/>
                        <a:uLnTx/>
                        <a:uFillTx/>
                        <a:latin typeface="Inter SemiBold"/>
                        <a:ea typeface="Calibri"/>
                        <a:cs typeface="Times New Roman"/>
                        <a:sym typeface="Arial"/>
                      </a:endParaRPr>
                    </a:p>
                  </a:txBody>
                  <a:tcPr marL="32254" marR="3225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оценка</a:t>
                      </a:r>
                      <a:endParaRPr lang="ru-RU" sz="800" dirty="0">
                        <a:effectLst/>
                        <a:latin typeface="Inter SemiBold"/>
                        <a:ea typeface="Calibri"/>
                        <a:cs typeface="Times New Roman"/>
                      </a:endParaRPr>
                    </a:p>
                  </a:txBody>
                  <a:tcPr marL="32254" marR="3225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r>
              <a:tr h="423258">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solidFill>
                            <a:schemeClr val="tx1"/>
                          </a:solidFill>
                          <a:effectLst/>
                          <a:latin typeface="Inter SemiBold"/>
                          <a:ea typeface="Times New Roman"/>
                          <a:cs typeface="Times New Roman"/>
                        </a:rPr>
                        <a:t>Удельный расход электрической на снабжение органов местного самоуправления и муниципальных учреждений</a:t>
                      </a:r>
                    </a:p>
                  </a:txBody>
                  <a:tcPr marL="34711" marR="34711"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кВт</a:t>
                      </a:r>
                      <a:r>
                        <a:rPr lang="ru-RU" sz="800" baseline="30000">
                          <a:solidFill>
                            <a:schemeClr val="tx1"/>
                          </a:solidFill>
                          <a:effectLst/>
                          <a:latin typeface="Inter SemiBold"/>
                          <a:ea typeface="Times New Roman"/>
                          <a:cs typeface="Times New Roman"/>
                        </a:rPr>
                        <a:t>.</a:t>
                      </a:r>
                      <a:r>
                        <a:rPr lang="ru-RU" sz="800">
                          <a:solidFill>
                            <a:schemeClr val="tx1"/>
                          </a:solidFill>
                          <a:effectLst/>
                          <a:latin typeface="Inter SemiBold"/>
                          <a:ea typeface="Times New Roman"/>
                          <a:cs typeface="Times New Roman"/>
                        </a:rPr>
                        <a:t>ч/кв. м.</a:t>
                      </a:r>
                    </a:p>
                  </a:txBody>
                  <a:tcPr marL="34711" marR="34711"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101,72</a:t>
                      </a:r>
                    </a:p>
                  </a:txBody>
                  <a:tcPr marL="34711" marR="34711"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101,72</a:t>
                      </a:r>
                      <a:endParaRPr lang="ru-RU" sz="800" dirty="0">
                        <a:solidFill>
                          <a:schemeClr val="tx1"/>
                        </a:solidFill>
                        <a:effectLst/>
                        <a:latin typeface="Inter SemiBold"/>
                        <a:ea typeface="Times New Roman"/>
                        <a:cs typeface="Times New Roman"/>
                      </a:endParaRPr>
                    </a:p>
                  </a:txBody>
                  <a:tcPr marL="34711" marR="34711"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20,99</a:t>
                      </a:r>
                    </a:p>
                  </a:txBody>
                  <a:tcPr marL="34711" marR="34711"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20,78</a:t>
                      </a:r>
                    </a:p>
                  </a:txBody>
                  <a:tcPr marL="34711" marR="34711"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20,57</a:t>
                      </a:r>
                    </a:p>
                  </a:txBody>
                  <a:tcPr marL="34711" marR="34711"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20,57</a:t>
                      </a:r>
                    </a:p>
                  </a:txBody>
                  <a:tcPr marL="34711" marR="34711"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r>
              <a:tr h="448093">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solidFill>
                            <a:schemeClr val="tx1"/>
                          </a:solidFill>
                          <a:effectLst/>
                          <a:latin typeface="Inter SemiBold"/>
                          <a:ea typeface="Times New Roman"/>
                          <a:cs typeface="Times New Roman"/>
                        </a:rPr>
                        <a:t>Удельный расход тепловой энергии на снабжение органов местного самоуправления и муниципальных учреждений</a:t>
                      </a:r>
                    </a:p>
                  </a:txBody>
                  <a:tcPr marL="34711" marR="34711"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Гкал/кв. м.</a:t>
                      </a:r>
                    </a:p>
                  </a:txBody>
                  <a:tcPr marL="34711" marR="34711"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0,187</a:t>
                      </a:r>
                    </a:p>
                  </a:txBody>
                  <a:tcPr marL="34711" marR="34711"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0,143</a:t>
                      </a:r>
                      <a:endParaRPr lang="ru-RU" sz="800" dirty="0">
                        <a:solidFill>
                          <a:schemeClr val="tx1"/>
                        </a:solidFill>
                        <a:effectLst/>
                        <a:latin typeface="Inter SemiBold"/>
                        <a:ea typeface="Times New Roman"/>
                        <a:cs typeface="Times New Roman"/>
                      </a:endParaRPr>
                    </a:p>
                  </a:txBody>
                  <a:tcPr marL="34711" marR="34711"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0,192</a:t>
                      </a:r>
                    </a:p>
                  </a:txBody>
                  <a:tcPr marL="34711" marR="34711"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0,177</a:t>
                      </a:r>
                    </a:p>
                  </a:txBody>
                  <a:tcPr marL="34711" marR="34711"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0,177</a:t>
                      </a:r>
                    </a:p>
                  </a:txBody>
                  <a:tcPr marL="34711" marR="34711"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0,177</a:t>
                      </a:r>
                    </a:p>
                  </a:txBody>
                  <a:tcPr marL="34711" marR="34711"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r>
              <a:tr h="440985">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solidFill>
                            <a:schemeClr val="tx1"/>
                          </a:solidFill>
                          <a:effectLst/>
                          <a:latin typeface="Inter SemiBold"/>
                          <a:ea typeface="Times New Roman"/>
                          <a:cs typeface="Times New Roman"/>
                        </a:rPr>
                        <a:t>Удельный расход холодной воды на снабжение органов местного самоуправления и муниципальных учреждений</a:t>
                      </a:r>
                    </a:p>
                  </a:txBody>
                  <a:tcPr marL="34711" marR="34711"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куб. м./чел.</a:t>
                      </a:r>
                    </a:p>
                  </a:txBody>
                  <a:tcPr marL="34711" marR="34711"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1,21</a:t>
                      </a:r>
                    </a:p>
                  </a:txBody>
                  <a:tcPr marL="34711" marR="34711"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10,33</a:t>
                      </a:r>
                      <a:endParaRPr lang="ru-RU" sz="800" dirty="0">
                        <a:solidFill>
                          <a:schemeClr val="tx1"/>
                        </a:solidFill>
                        <a:effectLst/>
                        <a:latin typeface="Inter SemiBold"/>
                        <a:ea typeface="Times New Roman"/>
                        <a:cs typeface="Times New Roman"/>
                      </a:endParaRPr>
                    </a:p>
                  </a:txBody>
                  <a:tcPr marL="34711" marR="34711"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3,89</a:t>
                      </a:r>
                    </a:p>
                  </a:txBody>
                  <a:tcPr marL="34711" marR="34711"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3,85</a:t>
                      </a:r>
                    </a:p>
                  </a:txBody>
                  <a:tcPr marL="34711" marR="34711"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3,85</a:t>
                      </a:r>
                    </a:p>
                  </a:txBody>
                  <a:tcPr marL="34711" marR="34711"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3,85</a:t>
                      </a:r>
                    </a:p>
                  </a:txBody>
                  <a:tcPr marL="34711" marR="34711"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r>
              <a:tr h="437245">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solidFill>
                            <a:schemeClr val="tx1"/>
                          </a:solidFill>
                          <a:effectLst/>
                          <a:latin typeface="Inter SemiBold"/>
                          <a:ea typeface="Times New Roman"/>
                          <a:cs typeface="Times New Roman"/>
                        </a:rPr>
                        <a:t>Удельный расход горячей воды на снабжение органов местного самоуправления и муниципальных учреждений</a:t>
                      </a:r>
                    </a:p>
                  </a:txBody>
                  <a:tcPr marL="34711" marR="34711"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куб. м./чел.</a:t>
                      </a:r>
                    </a:p>
                  </a:txBody>
                  <a:tcPr marL="34711" marR="34711"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0,16</a:t>
                      </a:r>
                    </a:p>
                  </a:txBody>
                  <a:tcPr marL="34711" marR="34711"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0,128</a:t>
                      </a:r>
                      <a:endParaRPr lang="ru-RU" sz="800" dirty="0">
                        <a:solidFill>
                          <a:schemeClr val="tx1"/>
                        </a:solidFill>
                        <a:effectLst/>
                        <a:latin typeface="Inter SemiBold"/>
                        <a:ea typeface="Times New Roman"/>
                        <a:cs typeface="Times New Roman"/>
                      </a:endParaRPr>
                    </a:p>
                  </a:txBody>
                  <a:tcPr marL="34711" marR="34711"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2,97</a:t>
                      </a:r>
                    </a:p>
                  </a:txBody>
                  <a:tcPr marL="34711" marR="34711"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2,76</a:t>
                      </a:r>
                    </a:p>
                  </a:txBody>
                  <a:tcPr marL="34711" marR="34711"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2,76</a:t>
                      </a:r>
                    </a:p>
                  </a:txBody>
                  <a:tcPr marL="34711" marR="34711"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2,76</a:t>
                      </a:r>
                    </a:p>
                  </a:txBody>
                  <a:tcPr marL="34711" marR="34711"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r>
              <a:tr h="467916">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solidFill>
                            <a:schemeClr val="tx1"/>
                          </a:solidFill>
                          <a:effectLst/>
                          <a:latin typeface="Inter SemiBold"/>
                          <a:ea typeface="Times New Roman"/>
                          <a:cs typeface="Times New Roman"/>
                        </a:rPr>
                        <a:t>Удельный расход природного газа на снабжение органов местного самоуправления и муниципальных учреждений</a:t>
                      </a:r>
                    </a:p>
                  </a:txBody>
                  <a:tcPr marL="34711" marR="34711"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куб. м./кв. м.</a:t>
                      </a:r>
                    </a:p>
                  </a:txBody>
                  <a:tcPr marL="34711" marR="34711"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0,8</a:t>
                      </a:r>
                    </a:p>
                  </a:txBody>
                  <a:tcPr marL="34711" marR="34711"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0,8</a:t>
                      </a:r>
                      <a:endParaRPr lang="ru-RU" sz="800" dirty="0">
                        <a:solidFill>
                          <a:schemeClr val="tx1"/>
                        </a:solidFill>
                        <a:effectLst/>
                        <a:latin typeface="Inter SemiBold"/>
                        <a:ea typeface="Times New Roman"/>
                        <a:cs typeface="Times New Roman"/>
                      </a:endParaRPr>
                    </a:p>
                  </a:txBody>
                  <a:tcPr marL="34711" marR="34711"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28,94</a:t>
                      </a:r>
                    </a:p>
                  </a:txBody>
                  <a:tcPr marL="34711" marR="34711"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28,75</a:t>
                      </a:r>
                    </a:p>
                  </a:txBody>
                  <a:tcPr marL="34711" marR="34711"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28,75</a:t>
                      </a:r>
                    </a:p>
                  </a:txBody>
                  <a:tcPr marL="34711" marR="34711"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28,75</a:t>
                      </a:r>
                    </a:p>
                  </a:txBody>
                  <a:tcPr marL="34711" marR="34711"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r>
              <a:tr h="116396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solidFill>
                            <a:schemeClr val="tx1"/>
                          </a:solidFill>
                          <a:effectLst/>
                          <a:latin typeface="Inter SemiBold"/>
                          <a:ea typeface="Times New Roman"/>
                          <a:cs typeface="Times New Roman"/>
                        </a:rPr>
                        <a:t>Отношение экономии энергетических ресурсов и воды в стоимостном выражении, достижение которой планируется в результате реализации </a:t>
                      </a:r>
                      <a:r>
                        <a:rPr lang="ru-RU" sz="800" dirty="0" err="1">
                          <a:solidFill>
                            <a:schemeClr val="tx1"/>
                          </a:solidFill>
                          <a:effectLst/>
                          <a:latin typeface="Inter SemiBold"/>
                          <a:ea typeface="Times New Roman"/>
                          <a:cs typeface="Times New Roman"/>
                        </a:rPr>
                        <a:t>энергосервисных</a:t>
                      </a:r>
                      <a:r>
                        <a:rPr lang="ru-RU" sz="800" dirty="0">
                          <a:solidFill>
                            <a:schemeClr val="tx1"/>
                          </a:solidFill>
                          <a:effectLst/>
                          <a:latin typeface="Inter SemiBold"/>
                          <a:ea typeface="Times New Roman"/>
                          <a:cs typeface="Times New Roman"/>
                        </a:rPr>
                        <a:t> договоров (контрактов), заключенных органами местного самоуправления и муниципальными учреждениями, к общему объему финансирования муниципальной программы</a:t>
                      </a:r>
                    </a:p>
                  </a:txBody>
                  <a:tcPr marL="34711" marR="34711"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a:t>
                      </a:r>
                    </a:p>
                  </a:txBody>
                  <a:tcPr marL="34711" marR="34711"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1,6</a:t>
                      </a:r>
                    </a:p>
                  </a:txBody>
                  <a:tcPr marL="34711" marR="34711"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1,6</a:t>
                      </a:r>
                      <a:endParaRPr lang="ru-RU" sz="800" dirty="0">
                        <a:solidFill>
                          <a:schemeClr val="tx1"/>
                        </a:solidFill>
                        <a:effectLst/>
                        <a:latin typeface="Inter SemiBold"/>
                        <a:ea typeface="Times New Roman"/>
                        <a:cs typeface="Times New Roman"/>
                      </a:endParaRPr>
                    </a:p>
                  </a:txBody>
                  <a:tcPr marL="34711" marR="34711"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31,6</a:t>
                      </a:r>
                    </a:p>
                  </a:txBody>
                  <a:tcPr marL="34711" marR="34711"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8,4</a:t>
                      </a:r>
                    </a:p>
                  </a:txBody>
                  <a:tcPr marL="34711" marR="34711"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28,1</a:t>
                      </a:r>
                    </a:p>
                  </a:txBody>
                  <a:tcPr marL="34711" marR="34711"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28,1</a:t>
                      </a:r>
                    </a:p>
                  </a:txBody>
                  <a:tcPr marL="34711" marR="34711"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r>
              <a:tr h="601077">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solidFill>
                            <a:schemeClr val="tx1"/>
                          </a:solidFill>
                          <a:effectLst/>
                          <a:latin typeface="Inter SemiBold"/>
                          <a:ea typeface="Times New Roman"/>
                          <a:cs typeface="Times New Roman"/>
                        </a:rPr>
                        <a:t>Количество </a:t>
                      </a:r>
                      <a:r>
                        <a:rPr lang="ru-RU" sz="800" dirty="0" err="1">
                          <a:solidFill>
                            <a:schemeClr val="tx1"/>
                          </a:solidFill>
                          <a:effectLst/>
                          <a:latin typeface="Inter SemiBold"/>
                          <a:ea typeface="Times New Roman"/>
                          <a:cs typeface="Times New Roman"/>
                        </a:rPr>
                        <a:t>энергосервисных</a:t>
                      </a:r>
                      <a:r>
                        <a:rPr lang="ru-RU" sz="800" dirty="0">
                          <a:solidFill>
                            <a:schemeClr val="tx1"/>
                          </a:solidFill>
                          <a:effectLst/>
                          <a:latin typeface="Inter SemiBold"/>
                          <a:ea typeface="Times New Roman"/>
                          <a:cs typeface="Times New Roman"/>
                        </a:rPr>
                        <a:t> договоров (контрактов), заключенных органами местного самоуправления и муниципальными учреждениями</a:t>
                      </a:r>
                    </a:p>
                  </a:txBody>
                  <a:tcPr marL="28835" marR="28835"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един.</a:t>
                      </a:r>
                    </a:p>
                  </a:txBody>
                  <a:tcPr marL="28835" marR="28835"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51</a:t>
                      </a:r>
                      <a:endParaRPr lang="ru-RU" sz="800" dirty="0">
                        <a:solidFill>
                          <a:schemeClr val="tx1"/>
                        </a:solidFill>
                        <a:effectLst/>
                        <a:latin typeface="Inter SemiBold"/>
                        <a:ea typeface="Times New Roman"/>
                        <a:cs typeface="Times New Roman"/>
                      </a:endParaRPr>
                    </a:p>
                  </a:txBody>
                  <a:tcPr marL="28835" marR="28835"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54</a:t>
                      </a:r>
                      <a:endParaRPr lang="ru-RU" sz="800" dirty="0">
                        <a:solidFill>
                          <a:schemeClr val="tx1"/>
                        </a:solidFill>
                        <a:effectLst/>
                        <a:latin typeface="Inter SemiBold"/>
                        <a:ea typeface="Times New Roman"/>
                        <a:cs typeface="Times New Roman"/>
                      </a:endParaRPr>
                    </a:p>
                  </a:txBody>
                  <a:tcPr marL="28835" marR="28835"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0</a:t>
                      </a:r>
                    </a:p>
                  </a:txBody>
                  <a:tcPr marL="28835" marR="28835"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0</a:t>
                      </a:r>
                    </a:p>
                  </a:txBody>
                  <a:tcPr marL="28835" marR="28835"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0</a:t>
                      </a:r>
                    </a:p>
                  </a:txBody>
                  <a:tcPr marL="28835" marR="28835"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0</a:t>
                      </a:r>
                    </a:p>
                  </a:txBody>
                  <a:tcPr marL="28835" marR="28835" marT="0" marB="0" anchor="ctr">
                    <a:lnL w="12700" cap="flat" cmpd="sng" algn="ctr">
                      <a:solidFill>
                        <a:schemeClr val="accent5">
                          <a:lumMod val="10000"/>
                        </a:schemeClr>
                      </a:solidFill>
                      <a:prstDash val="solid"/>
                      <a:round/>
                      <a:headEnd type="none" w="med" len="med"/>
                      <a:tailEnd type="none" w="med" len="med"/>
                    </a:lnL>
                    <a:lnR w="12700" cap="flat" cmpd="sng" algn="ctr">
                      <a:solidFill>
                        <a:schemeClr val="accent5">
                          <a:lumMod val="10000"/>
                        </a:schemeClr>
                      </a:solidFill>
                      <a:prstDash val="solid"/>
                      <a:round/>
                      <a:headEnd type="none" w="med" len="med"/>
                      <a:tailEnd type="none" w="med" len="med"/>
                    </a:lnR>
                    <a:lnT w="12700" cap="flat" cmpd="sng" algn="ctr">
                      <a:solidFill>
                        <a:schemeClr val="accent5">
                          <a:lumMod val="10000"/>
                        </a:schemeClr>
                      </a:solidFill>
                      <a:prstDash val="solid"/>
                      <a:round/>
                      <a:headEnd type="none" w="med" len="med"/>
                      <a:tailEnd type="none" w="med" len="med"/>
                    </a:lnT>
                    <a:lnB w="12700" cap="flat" cmpd="sng" algn="ctr">
                      <a:solidFill>
                        <a:schemeClr val="accent5">
                          <a:lumMod val="10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3151443519"/>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Таблица 2"/>
          <p:cNvGraphicFramePr>
            <a:graphicFrameLocks noGrp="1"/>
          </p:cNvGraphicFramePr>
          <p:nvPr>
            <p:extLst>
              <p:ext uri="{D42A27DB-BD31-4B8C-83A1-F6EECF244321}">
                <p14:modId xmlns:p14="http://schemas.microsoft.com/office/powerpoint/2010/main" val="3165278832"/>
              </p:ext>
            </p:extLst>
          </p:nvPr>
        </p:nvGraphicFramePr>
        <p:xfrm>
          <a:off x="160867" y="200639"/>
          <a:ext cx="8796866" cy="4501475"/>
        </p:xfrm>
        <a:graphic>
          <a:graphicData uri="http://schemas.openxmlformats.org/drawingml/2006/table">
            <a:tbl>
              <a:tblPr firstRow="1" firstCol="1" bandRow="1"/>
              <a:tblGrid>
                <a:gridCol w="3098800"/>
                <a:gridCol w="738131"/>
                <a:gridCol w="842254"/>
                <a:gridCol w="842254"/>
                <a:gridCol w="748669"/>
                <a:gridCol w="924441"/>
                <a:gridCol w="853648"/>
                <a:gridCol w="748669"/>
              </a:tblGrid>
              <a:tr h="247948">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Наименование целевого показателя (индикатора)</a:t>
                      </a: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a:lnSpc>
                          <a:spcPct val="115000"/>
                        </a:lnSpc>
                        <a:spcAft>
                          <a:spcPts val="0"/>
                        </a:spcAft>
                      </a:pPr>
                      <a:r>
                        <a:rPr lang="ru-RU" sz="800" dirty="0" smtClean="0">
                          <a:solidFill>
                            <a:schemeClr val="tx1"/>
                          </a:solidFill>
                          <a:effectLst/>
                          <a:latin typeface="Inter SemiBold"/>
                          <a:ea typeface="Times New Roman"/>
                          <a:cs typeface="Times New Roman"/>
                        </a:rPr>
                        <a:t>Единица измерения</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2023</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2024</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2025</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2026</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2027</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2028</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20926">
                <a:tc vMerge="1">
                  <a:txBody>
                    <a:bodyPr/>
                    <a:lstStyle/>
                    <a:p>
                      <a:endParaRPr lang="ru-RU"/>
                    </a:p>
                  </a:txBody>
                  <a:tcPr/>
                </a:tc>
                <a:tc vMerge="1">
                  <a:txBody>
                    <a:bodyPr/>
                    <a:lstStyle/>
                    <a:p>
                      <a:endParaRPr lang="ru-RU"/>
                    </a:p>
                  </a:txBody>
                  <a:tcPr/>
                </a:tc>
                <a:tc>
                  <a:txBody>
                    <a:bodyPr/>
                    <a:lstStyle/>
                    <a:p>
                      <a:pPr algn="ctr">
                        <a:lnSpc>
                          <a:spcPct val="115000"/>
                        </a:lnSpc>
                        <a:spcAft>
                          <a:spcPts val="0"/>
                        </a:spcAft>
                      </a:pPr>
                      <a:r>
                        <a:rPr lang="ru-RU" sz="800" dirty="0" smtClean="0">
                          <a:effectLst/>
                          <a:latin typeface="Inter SemiBold"/>
                          <a:ea typeface="Times New Roman"/>
                          <a:cs typeface="Times New Roman"/>
                        </a:rPr>
                        <a:t>отчет</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800" b="0"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отчет</a:t>
                      </a:r>
                      <a:endParaRPr kumimoji="0" lang="ru-RU" sz="800" b="0" i="0" u="none" strike="noStrike" kern="0" cap="none" spc="0" normalizeH="0" baseline="0" noProof="0" dirty="0">
                        <a:ln>
                          <a:noFill/>
                        </a:ln>
                        <a:solidFill>
                          <a:srgbClr val="00717D"/>
                        </a:solidFill>
                        <a:effectLst/>
                        <a:uLnTx/>
                        <a:uFillTx/>
                        <a:latin typeface="Inter SemiBold"/>
                        <a:ea typeface="Calibri"/>
                        <a:cs typeface="Times New Roman"/>
                        <a:sym typeface="Arial"/>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smtClean="0">
                          <a:effectLst/>
                          <a:latin typeface="Inter SemiBold"/>
                          <a:ea typeface="Calibri"/>
                          <a:cs typeface="Times New Roman"/>
                        </a:rPr>
                        <a:t>оценка</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524287">
                <a:tc gridSpan="8">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1100" b="1"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Целевые показатели в области энергосбережения и повышения энергетической эффективности, характеризующие использование энергетических ресурсов в жилищно-коммунальном хозяйстве</a:t>
                      </a:r>
                      <a:endParaRPr kumimoji="0" lang="ru-RU" sz="1100" b="1" i="0" u="none" strike="noStrike" kern="0" cap="none" spc="0" normalizeH="0" baseline="0" noProof="0" dirty="0">
                        <a:ln>
                          <a:noFill/>
                        </a:ln>
                        <a:solidFill>
                          <a:srgbClr val="00717D"/>
                        </a:solidFill>
                        <a:effectLst/>
                        <a:uLnTx/>
                        <a:uFillTx/>
                        <a:latin typeface="Inter SemiBold"/>
                        <a:ea typeface="Times New Roman"/>
                        <a:cs typeface="Times New Roman"/>
                        <a:sym typeface="Arial"/>
                      </a:endParaRP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r>
              <a:tr h="274199">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solidFill>
                            <a:schemeClr val="tx1"/>
                          </a:solidFill>
                          <a:effectLst/>
                          <a:latin typeface="Inter SemiBold"/>
                          <a:ea typeface="Times New Roman"/>
                          <a:cs typeface="Times New Roman"/>
                        </a:rPr>
                        <a:t>Удельный расход тепловой энергии в многоквартирных домах</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a:solidFill>
                            <a:schemeClr val="tx1"/>
                          </a:solidFill>
                          <a:effectLst/>
                          <a:latin typeface="Inter SemiBold"/>
                          <a:ea typeface="Times New Roman"/>
                          <a:cs typeface="Times New Roman"/>
                        </a:rPr>
                        <a:t>Гкал/кв. м.</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0,19</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0,198</a:t>
                      </a:r>
                      <a:endParaRPr lang="ru-RU" sz="800" dirty="0">
                        <a:solidFill>
                          <a:schemeClr val="tx1"/>
                        </a:solidFill>
                        <a:effectLst/>
                        <a:latin typeface="Inter SemiBold"/>
                        <a:ea typeface="Times New Roman"/>
                        <a:cs typeface="Times New Roman"/>
                      </a:endParaRP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0,146</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0,145</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0,145</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0,145</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40487">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solidFill>
                            <a:schemeClr val="tx1"/>
                          </a:solidFill>
                          <a:effectLst/>
                          <a:latin typeface="Inter SemiBold"/>
                          <a:ea typeface="Times New Roman"/>
                          <a:cs typeface="Times New Roman"/>
                        </a:rPr>
                        <a:t>Удельный расход холодной воды в многоквартирных домах</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dirty="0">
                          <a:solidFill>
                            <a:schemeClr val="tx1"/>
                          </a:solidFill>
                          <a:effectLst/>
                          <a:latin typeface="Inter SemiBold"/>
                          <a:ea typeface="Times New Roman"/>
                          <a:cs typeface="Times New Roman"/>
                        </a:rPr>
                        <a:t>куб. м./чел.</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42,23</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42,18</a:t>
                      </a:r>
                      <a:endParaRPr lang="ru-RU" sz="800" dirty="0">
                        <a:solidFill>
                          <a:schemeClr val="tx1"/>
                        </a:solidFill>
                        <a:effectLst/>
                        <a:latin typeface="Inter SemiBold"/>
                        <a:ea typeface="Times New Roman"/>
                        <a:cs typeface="Times New Roman"/>
                      </a:endParaRP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22,7</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22,5</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22,5</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22,5</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40487">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solidFill>
                            <a:schemeClr val="tx1"/>
                          </a:solidFill>
                          <a:effectLst/>
                          <a:latin typeface="Inter SemiBold"/>
                          <a:ea typeface="Times New Roman"/>
                          <a:cs typeface="Times New Roman"/>
                        </a:rPr>
                        <a:t>Удельный расход горячей воды в многоквартирных домах</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a:solidFill>
                            <a:schemeClr val="tx1"/>
                          </a:solidFill>
                          <a:effectLst/>
                          <a:latin typeface="Inter SemiBold"/>
                          <a:ea typeface="Times New Roman"/>
                          <a:cs typeface="Times New Roman"/>
                        </a:rPr>
                        <a:t>куб. м./чел.</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11,45</a:t>
                      </a:r>
                      <a:endParaRPr lang="ru-RU" sz="800" dirty="0">
                        <a:solidFill>
                          <a:schemeClr val="tx1"/>
                        </a:solidFill>
                        <a:effectLst/>
                        <a:latin typeface="Inter SemiBold"/>
                        <a:ea typeface="Times New Roman"/>
                        <a:cs typeface="Times New Roman"/>
                      </a:endParaRP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11,45</a:t>
                      </a:r>
                      <a:endParaRPr lang="ru-RU" sz="800" dirty="0">
                        <a:solidFill>
                          <a:schemeClr val="tx1"/>
                        </a:solidFill>
                        <a:effectLst/>
                        <a:latin typeface="Inter SemiBold"/>
                        <a:ea typeface="Times New Roman"/>
                        <a:cs typeface="Times New Roman"/>
                      </a:endParaRP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6,35</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6,33</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6,33</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6,33</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74199">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solidFill>
                            <a:schemeClr val="tx1"/>
                          </a:solidFill>
                          <a:effectLst/>
                          <a:latin typeface="Inter SemiBold"/>
                          <a:ea typeface="Times New Roman"/>
                          <a:cs typeface="Times New Roman"/>
                        </a:rPr>
                        <a:t>Удельный расход электрической энергии в многоквартирных домах</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a:solidFill>
                            <a:schemeClr val="tx1"/>
                          </a:solidFill>
                          <a:effectLst/>
                          <a:latin typeface="Inter SemiBold"/>
                          <a:ea typeface="Times New Roman"/>
                          <a:cs typeface="Times New Roman"/>
                        </a:rPr>
                        <a:t>кВт</a:t>
                      </a:r>
                      <a:r>
                        <a:rPr lang="ru-RU" sz="800" baseline="30000">
                          <a:solidFill>
                            <a:schemeClr val="tx1"/>
                          </a:solidFill>
                          <a:effectLst/>
                          <a:latin typeface="Inter SemiBold"/>
                          <a:ea typeface="Times New Roman"/>
                          <a:cs typeface="Times New Roman"/>
                        </a:rPr>
                        <a:t>.</a:t>
                      </a:r>
                      <a:r>
                        <a:rPr lang="ru-RU" sz="800">
                          <a:solidFill>
                            <a:schemeClr val="tx1"/>
                          </a:solidFill>
                          <a:effectLst/>
                          <a:latin typeface="Inter SemiBold"/>
                          <a:ea typeface="Times New Roman"/>
                          <a:cs typeface="Times New Roman"/>
                        </a:rPr>
                        <a:t>ч/кв. м.</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56,61</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56,61</a:t>
                      </a:r>
                      <a:endParaRPr lang="ru-RU" sz="800" dirty="0">
                        <a:solidFill>
                          <a:schemeClr val="tx1"/>
                        </a:solidFill>
                        <a:effectLst/>
                        <a:latin typeface="Inter SemiBold"/>
                        <a:ea typeface="Times New Roman"/>
                        <a:cs typeface="Times New Roman"/>
                      </a:endParaRP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48,51</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48,50</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48,50</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48,50</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320649">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solidFill>
                            <a:schemeClr val="tx1"/>
                          </a:solidFill>
                          <a:effectLst/>
                          <a:latin typeface="Inter SemiBold"/>
                          <a:ea typeface="Times New Roman"/>
                          <a:cs typeface="Times New Roman"/>
                        </a:rPr>
                        <a:t>Удельная величина потребления электрической энергии в многоквартирных домах</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a:solidFill>
                            <a:schemeClr val="tx1"/>
                          </a:solidFill>
                          <a:effectLst/>
                          <a:latin typeface="Inter SemiBold"/>
                          <a:ea typeface="Times New Roman"/>
                          <a:cs typeface="Times New Roman"/>
                        </a:rPr>
                        <a:t>кг.у.т.</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1162,1</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1162,0</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1162,0</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1162,1</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1161,9</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1161,9</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406509">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solidFill>
                            <a:schemeClr val="tx1"/>
                          </a:solidFill>
                          <a:effectLst/>
                          <a:latin typeface="Inter SemiBold"/>
                          <a:ea typeface="Times New Roman"/>
                          <a:cs typeface="Times New Roman"/>
                        </a:rPr>
                        <a:t>Удельный расход природного газа в многоквартирных домах с индивидуальными системами газового отопления</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a:solidFill>
                            <a:schemeClr val="tx1"/>
                          </a:solidFill>
                          <a:effectLst/>
                          <a:latin typeface="Inter SemiBold"/>
                          <a:ea typeface="Times New Roman"/>
                          <a:cs typeface="Times New Roman"/>
                        </a:rPr>
                        <a:t>куб. м./кв.м.</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23,81</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23,80</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23,80</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23,78</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23,78</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23,78</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323066">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solidFill>
                            <a:schemeClr val="tx1"/>
                          </a:solidFill>
                          <a:effectLst/>
                          <a:latin typeface="Inter SemiBold"/>
                          <a:ea typeface="Times New Roman"/>
                          <a:cs typeface="Times New Roman"/>
                        </a:rPr>
                        <a:t>Удельный расход природного газа в многоквартирных домах с иными системами теплоснабжения</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a:solidFill>
                            <a:schemeClr val="tx1"/>
                          </a:solidFill>
                          <a:effectLst/>
                          <a:latin typeface="Inter SemiBold"/>
                          <a:ea typeface="Times New Roman"/>
                          <a:cs typeface="Times New Roman"/>
                        </a:rPr>
                        <a:t>куб. м./кв. м.</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23,85</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23,83</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23,83</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23,81</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23,81</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23,81</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320649">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solidFill>
                            <a:schemeClr val="tx1"/>
                          </a:solidFill>
                          <a:effectLst/>
                          <a:latin typeface="Inter SemiBold"/>
                          <a:ea typeface="Times New Roman"/>
                          <a:cs typeface="Times New Roman"/>
                        </a:rPr>
                        <a:t>Удельный суммарный расход энергетических ресурсов в многоквартирных домах</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a:solidFill>
                            <a:schemeClr val="tx1"/>
                          </a:solidFill>
                          <a:effectLst/>
                          <a:latin typeface="Inter SemiBold"/>
                          <a:ea typeface="Times New Roman"/>
                          <a:cs typeface="Times New Roman"/>
                        </a:rPr>
                        <a:t>кВт.ч/ кв. м.</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231,36</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231,34</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231,34</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231,32</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231,32</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231,32</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74199">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solidFill>
                            <a:schemeClr val="tx1"/>
                          </a:solidFill>
                          <a:effectLst/>
                          <a:latin typeface="Inter SemiBold"/>
                          <a:ea typeface="Times New Roman"/>
                          <a:cs typeface="Times New Roman"/>
                        </a:rPr>
                        <a:t>Удельный расход топлива на выработку тепловой энергии на котельных</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a:solidFill>
                            <a:schemeClr val="tx1"/>
                          </a:solidFill>
                          <a:effectLst/>
                          <a:latin typeface="Inter SemiBold"/>
                          <a:ea typeface="Times New Roman"/>
                          <a:cs typeface="Times New Roman"/>
                        </a:rPr>
                        <a:t>кг.у.т./Гкал</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105,6</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106,7</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107,7</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108,8</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109,9</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109,9</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400812">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solidFill>
                            <a:schemeClr val="tx1"/>
                          </a:solidFill>
                          <a:effectLst/>
                          <a:latin typeface="Inter SemiBold"/>
                          <a:ea typeface="Times New Roman"/>
                          <a:cs typeface="Times New Roman"/>
                        </a:rPr>
                        <a:t>Удельный расход электрической энергии, используемой при передаче тепловой энергии в системах теплоснабжения</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a:solidFill>
                            <a:schemeClr val="tx1"/>
                          </a:solidFill>
                          <a:effectLst/>
                          <a:latin typeface="Inter SemiBold"/>
                          <a:ea typeface="Times New Roman"/>
                          <a:cs typeface="Times New Roman"/>
                        </a:rPr>
                        <a:t>кВт</a:t>
                      </a:r>
                      <a:r>
                        <a:rPr lang="ru-RU" sz="800" baseline="30000">
                          <a:solidFill>
                            <a:schemeClr val="tx1"/>
                          </a:solidFill>
                          <a:effectLst/>
                          <a:latin typeface="Inter SemiBold"/>
                          <a:ea typeface="Times New Roman"/>
                          <a:cs typeface="Times New Roman"/>
                        </a:rPr>
                        <a:t>.</a:t>
                      </a:r>
                      <a:r>
                        <a:rPr lang="ru-RU" sz="800">
                          <a:solidFill>
                            <a:schemeClr val="tx1"/>
                          </a:solidFill>
                          <a:effectLst/>
                          <a:latin typeface="Inter SemiBold"/>
                          <a:ea typeface="Times New Roman"/>
                          <a:cs typeface="Times New Roman"/>
                        </a:rPr>
                        <a:t>ч/ Гкал</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14,2</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14,2</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14,2</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14,2</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14,2</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14,2</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417395">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solidFill>
                            <a:schemeClr val="tx1"/>
                          </a:solidFill>
                          <a:effectLst/>
                          <a:latin typeface="Inter SemiBold"/>
                          <a:ea typeface="Times New Roman"/>
                          <a:cs typeface="Times New Roman"/>
                        </a:rPr>
                        <a:t>Доля потерь электрической энергии при ее передаче по распределительным сетям в общем объеме переданной электрической энергии</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ru-RU" sz="800">
                          <a:solidFill>
                            <a:schemeClr val="tx1"/>
                          </a:solidFill>
                          <a:effectLst/>
                          <a:latin typeface="Inter SemiBold"/>
                          <a:ea typeface="Times New Roman"/>
                          <a:cs typeface="Times New Roman"/>
                        </a:rPr>
                        <a:t>%</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10,3</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10,3</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10,3</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10,3</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10,3</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10,3</a:t>
                      </a:r>
                    </a:p>
                  </a:txBody>
                  <a:tcPr marL="28835" marR="28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2066831954"/>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Таблица 2"/>
          <p:cNvGraphicFramePr>
            <a:graphicFrameLocks noGrp="1"/>
          </p:cNvGraphicFramePr>
          <p:nvPr>
            <p:extLst>
              <p:ext uri="{D42A27DB-BD31-4B8C-83A1-F6EECF244321}">
                <p14:modId xmlns:p14="http://schemas.microsoft.com/office/powerpoint/2010/main" val="247940668"/>
              </p:ext>
            </p:extLst>
          </p:nvPr>
        </p:nvGraphicFramePr>
        <p:xfrm>
          <a:off x="118537" y="285306"/>
          <a:ext cx="8847664" cy="2584894"/>
        </p:xfrm>
        <a:graphic>
          <a:graphicData uri="http://schemas.openxmlformats.org/drawingml/2006/table">
            <a:tbl>
              <a:tblPr firstRow="1" firstCol="1" bandRow="1"/>
              <a:tblGrid>
                <a:gridCol w="3073396"/>
                <a:gridCol w="880534"/>
                <a:gridCol w="787400"/>
                <a:gridCol w="821266"/>
                <a:gridCol w="846667"/>
                <a:gridCol w="812800"/>
                <a:gridCol w="770467"/>
                <a:gridCol w="855134"/>
              </a:tblGrid>
              <a:tr h="315827">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Наименование целевого показателя (индикатора)</a:t>
                      </a: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Единица измерения</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2023</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2024</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2025</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2026</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2027</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2028</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25739">
                <a:tc vMerge="1">
                  <a:txBody>
                    <a:bodyPr/>
                    <a:lstStyle/>
                    <a:p>
                      <a:endParaRPr lang="ru-RU"/>
                    </a:p>
                  </a:txBody>
                  <a:tcPr/>
                </a:tc>
                <a:tc vMerge="1">
                  <a:txBody>
                    <a:bodyPr/>
                    <a:lstStyle/>
                    <a:p>
                      <a:endParaRPr lang="ru-RU"/>
                    </a:p>
                  </a:txBody>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отчет</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800" b="0"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отчет</a:t>
                      </a:r>
                      <a:endParaRPr kumimoji="0" lang="ru-RU" sz="800" b="0" i="0" u="none" strike="noStrike" kern="0" cap="none" spc="0" normalizeH="0" baseline="0" noProof="0" dirty="0">
                        <a:ln>
                          <a:noFill/>
                        </a:ln>
                        <a:solidFill>
                          <a:srgbClr val="00717D"/>
                        </a:solidFill>
                        <a:effectLst/>
                        <a:uLnTx/>
                        <a:uFillTx/>
                        <a:latin typeface="Inter SemiBold"/>
                        <a:ea typeface="Calibri"/>
                        <a:cs typeface="Times New Roman"/>
                        <a:sym typeface="Arial"/>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оценка</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311296">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solidFill>
                            <a:schemeClr val="tx1"/>
                          </a:solidFill>
                          <a:effectLst/>
                          <a:latin typeface="Inter SemiBold"/>
                          <a:ea typeface="Times New Roman"/>
                          <a:cs typeface="Times New Roman"/>
                        </a:rPr>
                        <a:t>Доля потерь тепловой энергии при ее передаче в общем объеме переданной тепловой энергии</a:t>
                      </a:r>
                    </a:p>
                  </a:txBody>
                  <a:tcPr marL="39039" marR="390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a:t>
                      </a:r>
                    </a:p>
                  </a:txBody>
                  <a:tcPr marL="39039" marR="390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1,39</a:t>
                      </a:r>
                    </a:p>
                  </a:txBody>
                  <a:tcPr marL="39039" marR="390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1,36</a:t>
                      </a:r>
                    </a:p>
                  </a:txBody>
                  <a:tcPr marL="39039" marR="390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1,34</a:t>
                      </a:r>
                    </a:p>
                  </a:txBody>
                  <a:tcPr marL="39039" marR="390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1,31</a:t>
                      </a:r>
                    </a:p>
                  </a:txBody>
                  <a:tcPr marL="39039" marR="390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1,29</a:t>
                      </a:r>
                    </a:p>
                  </a:txBody>
                  <a:tcPr marL="39039" marR="390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1,29</a:t>
                      </a:r>
                    </a:p>
                  </a:txBody>
                  <a:tcPr marL="39039" marR="390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317816">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solidFill>
                            <a:schemeClr val="tx1"/>
                          </a:solidFill>
                          <a:effectLst/>
                          <a:latin typeface="Inter SemiBold"/>
                          <a:ea typeface="Times New Roman"/>
                          <a:cs typeface="Times New Roman"/>
                        </a:rPr>
                        <a:t>Доля потерь воды при ее передаче в общем объеме переданной воды</a:t>
                      </a:r>
                    </a:p>
                  </a:txBody>
                  <a:tcPr marL="39039" marR="390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a:t>
                      </a:r>
                    </a:p>
                  </a:txBody>
                  <a:tcPr marL="39039" marR="390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0,16</a:t>
                      </a:r>
                    </a:p>
                  </a:txBody>
                  <a:tcPr marL="39039" marR="390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0,16</a:t>
                      </a:r>
                    </a:p>
                  </a:txBody>
                  <a:tcPr marL="39039" marR="390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0,16</a:t>
                      </a:r>
                    </a:p>
                  </a:txBody>
                  <a:tcPr marL="39039" marR="390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0,16</a:t>
                      </a:r>
                    </a:p>
                  </a:txBody>
                  <a:tcPr marL="39039" marR="390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0,16</a:t>
                      </a:r>
                    </a:p>
                  </a:txBody>
                  <a:tcPr marL="39039" marR="390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0,16</a:t>
                      </a:r>
                    </a:p>
                  </a:txBody>
                  <a:tcPr marL="39039" marR="390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415061">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solidFill>
                            <a:schemeClr val="tx1"/>
                          </a:solidFill>
                          <a:effectLst/>
                          <a:latin typeface="Inter SemiBold"/>
                          <a:ea typeface="Times New Roman"/>
                          <a:cs typeface="Times New Roman"/>
                        </a:rPr>
                        <a:t>Удельный расход электрической энергии, используемой для передачи (транспортировки) воды в системах водоснабжения</a:t>
                      </a:r>
                    </a:p>
                  </a:txBody>
                  <a:tcPr marL="39039" marR="390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кВт</a:t>
                      </a:r>
                      <a:r>
                        <a:rPr lang="ru-RU" sz="800" baseline="30000">
                          <a:solidFill>
                            <a:schemeClr val="tx1"/>
                          </a:solidFill>
                          <a:effectLst/>
                          <a:latin typeface="Inter SemiBold"/>
                          <a:ea typeface="Times New Roman"/>
                          <a:cs typeface="Times New Roman"/>
                        </a:rPr>
                        <a:t>.</a:t>
                      </a:r>
                      <a:r>
                        <a:rPr lang="ru-RU" sz="800">
                          <a:solidFill>
                            <a:schemeClr val="tx1"/>
                          </a:solidFill>
                          <a:effectLst/>
                          <a:latin typeface="Inter SemiBold"/>
                          <a:ea typeface="Times New Roman"/>
                          <a:cs typeface="Times New Roman"/>
                        </a:rPr>
                        <a:t>ч/ куб. м.</a:t>
                      </a:r>
                    </a:p>
                  </a:txBody>
                  <a:tcPr marL="39039" marR="390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0,65</a:t>
                      </a:r>
                    </a:p>
                  </a:txBody>
                  <a:tcPr marL="39039" marR="390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0,65</a:t>
                      </a:r>
                    </a:p>
                  </a:txBody>
                  <a:tcPr marL="39039" marR="390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0,65</a:t>
                      </a:r>
                    </a:p>
                  </a:txBody>
                  <a:tcPr marL="39039" marR="390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0,65</a:t>
                      </a:r>
                    </a:p>
                  </a:txBody>
                  <a:tcPr marL="39039" marR="390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0,65</a:t>
                      </a:r>
                    </a:p>
                  </a:txBody>
                  <a:tcPr marL="39039" marR="390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0,65</a:t>
                      </a:r>
                    </a:p>
                  </a:txBody>
                  <a:tcPr marL="39039" marR="390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311296">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solidFill>
                            <a:schemeClr val="tx1"/>
                          </a:solidFill>
                          <a:effectLst/>
                          <a:latin typeface="Inter SemiBold"/>
                          <a:ea typeface="Times New Roman"/>
                          <a:cs typeface="Times New Roman"/>
                        </a:rPr>
                        <a:t>Удельный расход электрической энергии, используемой в системах водоотведения</a:t>
                      </a:r>
                    </a:p>
                  </a:txBody>
                  <a:tcPr marL="39039" marR="390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кВт</a:t>
                      </a:r>
                      <a:r>
                        <a:rPr lang="ru-RU" sz="800" baseline="30000">
                          <a:solidFill>
                            <a:schemeClr val="tx1"/>
                          </a:solidFill>
                          <a:effectLst/>
                          <a:latin typeface="Inter SemiBold"/>
                          <a:ea typeface="Times New Roman"/>
                          <a:cs typeface="Times New Roman"/>
                        </a:rPr>
                        <a:t>.</a:t>
                      </a:r>
                      <a:r>
                        <a:rPr lang="ru-RU" sz="800">
                          <a:solidFill>
                            <a:schemeClr val="tx1"/>
                          </a:solidFill>
                          <a:effectLst/>
                          <a:latin typeface="Inter SemiBold"/>
                          <a:ea typeface="Times New Roman"/>
                          <a:cs typeface="Times New Roman"/>
                        </a:rPr>
                        <a:t>ч/ куб. м.</a:t>
                      </a:r>
                    </a:p>
                  </a:txBody>
                  <a:tcPr marL="39039" marR="390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2,86</a:t>
                      </a:r>
                    </a:p>
                  </a:txBody>
                  <a:tcPr marL="39039" marR="390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2,86</a:t>
                      </a:r>
                    </a:p>
                  </a:txBody>
                  <a:tcPr marL="39039" marR="390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2,86</a:t>
                      </a:r>
                    </a:p>
                  </a:txBody>
                  <a:tcPr marL="39039" marR="390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2,86</a:t>
                      </a:r>
                    </a:p>
                  </a:txBody>
                  <a:tcPr marL="39039" marR="390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2,86</a:t>
                      </a:r>
                    </a:p>
                  </a:txBody>
                  <a:tcPr marL="39039" marR="390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2,86</a:t>
                      </a:r>
                    </a:p>
                  </a:txBody>
                  <a:tcPr marL="39039" marR="390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311296">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solidFill>
                            <a:schemeClr val="tx1"/>
                          </a:solidFill>
                          <a:effectLst/>
                          <a:latin typeface="Inter SemiBold"/>
                          <a:ea typeface="Times New Roman"/>
                          <a:cs typeface="Times New Roman"/>
                        </a:rPr>
                        <a:t>Удельный расход электрической энергии в системах уличного освещения</a:t>
                      </a:r>
                    </a:p>
                  </a:txBody>
                  <a:tcPr marL="39039" marR="390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кВт.ч/ кв. м.</a:t>
                      </a:r>
                    </a:p>
                  </a:txBody>
                  <a:tcPr marL="39039" marR="390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1,29</a:t>
                      </a:r>
                    </a:p>
                  </a:txBody>
                  <a:tcPr marL="39039" marR="390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a:t>
                      </a:r>
                    </a:p>
                  </a:txBody>
                  <a:tcPr marL="39039" marR="390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1</a:t>
                      </a:r>
                    </a:p>
                  </a:txBody>
                  <a:tcPr marL="39039" marR="390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1</a:t>
                      </a:r>
                    </a:p>
                  </a:txBody>
                  <a:tcPr marL="39039" marR="390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1</a:t>
                      </a:r>
                    </a:p>
                  </a:txBody>
                  <a:tcPr marL="39039" marR="390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1</a:t>
                      </a:r>
                    </a:p>
                  </a:txBody>
                  <a:tcPr marL="39039" marR="390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376563">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solidFill>
                            <a:schemeClr val="tx1"/>
                          </a:solidFill>
                          <a:effectLst/>
                          <a:latin typeface="Inter SemiBold"/>
                          <a:ea typeface="Times New Roman"/>
                          <a:cs typeface="Times New Roman"/>
                        </a:rPr>
                        <a:t>Доля энергоэффективных источников света в системах уличного освещения</a:t>
                      </a:r>
                    </a:p>
                  </a:txBody>
                  <a:tcPr marL="39039" marR="390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a:t>
                      </a:r>
                    </a:p>
                  </a:txBody>
                  <a:tcPr marL="39039" marR="390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72</a:t>
                      </a:r>
                    </a:p>
                  </a:txBody>
                  <a:tcPr marL="39039" marR="390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82</a:t>
                      </a:r>
                    </a:p>
                  </a:txBody>
                  <a:tcPr marL="39039" marR="390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85</a:t>
                      </a:r>
                    </a:p>
                  </a:txBody>
                  <a:tcPr marL="39039" marR="390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95</a:t>
                      </a:r>
                    </a:p>
                  </a:txBody>
                  <a:tcPr marL="39039" marR="390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100</a:t>
                      </a:r>
                    </a:p>
                  </a:txBody>
                  <a:tcPr marL="39039" marR="390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100</a:t>
                      </a:r>
                    </a:p>
                  </a:txBody>
                  <a:tcPr marL="39039" marR="390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1347320643"/>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ctrTitle"/>
          </p:nvPr>
        </p:nvSpPr>
        <p:spPr>
          <a:xfrm>
            <a:off x="879881" y="144320"/>
            <a:ext cx="7582313" cy="407062"/>
          </a:xfrm>
        </p:spPr>
        <p:txBody>
          <a:bodyPr/>
          <a:lstStyle/>
          <a:p>
            <a:r>
              <a:rPr lang="ru-RU" sz="1400" dirty="0">
                <a:solidFill>
                  <a:schemeClr val="tx1">
                    <a:lumMod val="75000"/>
                  </a:schemeClr>
                </a:solidFill>
              </a:rPr>
              <a:t>Муниципальная программа «Муниципальное управление», </a:t>
            </a:r>
            <a:r>
              <a:rPr lang="ru-RU" sz="1400" b="0" dirty="0">
                <a:solidFill>
                  <a:schemeClr val="tx1">
                    <a:lumMod val="75000"/>
                  </a:schemeClr>
                </a:solidFill>
              </a:rPr>
              <a:t>тыс. ₽ </a:t>
            </a:r>
          </a:p>
        </p:txBody>
      </p:sp>
      <p:pic>
        <p:nvPicPr>
          <p:cNvPr id="10242" name="Picture 2" descr="https://avatars.mds.yandex.net/i?id=909fe9ae376f893d77eff6035e625dfef4caade2-8498042-images-thumbs&amp;n=1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8836" y="708640"/>
            <a:ext cx="2185418" cy="1375863"/>
          </a:xfrm>
          <a:prstGeom prst="rect">
            <a:avLst/>
          </a:prstGeom>
          <a:noFill/>
          <a:extLst>
            <a:ext uri="{909E8E84-426E-40DD-AFC4-6F175D3DCCD1}">
              <a14:hiddenFill xmlns:a14="http://schemas.microsoft.com/office/drawing/2010/main">
                <a:solidFill>
                  <a:srgbClr val="FFFFFF"/>
                </a:solidFill>
              </a14:hiddenFill>
            </a:ext>
          </a:extLst>
        </p:spPr>
      </p:pic>
      <p:sp>
        <p:nvSpPr>
          <p:cNvPr id="4" name="Прямоугольник 3"/>
          <p:cNvSpPr/>
          <p:nvPr/>
        </p:nvSpPr>
        <p:spPr>
          <a:xfrm>
            <a:off x="2834736" y="708640"/>
            <a:ext cx="4572000" cy="415498"/>
          </a:xfrm>
          <a:prstGeom prst="rect">
            <a:avLst/>
          </a:prstGeom>
        </p:spPr>
        <p:txBody>
          <a:bodyPr>
            <a:spAutoFit/>
          </a:bodyPr>
          <a:lstStyle/>
          <a:p>
            <a:r>
              <a:rPr lang="ru-RU" sz="1050" b="1" dirty="0">
                <a:latin typeface="Inter SemiBold"/>
              </a:rPr>
              <a:t>Цель:</a:t>
            </a:r>
            <a:r>
              <a:rPr lang="ru-RU" sz="1050" dirty="0">
                <a:latin typeface="Inter SemiBold"/>
              </a:rPr>
              <a:t> Совершенствование муниципального управления, повышение качества и доступности государственных и муниципальных услуг</a:t>
            </a:r>
          </a:p>
        </p:txBody>
      </p:sp>
      <p:sp>
        <p:nvSpPr>
          <p:cNvPr id="5" name="Прямоугольник 4"/>
          <p:cNvSpPr/>
          <p:nvPr/>
        </p:nvSpPr>
        <p:spPr>
          <a:xfrm>
            <a:off x="3168770" y="1822893"/>
            <a:ext cx="4572000" cy="261610"/>
          </a:xfrm>
          <a:prstGeom prst="rect">
            <a:avLst/>
          </a:prstGeom>
        </p:spPr>
        <p:txBody>
          <a:bodyPr>
            <a:spAutoFit/>
          </a:bodyPr>
          <a:lstStyle/>
          <a:p>
            <a:pPr algn="ctr"/>
            <a:r>
              <a:rPr lang="ru-RU" sz="1050" b="1" dirty="0">
                <a:latin typeface="Inter SemiBold"/>
              </a:rPr>
              <a:t>Структура расходов по муниципальной программе</a:t>
            </a:r>
            <a:endParaRPr lang="ru-RU" sz="1050" dirty="0">
              <a:latin typeface="Inter SemiBold"/>
            </a:endParaRPr>
          </a:p>
        </p:txBody>
      </p:sp>
      <p:graphicFrame>
        <p:nvGraphicFramePr>
          <p:cNvPr id="6" name="Таблица 5"/>
          <p:cNvGraphicFramePr>
            <a:graphicFrameLocks noGrp="1"/>
          </p:cNvGraphicFramePr>
          <p:nvPr>
            <p:extLst>
              <p:ext uri="{D42A27DB-BD31-4B8C-83A1-F6EECF244321}">
                <p14:modId xmlns:p14="http://schemas.microsoft.com/office/powerpoint/2010/main" val="115297479"/>
              </p:ext>
            </p:extLst>
          </p:nvPr>
        </p:nvGraphicFramePr>
        <p:xfrm>
          <a:off x="166775" y="2222254"/>
          <a:ext cx="8839201" cy="2593159"/>
        </p:xfrm>
        <a:graphic>
          <a:graphicData uri="http://schemas.openxmlformats.org/drawingml/2006/table">
            <a:tbl>
              <a:tblPr firstRow="1" firstCol="1" bandRow="1">
                <a:tableStyleId>{53E16DD9-AC6D-41A8-A6A0-D293053FCF31}</a:tableStyleId>
              </a:tblPr>
              <a:tblGrid>
                <a:gridCol w="3592452"/>
                <a:gridCol w="1022405"/>
                <a:gridCol w="1135472"/>
                <a:gridCol w="1029624"/>
                <a:gridCol w="1029624"/>
                <a:gridCol w="1029624"/>
              </a:tblGrid>
              <a:tr h="313448">
                <a:tc>
                  <a:txBody>
                    <a:bodyPr/>
                    <a:lstStyle/>
                    <a:p>
                      <a:pPr algn="ctr">
                        <a:lnSpc>
                          <a:spcPct val="115000"/>
                        </a:lnSpc>
                        <a:spcAft>
                          <a:spcPts val="0"/>
                        </a:spcAft>
                      </a:pPr>
                      <a:r>
                        <a:rPr lang="ru-RU" sz="1000" b="1" dirty="0" smtClean="0">
                          <a:solidFill>
                            <a:srgbClr val="FFFFFF"/>
                          </a:solidFill>
                          <a:effectLst/>
                          <a:latin typeface="Inter SemiBold"/>
                          <a:ea typeface="Calibri"/>
                          <a:cs typeface="Times New Roman"/>
                        </a:rPr>
                        <a:t>Программа / подпрограмма</a:t>
                      </a:r>
                      <a:endParaRPr lang="ru-RU" sz="900" dirty="0">
                        <a:solidFill>
                          <a:srgbClr val="FFFFFF"/>
                        </a:solidFill>
                        <a:effectLst/>
                        <a:latin typeface="Inter SemiBold"/>
                        <a:ea typeface="Calibri"/>
                        <a:cs typeface="Times New Roman"/>
                      </a:endParaRPr>
                    </a:p>
                  </a:txBody>
                  <a:tcPr marL="39786" marR="39786" marT="0" marB="0" anchor="ctr">
                    <a:solidFill>
                      <a:schemeClr val="accent2"/>
                    </a:solidFill>
                  </a:tcPr>
                </a:tc>
                <a:tc>
                  <a:txBody>
                    <a:bodyPr/>
                    <a:lstStyle/>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2024</a:t>
                      </a:r>
                    </a:p>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отчет</a:t>
                      </a:r>
                    </a:p>
                  </a:txBody>
                  <a:tcPr marL="132911" marR="4923" marT="4923" marB="0" anchor="ctr">
                    <a:solidFill>
                      <a:schemeClr val="accent2"/>
                    </a:solidFill>
                  </a:tcPr>
                </a:tc>
                <a:tc>
                  <a:txBody>
                    <a:bodyPr/>
                    <a:lstStyle/>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2025</a:t>
                      </a:r>
                    </a:p>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оценка</a:t>
                      </a:r>
                    </a:p>
                  </a:txBody>
                  <a:tcPr marL="132911" marR="4923" marT="4923" marB="0" anchor="ctr">
                    <a:solidFill>
                      <a:schemeClr val="accent2"/>
                    </a:solidFill>
                  </a:tcPr>
                </a:tc>
                <a:tc>
                  <a:txBody>
                    <a:bodyPr/>
                    <a:lstStyle/>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dirty="0" smtClean="0">
                          <a:solidFill>
                            <a:srgbClr val="FFFFFF"/>
                          </a:solidFill>
                          <a:effectLst/>
                          <a:latin typeface="Be Vietnam Pro"/>
                        </a:rPr>
                        <a:t>2026</a:t>
                      </a:r>
                    </a:p>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план</a:t>
                      </a:r>
                      <a:endParaRPr lang="ru-RU" sz="1100" b="1" i="0" u="none" strike="noStrike" cap="none" dirty="0">
                        <a:solidFill>
                          <a:srgbClr val="FFFFFF"/>
                        </a:solidFill>
                        <a:effectLst/>
                        <a:latin typeface="Be Vietnam Pro"/>
                        <a:ea typeface="+mn-ea"/>
                        <a:cs typeface="+mn-cs"/>
                        <a:sym typeface="Arial"/>
                      </a:endParaRPr>
                    </a:p>
                  </a:txBody>
                  <a:tcPr marL="5606" marR="5606" marT="5606" marB="0" anchor="ctr">
                    <a:solidFill>
                      <a:schemeClr val="accent2"/>
                    </a:solidFill>
                  </a:tcPr>
                </a:tc>
                <a:tc>
                  <a:txBody>
                    <a:bodyPr/>
                    <a:lstStyle/>
                    <a:p>
                      <a:pPr marR="0" algn="ctr" rtl="0" fontAlgn="ctr">
                        <a:lnSpc>
                          <a:spcPct val="100000"/>
                        </a:lnSpc>
                        <a:spcBef>
                          <a:spcPts val="0"/>
                        </a:spcBef>
                        <a:spcAft>
                          <a:spcPts val="0"/>
                        </a:spcAft>
                        <a:buClr>
                          <a:srgbClr val="000000"/>
                        </a:buClr>
                        <a:buFont typeface="Arial"/>
                      </a:pPr>
                      <a:r>
                        <a:rPr lang="ru-RU" sz="1100" b="1" i="0" u="none" strike="noStrike" cap="none" dirty="0" smtClean="0">
                          <a:solidFill>
                            <a:srgbClr val="FFFFFF"/>
                          </a:solidFill>
                          <a:effectLst/>
                          <a:latin typeface="Be Vietnam Pro"/>
                          <a:ea typeface="+mn-ea"/>
                          <a:cs typeface="+mn-cs"/>
                          <a:sym typeface="Arial"/>
                        </a:rPr>
                        <a:t>2027</a:t>
                      </a:r>
                    </a:p>
                    <a:p>
                      <a:pPr marR="0" algn="ctr" rtl="0" fontAlgn="ctr">
                        <a:lnSpc>
                          <a:spcPct val="100000"/>
                        </a:lnSpc>
                        <a:spcBef>
                          <a:spcPts val="0"/>
                        </a:spcBef>
                        <a:spcAft>
                          <a:spcPts val="0"/>
                        </a:spcAft>
                        <a:buClr>
                          <a:srgbClr val="000000"/>
                        </a:buClr>
                        <a:buFont typeface="Arial"/>
                      </a:pPr>
                      <a:r>
                        <a:rPr lang="ru-RU" sz="1100" b="1" i="0" u="none" strike="noStrike" cap="none" dirty="0" smtClean="0">
                          <a:solidFill>
                            <a:srgbClr val="FFFFFF"/>
                          </a:solidFill>
                          <a:effectLst/>
                          <a:latin typeface="Be Vietnam Pro"/>
                          <a:ea typeface="+mn-ea"/>
                          <a:cs typeface="+mn-cs"/>
                          <a:sym typeface="Arial"/>
                        </a:rPr>
                        <a:t>план</a:t>
                      </a:r>
                      <a:endParaRPr lang="ru-RU" sz="1100" b="1" i="0" u="none" strike="noStrike" cap="none" dirty="0">
                        <a:solidFill>
                          <a:srgbClr val="FFFFFF"/>
                        </a:solidFill>
                        <a:effectLst/>
                        <a:latin typeface="Be Vietnam Pro"/>
                        <a:ea typeface="+mn-ea"/>
                        <a:cs typeface="+mn-cs"/>
                        <a:sym typeface="Arial"/>
                      </a:endParaRPr>
                    </a:p>
                  </a:txBody>
                  <a:tcPr marL="4923" marR="4923" marT="4923" marB="0" anchor="ctr">
                    <a:solidFill>
                      <a:schemeClr val="accent2"/>
                    </a:solidFill>
                  </a:tcPr>
                </a:tc>
                <a:tc>
                  <a:txBody>
                    <a:bodyPr/>
                    <a:lstStyle/>
                    <a:p>
                      <a:pPr marR="0" algn="ctr" rtl="0" fontAlgn="ctr">
                        <a:lnSpc>
                          <a:spcPct val="100000"/>
                        </a:lnSpc>
                        <a:spcBef>
                          <a:spcPts val="0"/>
                        </a:spcBef>
                        <a:spcAft>
                          <a:spcPts val="0"/>
                        </a:spcAft>
                        <a:buClr>
                          <a:srgbClr val="000000"/>
                        </a:buClr>
                        <a:buFont typeface="Arial"/>
                      </a:pPr>
                      <a:r>
                        <a:rPr lang="ru-RU" sz="1100" b="1" i="0" u="none" strike="noStrike" cap="none" dirty="0" smtClean="0">
                          <a:solidFill>
                            <a:srgbClr val="FFFFFF"/>
                          </a:solidFill>
                          <a:effectLst/>
                          <a:latin typeface="Be Vietnam Pro"/>
                          <a:ea typeface="+mn-ea"/>
                          <a:cs typeface="+mn-cs"/>
                          <a:sym typeface="Arial"/>
                        </a:rPr>
                        <a:t>2028</a:t>
                      </a:r>
                    </a:p>
                    <a:p>
                      <a:pPr marR="0" algn="ctr" rtl="0" fontAlgn="ctr">
                        <a:lnSpc>
                          <a:spcPct val="100000"/>
                        </a:lnSpc>
                        <a:spcBef>
                          <a:spcPts val="0"/>
                        </a:spcBef>
                        <a:spcAft>
                          <a:spcPts val="0"/>
                        </a:spcAft>
                        <a:buClr>
                          <a:srgbClr val="000000"/>
                        </a:buClr>
                        <a:buFont typeface="Arial"/>
                      </a:pPr>
                      <a:r>
                        <a:rPr lang="ru-RU" sz="1100" b="1" i="0" u="none" strike="noStrike" cap="none" dirty="0" smtClean="0">
                          <a:solidFill>
                            <a:srgbClr val="FFFFFF"/>
                          </a:solidFill>
                          <a:effectLst/>
                          <a:latin typeface="Be Vietnam Pro"/>
                          <a:ea typeface="+mn-ea"/>
                          <a:cs typeface="+mn-cs"/>
                          <a:sym typeface="Arial"/>
                        </a:rPr>
                        <a:t>план</a:t>
                      </a:r>
                      <a:endParaRPr lang="ru-RU" sz="1100" b="1" i="0" u="none" strike="noStrike" cap="none" dirty="0">
                        <a:solidFill>
                          <a:srgbClr val="FFFFFF"/>
                        </a:solidFill>
                        <a:effectLst/>
                        <a:latin typeface="Be Vietnam Pro"/>
                        <a:ea typeface="+mn-ea"/>
                        <a:cs typeface="+mn-cs"/>
                        <a:sym typeface="Arial"/>
                      </a:endParaRPr>
                    </a:p>
                  </a:txBody>
                  <a:tcPr marL="4923" marR="4923" marT="4923" marB="0" anchor="ctr">
                    <a:solidFill>
                      <a:schemeClr val="accent2"/>
                    </a:solidFill>
                  </a:tcPr>
                </a:tc>
              </a:tr>
              <a:tr h="524015">
                <a:tc>
                  <a:txBody>
                    <a:bodyPr/>
                    <a:lstStyle/>
                    <a:p>
                      <a:pPr algn="l">
                        <a:lnSpc>
                          <a:spcPct val="115000"/>
                        </a:lnSpc>
                        <a:spcAft>
                          <a:spcPts val="0"/>
                        </a:spcAft>
                      </a:pPr>
                      <a:r>
                        <a:rPr lang="ru-RU" sz="1000" b="1" dirty="0" smtClean="0">
                          <a:solidFill>
                            <a:schemeClr val="accent5">
                              <a:lumMod val="10000"/>
                            </a:schemeClr>
                          </a:solidFill>
                          <a:effectLst/>
                          <a:latin typeface="Inter SemiBold"/>
                          <a:ea typeface="Calibri"/>
                          <a:cs typeface="Times New Roman"/>
                        </a:rPr>
                        <a:t>ИТОГО расходов по МП </a:t>
                      </a:r>
                      <a:r>
                        <a:rPr lang="ru-RU" sz="1000" b="1" dirty="0" smtClean="0">
                          <a:effectLst/>
                          <a:latin typeface="Inter SemiBold"/>
                        </a:rPr>
                        <a:t>«</a:t>
                      </a:r>
                      <a:r>
                        <a:rPr lang="ru-RU" sz="1000" b="1" dirty="0">
                          <a:effectLst/>
                          <a:latin typeface="Inter SemiBold"/>
                        </a:rPr>
                        <a:t>Муниципальное управление</a:t>
                      </a:r>
                      <a:r>
                        <a:rPr lang="ru-RU" sz="1000" b="1" dirty="0" smtClean="0">
                          <a:effectLst/>
                          <a:latin typeface="Inter SemiBold"/>
                        </a:rPr>
                        <a:t>», в </a:t>
                      </a:r>
                      <a:r>
                        <a:rPr lang="ru-RU" sz="1000" b="1" dirty="0">
                          <a:effectLst/>
                          <a:latin typeface="Inter SemiBold"/>
                        </a:rPr>
                        <a:t>том числе:</a:t>
                      </a:r>
                      <a:endParaRPr lang="ru-RU" sz="1000" b="1" dirty="0">
                        <a:effectLst/>
                        <a:latin typeface="Inter SemiBold"/>
                        <a:ea typeface="Calibri"/>
                        <a:cs typeface="Times New Roman"/>
                      </a:endParaRPr>
                    </a:p>
                  </a:txBody>
                  <a:tcPr marL="44859" marR="44859" marT="0" marB="0" anchor="ctr">
                    <a:solidFill>
                      <a:schemeClr val="tx2">
                        <a:lumMod val="90000"/>
                      </a:schemeClr>
                    </a:solidFill>
                  </a:tcPr>
                </a:tc>
                <a:tc>
                  <a:txBody>
                    <a:bodyPr/>
                    <a:lstStyle/>
                    <a:p>
                      <a:pPr algn="r">
                        <a:lnSpc>
                          <a:spcPct val="115000"/>
                        </a:lnSpc>
                        <a:spcAft>
                          <a:spcPts val="0"/>
                        </a:spcAft>
                      </a:pPr>
                      <a:r>
                        <a:rPr lang="ru-RU" sz="1000" b="1" dirty="0" smtClean="0">
                          <a:effectLst/>
                          <a:latin typeface="Inter SemiBold"/>
                        </a:rPr>
                        <a:t>260 235,5</a:t>
                      </a:r>
                      <a:endParaRPr lang="ru-RU" sz="1000" b="1" dirty="0">
                        <a:effectLst/>
                        <a:latin typeface="Inter SemiBold"/>
                        <a:ea typeface="Calibri"/>
                        <a:cs typeface="Times New Roman"/>
                      </a:endParaRPr>
                    </a:p>
                  </a:txBody>
                  <a:tcPr marL="44859" marR="44859" marT="0" marB="0" anchor="ctr">
                    <a:solidFill>
                      <a:schemeClr val="tx2">
                        <a:lumMod val="90000"/>
                      </a:schemeClr>
                    </a:solidFill>
                  </a:tcPr>
                </a:tc>
                <a:tc>
                  <a:txBody>
                    <a:bodyPr/>
                    <a:lstStyle/>
                    <a:p>
                      <a:pPr algn="r">
                        <a:lnSpc>
                          <a:spcPct val="115000"/>
                        </a:lnSpc>
                        <a:spcAft>
                          <a:spcPts val="0"/>
                        </a:spcAft>
                      </a:pPr>
                      <a:r>
                        <a:rPr lang="ru-RU" sz="1000" b="1" dirty="0" smtClean="0">
                          <a:effectLst/>
                          <a:latin typeface="Inter SemiBold"/>
                        </a:rPr>
                        <a:t>349 821,46</a:t>
                      </a:r>
                      <a:endParaRPr lang="ru-RU" sz="1000" b="1" dirty="0">
                        <a:effectLst/>
                        <a:latin typeface="Inter SemiBold"/>
                        <a:ea typeface="Calibri"/>
                        <a:cs typeface="Times New Roman"/>
                      </a:endParaRPr>
                    </a:p>
                  </a:txBody>
                  <a:tcPr marL="44859" marR="44859" marT="0" marB="0" anchor="ctr">
                    <a:solidFill>
                      <a:schemeClr val="tx2">
                        <a:lumMod val="90000"/>
                      </a:schemeClr>
                    </a:solidFill>
                  </a:tcPr>
                </a:tc>
                <a:tc>
                  <a:txBody>
                    <a:bodyPr/>
                    <a:lstStyle/>
                    <a:p>
                      <a:pPr algn="r">
                        <a:lnSpc>
                          <a:spcPct val="115000"/>
                        </a:lnSpc>
                        <a:spcAft>
                          <a:spcPts val="0"/>
                        </a:spcAft>
                      </a:pPr>
                      <a:r>
                        <a:rPr lang="ru-RU" sz="1000" b="1" dirty="0" smtClean="0">
                          <a:effectLst/>
                          <a:latin typeface="Inter SemiBold"/>
                        </a:rPr>
                        <a:t>455 691,54</a:t>
                      </a:r>
                    </a:p>
                  </a:txBody>
                  <a:tcPr marL="44859" marR="44859" marT="0" marB="0" anchor="ctr">
                    <a:solidFill>
                      <a:schemeClr val="tx2">
                        <a:lumMod val="90000"/>
                      </a:schemeClr>
                    </a:solidFill>
                  </a:tcPr>
                </a:tc>
                <a:tc>
                  <a:txBody>
                    <a:bodyPr/>
                    <a:lstStyle/>
                    <a:p>
                      <a:pPr algn="r">
                        <a:lnSpc>
                          <a:spcPct val="115000"/>
                        </a:lnSpc>
                        <a:spcAft>
                          <a:spcPts val="0"/>
                        </a:spcAft>
                      </a:pPr>
                      <a:r>
                        <a:rPr lang="ru-RU" sz="1000" b="1" dirty="0" smtClean="0">
                          <a:effectLst/>
                          <a:latin typeface="Inter SemiBold"/>
                        </a:rPr>
                        <a:t>536 257,60</a:t>
                      </a:r>
                      <a:endParaRPr lang="ru-RU" sz="1000" b="1" dirty="0">
                        <a:effectLst/>
                        <a:latin typeface="Inter SemiBold"/>
                        <a:ea typeface="Calibri"/>
                        <a:cs typeface="Times New Roman"/>
                      </a:endParaRPr>
                    </a:p>
                  </a:txBody>
                  <a:tcPr marL="44859" marR="44859" marT="0" marB="0" anchor="ctr">
                    <a:solidFill>
                      <a:schemeClr val="tx2">
                        <a:lumMod val="90000"/>
                      </a:schemeClr>
                    </a:solidFill>
                  </a:tcPr>
                </a:tc>
                <a:tc>
                  <a:txBody>
                    <a:bodyPr/>
                    <a:lstStyle/>
                    <a:p>
                      <a:pPr algn="r">
                        <a:lnSpc>
                          <a:spcPct val="115000"/>
                        </a:lnSpc>
                        <a:spcAft>
                          <a:spcPts val="0"/>
                        </a:spcAft>
                      </a:pPr>
                      <a:r>
                        <a:rPr lang="ru-RU" sz="1000" b="1" dirty="0" smtClean="0">
                          <a:effectLst/>
                          <a:latin typeface="Inter SemiBold"/>
                        </a:rPr>
                        <a:t>612 454,96</a:t>
                      </a:r>
                      <a:endParaRPr lang="ru-RU" sz="1000" b="1" dirty="0">
                        <a:effectLst/>
                        <a:latin typeface="Inter SemiBold"/>
                        <a:ea typeface="Calibri"/>
                        <a:cs typeface="Times New Roman"/>
                      </a:endParaRPr>
                    </a:p>
                  </a:txBody>
                  <a:tcPr marL="44859" marR="44859" marT="0" marB="0" anchor="ctr">
                    <a:solidFill>
                      <a:schemeClr val="tx2">
                        <a:lumMod val="90000"/>
                      </a:schemeClr>
                    </a:solidFill>
                  </a:tcPr>
                </a:tc>
              </a:tr>
              <a:tr h="250719">
                <a:tc>
                  <a:txBody>
                    <a:bodyPr/>
                    <a:lstStyle/>
                    <a:p>
                      <a:pPr marL="342900" lvl="0" indent="-342900" algn="l">
                        <a:lnSpc>
                          <a:spcPct val="115000"/>
                        </a:lnSpc>
                        <a:spcAft>
                          <a:spcPts val="0"/>
                        </a:spcAft>
                        <a:buSzPts val="1200"/>
                        <a:buFont typeface="Wingdings"/>
                        <a:buChar char=""/>
                      </a:pPr>
                      <a:r>
                        <a:rPr lang="ru-RU" sz="1000" dirty="0">
                          <a:effectLst/>
                          <a:latin typeface="Inter SemiBold"/>
                        </a:rPr>
                        <a:t>Организация муниципального управления </a:t>
                      </a:r>
                    </a:p>
                  </a:txBody>
                  <a:tcPr marL="44859" marR="44859" marT="0" marB="0" anchor="ctr"/>
                </a:tc>
                <a:tc>
                  <a:txBody>
                    <a:bodyPr/>
                    <a:lstStyle/>
                    <a:p>
                      <a:pPr algn="r">
                        <a:lnSpc>
                          <a:spcPct val="115000"/>
                        </a:lnSpc>
                        <a:spcAft>
                          <a:spcPts val="0"/>
                        </a:spcAft>
                      </a:pPr>
                      <a:r>
                        <a:rPr lang="en-US" sz="1000" dirty="0" smtClean="0">
                          <a:effectLst/>
                          <a:latin typeface="Inter SemiBold"/>
                        </a:rPr>
                        <a:t>210 </a:t>
                      </a:r>
                      <a:r>
                        <a:rPr lang="ru-RU" sz="1000" dirty="0" smtClean="0">
                          <a:effectLst/>
                          <a:latin typeface="Inter SemiBold"/>
                        </a:rPr>
                        <a:t>737,2</a:t>
                      </a:r>
                      <a:endParaRPr lang="ru-RU" sz="1000" dirty="0">
                        <a:effectLst/>
                        <a:latin typeface="Inter SemiBold"/>
                        <a:ea typeface="Calibri"/>
                        <a:cs typeface="Times New Roman"/>
                      </a:endParaRPr>
                    </a:p>
                  </a:txBody>
                  <a:tcPr marL="44859" marR="44859" marT="0" marB="0" anchor="ctr"/>
                </a:tc>
                <a:tc>
                  <a:txBody>
                    <a:bodyPr/>
                    <a:lstStyle/>
                    <a:p>
                      <a:pPr algn="r">
                        <a:lnSpc>
                          <a:spcPct val="115000"/>
                        </a:lnSpc>
                        <a:spcAft>
                          <a:spcPts val="0"/>
                        </a:spcAft>
                      </a:pPr>
                      <a:r>
                        <a:rPr lang="en-US" sz="1000" dirty="0" smtClean="0">
                          <a:effectLst/>
                          <a:latin typeface="Inter SemiBold"/>
                        </a:rPr>
                        <a:t>2</a:t>
                      </a:r>
                      <a:r>
                        <a:rPr lang="ru-RU" sz="1000" dirty="0" smtClean="0">
                          <a:effectLst/>
                          <a:latin typeface="Inter SemiBold"/>
                        </a:rPr>
                        <a:t>49 497,07</a:t>
                      </a:r>
                      <a:endParaRPr lang="ru-RU" sz="1000" dirty="0">
                        <a:effectLst/>
                        <a:latin typeface="Inter SemiBold"/>
                        <a:ea typeface="Calibri"/>
                        <a:cs typeface="Times New Roman"/>
                      </a:endParaRPr>
                    </a:p>
                  </a:txBody>
                  <a:tcPr marL="44859" marR="44859" marT="0" marB="0" anchor="ctr"/>
                </a:tc>
                <a:tc>
                  <a:txBody>
                    <a:bodyPr/>
                    <a:lstStyle/>
                    <a:p>
                      <a:pPr algn="r">
                        <a:lnSpc>
                          <a:spcPct val="115000"/>
                        </a:lnSpc>
                        <a:spcAft>
                          <a:spcPts val="0"/>
                        </a:spcAft>
                      </a:pPr>
                      <a:r>
                        <a:rPr lang="ru-RU" sz="1000" dirty="0" smtClean="0">
                          <a:effectLst/>
                          <a:latin typeface="Inter SemiBold"/>
                        </a:rPr>
                        <a:t>273 829,83</a:t>
                      </a:r>
                    </a:p>
                  </a:txBody>
                  <a:tcPr marL="44859" marR="44859" marT="0" marB="0" anchor="ctr"/>
                </a:tc>
                <a:tc>
                  <a:txBody>
                    <a:bodyPr/>
                    <a:lstStyle/>
                    <a:p>
                      <a:pPr algn="r">
                        <a:lnSpc>
                          <a:spcPct val="115000"/>
                        </a:lnSpc>
                        <a:spcAft>
                          <a:spcPts val="0"/>
                        </a:spcAft>
                      </a:pPr>
                      <a:r>
                        <a:rPr lang="ru-RU" sz="1000" dirty="0" smtClean="0">
                          <a:effectLst/>
                          <a:latin typeface="Inter SemiBold"/>
                        </a:rPr>
                        <a:t>284 875,65</a:t>
                      </a:r>
                      <a:endParaRPr lang="ru-RU" sz="1000" dirty="0">
                        <a:effectLst/>
                        <a:latin typeface="Inter SemiBold"/>
                        <a:ea typeface="Calibri"/>
                        <a:cs typeface="Times New Roman"/>
                      </a:endParaRPr>
                    </a:p>
                  </a:txBody>
                  <a:tcPr marL="44859" marR="44859" marT="0" marB="0" anchor="ctr"/>
                </a:tc>
                <a:tc>
                  <a:txBody>
                    <a:bodyPr/>
                    <a:lstStyle/>
                    <a:p>
                      <a:pPr algn="r">
                        <a:lnSpc>
                          <a:spcPct val="115000"/>
                        </a:lnSpc>
                        <a:spcAft>
                          <a:spcPts val="0"/>
                        </a:spcAft>
                      </a:pPr>
                      <a:r>
                        <a:rPr lang="ru-RU" sz="1000" dirty="0" smtClean="0">
                          <a:effectLst/>
                          <a:latin typeface="Inter SemiBold"/>
                        </a:rPr>
                        <a:t>286 154,36</a:t>
                      </a:r>
                      <a:endParaRPr lang="ru-RU" sz="1000" dirty="0">
                        <a:effectLst/>
                        <a:latin typeface="Inter SemiBold"/>
                        <a:ea typeface="Calibri"/>
                        <a:cs typeface="Times New Roman"/>
                      </a:endParaRPr>
                    </a:p>
                  </a:txBody>
                  <a:tcPr marL="44859" marR="44859" marT="0" marB="0" anchor="ctr"/>
                </a:tc>
              </a:tr>
              <a:tr h="250719">
                <a:tc>
                  <a:txBody>
                    <a:bodyPr/>
                    <a:lstStyle/>
                    <a:p>
                      <a:pPr marL="342900" lvl="0" indent="-342900" algn="l">
                        <a:lnSpc>
                          <a:spcPct val="115000"/>
                        </a:lnSpc>
                        <a:spcAft>
                          <a:spcPts val="0"/>
                        </a:spcAft>
                        <a:buSzPts val="1200"/>
                        <a:buFont typeface="Wingdings"/>
                        <a:buChar char=""/>
                      </a:pPr>
                      <a:r>
                        <a:rPr lang="ru-RU" sz="1000" dirty="0">
                          <a:effectLst/>
                          <a:latin typeface="Inter SemiBold"/>
                        </a:rPr>
                        <a:t>Управление муниципальными финансами </a:t>
                      </a:r>
                    </a:p>
                  </a:txBody>
                  <a:tcPr marL="44859" marR="44859" marT="0" marB="0" anchor="ctr"/>
                </a:tc>
                <a:tc>
                  <a:txBody>
                    <a:bodyPr/>
                    <a:lstStyle/>
                    <a:p>
                      <a:pPr algn="r">
                        <a:lnSpc>
                          <a:spcPct val="115000"/>
                        </a:lnSpc>
                        <a:spcAft>
                          <a:spcPts val="0"/>
                        </a:spcAft>
                      </a:pPr>
                      <a:r>
                        <a:rPr lang="ru-RU" sz="1000" dirty="0" smtClean="0">
                          <a:effectLst/>
                          <a:latin typeface="Inter SemiBold"/>
                          <a:ea typeface="Calibri"/>
                          <a:cs typeface="Arial"/>
                        </a:rPr>
                        <a:t>29 925,4</a:t>
                      </a:r>
                      <a:endParaRPr lang="ru-RU" sz="1000" dirty="0">
                        <a:effectLst/>
                        <a:latin typeface="Inter SemiBold"/>
                        <a:ea typeface="Calibri"/>
                        <a:cs typeface="Times New Roman"/>
                      </a:endParaRPr>
                    </a:p>
                  </a:txBody>
                  <a:tcPr marL="44859" marR="44859" marT="0" marB="0" anchor="ctr"/>
                </a:tc>
                <a:tc>
                  <a:txBody>
                    <a:bodyPr/>
                    <a:lstStyle/>
                    <a:p>
                      <a:pPr algn="r">
                        <a:lnSpc>
                          <a:spcPct val="115000"/>
                        </a:lnSpc>
                        <a:spcAft>
                          <a:spcPts val="0"/>
                        </a:spcAft>
                      </a:pPr>
                      <a:r>
                        <a:rPr lang="ru-RU" sz="1000" dirty="0" smtClean="0">
                          <a:effectLst/>
                          <a:latin typeface="Inter SemiBold"/>
                          <a:ea typeface="Calibri"/>
                          <a:cs typeface="Arial"/>
                        </a:rPr>
                        <a:t>60 003,46</a:t>
                      </a:r>
                      <a:endParaRPr lang="ru-RU" sz="1000" dirty="0">
                        <a:effectLst/>
                        <a:latin typeface="Inter SemiBold"/>
                        <a:ea typeface="Calibri"/>
                        <a:cs typeface="Times New Roman"/>
                      </a:endParaRPr>
                    </a:p>
                  </a:txBody>
                  <a:tcPr marL="44859" marR="44859" marT="0" marB="0" anchor="ctr"/>
                </a:tc>
                <a:tc>
                  <a:txBody>
                    <a:bodyPr/>
                    <a:lstStyle/>
                    <a:p>
                      <a:pPr algn="r">
                        <a:lnSpc>
                          <a:spcPct val="115000"/>
                        </a:lnSpc>
                        <a:spcAft>
                          <a:spcPts val="0"/>
                        </a:spcAft>
                      </a:pPr>
                      <a:r>
                        <a:rPr lang="ru-RU" sz="1000" dirty="0" smtClean="0">
                          <a:effectLst/>
                          <a:latin typeface="Inter SemiBold"/>
                        </a:rPr>
                        <a:t>151 344,08</a:t>
                      </a:r>
                    </a:p>
                  </a:txBody>
                  <a:tcPr marL="44859" marR="44859" marT="0" marB="0" anchor="ctr"/>
                </a:tc>
                <a:tc>
                  <a:txBody>
                    <a:bodyPr/>
                    <a:lstStyle/>
                    <a:p>
                      <a:pPr algn="r">
                        <a:lnSpc>
                          <a:spcPct val="115000"/>
                        </a:lnSpc>
                        <a:spcAft>
                          <a:spcPts val="0"/>
                        </a:spcAft>
                      </a:pPr>
                      <a:r>
                        <a:rPr lang="ru-RU" sz="1000" dirty="0" smtClean="0">
                          <a:effectLst/>
                          <a:latin typeface="Inter SemiBold"/>
                        </a:rPr>
                        <a:t>224 012,95</a:t>
                      </a:r>
                      <a:endParaRPr lang="ru-RU" sz="1000" dirty="0">
                        <a:effectLst/>
                        <a:latin typeface="Inter SemiBold"/>
                        <a:ea typeface="Calibri"/>
                        <a:cs typeface="Times New Roman"/>
                      </a:endParaRPr>
                    </a:p>
                  </a:txBody>
                  <a:tcPr marL="44859" marR="44859" marT="0" marB="0" anchor="ctr"/>
                </a:tc>
                <a:tc>
                  <a:txBody>
                    <a:bodyPr/>
                    <a:lstStyle/>
                    <a:p>
                      <a:pPr algn="r">
                        <a:lnSpc>
                          <a:spcPct val="115000"/>
                        </a:lnSpc>
                        <a:spcAft>
                          <a:spcPts val="0"/>
                        </a:spcAft>
                      </a:pPr>
                      <a:r>
                        <a:rPr lang="ru-RU" sz="1000" dirty="0" smtClean="0">
                          <a:effectLst/>
                          <a:latin typeface="Inter SemiBold"/>
                        </a:rPr>
                        <a:t>298 573,60</a:t>
                      </a:r>
                      <a:endParaRPr lang="ru-RU" sz="1000" dirty="0">
                        <a:effectLst/>
                        <a:latin typeface="Inter SemiBold"/>
                        <a:ea typeface="Calibri"/>
                        <a:cs typeface="Times New Roman"/>
                      </a:endParaRPr>
                    </a:p>
                  </a:txBody>
                  <a:tcPr marL="44859" marR="44859" marT="0" marB="0" anchor="ctr"/>
                </a:tc>
              </a:tr>
              <a:tr h="336120">
                <a:tc>
                  <a:txBody>
                    <a:bodyPr/>
                    <a:lstStyle/>
                    <a:p>
                      <a:pPr marL="342900" lvl="0" indent="-342900" algn="l">
                        <a:lnSpc>
                          <a:spcPct val="115000"/>
                        </a:lnSpc>
                        <a:spcAft>
                          <a:spcPts val="0"/>
                        </a:spcAft>
                        <a:buSzPts val="1200"/>
                        <a:buFont typeface="Wingdings"/>
                        <a:buChar char=""/>
                      </a:pPr>
                      <a:r>
                        <a:rPr lang="ru-RU" sz="1000" dirty="0">
                          <a:effectLst/>
                          <a:latin typeface="Inter SemiBold"/>
                        </a:rPr>
                        <a:t>Управление муниципальным имуществом и земельными ресурсами  </a:t>
                      </a:r>
                      <a:endParaRPr lang="ru-RU" sz="1000" dirty="0">
                        <a:effectLst/>
                        <a:latin typeface="Inter SemiBold"/>
                        <a:ea typeface="Calibri"/>
                        <a:cs typeface="Times New Roman"/>
                      </a:endParaRPr>
                    </a:p>
                  </a:txBody>
                  <a:tcPr marL="44859" marR="44859" marT="0" marB="0" anchor="ctr"/>
                </a:tc>
                <a:tc>
                  <a:txBody>
                    <a:bodyPr/>
                    <a:lstStyle/>
                    <a:p>
                      <a:pPr algn="r">
                        <a:lnSpc>
                          <a:spcPct val="115000"/>
                        </a:lnSpc>
                        <a:spcAft>
                          <a:spcPts val="0"/>
                        </a:spcAft>
                      </a:pPr>
                      <a:r>
                        <a:rPr lang="ru-RU" sz="1000" dirty="0" smtClean="0">
                          <a:effectLst/>
                          <a:latin typeface="Inter SemiBold"/>
                        </a:rPr>
                        <a:t>19 572,9</a:t>
                      </a:r>
                      <a:endParaRPr lang="ru-RU" sz="1000" dirty="0">
                        <a:effectLst/>
                        <a:latin typeface="Inter SemiBold"/>
                        <a:ea typeface="Calibri"/>
                        <a:cs typeface="Times New Roman"/>
                      </a:endParaRPr>
                    </a:p>
                  </a:txBody>
                  <a:tcPr marL="44859" marR="44859" marT="0" marB="0" anchor="ctr"/>
                </a:tc>
                <a:tc>
                  <a:txBody>
                    <a:bodyPr/>
                    <a:lstStyle/>
                    <a:p>
                      <a:pPr algn="r">
                        <a:lnSpc>
                          <a:spcPct val="115000"/>
                        </a:lnSpc>
                        <a:spcAft>
                          <a:spcPts val="0"/>
                        </a:spcAft>
                      </a:pPr>
                      <a:r>
                        <a:rPr lang="ru-RU" sz="1000" dirty="0" smtClean="0">
                          <a:effectLst/>
                          <a:latin typeface="Inter SemiBold"/>
                        </a:rPr>
                        <a:t>40 320,92</a:t>
                      </a:r>
                      <a:endParaRPr lang="ru-RU" sz="1000" dirty="0">
                        <a:effectLst/>
                        <a:latin typeface="Inter SemiBold"/>
                        <a:ea typeface="Calibri"/>
                        <a:cs typeface="Times New Roman"/>
                      </a:endParaRPr>
                    </a:p>
                  </a:txBody>
                  <a:tcPr marL="44859" marR="44859" marT="0" marB="0" anchor="ctr"/>
                </a:tc>
                <a:tc>
                  <a:txBody>
                    <a:bodyPr/>
                    <a:lstStyle/>
                    <a:p>
                      <a:pPr algn="r">
                        <a:lnSpc>
                          <a:spcPct val="115000"/>
                        </a:lnSpc>
                        <a:spcAft>
                          <a:spcPts val="0"/>
                        </a:spcAft>
                      </a:pPr>
                      <a:r>
                        <a:rPr lang="ru-RU" sz="1000" dirty="0" smtClean="0">
                          <a:effectLst/>
                          <a:latin typeface="Inter SemiBold"/>
                        </a:rPr>
                        <a:t>30 517,62</a:t>
                      </a:r>
                    </a:p>
                  </a:txBody>
                  <a:tcPr marL="44859" marR="44859" marT="0" marB="0" anchor="ctr"/>
                </a:tc>
                <a:tc>
                  <a:txBody>
                    <a:bodyPr/>
                    <a:lstStyle/>
                    <a:p>
                      <a:pPr algn="r">
                        <a:lnSpc>
                          <a:spcPct val="115000"/>
                        </a:lnSpc>
                        <a:spcAft>
                          <a:spcPts val="0"/>
                        </a:spcAft>
                      </a:pPr>
                      <a:r>
                        <a:rPr lang="ru-RU" sz="1000" dirty="0" smtClean="0">
                          <a:effectLst/>
                          <a:latin typeface="Inter SemiBold"/>
                        </a:rPr>
                        <a:t>27 369,00</a:t>
                      </a:r>
                      <a:endParaRPr lang="ru-RU" sz="1000" dirty="0">
                        <a:effectLst/>
                        <a:latin typeface="Inter SemiBold"/>
                        <a:ea typeface="Calibri"/>
                        <a:cs typeface="Times New Roman"/>
                      </a:endParaRPr>
                    </a:p>
                  </a:txBody>
                  <a:tcPr marL="44859" marR="44859" marT="0" marB="0" anchor="ctr"/>
                </a:tc>
                <a:tc>
                  <a:txBody>
                    <a:bodyPr/>
                    <a:lstStyle/>
                    <a:p>
                      <a:pPr algn="r">
                        <a:lnSpc>
                          <a:spcPct val="115000"/>
                        </a:lnSpc>
                        <a:spcAft>
                          <a:spcPts val="0"/>
                        </a:spcAft>
                      </a:pPr>
                      <a:r>
                        <a:rPr lang="ru-RU" sz="1000" dirty="0" smtClean="0">
                          <a:effectLst/>
                          <a:latin typeface="Inter SemiBold"/>
                        </a:rPr>
                        <a:t>27 727,00</a:t>
                      </a:r>
                      <a:endParaRPr lang="ru-RU" sz="1000" dirty="0">
                        <a:effectLst/>
                        <a:latin typeface="Inter SemiBold"/>
                        <a:ea typeface="Calibri"/>
                        <a:cs typeface="Times New Roman"/>
                      </a:endParaRPr>
                    </a:p>
                  </a:txBody>
                  <a:tcPr marL="44859" marR="44859" marT="0" marB="0" anchor="ctr"/>
                </a:tc>
              </a:tr>
              <a:tr h="313448">
                <a:tc>
                  <a:txBody>
                    <a:bodyPr/>
                    <a:lstStyle/>
                    <a:p>
                      <a:pPr marL="342900" lvl="0" indent="-342900" algn="l">
                        <a:lnSpc>
                          <a:spcPct val="115000"/>
                        </a:lnSpc>
                        <a:spcAft>
                          <a:spcPts val="0"/>
                        </a:spcAft>
                        <a:buSzPts val="1200"/>
                        <a:buFont typeface="Wingdings"/>
                        <a:buChar char=""/>
                      </a:pPr>
                      <a:r>
                        <a:rPr lang="ru-RU" sz="1000">
                          <a:effectLst/>
                          <a:latin typeface="Inter SemiBold"/>
                        </a:rPr>
                        <a:t>Архивное дело</a:t>
                      </a:r>
                      <a:endParaRPr lang="ru-RU" sz="1000">
                        <a:effectLst/>
                        <a:latin typeface="Inter SemiBold"/>
                        <a:ea typeface="Calibri"/>
                        <a:cs typeface="Times New Roman"/>
                      </a:endParaRPr>
                    </a:p>
                  </a:txBody>
                  <a:tcPr marL="44859" marR="44859" marT="0" marB="0" anchor="ctr"/>
                </a:tc>
                <a:tc gridSpan="5">
                  <a:txBody>
                    <a:bodyPr/>
                    <a:lstStyle/>
                    <a:p>
                      <a:pPr algn="ctr">
                        <a:lnSpc>
                          <a:spcPct val="115000"/>
                        </a:lnSpc>
                        <a:spcAft>
                          <a:spcPts val="0"/>
                        </a:spcAft>
                      </a:pPr>
                      <a:r>
                        <a:rPr lang="ru-RU" sz="1000" dirty="0">
                          <a:effectLst/>
                          <a:latin typeface="Inter SemiBold"/>
                        </a:rPr>
                        <a:t>Расходы осуществляются в подпрограмме  «Организация муниципального управления»</a:t>
                      </a:r>
                      <a:endParaRPr lang="ru-RU" sz="1000" dirty="0">
                        <a:effectLst/>
                        <a:latin typeface="Inter SemiBold"/>
                        <a:ea typeface="Calibri"/>
                        <a:cs typeface="Times New Roman"/>
                      </a:endParaRPr>
                    </a:p>
                  </a:txBody>
                  <a:tcPr marL="44859" marR="44859" marT="0" marB="0" anchor="ct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r>
              <a:tr h="506928">
                <a:tc>
                  <a:txBody>
                    <a:bodyPr/>
                    <a:lstStyle/>
                    <a:p>
                      <a:pPr marL="342900" lvl="0" indent="-342900" algn="l">
                        <a:lnSpc>
                          <a:spcPct val="115000"/>
                        </a:lnSpc>
                        <a:spcAft>
                          <a:spcPts val="0"/>
                        </a:spcAft>
                        <a:buSzPts val="1200"/>
                        <a:buFont typeface="Wingdings"/>
                        <a:buChar char=""/>
                      </a:pPr>
                      <a:r>
                        <a:rPr lang="ru-RU" sz="1000">
                          <a:effectLst/>
                          <a:latin typeface="Inter SemiBold"/>
                        </a:rPr>
                        <a:t>Создание условий для государственной регистрации актов гражданского состояния в муниципальном образовании «Увинский район»</a:t>
                      </a:r>
                      <a:endParaRPr lang="ru-RU" sz="1000">
                        <a:effectLst/>
                        <a:latin typeface="Inter SemiBold"/>
                        <a:ea typeface="Calibri"/>
                        <a:cs typeface="Times New Roman"/>
                      </a:endParaRPr>
                    </a:p>
                  </a:txBody>
                  <a:tcPr marL="44859" marR="44859" marT="0" marB="0" anchor="ctr"/>
                </a:tc>
                <a:tc gridSpan="5">
                  <a:txBody>
                    <a:bodyPr/>
                    <a:lstStyle/>
                    <a:p>
                      <a:pPr algn="ctr">
                        <a:lnSpc>
                          <a:spcPct val="115000"/>
                        </a:lnSpc>
                        <a:spcAft>
                          <a:spcPts val="0"/>
                        </a:spcAft>
                      </a:pPr>
                      <a:r>
                        <a:rPr lang="ru-RU" sz="1000" dirty="0">
                          <a:effectLst/>
                          <a:latin typeface="Inter SemiBold"/>
                        </a:rPr>
                        <a:t>Расходы осуществляются в подпрограмме  «Организация муниципального управления»</a:t>
                      </a:r>
                      <a:endParaRPr lang="ru-RU" sz="1000" dirty="0">
                        <a:effectLst/>
                        <a:latin typeface="Inter SemiBold"/>
                        <a:ea typeface="Calibri"/>
                        <a:cs typeface="Times New Roman"/>
                      </a:endParaRPr>
                    </a:p>
                  </a:txBody>
                  <a:tcPr marL="44859" marR="44859" marT="0" marB="0" anchor="ct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r>
            </a:tbl>
          </a:graphicData>
        </a:graphic>
      </p:graphicFrame>
      <p:pic>
        <p:nvPicPr>
          <p:cNvPr id="8" name="Picture 2"/>
          <p:cNvPicPr>
            <a:picLocks noChangeAspect="1" noChangeArrowheads="1"/>
          </p:cNvPicPr>
          <p:nvPr/>
        </p:nvPicPr>
        <p:blipFill>
          <a:blip r:embed="rId3">
            <a:duotone>
              <a:schemeClr val="accent3">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18836" y="161256"/>
            <a:ext cx="661045" cy="415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857872389"/>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Таблица 4"/>
          <p:cNvGraphicFramePr>
            <a:graphicFrameLocks noGrp="1"/>
          </p:cNvGraphicFramePr>
          <p:nvPr>
            <p:extLst>
              <p:ext uri="{D42A27DB-BD31-4B8C-83A1-F6EECF244321}">
                <p14:modId xmlns:p14="http://schemas.microsoft.com/office/powerpoint/2010/main" val="2348037170"/>
              </p:ext>
            </p:extLst>
          </p:nvPr>
        </p:nvGraphicFramePr>
        <p:xfrm>
          <a:off x="128452" y="514837"/>
          <a:ext cx="8803276" cy="4368731"/>
        </p:xfrm>
        <a:graphic>
          <a:graphicData uri="http://schemas.openxmlformats.org/drawingml/2006/table">
            <a:tbl>
              <a:tblPr/>
              <a:tblGrid>
                <a:gridCol w="3779198"/>
                <a:gridCol w="744308"/>
                <a:gridCol w="651269"/>
                <a:gridCol w="744308"/>
                <a:gridCol w="744308"/>
                <a:gridCol w="651269"/>
                <a:gridCol w="744308"/>
                <a:gridCol w="744308"/>
              </a:tblGrid>
              <a:tr h="132362">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Наименование целевого показателя (индикатора)</a:t>
                      </a: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Единица измерения</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2023</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2024</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2025</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2026</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2027</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2028</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32007">
                <a:tc vMerge="1">
                  <a:txBody>
                    <a:bodyPr/>
                    <a:lstStyle/>
                    <a:p>
                      <a:endParaRPr lang="ru-RU"/>
                    </a:p>
                  </a:txBody>
                  <a:tcPr/>
                </a:tc>
                <a:tc vMerge="1">
                  <a:txBody>
                    <a:bodyPr/>
                    <a:lstStyle/>
                    <a:p>
                      <a:endParaRPr lang="ru-RU"/>
                    </a:p>
                  </a:txBody>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отчет</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800" b="0"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отчет</a:t>
                      </a:r>
                      <a:endParaRPr kumimoji="0" lang="ru-RU" sz="800" b="0" i="0" u="none" strike="noStrike" kern="0" cap="none" spc="0" normalizeH="0" baseline="0" noProof="0" dirty="0">
                        <a:ln>
                          <a:noFill/>
                        </a:ln>
                        <a:solidFill>
                          <a:srgbClr val="00717D"/>
                        </a:solidFill>
                        <a:effectLst/>
                        <a:uLnTx/>
                        <a:uFillTx/>
                        <a:latin typeface="Inter SemiBold"/>
                        <a:ea typeface="Calibri"/>
                        <a:cs typeface="Times New Roman"/>
                        <a:sym typeface="Arial"/>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оценка</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44708">
                <a:tc gridSpan="8">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1100" b="1"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Подпрограмма «Организация муниципального управления»</a:t>
                      </a:r>
                      <a:endParaRPr kumimoji="0" lang="ru-RU" sz="1100" b="1" i="0" u="none" strike="noStrike" kern="0" cap="none" spc="0" normalizeH="0" baseline="0" noProof="0" dirty="0">
                        <a:ln>
                          <a:noFill/>
                        </a:ln>
                        <a:solidFill>
                          <a:srgbClr val="00717D"/>
                        </a:solidFill>
                        <a:effectLst/>
                        <a:uLnTx/>
                        <a:uFillTx/>
                        <a:latin typeface="Inter SemiBold"/>
                        <a:ea typeface="Times New Roman"/>
                        <a:cs typeface="Times New Roman"/>
                        <a:sym typeface="Arial"/>
                      </a:endParaRPr>
                    </a:p>
                  </a:txBody>
                  <a:tcPr marL="19396" marR="1939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r>
              <a:tr h="309343">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just">
                        <a:lnSpc>
                          <a:spcPct val="115000"/>
                        </a:lnSpc>
                        <a:spcAft>
                          <a:spcPts val="0"/>
                        </a:spcAft>
                        <a:tabLst>
                          <a:tab pos="291465" algn="l"/>
                        </a:tabLst>
                      </a:pPr>
                      <a:r>
                        <a:rPr lang="ru-RU" sz="800" dirty="0">
                          <a:solidFill>
                            <a:schemeClr val="tx1"/>
                          </a:solidFill>
                          <a:effectLst/>
                          <a:latin typeface="Inter SemiBold"/>
                          <a:ea typeface="Times New Roman"/>
                          <a:cs typeface="Times New Roman"/>
                        </a:rPr>
                        <a:t>Удовлетворённость населения деятельностью органов местного самоуправления процент от числа опрошенных</a:t>
                      </a:r>
                      <a:endParaRPr lang="ru-RU" sz="800" dirty="0">
                        <a:solidFill>
                          <a:schemeClr val="tx1"/>
                        </a:solidFill>
                        <a:effectLst/>
                        <a:latin typeface="Inter SemiBold"/>
                        <a:ea typeface="Calibri"/>
                        <a:cs typeface="Times New Roman"/>
                      </a:endParaRPr>
                    </a:p>
                  </a:txBody>
                  <a:tcPr marL="19396" marR="1939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a:t>
                      </a:r>
                      <a:endParaRPr lang="ru-RU" sz="800" dirty="0">
                        <a:solidFill>
                          <a:schemeClr val="tx1"/>
                        </a:solidFill>
                        <a:effectLst/>
                        <a:latin typeface="Inter SemiBold"/>
                        <a:ea typeface="Calibri"/>
                        <a:cs typeface="Times New Roman"/>
                      </a:endParaRPr>
                    </a:p>
                  </a:txBody>
                  <a:tcPr marL="19396" marR="1939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68,4</a:t>
                      </a:r>
                      <a:endParaRPr lang="ru-RU" sz="800" dirty="0">
                        <a:solidFill>
                          <a:schemeClr val="tx1"/>
                        </a:solidFill>
                        <a:effectLst/>
                        <a:latin typeface="Inter SemiBold"/>
                        <a:ea typeface="Calibri"/>
                        <a:cs typeface="Times New Roman"/>
                      </a:endParaRPr>
                    </a:p>
                  </a:txBody>
                  <a:tcPr marL="19396" marR="1939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68,4</a:t>
                      </a:r>
                      <a:endParaRPr lang="ru-RU" sz="800" dirty="0">
                        <a:solidFill>
                          <a:schemeClr val="tx1"/>
                        </a:solidFill>
                        <a:effectLst/>
                        <a:latin typeface="Inter SemiBold"/>
                        <a:ea typeface="Calibri"/>
                        <a:cs typeface="Times New Roman"/>
                      </a:endParaRPr>
                    </a:p>
                  </a:txBody>
                  <a:tcPr marL="19396" marR="1939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68,4</a:t>
                      </a:r>
                      <a:endParaRPr lang="ru-RU" sz="800" dirty="0">
                        <a:solidFill>
                          <a:schemeClr val="tx1"/>
                        </a:solidFill>
                        <a:effectLst/>
                        <a:latin typeface="Inter SemiBold"/>
                        <a:ea typeface="Calibri"/>
                        <a:cs typeface="Times New Roman"/>
                      </a:endParaRPr>
                    </a:p>
                  </a:txBody>
                  <a:tcPr marL="19396" marR="1939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 </a:t>
                      </a:r>
                      <a:r>
                        <a:rPr lang="ru-RU" sz="800" dirty="0" smtClean="0">
                          <a:solidFill>
                            <a:schemeClr val="tx1"/>
                          </a:solidFill>
                          <a:effectLst/>
                          <a:latin typeface="Inter SemiBold"/>
                          <a:ea typeface="Times New Roman"/>
                          <a:cs typeface="Times New Roman"/>
                        </a:rPr>
                        <a:t>68,4</a:t>
                      </a:r>
                      <a:endParaRPr lang="ru-RU" sz="800" dirty="0">
                        <a:solidFill>
                          <a:schemeClr val="tx1"/>
                        </a:solidFill>
                        <a:effectLst/>
                        <a:latin typeface="Inter SemiBold"/>
                        <a:ea typeface="Calibri"/>
                        <a:cs typeface="Times New Roman"/>
                      </a:endParaRPr>
                    </a:p>
                  </a:txBody>
                  <a:tcPr marL="19396" marR="1939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 </a:t>
                      </a:r>
                      <a:r>
                        <a:rPr lang="ru-RU" sz="800" dirty="0" smtClean="0">
                          <a:solidFill>
                            <a:schemeClr val="tx1"/>
                          </a:solidFill>
                          <a:effectLst/>
                          <a:latin typeface="Inter SemiBold"/>
                          <a:ea typeface="Times New Roman"/>
                          <a:cs typeface="Times New Roman"/>
                        </a:rPr>
                        <a:t>68,4</a:t>
                      </a:r>
                      <a:endParaRPr lang="ru-RU" sz="800" dirty="0">
                        <a:solidFill>
                          <a:schemeClr val="tx1"/>
                        </a:solidFill>
                        <a:effectLst/>
                        <a:latin typeface="Inter SemiBold"/>
                        <a:ea typeface="Calibri"/>
                        <a:cs typeface="Times New Roman"/>
                      </a:endParaRPr>
                    </a:p>
                  </a:txBody>
                  <a:tcPr marL="19396" marR="1939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 </a:t>
                      </a:r>
                      <a:r>
                        <a:rPr lang="ru-RU" sz="800" dirty="0" smtClean="0">
                          <a:solidFill>
                            <a:schemeClr val="tx1"/>
                          </a:solidFill>
                          <a:effectLst/>
                          <a:latin typeface="Inter SemiBold"/>
                          <a:ea typeface="Times New Roman"/>
                          <a:cs typeface="Times New Roman"/>
                        </a:rPr>
                        <a:t>68,4</a:t>
                      </a:r>
                      <a:endParaRPr lang="ru-RU" sz="800" dirty="0">
                        <a:solidFill>
                          <a:schemeClr val="tx1"/>
                        </a:solidFill>
                        <a:effectLst/>
                        <a:latin typeface="Inter SemiBold"/>
                        <a:ea typeface="Calibri"/>
                        <a:cs typeface="Times New Roman"/>
                      </a:endParaRPr>
                    </a:p>
                  </a:txBody>
                  <a:tcPr marL="19396" marR="1939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397086">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just">
                        <a:lnSpc>
                          <a:spcPct val="115000"/>
                        </a:lnSpc>
                        <a:spcAft>
                          <a:spcPts val="0"/>
                        </a:spcAft>
                      </a:pPr>
                      <a:r>
                        <a:rPr lang="ru-RU" sz="800">
                          <a:solidFill>
                            <a:schemeClr val="tx1"/>
                          </a:solidFill>
                          <a:effectLst/>
                          <a:latin typeface="Inter SemiBold"/>
                          <a:ea typeface="Times New Roman"/>
                          <a:cs typeface="Times New Roman"/>
                        </a:rPr>
                        <a:t>Расходы бюджета муниципального образования на содержание работников органов местного самоуправления в расчете на одного жителя муниципального образования, рублей</a:t>
                      </a:r>
                      <a:endParaRPr lang="ru-RU" sz="800">
                        <a:solidFill>
                          <a:schemeClr val="tx1"/>
                        </a:solidFill>
                        <a:effectLst/>
                        <a:latin typeface="Inter SemiBold"/>
                        <a:ea typeface="Calibri"/>
                        <a:cs typeface="Times New Roman"/>
                      </a:endParaRPr>
                    </a:p>
                  </a:txBody>
                  <a:tcPr marL="19396" marR="1939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тыс.</a:t>
                      </a:r>
                      <a:endParaRPr lang="ru-RU" sz="800" dirty="0">
                        <a:solidFill>
                          <a:schemeClr val="tx1"/>
                        </a:solidFill>
                        <a:effectLst/>
                        <a:latin typeface="Inter SemiBold"/>
                        <a:ea typeface="Calibri"/>
                        <a:cs typeface="Times New Roman"/>
                      </a:endParaRPr>
                    </a:p>
                    <a:p>
                      <a:pPr algn="ctr">
                        <a:lnSpc>
                          <a:spcPct val="115000"/>
                        </a:lnSpc>
                        <a:spcAft>
                          <a:spcPts val="0"/>
                        </a:spcAft>
                      </a:pPr>
                      <a:r>
                        <a:rPr lang="ru-RU" sz="800" dirty="0">
                          <a:solidFill>
                            <a:schemeClr val="tx1"/>
                          </a:solidFill>
                          <a:effectLst/>
                          <a:latin typeface="Inter SemiBold"/>
                          <a:ea typeface="Times New Roman"/>
                          <a:cs typeface="Times New Roman"/>
                        </a:rPr>
                        <a:t>руб.</a:t>
                      </a:r>
                      <a:endParaRPr lang="ru-RU" sz="800" dirty="0">
                        <a:solidFill>
                          <a:schemeClr val="tx1"/>
                        </a:solidFill>
                        <a:effectLst/>
                        <a:latin typeface="Inter SemiBold"/>
                        <a:ea typeface="Calibri"/>
                        <a:cs typeface="Times New Roman"/>
                      </a:endParaRPr>
                    </a:p>
                  </a:txBody>
                  <a:tcPr marL="19396" marR="1939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2278,6</a:t>
                      </a:r>
                      <a:endParaRPr lang="ru-RU" sz="800" dirty="0">
                        <a:solidFill>
                          <a:schemeClr val="tx1"/>
                        </a:solidFill>
                        <a:effectLst/>
                        <a:latin typeface="Inter SemiBold"/>
                        <a:ea typeface="Calibri"/>
                        <a:cs typeface="Times New Roman"/>
                      </a:endParaRPr>
                    </a:p>
                  </a:txBody>
                  <a:tcPr marL="19396" marR="1939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2992,6</a:t>
                      </a:r>
                      <a:endParaRPr lang="ru-RU" sz="800" dirty="0">
                        <a:solidFill>
                          <a:schemeClr val="tx1"/>
                        </a:solidFill>
                        <a:effectLst/>
                        <a:latin typeface="Inter SemiBold"/>
                        <a:ea typeface="Calibri"/>
                        <a:cs typeface="Times New Roman"/>
                      </a:endParaRPr>
                    </a:p>
                  </a:txBody>
                  <a:tcPr marL="19396" marR="1939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 </a:t>
                      </a:r>
                      <a:endParaRPr lang="ru-RU" sz="800" dirty="0">
                        <a:solidFill>
                          <a:schemeClr val="tx1"/>
                        </a:solidFill>
                        <a:effectLst/>
                        <a:latin typeface="Inter SemiBold"/>
                        <a:ea typeface="Calibri"/>
                        <a:cs typeface="Times New Roman"/>
                      </a:endParaRPr>
                    </a:p>
                    <a:p>
                      <a:pPr algn="ctr">
                        <a:lnSpc>
                          <a:spcPct val="115000"/>
                        </a:lnSpc>
                        <a:spcAft>
                          <a:spcPts val="0"/>
                        </a:spcAft>
                      </a:pPr>
                      <a:r>
                        <a:rPr lang="ru-RU" sz="800" dirty="0" smtClean="0">
                          <a:solidFill>
                            <a:schemeClr val="tx1"/>
                          </a:solidFill>
                          <a:effectLst/>
                          <a:latin typeface="Inter SemiBold"/>
                          <a:ea typeface="Times New Roman"/>
                          <a:cs typeface="Times New Roman"/>
                        </a:rPr>
                        <a:t>3285,5</a:t>
                      </a:r>
                      <a:endParaRPr lang="ru-RU" sz="800" dirty="0">
                        <a:solidFill>
                          <a:schemeClr val="tx1"/>
                        </a:solidFill>
                        <a:effectLst/>
                        <a:latin typeface="Inter SemiBold"/>
                        <a:ea typeface="Calibri"/>
                        <a:cs typeface="Times New Roman"/>
                      </a:endParaRPr>
                    </a:p>
                    <a:p>
                      <a:pPr algn="ctr">
                        <a:lnSpc>
                          <a:spcPct val="115000"/>
                        </a:lnSpc>
                        <a:spcAft>
                          <a:spcPts val="0"/>
                        </a:spcAft>
                      </a:pPr>
                      <a:r>
                        <a:rPr lang="ru-RU" sz="800" dirty="0">
                          <a:solidFill>
                            <a:schemeClr val="tx1"/>
                          </a:solidFill>
                          <a:effectLst/>
                          <a:latin typeface="Inter SemiBold"/>
                          <a:ea typeface="Times New Roman"/>
                          <a:cs typeface="Times New Roman"/>
                        </a:rPr>
                        <a:t> </a:t>
                      </a:r>
                      <a:endParaRPr lang="ru-RU" sz="800" dirty="0">
                        <a:solidFill>
                          <a:schemeClr val="tx1"/>
                        </a:solidFill>
                        <a:effectLst/>
                        <a:latin typeface="Inter SemiBold"/>
                        <a:ea typeface="Calibri"/>
                        <a:cs typeface="Times New Roman"/>
                      </a:endParaRPr>
                    </a:p>
                  </a:txBody>
                  <a:tcPr marL="19396" marR="1939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3413,9</a:t>
                      </a:r>
                      <a:endParaRPr lang="ru-RU" sz="800" dirty="0">
                        <a:solidFill>
                          <a:schemeClr val="tx1"/>
                        </a:solidFill>
                        <a:effectLst/>
                        <a:latin typeface="Inter SemiBold"/>
                        <a:ea typeface="Calibri"/>
                        <a:cs typeface="Times New Roman"/>
                      </a:endParaRPr>
                    </a:p>
                  </a:txBody>
                  <a:tcPr marL="19396" marR="1939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  </a:t>
                      </a:r>
                      <a:endParaRPr lang="ru-RU" sz="800" dirty="0">
                        <a:solidFill>
                          <a:schemeClr val="tx1"/>
                        </a:solidFill>
                        <a:effectLst/>
                        <a:latin typeface="Inter SemiBold"/>
                        <a:ea typeface="Calibri"/>
                        <a:cs typeface="Times New Roman"/>
                      </a:endParaRPr>
                    </a:p>
                    <a:p>
                      <a:pPr algn="ctr">
                        <a:lnSpc>
                          <a:spcPct val="115000"/>
                        </a:lnSpc>
                        <a:spcAft>
                          <a:spcPts val="0"/>
                        </a:spcAft>
                      </a:pPr>
                      <a:r>
                        <a:rPr lang="ru-RU" sz="800" dirty="0" smtClean="0">
                          <a:solidFill>
                            <a:schemeClr val="tx1"/>
                          </a:solidFill>
                          <a:effectLst/>
                          <a:latin typeface="Inter SemiBold"/>
                          <a:ea typeface="Times New Roman"/>
                          <a:cs typeface="Times New Roman"/>
                        </a:rPr>
                        <a:t>3577,1</a:t>
                      </a:r>
                      <a:endParaRPr lang="ru-RU" sz="800" dirty="0">
                        <a:solidFill>
                          <a:schemeClr val="tx1"/>
                        </a:solidFill>
                        <a:effectLst/>
                        <a:latin typeface="Inter SemiBold"/>
                        <a:ea typeface="Calibri"/>
                        <a:cs typeface="Times New Roman"/>
                      </a:endParaRPr>
                    </a:p>
                  </a:txBody>
                  <a:tcPr marL="19396" marR="1939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endParaRPr lang="ru-RU" sz="800" dirty="0">
                        <a:solidFill>
                          <a:schemeClr val="tx1"/>
                        </a:solidFill>
                        <a:effectLst/>
                        <a:latin typeface="Inter SemiBold"/>
                        <a:ea typeface="Calibri"/>
                        <a:cs typeface="Times New Roman"/>
                      </a:endParaRPr>
                    </a:p>
                    <a:p>
                      <a:pPr algn="ctr">
                        <a:lnSpc>
                          <a:spcPct val="115000"/>
                        </a:lnSpc>
                        <a:spcAft>
                          <a:spcPts val="0"/>
                        </a:spcAft>
                      </a:pPr>
                      <a:r>
                        <a:rPr lang="ru-RU" sz="800" dirty="0" smtClean="0">
                          <a:solidFill>
                            <a:schemeClr val="tx1"/>
                          </a:solidFill>
                          <a:effectLst/>
                          <a:latin typeface="Inter SemiBold"/>
                          <a:ea typeface="Times New Roman"/>
                          <a:cs typeface="Times New Roman"/>
                        </a:rPr>
                        <a:t>3577,1</a:t>
                      </a:r>
                      <a:endParaRPr lang="ru-RU" sz="800" dirty="0">
                        <a:solidFill>
                          <a:schemeClr val="tx1"/>
                        </a:solidFill>
                        <a:effectLst/>
                        <a:latin typeface="Inter SemiBold"/>
                        <a:ea typeface="Calibri"/>
                        <a:cs typeface="Times New Roman"/>
                      </a:endParaRPr>
                    </a:p>
                  </a:txBody>
                  <a:tcPr marL="19396" marR="1939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991628">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just">
                        <a:lnSpc>
                          <a:spcPct val="115000"/>
                        </a:lnSpc>
                        <a:spcAft>
                          <a:spcPts val="0"/>
                        </a:spcAft>
                      </a:pPr>
                      <a:r>
                        <a:rPr lang="ru-RU" sz="800" dirty="0">
                          <a:solidFill>
                            <a:schemeClr val="tx1"/>
                          </a:solidFill>
                          <a:effectLst/>
                          <a:latin typeface="Inter SemiBold"/>
                          <a:ea typeface="Times New Roman"/>
                          <a:cs typeface="Times New Roman"/>
                        </a:rPr>
                        <a:t>Доля государственных и муниципальных услуг и услуг, указанных в </a:t>
                      </a:r>
                      <a:r>
                        <a:rPr lang="ru-RU" sz="800" u="none" strike="noStrike" dirty="0">
                          <a:solidFill>
                            <a:schemeClr val="tx1"/>
                          </a:solidFill>
                          <a:effectLst/>
                          <a:latin typeface="Inter SemiBold"/>
                          <a:ea typeface="Times New Roman"/>
                          <a:cs typeface="Times New Roman"/>
                          <a:hlinkClick r:id="rId2"/>
                        </a:rPr>
                        <a:t>части 3 статьи 1</a:t>
                      </a:r>
                      <a:r>
                        <a:rPr lang="ru-RU" sz="800" dirty="0">
                          <a:solidFill>
                            <a:schemeClr val="tx1"/>
                          </a:solidFill>
                          <a:effectLst/>
                          <a:latin typeface="Inter SemiBold"/>
                          <a:ea typeface="Times New Roman"/>
                          <a:cs typeface="Times New Roman"/>
                        </a:rPr>
                        <a:t> Федерального закона N 210-ФЗ, предоставленных на основании заявлений и документов, поданных в электронной форме через федеральную государственную информационную систему "Единый портал государственных и муниципальных услуг (функций)" и (или) государственную информационную систему Удмуртской Республики "Портал государственных и муниципальных услуг (функций)", от общего количества предоставленных услуг</a:t>
                      </a:r>
                      <a:endParaRPr lang="ru-RU" sz="800" dirty="0">
                        <a:solidFill>
                          <a:schemeClr val="tx1"/>
                        </a:solidFill>
                        <a:effectLst/>
                        <a:latin typeface="Inter SemiBold"/>
                        <a:ea typeface="Calibri"/>
                        <a:cs typeface="Times New Roman"/>
                      </a:endParaRPr>
                    </a:p>
                  </a:txBody>
                  <a:tcPr marL="19396" marR="1939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a:t>
                      </a:r>
                      <a:endParaRPr lang="ru-RU" sz="800" dirty="0">
                        <a:solidFill>
                          <a:schemeClr val="tx1"/>
                        </a:solidFill>
                        <a:effectLst/>
                        <a:latin typeface="Inter SemiBold"/>
                        <a:ea typeface="Calibri"/>
                        <a:cs typeface="Times New Roman"/>
                      </a:endParaRPr>
                    </a:p>
                  </a:txBody>
                  <a:tcPr marL="19396" marR="1939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100</a:t>
                      </a:r>
                      <a:endParaRPr lang="ru-RU" sz="800" dirty="0">
                        <a:solidFill>
                          <a:schemeClr val="tx1"/>
                        </a:solidFill>
                        <a:effectLst/>
                        <a:latin typeface="Inter SemiBold"/>
                        <a:ea typeface="Calibri"/>
                        <a:cs typeface="Times New Roman"/>
                      </a:endParaRPr>
                    </a:p>
                  </a:txBody>
                  <a:tcPr marL="19396" marR="1939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100</a:t>
                      </a:r>
                      <a:endParaRPr lang="ru-RU" sz="800" dirty="0">
                        <a:solidFill>
                          <a:schemeClr val="tx1"/>
                        </a:solidFill>
                        <a:effectLst/>
                        <a:latin typeface="Inter SemiBold"/>
                        <a:ea typeface="Calibri"/>
                        <a:cs typeface="Times New Roman"/>
                      </a:endParaRPr>
                    </a:p>
                  </a:txBody>
                  <a:tcPr marL="19396" marR="1939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100</a:t>
                      </a:r>
                      <a:endParaRPr lang="ru-RU" sz="800" dirty="0">
                        <a:solidFill>
                          <a:schemeClr val="tx1"/>
                        </a:solidFill>
                        <a:effectLst/>
                        <a:latin typeface="Inter SemiBold"/>
                        <a:ea typeface="Calibri"/>
                        <a:cs typeface="Times New Roman"/>
                      </a:endParaRPr>
                    </a:p>
                  </a:txBody>
                  <a:tcPr marL="19396" marR="1939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100</a:t>
                      </a:r>
                      <a:endParaRPr lang="ru-RU" sz="800" dirty="0">
                        <a:solidFill>
                          <a:schemeClr val="tx1"/>
                        </a:solidFill>
                        <a:effectLst/>
                        <a:latin typeface="Inter SemiBold"/>
                        <a:ea typeface="Calibri"/>
                        <a:cs typeface="Times New Roman"/>
                      </a:endParaRPr>
                    </a:p>
                  </a:txBody>
                  <a:tcPr marL="19396" marR="1939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 </a:t>
                      </a:r>
                      <a:endParaRPr lang="ru-RU" sz="800" dirty="0">
                        <a:solidFill>
                          <a:schemeClr val="tx1"/>
                        </a:solidFill>
                        <a:effectLst/>
                        <a:latin typeface="Inter SemiBold"/>
                        <a:ea typeface="Calibri"/>
                        <a:cs typeface="Times New Roman"/>
                      </a:endParaRPr>
                    </a:p>
                    <a:p>
                      <a:pPr algn="ctr">
                        <a:lnSpc>
                          <a:spcPct val="115000"/>
                        </a:lnSpc>
                        <a:spcAft>
                          <a:spcPts val="0"/>
                        </a:spcAft>
                      </a:pPr>
                      <a:r>
                        <a:rPr lang="ru-RU" sz="800" dirty="0">
                          <a:solidFill>
                            <a:schemeClr val="tx1"/>
                          </a:solidFill>
                          <a:effectLst/>
                          <a:latin typeface="Inter SemiBold"/>
                          <a:ea typeface="Times New Roman"/>
                          <a:cs typeface="Times New Roman"/>
                        </a:rPr>
                        <a:t>100</a:t>
                      </a:r>
                      <a:endParaRPr lang="ru-RU" sz="800" dirty="0">
                        <a:solidFill>
                          <a:schemeClr val="tx1"/>
                        </a:solidFill>
                        <a:effectLst/>
                        <a:latin typeface="Inter SemiBold"/>
                        <a:ea typeface="Calibri"/>
                        <a:cs typeface="Times New Roman"/>
                      </a:endParaRPr>
                    </a:p>
                  </a:txBody>
                  <a:tcPr marL="19396" marR="1939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 </a:t>
                      </a:r>
                      <a:endParaRPr lang="ru-RU" sz="800" dirty="0">
                        <a:solidFill>
                          <a:schemeClr val="tx1"/>
                        </a:solidFill>
                        <a:effectLst/>
                        <a:latin typeface="Inter SemiBold"/>
                        <a:ea typeface="Calibri"/>
                        <a:cs typeface="Times New Roman"/>
                      </a:endParaRPr>
                    </a:p>
                    <a:p>
                      <a:pPr algn="ctr">
                        <a:lnSpc>
                          <a:spcPct val="115000"/>
                        </a:lnSpc>
                        <a:spcAft>
                          <a:spcPts val="0"/>
                        </a:spcAft>
                      </a:pPr>
                      <a:r>
                        <a:rPr lang="ru-RU" sz="800" dirty="0">
                          <a:solidFill>
                            <a:schemeClr val="tx1"/>
                          </a:solidFill>
                          <a:effectLst/>
                          <a:latin typeface="Inter SemiBold"/>
                          <a:ea typeface="Times New Roman"/>
                          <a:cs typeface="Times New Roman"/>
                        </a:rPr>
                        <a:t>100</a:t>
                      </a:r>
                      <a:endParaRPr lang="ru-RU" sz="800" dirty="0">
                        <a:solidFill>
                          <a:schemeClr val="tx1"/>
                        </a:solidFill>
                        <a:effectLst/>
                        <a:latin typeface="Inter SemiBold"/>
                        <a:ea typeface="Calibri"/>
                        <a:cs typeface="Times New Roman"/>
                      </a:endParaRPr>
                    </a:p>
                  </a:txBody>
                  <a:tcPr marL="19396" marR="1939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850694">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just">
                        <a:lnSpc>
                          <a:spcPct val="115000"/>
                        </a:lnSpc>
                        <a:spcAft>
                          <a:spcPts val="0"/>
                        </a:spcAft>
                      </a:pPr>
                      <a:r>
                        <a:rPr lang="ru-RU" sz="800" dirty="0">
                          <a:solidFill>
                            <a:schemeClr val="tx1"/>
                          </a:solidFill>
                          <a:effectLst/>
                          <a:latin typeface="Inter SemiBold"/>
                          <a:ea typeface="Times New Roman"/>
                          <a:cs typeface="Times New Roman"/>
                        </a:rPr>
                        <a:t>Доля муниципальных услуг, предоставляемых по принципу "одного окна" в многофункциональных центрах предоставления государственных и муниципальных услуг, от числа муниципальных услуг, включенных в рекомендуемый </a:t>
                      </a:r>
                      <a:r>
                        <a:rPr lang="ru-RU" sz="800" b="0" i="0" u="none" strike="noStrike" cap="none" dirty="0" smtClean="0">
                          <a:solidFill>
                            <a:schemeClr val="tx1"/>
                          </a:solidFill>
                          <a:effectLst/>
                          <a:latin typeface="Inter SemiBold"/>
                          <a:ea typeface="Times New Roman"/>
                          <a:cs typeface="Times New Roman"/>
                          <a:sym typeface="Arial"/>
                        </a:rPr>
                        <a:t>перечень</a:t>
                      </a:r>
                      <a:r>
                        <a:rPr lang="ru-RU" sz="800" b="0" i="0" u="none" strike="noStrike" cap="none" baseline="0" dirty="0" smtClean="0">
                          <a:solidFill>
                            <a:schemeClr val="tx1"/>
                          </a:solidFill>
                          <a:effectLst/>
                          <a:latin typeface="Inter SemiBold"/>
                          <a:ea typeface="Times New Roman"/>
                          <a:cs typeface="Times New Roman"/>
                          <a:sym typeface="Arial"/>
                        </a:rPr>
                        <a:t> </a:t>
                      </a:r>
                      <a:r>
                        <a:rPr lang="ru-RU" sz="800" b="0" i="0" u="none" strike="noStrike" cap="none" dirty="0" smtClean="0">
                          <a:solidFill>
                            <a:schemeClr val="tx1"/>
                          </a:solidFill>
                          <a:effectLst/>
                          <a:latin typeface="Inter SemiBold"/>
                          <a:ea typeface="Times New Roman"/>
                          <a:cs typeface="Times New Roman"/>
                          <a:sym typeface="Arial"/>
                        </a:rPr>
                        <a:t>государственных </a:t>
                      </a:r>
                      <a:r>
                        <a:rPr lang="ru-RU" sz="800" dirty="0">
                          <a:solidFill>
                            <a:schemeClr val="tx1"/>
                          </a:solidFill>
                          <a:effectLst/>
                          <a:latin typeface="Inter SemiBold"/>
                          <a:ea typeface="Times New Roman"/>
                          <a:cs typeface="Times New Roman"/>
                        </a:rPr>
                        <a:t>и муниципальных услуг, утвержденный постановлением Правительства Российской Федерации от 27 сентября 2011 года N 797</a:t>
                      </a:r>
                      <a:endParaRPr lang="ru-RU" sz="800" dirty="0">
                        <a:solidFill>
                          <a:schemeClr val="tx1"/>
                        </a:solidFill>
                        <a:effectLst/>
                        <a:latin typeface="Inter SemiBold"/>
                        <a:ea typeface="Calibri"/>
                        <a:cs typeface="Times New Roman"/>
                      </a:endParaRPr>
                    </a:p>
                  </a:txBody>
                  <a:tcPr marL="19396" marR="1939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Bef>
                          <a:spcPts val="200"/>
                        </a:spcBef>
                        <a:spcAft>
                          <a:spcPts val="200"/>
                        </a:spcAft>
                      </a:pPr>
                      <a:r>
                        <a:rPr lang="ru-RU" sz="800">
                          <a:solidFill>
                            <a:schemeClr val="tx1"/>
                          </a:solidFill>
                          <a:effectLst/>
                          <a:latin typeface="Inter SemiBold"/>
                          <a:ea typeface="Times New Roman"/>
                          <a:cs typeface="Times New Roman"/>
                        </a:rPr>
                        <a:t>%</a:t>
                      </a:r>
                      <a:endParaRPr lang="ru-RU" sz="800">
                        <a:solidFill>
                          <a:schemeClr val="tx1"/>
                        </a:solidFill>
                        <a:effectLst/>
                        <a:latin typeface="Inter SemiBold"/>
                        <a:ea typeface="Calibri"/>
                        <a:cs typeface="Times New Roman"/>
                      </a:endParaRPr>
                    </a:p>
                  </a:txBody>
                  <a:tcPr marL="19396" marR="1939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100</a:t>
                      </a:r>
                      <a:endParaRPr lang="ru-RU" sz="800">
                        <a:solidFill>
                          <a:schemeClr val="tx1"/>
                        </a:solidFill>
                        <a:effectLst/>
                        <a:latin typeface="Inter SemiBold"/>
                        <a:ea typeface="Calibri"/>
                        <a:cs typeface="Times New Roman"/>
                      </a:endParaRPr>
                    </a:p>
                  </a:txBody>
                  <a:tcPr marL="19396" marR="1939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100</a:t>
                      </a:r>
                      <a:endParaRPr lang="ru-RU" sz="800">
                        <a:solidFill>
                          <a:schemeClr val="tx1"/>
                        </a:solidFill>
                        <a:effectLst/>
                        <a:latin typeface="Inter SemiBold"/>
                        <a:ea typeface="Calibri"/>
                        <a:cs typeface="Times New Roman"/>
                      </a:endParaRPr>
                    </a:p>
                  </a:txBody>
                  <a:tcPr marL="19396" marR="1939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100</a:t>
                      </a:r>
                      <a:endParaRPr lang="ru-RU" sz="800" dirty="0">
                        <a:solidFill>
                          <a:schemeClr val="tx1"/>
                        </a:solidFill>
                        <a:effectLst/>
                        <a:latin typeface="Inter SemiBold"/>
                        <a:ea typeface="Calibri"/>
                        <a:cs typeface="Times New Roman"/>
                      </a:endParaRPr>
                    </a:p>
                  </a:txBody>
                  <a:tcPr marL="19396" marR="1939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100</a:t>
                      </a:r>
                      <a:endParaRPr lang="ru-RU" sz="800" dirty="0">
                        <a:solidFill>
                          <a:schemeClr val="tx1"/>
                        </a:solidFill>
                        <a:effectLst/>
                        <a:latin typeface="Inter SemiBold"/>
                        <a:ea typeface="Calibri"/>
                        <a:cs typeface="Times New Roman"/>
                      </a:endParaRPr>
                    </a:p>
                  </a:txBody>
                  <a:tcPr marL="19396" marR="1939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100</a:t>
                      </a:r>
                      <a:endParaRPr lang="ru-RU" sz="800" dirty="0">
                        <a:solidFill>
                          <a:schemeClr val="tx1"/>
                        </a:solidFill>
                        <a:effectLst/>
                        <a:latin typeface="Inter SemiBold"/>
                        <a:ea typeface="Calibri"/>
                        <a:cs typeface="Times New Roman"/>
                      </a:endParaRPr>
                    </a:p>
                  </a:txBody>
                  <a:tcPr marL="19396" marR="1939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100</a:t>
                      </a:r>
                      <a:endParaRPr lang="ru-RU" sz="800" dirty="0">
                        <a:solidFill>
                          <a:schemeClr val="tx1"/>
                        </a:solidFill>
                        <a:effectLst/>
                        <a:latin typeface="Inter SemiBold"/>
                        <a:ea typeface="Calibri"/>
                        <a:cs typeface="Times New Roman"/>
                      </a:endParaRPr>
                    </a:p>
                  </a:txBody>
                  <a:tcPr marL="19396" marR="1939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618687">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just">
                        <a:lnSpc>
                          <a:spcPct val="115000"/>
                        </a:lnSpc>
                        <a:spcAft>
                          <a:spcPts val="0"/>
                        </a:spcAft>
                      </a:pPr>
                      <a:r>
                        <a:rPr lang="ru-RU" sz="800">
                          <a:solidFill>
                            <a:schemeClr val="tx1"/>
                          </a:solidFill>
                          <a:effectLst/>
                          <a:latin typeface="Inter SemiBold"/>
                          <a:ea typeface="Times New Roman"/>
                          <a:cs typeface="Times New Roman"/>
                        </a:rPr>
                        <a:t>Доля заявителей, удовлетворенных качеством предоставления государственных и муниципальных услуг органом местного самоуправления в Удмуртской Республике, от общего числа заявителей, обратившихся за получением государственных и муниципальных услуг</a:t>
                      </a:r>
                      <a:endParaRPr lang="ru-RU" sz="800">
                        <a:solidFill>
                          <a:schemeClr val="tx1"/>
                        </a:solidFill>
                        <a:effectLst/>
                        <a:latin typeface="Inter SemiBold"/>
                        <a:ea typeface="Calibri"/>
                        <a:cs typeface="Times New Roman"/>
                      </a:endParaRPr>
                    </a:p>
                  </a:txBody>
                  <a:tcPr marL="19396" marR="1939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Bef>
                          <a:spcPts val="200"/>
                        </a:spcBef>
                        <a:spcAft>
                          <a:spcPts val="200"/>
                        </a:spcAft>
                      </a:pPr>
                      <a:r>
                        <a:rPr lang="ru-RU" sz="800">
                          <a:solidFill>
                            <a:schemeClr val="tx1"/>
                          </a:solidFill>
                          <a:effectLst/>
                          <a:latin typeface="Inter SemiBold"/>
                          <a:ea typeface="Times New Roman"/>
                          <a:cs typeface="Times New Roman"/>
                        </a:rPr>
                        <a:t>%</a:t>
                      </a:r>
                      <a:endParaRPr lang="ru-RU" sz="800">
                        <a:solidFill>
                          <a:schemeClr val="tx1"/>
                        </a:solidFill>
                        <a:effectLst/>
                        <a:latin typeface="Inter SemiBold"/>
                        <a:ea typeface="Calibri"/>
                        <a:cs typeface="Times New Roman"/>
                      </a:endParaRPr>
                    </a:p>
                  </a:txBody>
                  <a:tcPr marL="19396" marR="1939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92</a:t>
                      </a:r>
                      <a:endParaRPr lang="ru-RU" sz="800" dirty="0">
                        <a:solidFill>
                          <a:schemeClr val="tx1"/>
                        </a:solidFill>
                        <a:effectLst/>
                        <a:latin typeface="Inter SemiBold"/>
                        <a:ea typeface="Calibri"/>
                        <a:cs typeface="Times New Roman"/>
                      </a:endParaRPr>
                    </a:p>
                  </a:txBody>
                  <a:tcPr marL="19396" marR="1939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92</a:t>
                      </a:r>
                      <a:endParaRPr lang="ru-RU" sz="800">
                        <a:solidFill>
                          <a:schemeClr val="tx1"/>
                        </a:solidFill>
                        <a:effectLst/>
                        <a:latin typeface="Inter SemiBold"/>
                        <a:ea typeface="Calibri"/>
                        <a:cs typeface="Times New Roman"/>
                      </a:endParaRPr>
                    </a:p>
                  </a:txBody>
                  <a:tcPr marL="19396" marR="1939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92</a:t>
                      </a:r>
                      <a:endParaRPr lang="ru-RU" sz="800">
                        <a:solidFill>
                          <a:schemeClr val="tx1"/>
                        </a:solidFill>
                        <a:effectLst/>
                        <a:latin typeface="Inter SemiBold"/>
                        <a:ea typeface="Calibri"/>
                        <a:cs typeface="Times New Roman"/>
                      </a:endParaRPr>
                    </a:p>
                  </a:txBody>
                  <a:tcPr marL="19396" marR="1939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92</a:t>
                      </a:r>
                      <a:endParaRPr lang="ru-RU" sz="800">
                        <a:solidFill>
                          <a:schemeClr val="tx1"/>
                        </a:solidFill>
                        <a:effectLst/>
                        <a:latin typeface="Inter SemiBold"/>
                        <a:ea typeface="Calibri"/>
                        <a:cs typeface="Times New Roman"/>
                      </a:endParaRPr>
                    </a:p>
                  </a:txBody>
                  <a:tcPr marL="19396" marR="1939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92</a:t>
                      </a:r>
                      <a:endParaRPr lang="ru-RU" sz="800" dirty="0">
                        <a:solidFill>
                          <a:schemeClr val="tx1"/>
                        </a:solidFill>
                        <a:effectLst/>
                        <a:latin typeface="Inter SemiBold"/>
                        <a:ea typeface="Calibri"/>
                        <a:cs typeface="Times New Roman"/>
                      </a:endParaRPr>
                    </a:p>
                  </a:txBody>
                  <a:tcPr marL="19396" marR="1939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92</a:t>
                      </a:r>
                      <a:endParaRPr lang="ru-RU" sz="800" dirty="0">
                        <a:solidFill>
                          <a:schemeClr val="tx1"/>
                        </a:solidFill>
                        <a:effectLst/>
                        <a:latin typeface="Inter SemiBold"/>
                        <a:ea typeface="Calibri"/>
                        <a:cs typeface="Times New Roman"/>
                      </a:endParaRPr>
                    </a:p>
                  </a:txBody>
                  <a:tcPr marL="19396" marR="1939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543114">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just">
                        <a:lnSpc>
                          <a:spcPct val="115000"/>
                        </a:lnSpc>
                        <a:spcAft>
                          <a:spcPts val="0"/>
                        </a:spcAft>
                      </a:pPr>
                      <a:r>
                        <a:rPr lang="ru-RU" sz="800" dirty="0">
                          <a:solidFill>
                            <a:schemeClr val="tx1"/>
                          </a:solidFill>
                          <a:effectLst/>
                          <a:latin typeface="Inter SemiBold"/>
                          <a:ea typeface="Times New Roman"/>
                          <a:cs typeface="Times New Roman"/>
                        </a:rPr>
                        <a:t>Среднее число обращений представителей бизнес-сообщества в орган местного самоуправления в Удмуртской Республике для получения одной муниципальной услуги, связанной со сферой предпринимательской </a:t>
                      </a:r>
                      <a:r>
                        <a:rPr lang="ru-RU" sz="800" dirty="0" smtClean="0">
                          <a:solidFill>
                            <a:schemeClr val="tx1"/>
                          </a:solidFill>
                          <a:effectLst/>
                          <a:latin typeface="Inter SemiBold"/>
                          <a:ea typeface="Times New Roman"/>
                          <a:cs typeface="Times New Roman"/>
                        </a:rPr>
                        <a:t>деятельности</a:t>
                      </a:r>
                      <a:r>
                        <a:rPr lang="ru-RU" sz="800" dirty="0">
                          <a:solidFill>
                            <a:schemeClr val="tx1"/>
                          </a:solidFill>
                          <a:effectLst/>
                          <a:latin typeface="Inter SemiBold"/>
                          <a:ea typeface="Times New Roman"/>
                          <a:cs typeface="Times New Roman"/>
                        </a:rPr>
                        <a:t> </a:t>
                      </a:r>
                      <a:endParaRPr lang="ru-RU" sz="800" dirty="0">
                        <a:solidFill>
                          <a:schemeClr val="tx1"/>
                        </a:solidFill>
                        <a:effectLst/>
                        <a:latin typeface="Inter SemiBold"/>
                        <a:ea typeface="Calibri"/>
                        <a:cs typeface="Times New Roman"/>
                      </a:endParaRPr>
                    </a:p>
                  </a:txBody>
                  <a:tcPr marL="19396" marR="1939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Bef>
                          <a:spcPts val="200"/>
                        </a:spcBef>
                        <a:spcAft>
                          <a:spcPts val="200"/>
                        </a:spcAft>
                      </a:pPr>
                      <a:r>
                        <a:rPr lang="ru-RU" sz="800" dirty="0">
                          <a:solidFill>
                            <a:schemeClr val="tx1"/>
                          </a:solidFill>
                          <a:effectLst/>
                          <a:latin typeface="Inter SemiBold"/>
                          <a:ea typeface="Times New Roman"/>
                          <a:cs typeface="Times New Roman"/>
                        </a:rPr>
                        <a:t>-</a:t>
                      </a:r>
                      <a:endParaRPr lang="ru-RU" sz="800" dirty="0">
                        <a:solidFill>
                          <a:schemeClr val="tx1"/>
                        </a:solidFill>
                        <a:effectLst/>
                        <a:latin typeface="Inter SemiBold"/>
                        <a:ea typeface="Calibri"/>
                        <a:cs typeface="Times New Roman"/>
                      </a:endParaRPr>
                    </a:p>
                  </a:txBody>
                  <a:tcPr marL="19396" marR="1939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2</a:t>
                      </a:r>
                      <a:endParaRPr lang="ru-RU" sz="800">
                        <a:solidFill>
                          <a:schemeClr val="tx1"/>
                        </a:solidFill>
                        <a:effectLst/>
                        <a:latin typeface="Inter SemiBold"/>
                        <a:ea typeface="Calibri"/>
                        <a:cs typeface="Times New Roman"/>
                      </a:endParaRPr>
                    </a:p>
                  </a:txBody>
                  <a:tcPr marL="19396" marR="1939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2</a:t>
                      </a:r>
                      <a:endParaRPr lang="ru-RU" sz="800">
                        <a:solidFill>
                          <a:schemeClr val="tx1"/>
                        </a:solidFill>
                        <a:effectLst/>
                        <a:latin typeface="Inter SemiBold"/>
                        <a:ea typeface="Calibri"/>
                        <a:cs typeface="Times New Roman"/>
                      </a:endParaRPr>
                    </a:p>
                  </a:txBody>
                  <a:tcPr marL="19396" marR="1939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2</a:t>
                      </a:r>
                      <a:endParaRPr lang="ru-RU" sz="800">
                        <a:solidFill>
                          <a:schemeClr val="tx1"/>
                        </a:solidFill>
                        <a:effectLst/>
                        <a:latin typeface="Inter SemiBold"/>
                        <a:ea typeface="Calibri"/>
                        <a:cs typeface="Times New Roman"/>
                      </a:endParaRPr>
                    </a:p>
                  </a:txBody>
                  <a:tcPr marL="19396" marR="1939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2</a:t>
                      </a:r>
                      <a:endParaRPr lang="ru-RU" sz="800">
                        <a:solidFill>
                          <a:schemeClr val="tx1"/>
                        </a:solidFill>
                        <a:effectLst/>
                        <a:latin typeface="Inter SemiBold"/>
                        <a:ea typeface="Calibri"/>
                        <a:cs typeface="Times New Roman"/>
                      </a:endParaRPr>
                    </a:p>
                  </a:txBody>
                  <a:tcPr marL="19396" marR="1939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2</a:t>
                      </a:r>
                      <a:endParaRPr lang="ru-RU" sz="800" dirty="0">
                        <a:solidFill>
                          <a:schemeClr val="tx1"/>
                        </a:solidFill>
                        <a:effectLst/>
                        <a:latin typeface="Inter SemiBold"/>
                        <a:ea typeface="Calibri"/>
                        <a:cs typeface="Times New Roman"/>
                      </a:endParaRPr>
                    </a:p>
                  </a:txBody>
                  <a:tcPr marL="19396" marR="1939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2</a:t>
                      </a:r>
                      <a:endParaRPr lang="ru-RU" sz="800" dirty="0">
                        <a:solidFill>
                          <a:schemeClr val="tx1"/>
                        </a:solidFill>
                        <a:effectLst/>
                        <a:latin typeface="Inter SemiBold"/>
                        <a:ea typeface="Calibri"/>
                        <a:cs typeface="Times New Roman"/>
                      </a:endParaRPr>
                    </a:p>
                  </a:txBody>
                  <a:tcPr marL="19396" marR="1939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4" name="Прямоугольник 3"/>
          <p:cNvSpPr/>
          <p:nvPr/>
        </p:nvSpPr>
        <p:spPr>
          <a:xfrm>
            <a:off x="274320" y="136179"/>
            <a:ext cx="8511540" cy="276999"/>
          </a:xfrm>
          <a:prstGeom prst="rect">
            <a:avLst/>
          </a:prstGeom>
        </p:spPr>
        <p:txBody>
          <a:bodyPr wrap="square">
            <a:spAutoFit/>
          </a:bodyPr>
          <a:lstStyle/>
          <a:p>
            <a:pPr algn="ctr"/>
            <a:r>
              <a:rPr lang="ru-RU" sz="1200" b="1" dirty="0">
                <a:solidFill>
                  <a:schemeClr val="tx1">
                    <a:lumMod val="75000"/>
                  </a:schemeClr>
                </a:solidFill>
                <a:latin typeface="Be Vietnam Pro"/>
                <a:ea typeface="Be Vietnam Pro"/>
                <a:cs typeface="Be Vietnam Pro"/>
              </a:rPr>
              <a:t>Основные результаты муниципальной программы </a:t>
            </a:r>
            <a:r>
              <a:rPr lang="ru-RU" sz="1200" b="1" dirty="0" smtClean="0">
                <a:solidFill>
                  <a:schemeClr val="tx1">
                    <a:lumMod val="75000"/>
                  </a:schemeClr>
                </a:solidFill>
                <a:latin typeface="Be Vietnam Pro"/>
                <a:ea typeface="Be Vietnam Pro"/>
                <a:cs typeface="Be Vietnam Pro"/>
              </a:rPr>
              <a:t>«</a:t>
            </a:r>
            <a:r>
              <a:rPr lang="ru-RU" sz="1200" b="1" dirty="0">
                <a:solidFill>
                  <a:schemeClr val="tx1">
                    <a:lumMod val="75000"/>
                  </a:schemeClr>
                </a:solidFill>
                <a:latin typeface="Be Vietnam Pro"/>
                <a:ea typeface="Be Vietnam Pro"/>
                <a:cs typeface="Be Vietnam Pro"/>
                <a:sym typeface="Be Vietnam Pro"/>
              </a:rPr>
              <a:t>Муниципальное управление»</a:t>
            </a:r>
          </a:p>
        </p:txBody>
      </p:sp>
    </p:spTree>
    <p:extLst>
      <p:ext uri="{BB962C8B-B14F-4D97-AF65-F5344CB8AC3E}">
        <p14:creationId xmlns:p14="http://schemas.microsoft.com/office/powerpoint/2010/main" val="483767123"/>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Таблица 2"/>
          <p:cNvGraphicFramePr>
            <a:graphicFrameLocks noGrp="1"/>
          </p:cNvGraphicFramePr>
          <p:nvPr>
            <p:extLst>
              <p:ext uri="{D42A27DB-BD31-4B8C-83A1-F6EECF244321}">
                <p14:modId xmlns:p14="http://schemas.microsoft.com/office/powerpoint/2010/main" val="1803325226"/>
              </p:ext>
            </p:extLst>
          </p:nvPr>
        </p:nvGraphicFramePr>
        <p:xfrm>
          <a:off x="169334" y="155275"/>
          <a:ext cx="8813798" cy="4687658"/>
        </p:xfrm>
        <a:graphic>
          <a:graphicData uri="http://schemas.openxmlformats.org/drawingml/2006/table">
            <a:tbl>
              <a:tblPr/>
              <a:tblGrid>
                <a:gridCol w="3696109"/>
                <a:gridCol w="663404"/>
                <a:gridCol w="749936"/>
                <a:gridCol w="861189"/>
                <a:gridCol w="663404"/>
                <a:gridCol w="758176"/>
                <a:gridCol w="758176"/>
                <a:gridCol w="663404"/>
              </a:tblGrid>
              <a:tr h="290524">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Наименование целевого показателя (индикатора)</a:t>
                      </a: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Единица измерения</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2023</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2024</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2025</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2026</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2027</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2028</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91910">
                <a:tc vMerge="1">
                  <a:txBody>
                    <a:bodyPr/>
                    <a:lstStyle/>
                    <a:p>
                      <a:endParaRPr lang="ru-RU"/>
                    </a:p>
                  </a:txBody>
                  <a:tcPr/>
                </a:tc>
                <a:tc vMerge="1">
                  <a:txBody>
                    <a:bodyPr/>
                    <a:lstStyle/>
                    <a:p>
                      <a:endParaRPr lang="ru-RU"/>
                    </a:p>
                  </a:txBody>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отчет</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800" b="0"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отчет</a:t>
                      </a:r>
                      <a:endParaRPr kumimoji="0" lang="ru-RU" sz="800" b="0" i="0" u="none" strike="noStrike" kern="0" cap="none" spc="0" normalizeH="0" baseline="0" noProof="0" dirty="0">
                        <a:ln>
                          <a:noFill/>
                        </a:ln>
                        <a:solidFill>
                          <a:srgbClr val="00717D"/>
                        </a:solidFill>
                        <a:effectLst/>
                        <a:uLnTx/>
                        <a:uFillTx/>
                        <a:latin typeface="Inter SemiBold"/>
                        <a:ea typeface="Calibri"/>
                        <a:cs typeface="Times New Roman"/>
                        <a:sym typeface="Arial"/>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оценка</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475871">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just">
                        <a:lnSpc>
                          <a:spcPct val="115000"/>
                        </a:lnSpc>
                        <a:spcAft>
                          <a:spcPts val="0"/>
                        </a:spcAft>
                      </a:pPr>
                      <a:r>
                        <a:rPr lang="ru-RU" sz="800">
                          <a:solidFill>
                            <a:schemeClr val="tx1"/>
                          </a:solidFill>
                          <a:effectLst/>
                          <a:latin typeface="Inter SemiBold"/>
                          <a:ea typeface="Times New Roman"/>
                          <a:cs typeface="Times New Roman"/>
                        </a:rPr>
                        <a:t>Время ожидания в очереди при обращении заявителя в орган местного самоуправления в Удмуртской Республике для получения государственных и муниципальных услуг</a:t>
                      </a:r>
                      <a:endParaRPr lang="ru-RU" sz="800">
                        <a:solidFill>
                          <a:schemeClr val="tx1"/>
                        </a:solidFill>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Bef>
                          <a:spcPts val="200"/>
                        </a:spcBef>
                        <a:spcAft>
                          <a:spcPts val="200"/>
                        </a:spcAft>
                      </a:pPr>
                      <a:r>
                        <a:rPr lang="ru-RU" sz="800">
                          <a:solidFill>
                            <a:schemeClr val="tx1"/>
                          </a:solidFill>
                          <a:effectLst/>
                          <a:latin typeface="Inter SemiBold"/>
                          <a:ea typeface="Times New Roman"/>
                          <a:cs typeface="Times New Roman"/>
                        </a:rPr>
                        <a:t>минута</a:t>
                      </a:r>
                      <a:endParaRPr lang="ru-RU" sz="800">
                        <a:solidFill>
                          <a:schemeClr val="tx1"/>
                        </a:solidFill>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15</a:t>
                      </a:r>
                      <a:endParaRPr lang="ru-RU" sz="800" dirty="0">
                        <a:solidFill>
                          <a:schemeClr val="tx1"/>
                        </a:solidFill>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15</a:t>
                      </a:r>
                      <a:endParaRPr lang="ru-RU" sz="800" dirty="0">
                        <a:solidFill>
                          <a:schemeClr val="tx1"/>
                        </a:solidFill>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Не более 15</a:t>
                      </a:r>
                      <a:endParaRPr lang="ru-RU" sz="800">
                        <a:solidFill>
                          <a:schemeClr val="tx1"/>
                        </a:solidFill>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 </a:t>
                      </a:r>
                      <a:endParaRPr lang="ru-RU" sz="800">
                        <a:solidFill>
                          <a:schemeClr val="tx1"/>
                        </a:solidFill>
                        <a:effectLst/>
                        <a:latin typeface="Inter SemiBold"/>
                        <a:ea typeface="Calibri"/>
                        <a:cs typeface="Times New Roman"/>
                      </a:endParaRPr>
                    </a:p>
                    <a:p>
                      <a:pPr algn="ctr">
                        <a:lnSpc>
                          <a:spcPct val="115000"/>
                        </a:lnSpc>
                        <a:spcAft>
                          <a:spcPts val="0"/>
                        </a:spcAft>
                      </a:pPr>
                      <a:r>
                        <a:rPr lang="ru-RU" sz="800">
                          <a:solidFill>
                            <a:schemeClr val="tx1"/>
                          </a:solidFill>
                          <a:effectLst/>
                          <a:latin typeface="Inter SemiBold"/>
                          <a:ea typeface="Times New Roman"/>
                          <a:cs typeface="Times New Roman"/>
                        </a:rPr>
                        <a:t>Не более 15</a:t>
                      </a:r>
                      <a:endParaRPr lang="ru-RU" sz="800">
                        <a:solidFill>
                          <a:schemeClr val="tx1"/>
                        </a:solidFill>
                        <a:effectLst/>
                        <a:latin typeface="Inter SemiBold"/>
                        <a:ea typeface="Calibri"/>
                        <a:cs typeface="Times New Roman"/>
                      </a:endParaRPr>
                    </a:p>
                    <a:p>
                      <a:pPr algn="ctr">
                        <a:lnSpc>
                          <a:spcPct val="115000"/>
                        </a:lnSpc>
                        <a:spcAft>
                          <a:spcPts val="0"/>
                        </a:spcAft>
                      </a:pPr>
                      <a:r>
                        <a:rPr lang="ru-RU" sz="800">
                          <a:solidFill>
                            <a:schemeClr val="tx1"/>
                          </a:solidFill>
                          <a:effectLst/>
                          <a:latin typeface="Inter SemiBold"/>
                          <a:ea typeface="Times New Roman"/>
                          <a:cs typeface="Times New Roman"/>
                        </a:rPr>
                        <a:t> </a:t>
                      </a:r>
                      <a:endParaRPr lang="ru-RU" sz="800">
                        <a:solidFill>
                          <a:schemeClr val="tx1"/>
                        </a:solidFill>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Не более 15</a:t>
                      </a:r>
                      <a:endParaRPr lang="ru-RU" sz="800">
                        <a:solidFill>
                          <a:schemeClr val="tx1"/>
                        </a:solidFill>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 </a:t>
                      </a:r>
                      <a:r>
                        <a:rPr lang="ru-RU" sz="800" dirty="0" smtClean="0">
                          <a:solidFill>
                            <a:schemeClr val="tx1"/>
                          </a:solidFill>
                          <a:effectLst/>
                          <a:latin typeface="Inter SemiBold"/>
                          <a:ea typeface="Times New Roman"/>
                          <a:cs typeface="Times New Roman"/>
                        </a:rPr>
                        <a:t>Не </a:t>
                      </a:r>
                      <a:r>
                        <a:rPr lang="ru-RU" sz="800" dirty="0">
                          <a:solidFill>
                            <a:schemeClr val="tx1"/>
                          </a:solidFill>
                          <a:effectLst/>
                          <a:latin typeface="Inter SemiBold"/>
                          <a:ea typeface="Times New Roman"/>
                          <a:cs typeface="Times New Roman"/>
                        </a:rPr>
                        <a:t>более 15</a:t>
                      </a:r>
                      <a:endParaRPr lang="ru-RU" sz="800" dirty="0">
                        <a:solidFill>
                          <a:schemeClr val="tx1"/>
                        </a:solidFill>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589223">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just">
                        <a:lnSpc>
                          <a:spcPct val="115000"/>
                        </a:lnSpc>
                        <a:spcAft>
                          <a:spcPts val="0"/>
                        </a:spcAft>
                      </a:pPr>
                      <a:r>
                        <a:rPr lang="ru-RU" sz="800" dirty="0">
                          <a:solidFill>
                            <a:schemeClr val="tx1"/>
                          </a:solidFill>
                          <a:effectLst/>
                          <a:latin typeface="Inter SemiBold"/>
                          <a:ea typeface="Times New Roman"/>
                          <a:cs typeface="Times New Roman"/>
                        </a:rPr>
                        <a:t>Доля межведомственных запросов, выполняемых Администрацией муниципального образования "</a:t>
                      </a:r>
                      <a:r>
                        <a:rPr lang="ru-RU" sz="800" dirty="0" err="1">
                          <a:solidFill>
                            <a:schemeClr val="tx1"/>
                          </a:solidFill>
                          <a:effectLst/>
                          <a:latin typeface="Inter SemiBold"/>
                          <a:ea typeface="Times New Roman"/>
                          <a:cs typeface="Times New Roman"/>
                        </a:rPr>
                        <a:t>Увинский</a:t>
                      </a:r>
                      <a:r>
                        <a:rPr lang="ru-RU" sz="800" dirty="0">
                          <a:solidFill>
                            <a:schemeClr val="tx1"/>
                          </a:solidFill>
                          <a:effectLst/>
                          <a:latin typeface="Inter SemiBold"/>
                          <a:ea typeface="Times New Roman"/>
                          <a:cs typeface="Times New Roman"/>
                        </a:rPr>
                        <a:t> район", её структурными подразделениями в электронной форме, от общего числа межведомственных запросов</a:t>
                      </a:r>
                      <a:endParaRPr lang="ru-RU" sz="800" dirty="0">
                        <a:solidFill>
                          <a:schemeClr val="tx1"/>
                        </a:solidFill>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Bef>
                          <a:spcPts val="200"/>
                        </a:spcBef>
                        <a:spcAft>
                          <a:spcPts val="200"/>
                        </a:spcAft>
                      </a:pPr>
                      <a:r>
                        <a:rPr lang="ru-RU" sz="800">
                          <a:solidFill>
                            <a:schemeClr val="tx1"/>
                          </a:solidFill>
                          <a:effectLst/>
                          <a:latin typeface="Inter SemiBold"/>
                          <a:ea typeface="Times New Roman"/>
                          <a:cs typeface="Times New Roman"/>
                        </a:rPr>
                        <a:t>%</a:t>
                      </a:r>
                      <a:endParaRPr lang="ru-RU" sz="800">
                        <a:solidFill>
                          <a:schemeClr val="tx1"/>
                        </a:solidFill>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100</a:t>
                      </a:r>
                      <a:endParaRPr lang="ru-RU" sz="800" dirty="0">
                        <a:solidFill>
                          <a:schemeClr val="tx1"/>
                        </a:solidFill>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100</a:t>
                      </a:r>
                      <a:endParaRPr lang="ru-RU" sz="800">
                        <a:solidFill>
                          <a:schemeClr val="tx1"/>
                        </a:solidFill>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100</a:t>
                      </a:r>
                      <a:endParaRPr lang="ru-RU" sz="800">
                        <a:solidFill>
                          <a:schemeClr val="tx1"/>
                        </a:solidFill>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100</a:t>
                      </a:r>
                      <a:endParaRPr lang="ru-RU" sz="800">
                        <a:solidFill>
                          <a:schemeClr val="tx1"/>
                        </a:solidFill>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100</a:t>
                      </a:r>
                      <a:endParaRPr lang="ru-RU" sz="800">
                        <a:solidFill>
                          <a:schemeClr val="tx1"/>
                        </a:solidFill>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100</a:t>
                      </a:r>
                      <a:endParaRPr lang="ru-RU" sz="800">
                        <a:solidFill>
                          <a:schemeClr val="tx1"/>
                        </a:solidFill>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589223">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just">
                        <a:lnSpc>
                          <a:spcPct val="115000"/>
                        </a:lnSpc>
                        <a:spcAft>
                          <a:spcPts val="0"/>
                        </a:spcAft>
                      </a:pPr>
                      <a:r>
                        <a:rPr lang="ru-RU" sz="800" dirty="0">
                          <a:solidFill>
                            <a:schemeClr val="tx1"/>
                          </a:solidFill>
                          <a:effectLst/>
                          <a:latin typeface="Inter SemiBold"/>
                          <a:ea typeface="Times New Roman"/>
                          <a:cs typeface="Times New Roman"/>
                        </a:rPr>
                        <a:t>Доля муниципальных услуг (типовых), информация о которых размещена на Едином портале и Региональном портале государственных и муниципальных услуг (функций), от общего количества муниципальных услуг, предоставляемых Администрацией</a:t>
                      </a:r>
                      <a:endParaRPr lang="ru-RU" sz="800" dirty="0">
                        <a:solidFill>
                          <a:schemeClr val="tx1"/>
                        </a:solidFill>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Bef>
                          <a:spcPts val="200"/>
                        </a:spcBef>
                        <a:spcAft>
                          <a:spcPts val="200"/>
                        </a:spcAft>
                      </a:pPr>
                      <a:r>
                        <a:rPr lang="ru-RU" sz="800" dirty="0">
                          <a:solidFill>
                            <a:schemeClr val="tx1"/>
                          </a:solidFill>
                          <a:effectLst/>
                          <a:latin typeface="Inter SemiBold"/>
                          <a:ea typeface="Times New Roman"/>
                          <a:cs typeface="Times New Roman"/>
                        </a:rPr>
                        <a:t>%</a:t>
                      </a:r>
                      <a:endParaRPr lang="ru-RU" sz="800" dirty="0">
                        <a:solidFill>
                          <a:schemeClr val="tx1"/>
                        </a:solidFill>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100</a:t>
                      </a:r>
                      <a:endParaRPr lang="ru-RU" sz="800">
                        <a:solidFill>
                          <a:schemeClr val="tx1"/>
                        </a:solidFill>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100</a:t>
                      </a:r>
                      <a:endParaRPr lang="ru-RU" sz="800" dirty="0">
                        <a:solidFill>
                          <a:schemeClr val="tx1"/>
                        </a:solidFill>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100</a:t>
                      </a:r>
                      <a:endParaRPr lang="ru-RU" sz="800" dirty="0">
                        <a:solidFill>
                          <a:schemeClr val="tx1"/>
                        </a:solidFill>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100</a:t>
                      </a:r>
                      <a:endParaRPr lang="ru-RU" sz="800">
                        <a:solidFill>
                          <a:schemeClr val="tx1"/>
                        </a:solidFill>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100</a:t>
                      </a:r>
                      <a:endParaRPr lang="ru-RU" sz="800">
                        <a:solidFill>
                          <a:schemeClr val="tx1"/>
                        </a:solidFill>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100</a:t>
                      </a:r>
                      <a:endParaRPr lang="ru-RU" sz="800">
                        <a:solidFill>
                          <a:schemeClr val="tx1"/>
                        </a:solidFill>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1040015">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just">
                        <a:lnSpc>
                          <a:spcPct val="115000"/>
                        </a:lnSpc>
                        <a:spcAft>
                          <a:spcPts val="0"/>
                        </a:spcAft>
                      </a:pPr>
                      <a:r>
                        <a:rPr lang="ru-RU" sz="800" dirty="0">
                          <a:solidFill>
                            <a:schemeClr val="tx1"/>
                          </a:solidFill>
                          <a:effectLst/>
                          <a:latin typeface="Inter SemiBold"/>
                          <a:ea typeface="Times New Roman"/>
                          <a:cs typeface="Times New Roman"/>
                        </a:rPr>
                        <a:t>Доля граждан муниципального образования, зарегистрированных в федеральной государственной информационной системе "Единая система идентификации и аутентификации в инфраструктуре, обеспечивающей информационно-технологическое взаимодействие информационных систем, используемых для предоставления государственных и муниципальных услуг в электронной форме", от общего количества граждан в муниципальном образовании </a:t>
                      </a:r>
                      <a:endParaRPr lang="ru-RU" sz="800" dirty="0">
                        <a:solidFill>
                          <a:schemeClr val="tx1"/>
                        </a:solidFill>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a:t>
                      </a:r>
                      <a:endParaRPr lang="ru-RU" sz="800">
                        <a:solidFill>
                          <a:schemeClr val="tx1"/>
                        </a:solidFill>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80</a:t>
                      </a:r>
                      <a:endParaRPr lang="ru-RU" sz="800" dirty="0">
                        <a:solidFill>
                          <a:schemeClr val="tx1"/>
                        </a:solidFill>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61 от общего числа;72 от числа избирателей;67 от 14 лек</a:t>
                      </a:r>
                      <a:endParaRPr lang="ru-RU" sz="800" dirty="0">
                        <a:solidFill>
                          <a:schemeClr val="tx1"/>
                        </a:solidFill>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80</a:t>
                      </a:r>
                      <a:endParaRPr lang="ru-RU" sz="800" dirty="0">
                        <a:solidFill>
                          <a:schemeClr val="tx1"/>
                        </a:solidFill>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80</a:t>
                      </a:r>
                      <a:endParaRPr lang="ru-RU" sz="800" dirty="0">
                        <a:solidFill>
                          <a:schemeClr val="tx1"/>
                        </a:solidFill>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80</a:t>
                      </a:r>
                      <a:endParaRPr lang="ru-RU" sz="800" dirty="0">
                        <a:solidFill>
                          <a:schemeClr val="tx1"/>
                        </a:solidFill>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80</a:t>
                      </a:r>
                      <a:endParaRPr lang="ru-RU" sz="800" dirty="0">
                        <a:solidFill>
                          <a:schemeClr val="tx1"/>
                        </a:solidFill>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385067">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just">
                        <a:lnSpc>
                          <a:spcPct val="115000"/>
                        </a:lnSpc>
                        <a:spcAft>
                          <a:spcPts val="0"/>
                        </a:spcAft>
                      </a:pPr>
                      <a:r>
                        <a:rPr lang="ru-RU" sz="800">
                          <a:solidFill>
                            <a:schemeClr val="tx1"/>
                          </a:solidFill>
                          <a:effectLst/>
                          <a:latin typeface="Inter SemiBold"/>
                          <a:ea typeface="Times New Roman"/>
                          <a:cs typeface="Times New Roman"/>
                        </a:rPr>
                        <a:t>Доля вакантных должностей муниципальной службы, замещаемых на основе назначения из кадрового резерва</a:t>
                      </a:r>
                      <a:endParaRPr lang="ru-RU" sz="800">
                        <a:solidFill>
                          <a:schemeClr val="tx1"/>
                        </a:solidFill>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Bef>
                          <a:spcPts val="200"/>
                        </a:spcBef>
                        <a:spcAft>
                          <a:spcPts val="200"/>
                        </a:spcAft>
                      </a:pPr>
                      <a:r>
                        <a:rPr lang="ru-RU" sz="800">
                          <a:solidFill>
                            <a:schemeClr val="tx1"/>
                          </a:solidFill>
                          <a:effectLst/>
                          <a:latin typeface="Inter SemiBold"/>
                          <a:ea typeface="Times New Roman"/>
                          <a:cs typeface="Times New Roman"/>
                        </a:rPr>
                        <a:t>%</a:t>
                      </a:r>
                      <a:endParaRPr lang="ru-RU" sz="800">
                        <a:solidFill>
                          <a:schemeClr val="tx1"/>
                        </a:solidFill>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10</a:t>
                      </a:r>
                      <a:endParaRPr lang="ru-RU" sz="800">
                        <a:solidFill>
                          <a:schemeClr val="tx1"/>
                        </a:solidFill>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0</a:t>
                      </a:r>
                      <a:endParaRPr lang="ru-RU" sz="800" dirty="0">
                        <a:solidFill>
                          <a:schemeClr val="tx1"/>
                        </a:solidFill>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5</a:t>
                      </a:r>
                      <a:endParaRPr lang="ru-RU" sz="800">
                        <a:solidFill>
                          <a:schemeClr val="tx1"/>
                        </a:solidFill>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5</a:t>
                      </a:r>
                      <a:endParaRPr lang="ru-RU" sz="800" dirty="0">
                        <a:solidFill>
                          <a:schemeClr val="tx1"/>
                        </a:solidFill>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5</a:t>
                      </a:r>
                      <a:endParaRPr lang="ru-RU" sz="800">
                        <a:solidFill>
                          <a:schemeClr val="tx1"/>
                        </a:solidFill>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5</a:t>
                      </a:r>
                      <a:endParaRPr lang="ru-RU" sz="800">
                        <a:solidFill>
                          <a:schemeClr val="tx1"/>
                        </a:solidFill>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480345">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just">
                        <a:lnSpc>
                          <a:spcPct val="115000"/>
                        </a:lnSpc>
                        <a:spcAft>
                          <a:spcPts val="0"/>
                        </a:spcAft>
                      </a:pPr>
                      <a:r>
                        <a:rPr lang="ru-RU" sz="800" dirty="0">
                          <a:solidFill>
                            <a:schemeClr val="tx1"/>
                          </a:solidFill>
                          <a:effectLst/>
                          <a:latin typeface="Inter SemiBold"/>
                          <a:ea typeface="Times New Roman"/>
                          <a:cs typeface="Times New Roman"/>
                        </a:rPr>
                        <a:t>Число муниципальных служащих, имеющих высшее профессиональное образование</a:t>
                      </a:r>
                      <a:endParaRPr lang="ru-RU" sz="800" dirty="0">
                        <a:solidFill>
                          <a:schemeClr val="tx1"/>
                        </a:solidFill>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Bef>
                          <a:spcPts val="200"/>
                        </a:spcBef>
                        <a:spcAft>
                          <a:spcPts val="200"/>
                        </a:spcAft>
                      </a:pPr>
                      <a:r>
                        <a:rPr lang="ru-RU" sz="800">
                          <a:solidFill>
                            <a:schemeClr val="tx1"/>
                          </a:solidFill>
                          <a:effectLst/>
                          <a:latin typeface="Inter SemiBold"/>
                          <a:ea typeface="Times New Roman"/>
                          <a:cs typeface="Times New Roman"/>
                        </a:rPr>
                        <a:t>%</a:t>
                      </a:r>
                      <a:endParaRPr lang="ru-RU" sz="800">
                        <a:solidFill>
                          <a:schemeClr val="tx1"/>
                        </a:solidFill>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87,5</a:t>
                      </a:r>
                      <a:endParaRPr lang="ru-RU" sz="800">
                        <a:solidFill>
                          <a:schemeClr val="tx1"/>
                        </a:solidFill>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86,4</a:t>
                      </a:r>
                      <a:endParaRPr lang="ru-RU" sz="800" dirty="0">
                        <a:solidFill>
                          <a:schemeClr val="tx1"/>
                        </a:solidFill>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87,5</a:t>
                      </a:r>
                      <a:endParaRPr lang="ru-RU" sz="800">
                        <a:solidFill>
                          <a:schemeClr val="tx1"/>
                        </a:solidFill>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87,5</a:t>
                      </a:r>
                      <a:endParaRPr lang="ru-RU" sz="800" dirty="0">
                        <a:solidFill>
                          <a:schemeClr val="tx1"/>
                        </a:solidFill>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87,5</a:t>
                      </a:r>
                      <a:endParaRPr lang="ru-RU" sz="800" dirty="0">
                        <a:solidFill>
                          <a:schemeClr val="tx1"/>
                        </a:solidFill>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87,5</a:t>
                      </a:r>
                      <a:endParaRPr lang="ru-RU" sz="800" dirty="0">
                        <a:solidFill>
                          <a:schemeClr val="tx1"/>
                        </a:solidFill>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5454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just">
                        <a:lnSpc>
                          <a:spcPct val="115000"/>
                        </a:lnSpc>
                        <a:spcAft>
                          <a:spcPts val="0"/>
                        </a:spcAft>
                      </a:pPr>
                      <a:r>
                        <a:rPr lang="ru-RU" sz="800" dirty="0">
                          <a:solidFill>
                            <a:schemeClr val="tx1"/>
                          </a:solidFill>
                          <a:effectLst/>
                          <a:latin typeface="Inter SemiBold"/>
                          <a:ea typeface="Times New Roman"/>
                          <a:cs typeface="Times New Roman"/>
                        </a:rPr>
                        <a:t>Доля персональных компьютеров, используемых на рабочих местах работников, обеспеченных антивирусным программным обеспечением с регулярным обновлением соответствующих </a:t>
                      </a:r>
                      <a:r>
                        <a:rPr lang="ru-RU" sz="800" dirty="0" smtClean="0">
                          <a:solidFill>
                            <a:schemeClr val="tx1"/>
                          </a:solidFill>
                          <a:effectLst/>
                          <a:latin typeface="Inter SemiBold"/>
                          <a:ea typeface="Times New Roman"/>
                          <a:cs typeface="Times New Roman"/>
                        </a:rPr>
                        <a:t>баз</a:t>
                      </a:r>
                      <a:r>
                        <a:rPr lang="ru-RU" sz="800" dirty="0">
                          <a:solidFill>
                            <a:schemeClr val="tx1"/>
                          </a:solidFill>
                          <a:effectLst/>
                          <a:latin typeface="Inter SemiBold"/>
                          <a:ea typeface="Times New Roman"/>
                          <a:cs typeface="Times New Roman"/>
                        </a:rPr>
                        <a:t> </a:t>
                      </a:r>
                      <a:endParaRPr lang="ru-RU" sz="800" dirty="0">
                        <a:solidFill>
                          <a:schemeClr val="tx1"/>
                        </a:solidFill>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a:t>
                      </a:r>
                      <a:endParaRPr lang="ru-RU" sz="800">
                        <a:solidFill>
                          <a:schemeClr val="tx1"/>
                        </a:solidFill>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100</a:t>
                      </a:r>
                      <a:endParaRPr lang="ru-RU" sz="800">
                        <a:solidFill>
                          <a:schemeClr val="tx1"/>
                        </a:solidFill>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100</a:t>
                      </a:r>
                      <a:endParaRPr lang="ru-RU" sz="800">
                        <a:solidFill>
                          <a:schemeClr val="tx1"/>
                        </a:solidFill>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100</a:t>
                      </a:r>
                      <a:endParaRPr lang="ru-RU" sz="800">
                        <a:solidFill>
                          <a:schemeClr val="tx1"/>
                        </a:solidFill>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solidFill>
                            <a:schemeClr val="tx1"/>
                          </a:solidFill>
                          <a:effectLst/>
                          <a:latin typeface="Inter SemiBold"/>
                          <a:ea typeface="Times New Roman"/>
                          <a:cs typeface="Times New Roman"/>
                        </a:rPr>
                        <a:t>100</a:t>
                      </a:r>
                      <a:endParaRPr lang="ru-RU" sz="800">
                        <a:solidFill>
                          <a:schemeClr val="tx1"/>
                        </a:solidFill>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100</a:t>
                      </a:r>
                      <a:endParaRPr lang="ru-RU" sz="800" dirty="0">
                        <a:solidFill>
                          <a:schemeClr val="tx1"/>
                        </a:solidFill>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100</a:t>
                      </a:r>
                      <a:endParaRPr lang="ru-RU" sz="800" dirty="0">
                        <a:solidFill>
                          <a:schemeClr val="tx1"/>
                        </a:solidFill>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1240321762"/>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Таблица 2"/>
          <p:cNvGraphicFramePr>
            <a:graphicFrameLocks noGrp="1"/>
          </p:cNvGraphicFramePr>
          <p:nvPr>
            <p:extLst>
              <p:ext uri="{D42A27DB-BD31-4B8C-83A1-F6EECF244321}">
                <p14:modId xmlns:p14="http://schemas.microsoft.com/office/powerpoint/2010/main" val="1260739112"/>
              </p:ext>
            </p:extLst>
          </p:nvPr>
        </p:nvGraphicFramePr>
        <p:xfrm>
          <a:off x="169333" y="176200"/>
          <a:ext cx="8771467" cy="4849494"/>
        </p:xfrm>
        <a:graphic>
          <a:graphicData uri="http://schemas.openxmlformats.org/drawingml/2006/table">
            <a:tbl>
              <a:tblPr/>
              <a:tblGrid>
                <a:gridCol w="3359284"/>
                <a:gridCol w="746509"/>
                <a:gridCol w="728674"/>
                <a:gridCol w="829733"/>
                <a:gridCol w="728134"/>
                <a:gridCol w="848751"/>
                <a:gridCol w="742982"/>
                <a:gridCol w="787400"/>
              </a:tblGrid>
              <a:tr h="224553">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Наименование целевого показателя (индикатора)</a:t>
                      </a: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Единица измерения</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2023</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2024</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2025</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2026</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2027</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2028</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78493">
                <a:tc vMerge="1">
                  <a:txBody>
                    <a:bodyPr/>
                    <a:lstStyle/>
                    <a:p>
                      <a:endParaRPr lang="ru-RU"/>
                    </a:p>
                  </a:txBody>
                  <a:tcPr/>
                </a:tc>
                <a:tc vMerge="1">
                  <a:txBody>
                    <a:bodyPr/>
                    <a:lstStyle/>
                    <a:p>
                      <a:endParaRPr lang="ru-RU"/>
                    </a:p>
                  </a:txBody>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отчет</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800" b="0"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отчет</a:t>
                      </a:r>
                      <a:endParaRPr kumimoji="0" lang="ru-RU" sz="800" b="0" i="0" u="none" strike="noStrike" kern="0" cap="none" spc="0" normalizeH="0" baseline="0" noProof="0" dirty="0">
                        <a:ln>
                          <a:noFill/>
                        </a:ln>
                        <a:solidFill>
                          <a:srgbClr val="00717D"/>
                        </a:solidFill>
                        <a:effectLst/>
                        <a:uLnTx/>
                        <a:uFillTx/>
                        <a:latin typeface="Inter SemiBold"/>
                        <a:ea typeface="Calibri"/>
                        <a:cs typeface="Times New Roman"/>
                        <a:sym typeface="Arial"/>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оценка</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408047">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effectLst/>
                          <a:latin typeface="Inter SemiBold"/>
                          <a:ea typeface="Times New Roman"/>
                          <a:cs typeface="Times New Roman"/>
                        </a:rPr>
                        <a:t>Доля исходящей корреспонденции, включенной в соответствующий перечень, отправленная с использованием системы электронного документооборота</a:t>
                      </a:r>
                      <a:endParaRPr lang="ru-RU" sz="800" dirty="0">
                        <a:effectLst/>
                        <a:latin typeface="Inter SemiBold"/>
                        <a:ea typeface="Calibri"/>
                        <a:cs typeface="Times New Roman"/>
                      </a:endParaRPr>
                    </a:p>
                  </a:txBody>
                  <a:tcPr marL="19509" marR="1950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Bef>
                          <a:spcPts val="200"/>
                        </a:spcBef>
                        <a:spcAft>
                          <a:spcPts val="200"/>
                        </a:spcAft>
                      </a:pPr>
                      <a:r>
                        <a:rPr lang="ru-RU" sz="800">
                          <a:effectLst/>
                          <a:latin typeface="Inter SemiBold"/>
                          <a:ea typeface="Times New Roman"/>
                          <a:cs typeface="Times New Roman"/>
                        </a:rPr>
                        <a:t>%</a:t>
                      </a:r>
                      <a:endParaRPr lang="ru-RU" sz="800">
                        <a:effectLst/>
                        <a:latin typeface="Inter SemiBold"/>
                        <a:ea typeface="Calibri"/>
                        <a:cs typeface="Times New Roman"/>
                      </a:endParaRPr>
                    </a:p>
                  </a:txBody>
                  <a:tcPr marL="19509" marR="1950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100</a:t>
                      </a:r>
                      <a:endParaRPr lang="ru-RU" sz="800" dirty="0">
                        <a:effectLst/>
                        <a:latin typeface="Inter SemiBold"/>
                        <a:ea typeface="Calibri"/>
                        <a:cs typeface="Times New Roman"/>
                      </a:endParaRPr>
                    </a:p>
                  </a:txBody>
                  <a:tcPr marL="19509" marR="1950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100</a:t>
                      </a:r>
                      <a:endParaRPr lang="ru-RU" sz="800">
                        <a:effectLst/>
                        <a:latin typeface="Inter SemiBold"/>
                        <a:ea typeface="Calibri"/>
                        <a:cs typeface="Times New Roman"/>
                      </a:endParaRPr>
                    </a:p>
                  </a:txBody>
                  <a:tcPr marL="19509" marR="1950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100</a:t>
                      </a:r>
                      <a:endParaRPr lang="ru-RU" sz="800" dirty="0">
                        <a:effectLst/>
                        <a:latin typeface="Inter SemiBold"/>
                        <a:ea typeface="Calibri"/>
                        <a:cs typeface="Times New Roman"/>
                      </a:endParaRPr>
                    </a:p>
                  </a:txBody>
                  <a:tcPr marL="19509" marR="1950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100</a:t>
                      </a:r>
                      <a:endParaRPr lang="ru-RU" sz="800">
                        <a:effectLst/>
                        <a:latin typeface="Inter SemiBold"/>
                        <a:ea typeface="Calibri"/>
                        <a:cs typeface="Times New Roman"/>
                      </a:endParaRPr>
                    </a:p>
                  </a:txBody>
                  <a:tcPr marL="19509" marR="1950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100</a:t>
                      </a:r>
                      <a:endParaRPr lang="ru-RU" sz="800">
                        <a:effectLst/>
                        <a:latin typeface="Inter SemiBold"/>
                        <a:ea typeface="Calibri"/>
                        <a:cs typeface="Times New Roman"/>
                      </a:endParaRPr>
                    </a:p>
                  </a:txBody>
                  <a:tcPr marL="19509" marR="1950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100</a:t>
                      </a:r>
                      <a:endParaRPr lang="ru-RU" sz="800">
                        <a:effectLst/>
                        <a:latin typeface="Inter SemiBold"/>
                        <a:ea typeface="Calibri"/>
                        <a:cs typeface="Times New Roman"/>
                      </a:endParaRPr>
                    </a:p>
                  </a:txBody>
                  <a:tcPr marL="19509" marR="1950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544062">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effectLst/>
                          <a:latin typeface="Inter SemiBold"/>
                          <a:ea typeface="Times New Roman"/>
                          <a:cs typeface="Times New Roman"/>
                        </a:rPr>
                        <a:t>Доля взаимодействий граждан и коммерческих организаций с органами местного самоуправления Увинского района и подведомственными им учреждениями, осуществляемых в цифровом виде</a:t>
                      </a:r>
                      <a:endParaRPr lang="ru-RU" sz="800" dirty="0">
                        <a:effectLst/>
                        <a:latin typeface="Inter SemiBold"/>
                        <a:ea typeface="Calibri"/>
                        <a:cs typeface="Times New Roman"/>
                      </a:endParaRPr>
                    </a:p>
                  </a:txBody>
                  <a:tcPr marL="19509" marR="1950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Bef>
                          <a:spcPts val="200"/>
                        </a:spcBef>
                        <a:spcAft>
                          <a:spcPts val="200"/>
                        </a:spcAft>
                      </a:pPr>
                      <a:r>
                        <a:rPr lang="ru-RU" sz="800">
                          <a:effectLst/>
                          <a:latin typeface="Inter SemiBold"/>
                          <a:ea typeface="Times New Roman"/>
                          <a:cs typeface="Times New Roman"/>
                        </a:rPr>
                        <a:t>%</a:t>
                      </a:r>
                      <a:endParaRPr lang="ru-RU" sz="800">
                        <a:effectLst/>
                        <a:latin typeface="Inter SemiBold"/>
                        <a:ea typeface="Calibri"/>
                        <a:cs typeface="Times New Roman"/>
                      </a:endParaRPr>
                    </a:p>
                  </a:txBody>
                  <a:tcPr marL="19509" marR="1950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40</a:t>
                      </a:r>
                      <a:endParaRPr lang="ru-RU" sz="800" dirty="0">
                        <a:effectLst/>
                        <a:latin typeface="Inter SemiBold"/>
                        <a:ea typeface="Calibri"/>
                        <a:cs typeface="Times New Roman"/>
                      </a:endParaRPr>
                    </a:p>
                  </a:txBody>
                  <a:tcPr marL="19509" marR="1950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40</a:t>
                      </a:r>
                      <a:endParaRPr lang="ru-RU" sz="800">
                        <a:effectLst/>
                        <a:latin typeface="Inter SemiBold"/>
                        <a:ea typeface="Calibri"/>
                        <a:cs typeface="Times New Roman"/>
                      </a:endParaRPr>
                    </a:p>
                  </a:txBody>
                  <a:tcPr marL="19509" marR="1950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40</a:t>
                      </a:r>
                      <a:endParaRPr lang="ru-RU" sz="800">
                        <a:effectLst/>
                        <a:latin typeface="Inter SemiBold"/>
                        <a:ea typeface="Calibri"/>
                        <a:cs typeface="Times New Roman"/>
                      </a:endParaRPr>
                    </a:p>
                  </a:txBody>
                  <a:tcPr marL="19509" marR="1950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40</a:t>
                      </a:r>
                      <a:endParaRPr lang="ru-RU" sz="800">
                        <a:effectLst/>
                        <a:latin typeface="Inter SemiBold"/>
                        <a:ea typeface="Calibri"/>
                        <a:cs typeface="Times New Roman"/>
                      </a:endParaRPr>
                    </a:p>
                  </a:txBody>
                  <a:tcPr marL="19509" marR="1950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40</a:t>
                      </a:r>
                      <a:endParaRPr lang="ru-RU" sz="800">
                        <a:effectLst/>
                        <a:latin typeface="Inter SemiBold"/>
                        <a:ea typeface="Calibri"/>
                        <a:cs typeface="Times New Roman"/>
                      </a:endParaRPr>
                    </a:p>
                  </a:txBody>
                  <a:tcPr marL="19509" marR="1950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40</a:t>
                      </a:r>
                      <a:endParaRPr lang="ru-RU" sz="800">
                        <a:effectLst/>
                        <a:latin typeface="Inter SemiBold"/>
                        <a:ea typeface="Calibri"/>
                        <a:cs typeface="Times New Roman"/>
                      </a:endParaRPr>
                    </a:p>
                  </a:txBody>
                  <a:tcPr marL="19509" marR="1950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408047">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1000"/>
                        </a:spcAft>
                      </a:pPr>
                      <a:r>
                        <a:rPr lang="ru-RU" sz="800" dirty="0">
                          <a:effectLst/>
                          <a:latin typeface="Inter SemiBold"/>
                          <a:ea typeface="Times New Roman"/>
                          <a:cs typeface="Times New Roman"/>
                        </a:rPr>
                        <a:t>Доля муниципальных служащих, прошедших обучение на семинарах или курсах по антикоррупционной тематике (от общей численности муниципальных служащих)</a:t>
                      </a:r>
                      <a:endParaRPr lang="ru-RU" sz="800" dirty="0">
                        <a:effectLst/>
                        <a:latin typeface="Inter SemiBold"/>
                        <a:ea typeface="Calibri"/>
                        <a:cs typeface="Times New Roman"/>
                      </a:endParaRPr>
                    </a:p>
                  </a:txBody>
                  <a:tcPr marL="19509" marR="1950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a:t>
                      </a:r>
                      <a:endParaRPr lang="ru-RU" sz="800" dirty="0">
                        <a:effectLst/>
                        <a:latin typeface="Inter SemiBold"/>
                        <a:ea typeface="Calibri"/>
                        <a:cs typeface="Times New Roman"/>
                      </a:endParaRPr>
                    </a:p>
                  </a:txBody>
                  <a:tcPr marL="19509" marR="1950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a:t>
                      </a:r>
                      <a:endParaRPr lang="ru-RU" sz="800" dirty="0">
                        <a:effectLst/>
                        <a:latin typeface="Inter SemiBold"/>
                        <a:ea typeface="Calibri"/>
                        <a:cs typeface="Times New Roman"/>
                      </a:endParaRPr>
                    </a:p>
                  </a:txBody>
                  <a:tcPr marL="19509" marR="1950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8</a:t>
                      </a:r>
                      <a:endParaRPr lang="ru-RU" sz="800" dirty="0">
                        <a:effectLst/>
                        <a:latin typeface="Inter SemiBold"/>
                        <a:ea typeface="Calibri"/>
                        <a:cs typeface="Times New Roman"/>
                      </a:endParaRPr>
                    </a:p>
                  </a:txBody>
                  <a:tcPr marL="19509" marR="1950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10</a:t>
                      </a:r>
                      <a:endParaRPr lang="ru-RU" sz="800">
                        <a:effectLst/>
                        <a:latin typeface="Inter SemiBold"/>
                        <a:ea typeface="Calibri"/>
                        <a:cs typeface="Times New Roman"/>
                      </a:endParaRPr>
                    </a:p>
                  </a:txBody>
                  <a:tcPr marL="19509" marR="1950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10</a:t>
                      </a:r>
                      <a:endParaRPr lang="ru-RU" sz="800">
                        <a:effectLst/>
                        <a:latin typeface="Inter SemiBold"/>
                        <a:ea typeface="Calibri"/>
                        <a:cs typeface="Times New Roman"/>
                      </a:endParaRPr>
                    </a:p>
                  </a:txBody>
                  <a:tcPr marL="19509" marR="1950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10</a:t>
                      </a:r>
                      <a:endParaRPr lang="ru-RU" sz="800">
                        <a:effectLst/>
                        <a:latin typeface="Inter SemiBold"/>
                        <a:ea typeface="Calibri"/>
                        <a:cs typeface="Times New Roman"/>
                      </a:endParaRPr>
                    </a:p>
                  </a:txBody>
                  <a:tcPr marL="19509" marR="1950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10</a:t>
                      </a:r>
                      <a:endParaRPr lang="ru-RU" sz="800">
                        <a:effectLst/>
                        <a:latin typeface="Inter SemiBold"/>
                        <a:ea typeface="Calibri"/>
                        <a:cs typeface="Times New Roman"/>
                      </a:endParaRPr>
                    </a:p>
                  </a:txBody>
                  <a:tcPr marL="19509" marR="1950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680077">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1000"/>
                        </a:spcAft>
                      </a:pPr>
                      <a:r>
                        <a:rPr lang="ru-RU" sz="800" dirty="0">
                          <a:effectLst/>
                          <a:latin typeface="Inter SemiBold"/>
                          <a:ea typeface="Times New Roman"/>
                          <a:cs typeface="Times New Roman"/>
                        </a:rPr>
                        <a:t>Доля лиц, замещающих муниципальные должности и муниципальных служащих, в отношении которых обеспечен контроль за соблюдением требований законодательства Российской Федерации и законодательства Удмуртской Республики о противодействии коррупции</a:t>
                      </a:r>
                      <a:endParaRPr lang="ru-RU" sz="800" dirty="0">
                        <a:effectLst/>
                        <a:latin typeface="Inter SemiBold"/>
                        <a:ea typeface="Calibri"/>
                        <a:cs typeface="Times New Roman"/>
                      </a:endParaRPr>
                    </a:p>
                  </a:txBody>
                  <a:tcPr marL="19509" marR="1950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a:t>
                      </a:r>
                      <a:endParaRPr lang="ru-RU" sz="800">
                        <a:effectLst/>
                        <a:latin typeface="Inter SemiBold"/>
                        <a:ea typeface="Calibri"/>
                        <a:cs typeface="Times New Roman"/>
                      </a:endParaRPr>
                    </a:p>
                  </a:txBody>
                  <a:tcPr marL="19509" marR="1950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100</a:t>
                      </a:r>
                      <a:endParaRPr lang="ru-RU" sz="800" dirty="0">
                        <a:effectLst/>
                        <a:latin typeface="Inter SemiBold"/>
                        <a:ea typeface="Calibri"/>
                        <a:cs typeface="Times New Roman"/>
                      </a:endParaRPr>
                    </a:p>
                  </a:txBody>
                  <a:tcPr marL="19509" marR="1950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100</a:t>
                      </a:r>
                      <a:endParaRPr lang="ru-RU" sz="800" dirty="0">
                        <a:effectLst/>
                        <a:latin typeface="Inter SemiBold"/>
                        <a:ea typeface="Calibri"/>
                        <a:cs typeface="Times New Roman"/>
                      </a:endParaRPr>
                    </a:p>
                  </a:txBody>
                  <a:tcPr marL="19509" marR="1950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100</a:t>
                      </a:r>
                      <a:endParaRPr lang="ru-RU" sz="800">
                        <a:effectLst/>
                        <a:latin typeface="Inter SemiBold"/>
                        <a:ea typeface="Calibri"/>
                        <a:cs typeface="Times New Roman"/>
                      </a:endParaRPr>
                    </a:p>
                  </a:txBody>
                  <a:tcPr marL="19509" marR="1950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100</a:t>
                      </a:r>
                      <a:endParaRPr lang="ru-RU" sz="800">
                        <a:effectLst/>
                        <a:latin typeface="Inter SemiBold"/>
                        <a:ea typeface="Calibri"/>
                        <a:cs typeface="Times New Roman"/>
                      </a:endParaRPr>
                    </a:p>
                  </a:txBody>
                  <a:tcPr marL="19509" marR="1950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100</a:t>
                      </a:r>
                      <a:endParaRPr lang="ru-RU" sz="800">
                        <a:effectLst/>
                        <a:latin typeface="Inter SemiBold"/>
                        <a:ea typeface="Calibri"/>
                        <a:cs typeface="Times New Roman"/>
                      </a:endParaRPr>
                    </a:p>
                  </a:txBody>
                  <a:tcPr marL="19509" marR="1950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100</a:t>
                      </a:r>
                      <a:endParaRPr lang="ru-RU" sz="800">
                        <a:effectLst/>
                        <a:latin typeface="Inter SemiBold"/>
                        <a:ea typeface="Calibri"/>
                        <a:cs typeface="Times New Roman"/>
                      </a:endParaRPr>
                    </a:p>
                  </a:txBody>
                  <a:tcPr marL="19509" marR="1950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680077">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1000"/>
                        </a:spcAft>
                      </a:pPr>
                      <a:r>
                        <a:rPr lang="ru-RU" sz="800" dirty="0">
                          <a:effectLst/>
                          <a:latin typeface="Inter SemiBold"/>
                          <a:ea typeface="Times New Roman"/>
                          <a:cs typeface="Times New Roman"/>
                        </a:rPr>
                        <a:t>Доля муниципальных служащих, впервые поступивших на муниципальную службу и замещающих должности, связанные с соблюдением антикоррупционных стандартов, участвовавших в мероприятиях по профессиональному развитию в области противодействия коррупции</a:t>
                      </a:r>
                      <a:endParaRPr lang="ru-RU" sz="800" dirty="0">
                        <a:effectLst/>
                        <a:latin typeface="Inter SemiBold"/>
                        <a:ea typeface="Calibri"/>
                        <a:cs typeface="Times New Roman"/>
                      </a:endParaRPr>
                    </a:p>
                  </a:txBody>
                  <a:tcPr marL="19509" marR="1950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a:t>
                      </a:r>
                      <a:endParaRPr lang="ru-RU" sz="800">
                        <a:effectLst/>
                        <a:latin typeface="Inter SemiBold"/>
                        <a:ea typeface="Calibri"/>
                        <a:cs typeface="Times New Roman"/>
                      </a:endParaRPr>
                    </a:p>
                  </a:txBody>
                  <a:tcPr marL="19509" marR="1950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100</a:t>
                      </a:r>
                      <a:endParaRPr lang="ru-RU" sz="800" dirty="0">
                        <a:effectLst/>
                        <a:latin typeface="Inter SemiBold"/>
                        <a:ea typeface="Calibri"/>
                        <a:cs typeface="Times New Roman"/>
                      </a:endParaRPr>
                    </a:p>
                  </a:txBody>
                  <a:tcPr marL="19509" marR="1950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21</a:t>
                      </a:r>
                      <a:endParaRPr lang="ru-RU" sz="800" dirty="0">
                        <a:effectLst/>
                        <a:latin typeface="Inter SemiBold"/>
                        <a:ea typeface="Calibri"/>
                        <a:cs typeface="Times New Roman"/>
                      </a:endParaRPr>
                    </a:p>
                  </a:txBody>
                  <a:tcPr marL="19509" marR="1950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smtClean="0">
                          <a:effectLst/>
                          <a:latin typeface="Inter SemiBold"/>
                          <a:ea typeface="Times New Roman"/>
                          <a:cs typeface="Times New Roman"/>
                        </a:rPr>
                        <a:t>100</a:t>
                      </a:r>
                      <a:endParaRPr lang="ru-RU" sz="800" dirty="0">
                        <a:effectLst/>
                        <a:latin typeface="Inter SemiBold"/>
                        <a:ea typeface="Calibri"/>
                        <a:cs typeface="Times New Roman"/>
                      </a:endParaRPr>
                    </a:p>
                  </a:txBody>
                  <a:tcPr marL="19509" marR="1950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smtClean="0">
                          <a:effectLst/>
                          <a:latin typeface="Inter SemiBold"/>
                          <a:ea typeface="Times New Roman"/>
                          <a:cs typeface="Times New Roman"/>
                        </a:rPr>
                        <a:t>100</a:t>
                      </a:r>
                      <a:endParaRPr lang="ru-RU" sz="800" dirty="0">
                        <a:effectLst/>
                        <a:latin typeface="Inter SemiBold"/>
                        <a:ea typeface="Calibri"/>
                        <a:cs typeface="Times New Roman"/>
                      </a:endParaRPr>
                    </a:p>
                  </a:txBody>
                  <a:tcPr marL="19509" marR="1950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100</a:t>
                      </a:r>
                      <a:endParaRPr lang="ru-RU" sz="800" dirty="0">
                        <a:effectLst/>
                        <a:latin typeface="Inter SemiBold"/>
                        <a:ea typeface="Calibri"/>
                        <a:cs typeface="Times New Roman"/>
                      </a:endParaRPr>
                    </a:p>
                  </a:txBody>
                  <a:tcPr marL="19509" marR="1950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100</a:t>
                      </a:r>
                      <a:endParaRPr lang="ru-RU" sz="800" dirty="0">
                        <a:effectLst/>
                        <a:latin typeface="Inter SemiBold"/>
                        <a:ea typeface="Calibri"/>
                        <a:cs typeface="Times New Roman"/>
                      </a:endParaRPr>
                    </a:p>
                  </a:txBody>
                  <a:tcPr marL="19509" marR="1950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1120918">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1000"/>
                        </a:spcAft>
                      </a:pPr>
                      <a:r>
                        <a:rPr lang="ru-RU" sz="800" dirty="0">
                          <a:effectLst/>
                          <a:latin typeface="Inter SemiBold"/>
                          <a:ea typeface="Times New Roman"/>
                          <a:cs typeface="Times New Roman"/>
                        </a:rPr>
                        <a:t>Доля муниципальных служащих, в должностные обязанности которых входит участие в противодействии коррупции, участие в проведении закупок товаров, работ, услуг для обеспечения муниципальных нужд, участвовавших в мероприятиях по профессиональному развитию в области противодействия коррупции, в том числе в обучении по дополнительным профессиональным программам в области противодействия </a:t>
                      </a:r>
                      <a:r>
                        <a:rPr lang="ru-RU" sz="800" dirty="0" smtClean="0">
                          <a:effectLst/>
                          <a:latin typeface="Inter SemiBold"/>
                          <a:ea typeface="Times New Roman"/>
                          <a:cs typeface="Times New Roman"/>
                        </a:rPr>
                        <a:t>коррупции</a:t>
                      </a:r>
                      <a:endParaRPr lang="ru-RU" sz="800" dirty="0">
                        <a:effectLst/>
                        <a:latin typeface="Inter SemiBold"/>
                        <a:ea typeface="Calibri"/>
                        <a:cs typeface="Times New Roman"/>
                      </a:endParaRPr>
                    </a:p>
                  </a:txBody>
                  <a:tcPr marL="19509" marR="1950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a:t>
                      </a:r>
                      <a:endParaRPr lang="ru-RU" sz="800" dirty="0">
                        <a:effectLst/>
                        <a:latin typeface="Inter SemiBold"/>
                        <a:ea typeface="Calibri"/>
                        <a:cs typeface="Times New Roman"/>
                      </a:endParaRPr>
                    </a:p>
                  </a:txBody>
                  <a:tcPr marL="19509" marR="1950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50</a:t>
                      </a:r>
                      <a:endParaRPr lang="ru-RU" sz="800">
                        <a:effectLst/>
                        <a:latin typeface="Inter SemiBold"/>
                        <a:ea typeface="Calibri"/>
                        <a:cs typeface="Times New Roman"/>
                      </a:endParaRPr>
                    </a:p>
                  </a:txBody>
                  <a:tcPr marL="19509" marR="1950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100</a:t>
                      </a:r>
                      <a:endParaRPr lang="ru-RU" sz="800" dirty="0">
                        <a:effectLst/>
                        <a:latin typeface="Inter SemiBold"/>
                        <a:ea typeface="Calibri"/>
                        <a:cs typeface="Times New Roman"/>
                      </a:endParaRPr>
                    </a:p>
                  </a:txBody>
                  <a:tcPr marL="19509" marR="1950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50</a:t>
                      </a:r>
                      <a:endParaRPr lang="ru-RU" sz="800" dirty="0">
                        <a:effectLst/>
                        <a:latin typeface="Inter SemiBold"/>
                        <a:ea typeface="Calibri"/>
                        <a:cs typeface="Times New Roman"/>
                      </a:endParaRPr>
                    </a:p>
                  </a:txBody>
                  <a:tcPr marL="19509" marR="1950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50</a:t>
                      </a:r>
                      <a:endParaRPr lang="ru-RU" sz="800" dirty="0">
                        <a:effectLst/>
                        <a:latin typeface="Inter SemiBold"/>
                        <a:ea typeface="Calibri"/>
                        <a:cs typeface="Times New Roman"/>
                      </a:endParaRPr>
                    </a:p>
                  </a:txBody>
                  <a:tcPr marL="19509" marR="1950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50</a:t>
                      </a:r>
                      <a:endParaRPr lang="ru-RU" sz="800">
                        <a:effectLst/>
                        <a:latin typeface="Inter SemiBold"/>
                        <a:ea typeface="Calibri"/>
                        <a:cs typeface="Times New Roman"/>
                      </a:endParaRPr>
                    </a:p>
                  </a:txBody>
                  <a:tcPr marL="19509" marR="1950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50</a:t>
                      </a:r>
                      <a:endParaRPr lang="ru-RU" sz="800">
                        <a:effectLst/>
                        <a:latin typeface="Inter SemiBold"/>
                        <a:ea typeface="Calibri"/>
                        <a:cs typeface="Times New Roman"/>
                      </a:endParaRPr>
                    </a:p>
                  </a:txBody>
                  <a:tcPr marL="19509" marR="1950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39866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1000"/>
                        </a:spcAft>
                      </a:pPr>
                      <a:r>
                        <a:rPr lang="ru-RU" sz="800" dirty="0">
                          <a:effectLst/>
                          <a:latin typeface="Inter SemiBold"/>
                          <a:ea typeface="Times New Roman"/>
                          <a:cs typeface="Times New Roman"/>
                        </a:rPr>
                        <a:t>Доля помещений подготовленных для размещения избирательных комиссий</a:t>
                      </a:r>
                      <a:endParaRPr lang="ru-RU" sz="800" dirty="0">
                        <a:effectLst/>
                        <a:latin typeface="Inter SemiBold"/>
                        <a:ea typeface="Calibri"/>
                        <a:cs typeface="Times New Roman"/>
                      </a:endParaRPr>
                    </a:p>
                  </a:txBody>
                  <a:tcPr marL="19509" marR="1950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a:t>
                      </a:r>
                      <a:endParaRPr lang="ru-RU" sz="800" dirty="0">
                        <a:effectLst/>
                        <a:latin typeface="Inter SemiBold"/>
                        <a:ea typeface="Calibri"/>
                        <a:cs typeface="Times New Roman"/>
                      </a:endParaRPr>
                    </a:p>
                    <a:p>
                      <a:pPr algn="ctr">
                        <a:lnSpc>
                          <a:spcPct val="115000"/>
                        </a:lnSpc>
                        <a:spcAft>
                          <a:spcPts val="0"/>
                        </a:spcAft>
                      </a:pPr>
                      <a:r>
                        <a:rPr lang="ru-RU" sz="800" dirty="0">
                          <a:effectLst/>
                          <a:latin typeface="Inter SemiBold"/>
                          <a:ea typeface="Times New Roman"/>
                          <a:cs typeface="Times New Roman"/>
                        </a:rPr>
                        <a:t> </a:t>
                      </a:r>
                      <a:endParaRPr lang="ru-RU" sz="800" dirty="0">
                        <a:effectLst/>
                        <a:latin typeface="Inter SemiBold"/>
                        <a:ea typeface="Calibri"/>
                        <a:cs typeface="Times New Roman"/>
                      </a:endParaRPr>
                    </a:p>
                    <a:p>
                      <a:pPr algn="ctr">
                        <a:lnSpc>
                          <a:spcPct val="115000"/>
                        </a:lnSpc>
                        <a:spcAft>
                          <a:spcPts val="0"/>
                        </a:spcAft>
                      </a:pPr>
                      <a:r>
                        <a:rPr lang="ru-RU" sz="800" dirty="0">
                          <a:effectLst/>
                          <a:latin typeface="Inter SemiBold"/>
                          <a:ea typeface="Times New Roman"/>
                          <a:cs typeface="Times New Roman"/>
                        </a:rPr>
                        <a:t> </a:t>
                      </a:r>
                      <a:endParaRPr lang="ru-RU" sz="800" dirty="0">
                        <a:effectLst/>
                        <a:latin typeface="Inter SemiBold"/>
                        <a:ea typeface="Calibri"/>
                        <a:cs typeface="Times New Roman"/>
                      </a:endParaRPr>
                    </a:p>
                  </a:txBody>
                  <a:tcPr marL="19509" marR="1950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a:t>
                      </a:r>
                      <a:endParaRPr lang="ru-RU" sz="800">
                        <a:effectLst/>
                        <a:latin typeface="Inter SemiBold"/>
                        <a:ea typeface="Calibri"/>
                        <a:cs typeface="Times New Roman"/>
                      </a:endParaRPr>
                    </a:p>
                  </a:txBody>
                  <a:tcPr marL="19509" marR="1950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100</a:t>
                      </a:r>
                      <a:endParaRPr lang="ru-RU" sz="800">
                        <a:effectLst/>
                        <a:latin typeface="Inter SemiBold"/>
                        <a:ea typeface="Calibri"/>
                        <a:cs typeface="Times New Roman"/>
                      </a:endParaRPr>
                    </a:p>
                  </a:txBody>
                  <a:tcPr marL="19509" marR="1950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100</a:t>
                      </a:r>
                      <a:endParaRPr lang="ru-RU" sz="800">
                        <a:effectLst/>
                        <a:latin typeface="Inter SemiBold"/>
                        <a:ea typeface="Calibri"/>
                        <a:cs typeface="Times New Roman"/>
                      </a:endParaRPr>
                    </a:p>
                  </a:txBody>
                  <a:tcPr marL="19509" marR="1950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100</a:t>
                      </a:r>
                      <a:endParaRPr lang="ru-RU" sz="800" dirty="0">
                        <a:effectLst/>
                        <a:latin typeface="Inter SemiBold"/>
                        <a:ea typeface="Calibri"/>
                        <a:cs typeface="Times New Roman"/>
                      </a:endParaRPr>
                    </a:p>
                  </a:txBody>
                  <a:tcPr marL="19509" marR="1950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100</a:t>
                      </a:r>
                      <a:endParaRPr lang="ru-RU" sz="800" dirty="0">
                        <a:effectLst/>
                        <a:latin typeface="Inter SemiBold"/>
                        <a:ea typeface="Calibri"/>
                        <a:cs typeface="Times New Roman"/>
                      </a:endParaRPr>
                    </a:p>
                  </a:txBody>
                  <a:tcPr marL="19509" marR="1950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100</a:t>
                      </a:r>
                      <a:endParaRPr lang="ru-RU" sz="800" dirty="0">
                        <a:effectLst/>
                        <a:latin typeface="Inter SemiBold"/>
                        <a:ea typeface="Calibri"/>
                        <a:cs typeface="Times New Roman"/>
                      </a:endParaRPr>
                    </a:p>
                  </a:txBody>
                  <a:tcPr marL="19509" marR="1950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408880715"/>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Таблица 1"/>
          <p:cNvGraphicFramePr>
            <a:graphicFrameLocks noGrp="1"/>
          </p:cNvGraphicFramePr>
          <p:nvPr>
            <p:extLst>
              <p:ext uri="{D42A27DB-BD31-4B8C-83A1-F6EECF244321}">
                <p14:modId xmlns:p14="http://schemas.microsoft.com/office/powerpoint/2010/main" val="3958225276"/>
              </p:ext>
            </p:extLst>
          </p:nvPr>
        </p:nvGraphicFramePr>
        <p:xfrm>
          <a:off x="122126" y="137158"/>
          <a:ext cx="8841260" cy="2244207"/>
        </p:xfrm>
        <a:graphic>
          <a:graphicData uri="http://schemas.openxmlformats.org/drawingml/2006/table">
            <a:tbl>
              <a:tblPr/>
              <a:tblGrid>
                <a:gridCol w="2045043"/>
                <a:gridCol w="968461"/>
                <a:gridCol w="663245"/>
                <a:gridCol w="771708"/>
                <a:gridCol w="736092"/>
                <a:gridCol w="676728"/>
                <a:gridCol w="599559"/>
                <a:gridCol w="575813"/>
                <a:gridCol w="569877"/>
                <a:gridCol w="563941"/>
                <a:gridCol w="670793"/>
              </a:tblGrid>
              <a:tr h="220982">
                <a:tc rowSpan="2">
                  <a:txBody>
                    <a:bodyPr/>
                    <a:lstStyle/>
                    <a:p>
                      <a:pPr algn="ctr" fontAlgn="b"/>
                      <a:r>
                        <a:rPr lang="ru-RU" sz="900" b="0" i="0" u="none" strike="noStrike" dirty="0">
                          <a:solidFill>
                            <a:srgbClr val="000000"/>
                          </a:solidFill>
                          <a:effectLst/>
                          <a:latin typeface="Inter SemiBold"/>
                        </a:rPr>
                        <a:t>Показатели</a:t>
                      </a:r>
                    </a:p>
                  </a:txBody>
                  <a:tcPr marL="2812" marR="2812" marT="281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40000"/>
                        <a:lumOff val="60000"/>
                      </a:schemeClr>
                    </a:solidFill>
                  </a:tcPr>
                </a:tc>
                <a:tc rowSpan="2">
                  <a:txBody>
                    <a:bodyPr/>
                    <a:lstStyle/>
                    <a:p>
                      <a:pPr algn="ctr" fontAlgn="b"/>
                      <a:r>
                        <a:rPr lang="ru-RU" sz="900" b="0" i="0" u="none" strike="noStrike" dirty="0" err="1">
                          <a:solidFill>
                            <a:srgbClr val="000000"/>
                          </a:solidFill>
                          <a:effectLst/>
                          <a:latin typeface="Inter SemiBold"/>
                        </a:rPr>
                        <a:t>Ед.изм</a:t>
                      </a:r>
                      <a:r>
                        <a:rPr lang="ru-RU" sz="900" b="0" i="0" u="none" strike="noStrike" dirty="0">
                          <a:solidFill>
                            <a:srgbClr val="000000"/>
                          </a:solidFill>
                          <a:effectLst/>
                          <a:latin typeface="Inter SemiBold"/>
                        </a:rPr>
                        <a:t>.</a:t>
                      </a:r>
                    </a:p>
                  </a:txBody>
                  <a:tcPr marL="2812" marR="2812" marT="2812" marB="0" anchor="ctr">
                    <a:lnL w="6350" cap="flat" cmpd="sng" algn="ctr">
                      <a:solidFill>
                        <a:srgbClr val="000000"/>
                      </a:solidFill>
                      <a:prstDash val="solid"/>
                      <a:round/>
                      <a:headEnd type="none" w="med" len="med"/>
                      <a:tailEnd type="none" w="med" len="med"/>
                    </a:lnL>
                    <a:solidFill>
                      <a:schemeClr val="accent3">
                        <a:lumMod val="40000"/>
                        <a:lumOff val="60000"/>
                      </a:schemeClr>
                    </a:solidFill>
                  </a:tcPr>
                </a:tc>
                <a:tc rowSpan="2">
                  <a:txBody>
                    <a:bodyPr/>
                    <a:lstStyle/>
                    <a:p>
                      <a:pPr algn="ctr" fontAlgn="ctr"/>
                      <a:r>
                        <a:rPr lang="ru-RU" sz="900" b="0" i="0" u="none" strike="noStrike" cap="none" dirty="0">
                          <a:solidFill>
                            <a:srgbClr val="000000"/>
                          </a:solidFill>
                          <a:effectLst/>
                          <a:latin typeface="Inter SemiBold"/>
                          <a:ea typeface="+mn-ea"/>
                          <a:cs typeface="+mn-cs"/>
                          <a:sym typeface="Arial"/>
                        </a:rPr>
                        <a:t>2023 год </a:t>
                      </a:r>
                      <a:endParaRPr lang="ru-RU" sz="900" b="0" i="0" u="none" strike="noStrike" cap="none" dirty="0" smtClean="0">
                        <a:solidFill>
                          <a:srgbClr val="000000"/>
                        </a:solidFill>
                        <a:effectLst/>
                        <a:latin typeface="Inter SemiBold"/>
                        <a:ea typeface="+mn-ea"/>
                        <a:cs typeface="+mn-cs"/>
                        <a:sym typeface="Arial"/>
                      </a:endParaRPr>
                    </a:p>
                    <a:p>
                      <a:pPr algn="ctr" fontAlgn="ctr"/>
                      <a:r>
                        <a:rPr lang="ru-RU" sz="900" b="0" i="0" u="none" strike="noStrike" cap="none" dirty="0" smtClean="0">
                          <a:solidFill>
                            <a:srgbClr val="000000"/>
                          </a:solidFill>
                          <a:effectLst/>
                          <a:latin typeface="Inter SemiBold"/>
                          <a:ea typeface="+mn-ea"/>
                          <a:cs typeface="+mn-cs"/>
                          <a:sym typeface="Arial"/>
                        </a:rPr>
                        <a:t>факт</a:t>
                      </a:r>
                      <a:endParaRPr lang="ru-RU" sz="900" b="0" i="0" u="none" strike="noStrike" cap="none" dirty="0">
                        <a:solidFill>
                          <a:srgbClr val="000000"/>
                        </a:solidFill>
                        <a:effectLst/>
                        <a:latin typeface="Inter SemiBold"/>
                        <a:ea typeface="+mn-ea"/>
                        <a:cs typeface="+mn-cs"/>
                        <a:sym typeface="Arial"/>
                      </a:endParaRPr>
                    </a:p>
                  </a:txBody>
                  <a:tcPr marL="6105" marR="6105" marT="6105" marB="0" anchor="ctr">
                    <a:solidFill>
                      <a:schemeClr val="accent3">
                        <a:lumMod val="40000"/>
                        <a:lumOff val="60000"/>
                      </a:schemeClr>
                    </a:solidFill>
                  </a:tcPr>
                </a:tc>
                <a:tc rowSpan="2">
                  <a:txBody>
                    <a:bodyPr/>
                    <a:lstStyle/>
                    <a:p>
                      <a:pPr algn="ctr" fontAlgn="ctr"/>
                      <a:r>
                        <a:rPr lang="ru-RU" sz="900" b="0" i="0" u="none" strike="noStrike" cap="none" dirty="0">
                          <a:solidFill>
                            <a:srgbClr val="000000"/>
                          </a:solidFill>
                          <a:effectLst/>
                          <a:latin typeface="Inter SemiBold"/>
                          <a:ea typeface="+mn-ea"/>
                          <a:cs typeface="+mn-cs"/>
                          <a:sym typeface="Arial"/>
                        </a:rPr>
                        <a:t>2024 год </a:t>
                      </a:r>
                      <a:endParaRPr lang="ru-RU" sz="900" b="0" i="0" u="none" strike="noStrike" cap="none" dirty="0" smtClean="0">
                        <a:solidFill>
                          <a:srgbClr val="000000"/>
                        </a:solidFill>
                        <a:effectLst/>
                        <a:latin typeface="Inter SemiBold"/>
                        <a:ea typeface="+mn-ea"/>
                        <a:cs typeface="+mn-cs"/>
                        <a:sym typeface="Arial"/>
                      </a:endParaRPr>
                    </a:p>
                    <a:p>
                      <a:pPr algn="ctr" fontAlgn="ctr"/>
                      <a:r>
                        <a:rPr lang="ru-RU" sz="900" b="0" i="0" u="none" strike="noStrike" cap="none" dirty="0" smtClean="0">
                          <a:solidFill>
                            <a:srgbClr val="000000"/>
                          </a:solidFill>
                          <a:effectLst/>
                          <a:latin typeface="Inter SemiBold"/>
                          <a:ea typeface="+mn-ea"/>
                          <a:cs typeface="+mn-cs"/>
                          <a:sym typeface="Arial"/>
                        </a:rPr>
                        <a:t>факт</a:t>
                      </a:r>
                      <a:endParaRPr lang="ru-RU" sz="900" b="0" i="0" u="none" strike="noStrike" cap="none" dirty="0">
                        <a:solidFill>
                          <a:srgbClr val="000000"/>
                        </a:solidFill>
                        <a:effectLst/>
                        <a:latin typeface="Inter SemiBold"/>
                        <a:ea typeface="+mn-ea"/>
                        <a:cs typeface="+mn-cs"/>
                        <a:sym typeface="Arial"/>
                      </a:endParaRPr>
                    </a:p>
                  </a:txBody>
                  <a:tcPr marL="6105" marR="6105" marT="6105" marB="0" anchor="ctr">
                    <a:solidFill>
                      <a:schemeClr val="accent3">
                        <a:lumMod val="40000"/>
                        <a:lumOff val="60000"/>
                      </a:schemeClr>
                    </a:solidFill>
                  </a:tcPr>
                </a:tc>
                <a:tc rowSpan="2">
                  <a:txBody>
                    <a:bodyPr/>
                    <a:lstStyle/>
                    <a:p>
                      <a:pPr algn="ctr" fontAlgn="ctr"/>
                      <a:r>
                        <a:rPr lang="ru-RU" sz="900" b="0" i="0" u="none" strike="noStrike" cap="none" dirty="0">
                          <a:solidFill>
                            <a:srgbClr val="000000"/>
                          </a:solidFill>
                          <a:effectLst/>
                          <a:latin typeface="Inter SemiBold"/>
                          <a:ea typeface="+mn-ea"/>
                          <a:cs typeface="+mn-cs"/>
                          <a:sym typeface="Arial"/>
                        </a:rPr>
                        <a:t>2025 </a:t>
                      </a:r>
                      <a:r>
                        <a:rPr lang="ru-RU" sz="900" b="0" i="0" u="none" strike="noStrike" cap="none" dirty="0" smtClean="0">
                          <a:solidFill>
                            <a:srgbClr val="000000"/>
                          </a:solidFill>
                          <a:effectLst/>
                          <a:latin typeface="Inter SemiBold"/>
                          <a:ea typeface="+mn-ea"/>
                          <a:cs typeface="+mn-cs"/>
                          <a:sym typeface="Arial"/>
                        </a:rPr>
                        <a:t>год</a:t>
                      </a:r>
                    </a:p>
                    <a:p>
                      <a:pPr algn="ctr" fontAlgn="ctr"/>
                      <a:r>
                        <a:rPr lang="ru-RU" sz="900" b="0" i="0" u="none" strike="noStrike" cap="none" dirty="0" smtClean="0">
                          <a:solidFill>
                            <a:srgbClr val="000000"/>
                          </a:solidFill>
                          <a:effectLst/>
                          <a:latin typeface="Inter SemiBold"/>
                          <a:ea typeface="+mn-ea"/>
                          <a:cs typeface="+mn-cs"/>
                          <a:sym typeface="Arial"/>
                        </a:rPr>
                        <a:t>оценка</a:t>
                      </a:r>
                      <a:endParaRPr lang="ru-RU" sz="900" b="0" i="0" u="none" strike="noStrike" cap="none" dirty="0">
                        <a:solidFill>
                          <a:srgbClr val="000000"/>
                        </a:solidFill>
                        <a:effectLst/>
                        <a:latin typeface="Inter SemiBold"/>
                        <a:ea typeface="+mn-ea"/>
                        <a:cs typeface="+mn-cs"/>
                        <a:sym typeface="Arial"/>
                      </a:endParaRPr>
                    </a:p>
                  </a:txBody>
                  <a:tcPr marL="6105" marR="6105" marT="6105" marB="0" anchor="ctr">
                    <a:solidFill>
                      <a:schemeClr val="accent3">
                        <a:lumMod val="40000"/>
                        <a:lumOff val="60000"/>
                      </a:schemeClr>
                    </a:solidFill>
                  </a:tcPr>
                </a:tc>
                <a:tc gridSpan="2">
                  <a:txBody>
                    <a:bodyPr/>
                    <a:lstStyle/>
                    <a:p>
                      <a:pPr algn="ctr" fontAlgn="b"/>
                      <a:r>
                        <a:rPr lang="ru-RU" sz="900" b="0" i="0" u="none" strike="noStrike" cap="none" dirty="0">
                          <a:solidFill>
                            <a:srgbClr val="000000"/>
                          </a:solidFill>
                          <a:effectLst/>
                          <a:latin typeface="Inter SemiBold"/>
                          <a:ea typeface="+mn-ea"/>
                          <a:cs typeface="+mn-cs"/>
                          <a:sym typeface="Arial"/>
                        </a:rPr>
                        <a:t>2026 год, прогноз</a:t>
                      </a:r>
                    </a:p>
                  </a:txBody>
                  <a:tcPr marL="6105" marR="6105" marT="6105" marB="0" anchor="b">
                    <a:solidFill>
                      <a:schemeClr val="accent3">
                        <a:lumMod val="40000"/>
                        <a:lumOff val="60000"/>
                      </a:schemeClr>
                    </a:solidFill>
                  </a:tcPr>
                </a:tc>
                <a:tc hMerge="1">
                  <a:txBody>
                    <a:bodyPr/>
                    <a:lstStyle/>
                    <a:p>
                      <a:endParaRPr lang="ru-RU"/>
                    </a:p>
                  </a:txBody>
                  <a:tcPr/>
                </a:tc>
                <a:tc gridSpan="2">
                  <a:txBody>
                    <a:bodyPr/>
                    <a:lstStyle/>
                    <a:p>
                      <a:pPr algn="ctr" fontAlgn="b"/>
                      <a:r>
                        <a:rPr lang="ru-RU" sz="900" b="0" i="0" u="none" strike="noStrike" cap="none" dirty="0">
                          <a:solidFill>
                            <a:srgbClr val="000000"/>
                          </a:solidFill>
                          <a:effectLst/>
                          <a:latin typeface="Inter SemiBold"/>
                          <a:ea typeface="+mn-ea"/>
                          <a:cs typeface="+mn-cs"/>
                          <a:sym typeface="Arial"/>
                        </a:rPr>
                        <a:t>2027 год, прогноз </a:t>
                      </a:r>
                    </a:p>
                  </a:txBody>
                  <a:tcPr marL="6105" marR="6105" marT="6105" marB="0" anchor="b">
                    <a:solidFill>
                      <a:schemeClr val="accent3">
                        <a:lumMod val="40000"/>
                        <a:lumOff val="60000"/>
                      </a:schemeClr>
                    </a:solidFill>
                  </a:tcPr>
                </a:tc>
                <a:tc hMerge="1">
                  <a:txBody>
                    <a:bodyPr/>
                    <a:lstStyle/>
                    <a:p>
                      <a:endParaRPr lang="ru-RU"/>
                    </a:p>
                  </a:txBody>
                  <a:tcPr/>
                </a:tc>
                <a:tc gridSpan="2">
                  <a:txBody>
                    <a:bodyPr/>
                    <a:lstStyle/>
                    <a:p>
                      <a:pPr algn="ctr" fontAlgn="b"/>
                      <a:r>
                        <a:rPr lang="ru-RU" sz="900" b="0" i="0" u="none" strike="noStrike" cap="none" dirty="0">
                          <a:solidFill>
                            <a:srgbClr val="000000"/>
                          </a:solidFill>
                          <a:effectLst/>
                          <a:latin typeface="Inter SemiBold"/>
                          <a:ea typeface="+mn-ea"/>
                          <a:cs typeface="+mn-cs"/>
                          <a:sym typeface="Arial"/>
                        </a:rPr>
                        <a:t>2028 год, прогноз </a:t>
                      </a:r>
                    </a:p>
                  </a:txBody>
                  <a:tcPr marL="6105" marR="6105" marT="6105" marB="0" anchor="b">
                    <a:solidFill>
                      <a:schemeClr val="accent3">
                        <a:lumMod val="40000"/>
                        <a:lumOff val="60000"/>
                      </a:schemeClr>
                    </a:solidFill>
                  </a:tcPr>
                </a:tc>
                <a:tc hMerge="1">
                  <a:txBody>
                    <a:bodyPr/>
                    <a:lstStyle/>
                    <a:p>
                      <a:endParaRPr lang="ru-RU"/>
                    </a:p>
                  </a:txBody>
                  <a:tcPr/>
                </a:tc>
              </a:tr>
              <a:tr h="288556">
                <a:tc vMerge="1">
                  <a:txBody>
                    <a:bodyPr/>
                    <a:lstStyle/>
                    <a:p>
                      <a:endParaRPr lang="ru-RU"/>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2">
                        <a:lumMod val="90000"/>
                      </a:schemeClr>
                    </a:solidFill>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a:txBody>
                    <a:bodyPr/>
                    <a:lstStyle/>
                    <a:p>
                      <a:pPr algn="ctr" fontAlgn="b"/>
                      <a:r>
                        <a:rPr lang="ru-RU" sz="900" b="0" i="0" u="none" strike="noStrike" cap="none" dirty="0">
                          <a:solidFill>
                            <a:srgbClr val="000000"/>
                          </a:solidFill>
                          <a:effectLst/>
                          <a:latin typeface="Inter SemiBold"/>
                          <a:ea typeface="+mn-ea"/>
                          <a:cs typeface="+mn-cs"/>
                          <a:sym typeface="Arial"/>
                        </a:rPr>
                        <a:t>1 вариант</a:t>
                      </a:r>
                    </a:p>
                  </a:txBody>
                  <a:tcPr marL="6105" marR="6105" marT="6105" marB="0" anchor="b">
                    <a:solidFill>
                      <a:schemeClr val="accent3">
                        <a:lumMod val="40000"/>
                        <a:lumOff val="60000"/>
                      </a:schemeClr>
                    </a:solidFill>
                  </a:tcPr>
                </a:tc>
                <a:tc>
                  <a:txBody>
                    <a:bodyPr/>
                    <a:lstStyle/>
                    <a:p>
                      <a:pPr algn="ctr" fontAlgn="b"/>
                      <a:r>
                        <a:rPr lang="ru-RU" sz="900" b="0" i="0" u="none" strike="noStrike" cap="none" dirty="0">
                          <a:solidFill>
                            <a:srgbClr val="000000"/>
                          </a:solidFill>
                          <a:effectLst/>
                          <a:latin typeface="Inter SemiBold"/>
                          <a:ea typeface="+mn-ea"/>
                          <a:cs typeface="+mn-cs"/>
                          <a:sym typeface="Arial"/>
                        </a:rPr>
                        <a:t>2 вариант</a:t>
                      </a:r>
                    </a:p>
                  </a:txBody>
                  <a:tcPr marL="6105" marR="6105" marT="6105" marB="0" anchor="b">
                    <a:solidFill>
                      <a:schemeClr val="accent3">
                        <a:lumMod val="40000"/>
                        <a:lumOff val="60000"/>
                      </a:schemeClr>
                    </a:solidFill>
                  </a:tcPr>
                </a:tc>
                <a:tc>
                  <a:txBody>
                    <a:bodyPr/>
                    <a:lstStyle/>
                    <a:p>
                      <a:pPr algn="ctr" fontAlgn="b"/>
                      <a:r>
                        <a:rPr lang="ru-RU" sz="900" b="0" i="0" u="none" strike="noStrike" cap="none" dirty="0">
                          <a:solidFill>
                            <a:srgbClr val="000000"/>
                          </a:solidFill>
                          <a:effectLst/>
                          <a:latin typeface="Inter SemiBold"/>
                          <a:ea typeface="+mn-ea"/>
                          <a:cs typeface="+mn-cs"/>
                          <a:sym typeface="Arial"/>
                        </a:rPr>
                        <a:t>1 вариант</a:t>
                      </a:r>
                    </a:p>
                  </a:txBody>
                  <a:tcPr marL="6105" marR="6105" marT="6105" marB="0" anchor="b">
                    <a:solidFill>
                      <a:schemeClr val="accent3">
                        <a:lumMod val="40000"/>
                        <a:lumOff val="60000"/>
                      </a:schemeClr>
                    </a:solidFill>
                  </a:tcPr>
                </a:tc>
                <a:tc>
                  <a:txBody>
                    <a:bodyPr/>
                    <a:lstStyle/>
                    <a:p>
                      <a:pPr algn="ctr" fontAlgn="b"/>
                      <a:r>
                        <a:rPr lang="ru-RU" sz="900" b="0" i="0" u="none" strike="noStrike" cap="none" dirty="0">
                          <a:solidFill>
                            <a:srgbClr val="000000"/>
                          </a:solidFill>
                          <a:effectLst/>
                          <a:latin typeface="Inter SemiBold"/>
                          <a:ea typeface="+mn-ea"/>
                          <a:cs typeface="+mn-cs"/>
                          <a:sym typeface="Arial"/>
                        </a:rPr>
                        <a:t>2 вариант</a:t>
                      </a:r>
                    </a:p>
                  </a:txBody>
                  <a:tcPr marL="6105" marR="6105" marT="6105" marB="0" anchor="b">
                    <a:solidFill>
                      <a:schemeClr val="accent3">
                        <a:lumMod val="40000"/>
                        <a:lumOff val="60000"/>
                      </a:schemeClr>
                    </a:solidFill>
                  </a:tcPr>
                </a:tc>
                <a:tc>
                  <a:txBody>
                    <a:bodyPr/>
                    <a:lstStyle/>
                    <a:p>
                      <a:pPr algn="ctr" fontAlgn="b"/>
                      <a:r>
                        <a:rPr lang="ru-RU" sz="900" b="0" i="0" u="none" strike="noStrike" cap="none" dirty="0">
                          <a:solidFill>
                            <a:srgbClr val="000000"/>
                          </a:solidFill>
                          <a:effectLst/>
                          <a:latin typeface="Inter SemiBold"/>
                          <a:ea typeface="+mn-ea"/>
                          <a:cs typeface="+mn-cs"/>
                          <a:sym typeface="Arial"/>
                        </a:rPr>
                        <a:t>1 вариант</a:t>
                      </a:r>
                    </a:p>
                  </a:txBody>
                  <a:tcPr marL="6105" marR="6105" marT="6105" marB="0" anchor="b">
                    <a:solidFill>
                      <a:schemeClr val="accent3">
                        <a:lumMod val="40000"/>
                        <a:lumOff val="60000"/>
                      </a:schemeClr>
                    </a:solidFill>
                  </a:tcPr>
                </a:tc>
                <a:tc>
                  <a:txBody>
                    <a:bodyPr/>
                    <a:lstStyle/>
                    <a:p>
                      <a:pPr algn="ctr" fontAlgn="b"/>
                      <a:r>
                        <a:rPr lang="ru-RU" sz="900" b="0" i="0" u="none" strike="noStrike" cap="none" dirty="0">
                          <a:solidFill>
                            <a:srgbClr val="000000"/>
                          </a:solidFill>
                          <a:effectLst/>
                          <a:latin typeface="Inter SemiBold"/>
                          <a:ea typeface="+mn-ea"/>
                          <a:cs typeface="+mn-cs"/>
                          <a:sym typeface="Arial"/>
                        </a:rPr>
                        <a:t>2 вариант</a:t>
                      </a:r>
                    </a:p>
                  </a:txBody>
                  <a:tcPr marL="6105" marR="6105" marT="6105" marB="0" anchor="b">
                    <a:solidFill>
                      <a:schemeClr val="accent3">
                        <a:lumMod val="40000"/>
                        <a:lumOff val="60000"/>
                      </a:schemeClr>
                    </a:solidFill>
                  </a:tcPr>
                </a:tc>
              </a:tr>
              <a:tr h="275324">
                <a:tc gridSpan="11">
                  <a:txBody>
                    <a:bodyPr/>
                    <a:lstStyle/>
                    <a:p>
                      <a:pPr algn="ctr" fontAlgn="b"/>
                      <a:r>
                        <a:rPr lang="ru-RU" sz="900" b="1" i="0" u="none" strike="noStrike" dirty="0">
                          <a:solidFill>
                            <a:srgbClr val="000000"/>
                          </a:solidFill>
                          <a:effectLst/>
                          <a:latin typeface="Inter SemiBold"/>
                        </a:rPr>
                        <a:t>Малое и среднее предпринимательство, включая </a:t>
                      </a:r>
                      <a:r>
                        <a:rPr lang="ru-RU" sz="900" b="1" i="0" u="none" strike="noStrike" dirty="0" smtClean="0">
                          <a:solidFill>
                            <a:srgbClr val="000000"/>
                          </a:solidFill>
                          <a:effectLst/>
                          <a:latin typeface="Inter SemiBold"/>
                        </a:rPr>
                        <a:t>микро предприятия</a:t>
                      </a:r>
                      <a:endParaRPr lang="ru-RU" sz="900" b="1" i="0" u="none" strike="noStrike" dirty="0">
                        <a:solidFill>
                          <a:srgbClr val="000000"/>
                        </a:solidFill>
                        <a:effectLst/>
                        <a:latin typeface="Inter SemiBold"/>
                      </a:endParaRPr>
                    </a:p>
                  </a:txBody>
                  <a:tcPr marL="2767" marR="2767" marT="276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2">
                        <a:lumMod val="90000"/>
                      </a:schemeClr>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r>
              <a:tr h="294415">
                <a:tc>
                  <a:txBody>
                    <a:bodyPr/>
                    <a:lstStyle/>
                    <a:p>
                      <a:pPr algn="l" fontAlgn="b"/>
                      <a:r>
                        <a:rPr lang="ru-RU" sz="800" b="0" i="0" u="none" strike="noStrike" dirty="0">
                          <a:solidFill>
                            <a:srgbClr val="000000"/>
                          </a:solidFill>
                          <a:effectLst/>
                          <a:latin typeface="Inter SemiBold"/>
                        </a:rPr>
                        <a:t>Количество малых предприятий, в том числе </a:t>
                      </a:r>
                      <a:r>
                        <a:rPr lang="ru-RU" sz="800" b="0" i="0" u="none" strike="noStrike" dirty="0" err="1">
                          <a:solidFill>
                            <a:srgbClr val="000000"/>
                          </a:solidFill>
                          <a:effectLst/>
                          <a:latin typeface="Inter SemiBold"/>
                        </a:rPr>
                        <a:t>микропредприятий</a:t>
                      </a:r>
                      <a:r>
                        <a:rPr lang="ru-RU" sz="800" b="0" i="0" u="none" strike="noStrike" dirty="0">
                          <a:solidFill>
                            <a:srgbClr val="000000"/>
                          </a:solidFill>
                          <a:effectLst/>
                          <a:latin typeface="Inter SemiBold"/>
                        </a:rPr>
                        <a:t>,  всего</a:t>
                      </a:r>
                    </a:p>
                  </a:txBody>
                  <a:tcPr marL="2767" marR="2767" marT="276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dirty="0">
                          <a:solidFill>
                            <a:srgbClr val="000000"/>
                          </a:solidFill>
                          <a:effectLst/>
                          <a:latin typeface="Inter SemiBold"/>
                        </a:rPr>
                        <a:t>единиц</a:t>
                      </a:r>
                    </a:p>
                  </a:txBody>
                  <a:tcPr marL="2767" marR="2767" marT="276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180</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182</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203</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203</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205</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204</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207</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206</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208</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99280">
                <a:tc>
                  <a:txBody>
                    <a:bodyPr/>
                    <a:lstStyle/>
                    <a:p>
                      <a:pPr algn="l" fontAlgn="b"/>
                      <a:r>
                        <a:rPr lang="ru-RU" sz="800" b="0" i="0" u="none" strike="noStrike" dirty="0">
                          <a:solidFill>
                            <a:srgbClr val="000000"/>
                          </a:solidFill>
                          <a:effectLst/>
                          <a:latin typeface="Inter SemiBold"/>
                        </a:rPr>
                        <a:t>Количество средних предприятий, всего</a:t>
                      </a:r>
                    </a:p>
                  </a:txBody>
                  <a:tcPr marL="2767" marR="2767" marT="276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dirty="0">
                          <a:solidFill>
                            <a:srgbClr val="000000"/>
                          </a:solidFill>
                          <a:effectLst/>
                          <a:latin typeface="Inter SemiBold"/>
                        </a:rPr>
                        <a:t>единиц</a:t>
                      </a:r>
                    </a:p>
                  </a:txBody>
                  <a:tcPr marL="2767" marR="2767" marT="276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8</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9</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7</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8</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8</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8</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9</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8</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dirty="0">
                          <a:solidFill>
                            <a:srgbClr val="000000"/>
                          </a:solidFill>
                          <a:effectLst/>
                          <a:latin typeface="Times New Roman"/>
                        </a:rPr>
                        <a:t>10</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97014">
                <a:tc>
                  <a:txBody>
                    <a:bodyPr/>
                    <a:lstStyle/>
                    <a:p>
                      <a:pPr marR="0" algn="l" rtl="0" fontAlgn="b">
                        <a:lnSpc>
                          <a:spcPct val="100000"/>
                        </a:lnSpc>
                        <a:spcBef>
                          <a:spcPts val="0"/>
                        </a:spcBef>
                        <a:spcAft>
                          <a:spcPts val="0"/>
                        </a:spcAft>
                        <a:buClr>
                          <a:srgbClr val="000000"/>
                        </a:buClr>
                        <a:buFont typeface="Arial"/>
                      </a:pPr>
                      <a:r>
                        <a:rPr lang="ru-RU" sz="800" b="0" i="0" u="none" strike="noStrike" cap="none" dirty="0">
                          <a:solidFill>
                            <a:srgbClr val="000000"/>
                          </a:solidFill>
                          <a:effectLst/>
                          <a:latin typeface="Inter SemiBold"/>
                          <a:ea typeface="+mn-ea"/>
                          <a:cs typeface="+mn-cs"/>
                          <a:sym typeface="Arial"/>
                        </a:rPr>
                        <a:t>Среднесписочная численность работников (без внешних совместителей) по малым предприятиям (включая </a:t>
                      </a:r>
                      <a:r>
                        <a:rPr lang="ru-RU" sz="800" b="0" i="0" u="none" strike="noStrike" cap="none" dirty="0" err="1">
                          <a:solidFill>
                            <a:srgbClr val="000000"/>
                          </a:solidFill>
                          <a:effectLst/>
                          <a:latin typeface="Inter SemiBold"/>
                          <a:ea typeface="+mn-ea"/>
                          <a:cs typeface="+mn-cs"/>
                          <a:sym typeface="Arial"/>
                        </a:rPr>
                        <a:t>микропредприятия</a:t>
                      </a:r>
                      <a:r>
                        <a:rPr lang="ru-RU" sz="800" b="0" i="0" u="none" strike="noStrike" cap="none" dirty="0">
                          <a:solidFill>
                            <a:srgbClr val="000000"/>
                          </a:solidFill>
                          <a:effectLst/>
                          <a:latin typeface="Inter SemiBold"/>
                          <a:ea typeface="+mn-ea"/>
                          <a:cs typeface="+mn-cs"/>
                          <a:sym typeface="Arial"/>
                        </a:rPr>
                        <a:t>), всего</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R="0" algn="ctr" rtl="0" fontAlgn="b">
                        <a:lnSpc>
                          <a:spcPct val="100000"/>
                        </a:lnSpc>
                        <a:spcBef>
                          <a:spcPts val="0"/>
                        </a:spcBef>
                        <a:spcAft>
                          <a:spcPts val="0"/>
                        </a:spcAft>
                        <a:buClr>
                          <a:srgbClr val="000000"/>
                        </a:buClr>
                        <a:buFont typeface="Arial"/>
                      </a:pPr>
                      <a:r>
                        <a:rPr lang="ru-RU" sz="800" b="0" i="0" u="none" strike="noStrike" cap="none" dirty="0">
                          <a:solidFill>
                            <a:srgbClr val="000000"/>
                          </a:solidFill>
                          <a:effectLst/>
                          <a:latin typeface="Inter SemiBold"/>
                          <a:ea typeface="+mn-ea"/>
                          <a:cs typeface="+mn-cs"/>
                          <a:sym typeface="Arial"/>
                        </a:rPr>
                        <a:t>чел.</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R="0" algn="ctr" rtl="0" fontAlgn="ctr">
                        <a:lnSpc>
                          <a:spcPct val="100000"/>
                        </a:lnSpc>
                        <a:spcBef>
                          <a:spcPts val="0"/>
                        </a:spcBef>
                        <a:spcAft>
                          <a:spcPts val="0"/>
                        </a:spcAft>
                        <a:buClr>
                          <a:srgbClr val="000000"/>
                        </a:buClr>
                        <a:buFont typeface="Arial"/>
                      </a:pPr>
                      <a:r>
                        <a:rPr lang="ru-RU" sz="1050" b="0" i="0" u="none" strike="noStrike" cap="none" dirty="0">
                          <a:solidFill>
                            <a:srgbClr val="000000"/>
                          </a:solidFill>
                          <a:effectLst/>
                          <a:latin typeface="Times New Roman"/>
                          <a:ea typeface="+mn-ea"/>
                          <a:cs typeface="+mn-cs"/>
                          <a:sym typeface="Arial"/>
                        </a:rPr>
                        <a:t>2333</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R="0" algn="ctr" rtl="0" fontAlgn="ctr">
                        <a:lnSpc>
                          <a:spcPct val="100000"/>
                        </a:lnSpc>
                        <a:spcBef>
                          <a:spcPts val="0"/>
                        </a:spcBef>
                        <a:spcAft>
                          <a:spcPts val="0"/>
                        </a:spcAft>
                        <a:buClr>
                          <a:srgbClr val="000000"/>
                        </a:buClr>
                        <a:buFont typeface="Arial"/>
                      </a:pPr>
                      <a:r>
                        <a:rPr lang="ru-RU" sz="1050" b="0" i="0" u="none" strike="noStrike" cap="none" dirty="0">
                          <a:solidFill>
                            <a:srgbClr val="000000"/>
                          </a:solidFill>
                          <a:effectLst/>
                          <a:latin typeface="Times New Roman"/>
                          <a:ea typeface="+mn-ea"/>
                          <a:cs typeface="+mn-cs"/>
                          <a:sym typeface="Arial"/>
                        </a:rPr>
                        <a:t>2651</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R="0" algn="ctr" rtl="0" fontAlgn="ctr">
                        <a:lnSpc>
                          <a:spcPct val="100000"/>
                        </a:lnSpc>
                        <a:spcBef>
                          <a:spcPts val="0"/>
                        </a:spcBef>
                        <a:spcAft>
                          <a:spcPts val="0"/>
                        </a:spcAft>
                        <a:buClr>
                          <a:srgbClr val="000000"/>
                        </a:buClr>
                        <a:buFont typeface="Arial"/>
                      </a:pPr>
                      <a:r>
                        <a:rPr lang="ru-RU" sz="1050" b="0" i="0" u="none" strike="noStrike" cap="none" dirty="0">
                          <a:solidFill>
                            <a:srgbClr val="000000"/>
                          </a:solidFill>
                          <a:effectLst/>
                          <a:latin typeface="Times New Roman"/>
                          <a:ea typeface="+mn-ea"/>
                          <a:cs typeface="+mn-cs"/>
                          <a:sym typeface="Arial"/>
                        </a:rPr>
                        <a:t>2690</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R="0" algn="ctr" rtl="0" fontAlgn="ctr">
                        <a:lnSpc>
                          <a:spcPct val="100000"/>
                        </a:lnSpc>
                        <a:spcBef>
                          <a:spcPts val="0"/>
                        </a:spcBef>
                        <a:spcAft>
                          <a:spcPts val="0"/>
                        </a:spcAft>
                        <a:buClr>
                          <a:srgbClr val="000000"/>
                        </a:buClr>
                        <a:buFont typeface="Arial"/>
                      </a:pPr>
                      <a:r>
                        <a:rPr lang="ru-RU" sz="1050" b="0" i="0" u="none" strike="noStrike" cap="none" dirty="0">
                          <a:solidFill>
                            <a:srgbClr val="000000"/>
                          </a:solidFill>
                          <a:effectLst/>
                          <a:latin typeface="Times New Roman"/>
                          <a:ea typeface="+mn-ea"/>
                          <a:cs typeface="+mn-cs"/>
                          <a:sym typeface="Arial"/>
                        </a:rPr>
                        <a:t>2698</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R="0" algn="ctr" rtl="0" fontAlgn="ctr">
                        <a:lnSpc>
                          <a:spcPct val="100000"/>
                        </a:lnSpc>
                        <a:spcBef>
                          <a:spcPts val="0"/>
                        </a:spcBef>
                        <a:spcAft>
                          <a:spcPts val="0"/>
                        </a:spcAft>
                        <a:buClr>
                          <a:srgbClr val="000000"/>
                        </a:buClr>
                        <a:buFont typeface="Arial"/>
                      </a:pPr>
                      <a:r>
                        <a:rPr lang="ru-RU" sz="1050" b="0" i="0" u="none" strike="noStrike" cap="none" dirty="0">
                          <a:solidFill>
                            <a:srgbClr val="000000"/>
                          </a:solidFill>
                          <a:effectLst/>
                          <a:latin typeface="Times New Roman"/>
                          <a:ea typeface="+mn-ea"/>
                          <a:cs typeface="+mn-cs"/>
                          <a:sym typeface="Arial"/>
                        </a:rPr>
                        <a:t>2701</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R="0" algn="ctr" rtl="0" fontAlgn="ctr">
                        <a:lnSpc>
                          <a:spcPct val="100000"/>
                        </a:lnSpc>
                        <a:spcBef>
                          <a:spcPts val="0"/>
                        </a:spcBef>
                        <a:spcAft>
                          <a:spcPts val="0"/>
                        </a:spcAft>
                        <a:buClr>
                          <a:srgbClr val="000000"/>
                        </a:buClr>
                        <a:buFont typeface="Arial"/>
                      </a:pPr>
                      <a:r>
                        <a:rPr lang="ru-RU" sz="1050" b="0" i="0" u="none" strike="noStrike" cap="none" dirty="0">
                          <a:solidFill>
                            <a:srgbClr val="000000"/>
                          </a:solidFill>
                          <a:effectLst/>
                          <a:latin typeface="Times New Roman"/>
                          <a:ea typeface="+mn-ea"/>
                          <a:cs typeface="+mn-cs"/>
                          <a:sym typeface="Arial"/>
                        </a:rPr>
                        <a:t>2698</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R="0" algn="ctr" rtl="0" fontAlgn="ctr">
                        <a:lnSpc>
                          <a:spcPct val="100000"/>
                        </a:lnSpc>
                        <a:spcBef>
                          <a:spcPts val="0"/>
                        </a:spcBef>
                        <a:spcAft>
                          <a:spcPts val="0"/>
                        </a:spcAft>
                        <a:buClr>
                          <a:srgbClr val="000000"/>
                        </a:buClr>
                        <a:buFont typeface="Arial"/>
                      </a:pPr>
                      <a:r>
                        <a:rPr lang="ru-RU" sz="1050" b="0" i="0" u="none" strike="noStrike" cap="none" dirty="0">
                          <a:solidFill>
                            <a:srgbClr val="000000"/>
                          </a:solidFill>
                          <a:effectLst/>
                          <a:latin typeface="Times New Roman"/>
                          <a:ea typeface="+mn-ea"/>
                          <a:cs typeface="+mn-cs"/>
                          <a:sym typeface="Arial"/>
                        </a:rPr>
                        <a:t>2703</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R="0" algn="ctr" rtl="0" fontAlgn="ctr">
                        <a:lnSpc>
                          <a:spcPct val="100000"/>
                        </a:lnSpc>
                        <a:spcBef>
                          <a:spcPts val="0"/>
                        </a:spcBef>
                        <a:spcAft>
                          <a:spcPts val="0"/>
                        </a:spcAft>
                        <a:buClr>
                          <a:srgbClr val="000000"/>
                        </a:buClr>
                        <a:buFont typeface="Arial"/>
                      </a:pPr>
                      <a:r>
                        <a:rPr lang="ru-RU" sz="1050" b="0" i="0" u="none" strike="noStrike" cap="none" dirty="0">
                          <a:solidFill>
                            <a:srgbClr val="000000"/>
                          </a:solidFill>
                          <a:effectLst/>
                          <a:latin typeface="Times New Roman"/>
                          <a:ea typeface="+mn-ea"/>
                          <a:cs typeface="+mn-cs"/>
                          <a:sym typeface="Arial"/>
                        </a:rPr>
                        <a:t>2701</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R="0" algn="ctr" rtl="0" fontAlgn="ctr">
                        <a:lnSpc>
                          <a:spcPct val="100000"/>
                        </a:lnSpc>
                        <a:spcBef>
                          <a:spcPts val="0"/>
                        </a:spcBef>
                        <a:spcAft>
                          <a:spcPts val="0"/>
                        </a:spcAft>
                        <a:buClr>
                          <a:srgbClr val="000000"/>
                        </a:buClr>
                        <a:buFont typeface="Arial"/>
                      </a:pPr>
                      <a:r>
                        <a:rPr lang="ru-RU" sz="1050" b="0" i="0" u="none" strike="noStrike" cap="none">
                          <a:solidFill>
                            <a:srgbClr val="000000"/>
                          </a:solidFill>
                          <a:effectLst/>
                          <a:latin typeface="Times New Roman"/>
                          <a:ea typeface="+mn-ea"/>
                          <a:cs typeface="+mn-cs"/>
                          <a:sym typeface="Arial"/>
                        </a:rPr>
                        <a:t>2709</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97014">
                <a:tc>
                  <a:txBody>
                    <a:bodyPr/>
                    <a:lstStyle/>
                    <a:p>
                      <a:pPr marR="0" algn="l" rtl="0" fontAlgn="b">
                        <a:lnSpc>
                          <a:spcPct val="100000"/>
                        </a:lnSpc>
                        <a:spcBef>
                          <a:spcPts val="0"/>
                        </a:spcBef>
                        <a:spcAft>
                          <a:spcPts val="0"/>
                        </a:spcAft>
                        <a:buClr>
                          <a:srgbClr val="000000"/>
                        </a:buClr>
                        <a:buFont typeface="Arial"/>
                      </a:pPr>
                      <a:r>
                        <a:rPr lang="ru-RU" sz="800" b="0" i="0" u="none" strike="noStrike" cap="none" dirty="0">
                          <a:solidFill>
                            <a:srgbClr val="000000"/>
                          </a:solidFill>
                          <a:effectLst/>
                          <a:latin typeface="Inter SemiBold"/>
                          <a:ea typeface="+mn-ea"/>
                          <a:cs typeface="+mn-cs"/>
                          <a:sym typeface="Arial"/>
                        </a:rPr>
                        <a:t>Среднесписочная численность работников (без внешних совместителей) по средним предприятиям, всего</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R="0" algn="ctr" rtl="0" fontAlgn="b">
                        <a:lnSpc>
                          <a:spcPct val="100000"/>
                        </a:lnSpc>
                        <a:spcBef>
                          <a:spcPts val="0"/>
                        </a:spcBef>
                        <a:spcAft>
                          <a:spcPts val="0"/>
                        </a:spcAft>
                        <a:buClr>
                          <a:srgbClr val="000000"/>
                        </a:buClr>
                        <a:buFont typeface="Arial"/>
                      </a:pPr>
                      <a:r>
                        <a:rPr lang="ru-RU" sz="800" b="0" i="0" u="none" strike="noStrike" cap="none" dirty="0">
                          <a:solidFill>
                            <a:srgbClr val="000000"/>
                          </a:solidFill>
                          <a:effectLst/>
                          <a:latin typeface="Inter SemiBold"/>
                          <a:ea typeface="+mn-ea"/>
                          <a:cs typeface="+mn-cs"/>
                          <a:sym typeface="Arial"/>
                        </a:rPr>
                        <a:t>чел.</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R="0" algn="ctr" rtl="0" fontAlgn="ctr">
                        <a:lnSpc>
                          <a:spcPct val="100000"/>
                        </a:lnSpc>
                        <a:spcBef>
                          <a:spcPts val="0"/>
                        </a:spcBef>
                        <a:spcAft>
                          <a:spcPts val="0"/>
                        </a:spcAft>
                        <a:buClr>
                          <a:srgbClr val="000000"/>
                        </a:buClr>
                        <a:buFont typeface="Arial"/>
                      </a:pPr>
                      <a:r>
                        <a:rPr lang="ru-RU" sz="1050" b="0" i="0" u="none" strike="noStrike" cap="none" dirty="0">
                          <a:solidFill>
                            <a:srgbClr val="000000"/>
                          </a:solidFill>
                          <a:effectLst/>
                          <a:latin typeface="Times New Roman"/>
                          <a:ea typeface="+mn-ea"/>
                          <a:cs typeface="+mn-cs"/>
                          <a:sym typeface="Arial"/>
                        </a:rPr>
                        <a:t>1133</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R="0" algn="ctr" rtl="0" fontAlgn="ctr">
                        <a:lnSpc>
                          <a:spcPct val="100000"/>
                        </a:lnSpc>
                        <a:spcBef>
                          <a:spcPts val="0"/>
                        </a:spcBef>
                        <a:spcAft>
                          <a:spcPts val="0"/>
                        </a:spcAft>
                        <a:buClr>
                          <a:srgbClr val="000000"/>
                        </a:buClr>
                        <a:buFont typeface="Arial"/>
                      </a:pPr>
                      <a:r>
                        <a:rPr lang="ru-RU" sz="1050" b="0" i="0" u="none" strike="noStrike" cap="none" dirty="0">
                          <a:solidFill>
                            <a:srgbClr val="000000"/>
                          </a:solidFill>
                          <a:effectLst/>
                          <a:latin typeface="Times New Roman"/>
                          <a:ea typeface="+mn-ea"/>
                          <a:cs typeface="+mn-cs"/>
                          <a:sym typeface="Arial"/>
                        </a:rPr>
                        <a:t>1079</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R="0" algn="ctr" rtl="0" fontAlgn="ctr">
                        <a:lnSpc>
                          <a:spcPct val="100000"/>
                        </a:lnSpc>
                        <a:spcBef>
                          <a:spcPts val="0"/>
                        </a:spcBef>
                        <a:spcAft>
                          <a:spcPts val="0"/>
                        </a:spcAft>
                        <a:buClr>
                          <a:srgbClr val="000000"/>
                        </a:buClr>
                        <a:buFont typeface="Arial"/>
                      </a:pPr>
                      <a:r>
                        <a:rPr lang="ru-RU" sz="1050" b="0" i="0" u="none" strike="noStrike" cap="none" dirty="0">
                          <a:solidFill>
                            <a:srgbClr val="000000"/>
                          </a:solidFill>
                          <a:effectLst/>
                          <a:latin typeface="Times New Roman"/>
                          <a:ea typeface="+mn-ea"/>
                          <a:cs typeface="+mn-cs"/>
                          <a:sym typeface="Arial"/>
                        </a:rPr>
                        <a:t>1089</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R="0" algn="ctr" rtl="0" fontAlgn="ctr">
                        <a:lnSpc>
                          <a:spcPct val="100000"/>
                        </a:lnSpc>
                        <a:spcBef>
                          <a:spcPts val="0"/>
                        </a:spcBef>
                        <a:spcAft>
                          <a:spcPts val="0"/>
                        </a:spcAft>
                        <a:buClr>
                          <a:srgbClr val="000000"/>
                        </a:buClr>
                        <a:buFont typeface="Arial"/>
                      </a:pPr>
                      <a:r>
                        <a:rPr lang="ru-RU" sz="1050" b="0" i="0" u="none" strike="noStrike" cap="none" dirty="0">
                          <a:solidFill>
                            <a:srgbClr val="000000"/>
                          </a:solidFill>
                          <a:effectLst/>
                          <a:latin typeface="Times New Roman"/>
                          <a:ea typeface="+mn-ea"/>
                          <a:cs typeface="+mn-cs"/>
                          <a:sym typeface="Arial"/>
                        </a:rPr>
                        <a:t>1092</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R="0" algn="ctr" rtl="0" fontAlgn="ctr">
                        <a:lnSpc>
                          <a:spcPct val="100000"/>
                        </a:lnSpc>
                        <a:spcBef>
                          <a:spcPts val="0"/>
                        </a:spcBef>
                        <a:spcAft>
                          <a:spcPts val="0"/>
                        </a:spcAft>
                        <a:buClr>
                          <a:srgbClr val="000000"/>
                        </a:buClr>
                        <a:buFont typeface="Arial"/>
                      </a:pPr>
                      <a:r>
                        <a:rPr lang="ru-RU" sz="1050" b="0" i="0" u="none" strike="noStrike" cap="none" dirty="0">
                          <a:solidFill>
                            <a:srgbClr val="000000"/>
                          </a:solidFill>
                          <a:effectLst/>
                          <a:latin typeface="Times New Roman"/>
                          <a:ea typeface="+mn-ea"/>
                          <a:cs typeface="+mn-cs"/>
                          <a:sym typeface="Arial"/>
                        </a:rPr>
                        <a:t>1093</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R="0" algn="ctr" rtl="0" fontAlgn="ctr">
                        <a:lnSpc>
                          <a:spcPct val="100000"/>
                        </a:lnSpc>
                        <a:spcBef>
                          <a:spcPts val="0"/>
                        </a:spcBef>
                        <a:spcAft>
                          <a:spcPts val="0"/>
                        </a:spcAft>
                        <a:buClr>
                          <a:srgbClr val="000000"/>
                        </a:buClr>
                        <a:buFont typeface="Arial"/>
                      </a:pPr>
                      <a:r>
                        <a:rPr lang="ru-RU" sz="1050" b="0" i="0" u="none" strike="noStrike" cap="none" dirty="0">
                          <a:solidFill>
                            <a:srgbClr val="000000"/>
                          </a:solidFill>
                          <a:effectLst/>
                          <a:latin typeface="Times New Roman"/>
                          <a:ea typeface="+mn-ea"/>
                          <a:cs typeface="+mn-cs"/>
                          <a:sym typeface="Arial"/>
                        </a:rPr>
                        <a:t>1092</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R="0" algn="ctr" rtl="0" fontAlgn="ctr">
                        <a:lnSpc>
                          <a:spcPct val="100000"/>
                        </a:lnSpc>
                        <a:spcBef>
                          <a:spcPts val="0"/>
                        </a:spcBef>
                        <a:spcAft>
                          <a:spcPts val="0"/>
                        </a:spcAft>
                        <a:buClr>
                          <a:srgbClr val="000000"/>
                        </a:buClr>
                        <a:buFont typeface="Arial"/>
                      </a:pPr>
                      <a:r>
                        <a:rPr lang="ru-RU" sz="1050" b="0" i="0" u="none" strike="noStrike" cap="none" dirty="0">
                          <a:solidFill>
                            <a:srgbClr val="000000"/>
                          </a:solidFill>
                          <a:effectLst/>
                          <a:latin typeface="Times New Roman"/>
                          <a:ea typeface="+mn-ea"/>
                          <a:cs typeface="+mn-cs"/>
                          <a:sym typeface="Arial"/>
                        </a:rPr>
                        <a:t>1094</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R="0" algn="ctr" rtl="0" fontAlgn="ctr">
                        <a:lnSpc>
                          <a:spcPct val="100000"/>
                        </a:lnSpc>
                        <a:spcBef>
                          <a:spcPts val="0"/>
                        </a:spcBef>
                        <a:spcAft>
                          <a:spcPts val="0"/>
                        </a:spcAft>
                        <a:buClr>
                          <a:srgbClr val="000000"/>
                        </a:buClr>
                        <a:buFont typeface="Arial"/>
                      </a:pPr>
                      <a:r>
                        <a:rPr lang="ru-RU" sz="1050" b="0" i="0" u="none" strike="noStrike" cap="none" dirty="0">
                          <a:solidFill>
                            <a:srgbClr val="000000"/>
                          </a:solidFill>
                          <a:effectLst/>
                          <a:latin typeface="Times New Roman"/>
                          <a:ea typeface="+mn-ea"/>
                          <a:cs typeface="+mn-cs"/>
                          <a:sym typeface="Arial"/>
                        </a:rPr>
                        <a:t>1093</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R="0" algn="ctr" rtl="0" fontAlgn="ctr">
                        <a:lnSpc>
                          <a:spcPct val="100000"/>
                        </a:lnSpc>
                        <a:spcBef>
                          <a:spcPts val="0"/>
                        </a:spcBef>
                        <a:spcAft>
                          <a:spcPts val="0"/>
                        </a:spcAft>
                        <a:buClr>
                          <a:srgbClr val="000000"/>
                        </a:buClr>
                        <a:buFont typeface="Arial"/>
                      </a:pPr>
                      <a:r>
                        <a:rPr lang="ru-RU" sz="1050" b="0" i="0" u="none" strike="noStrike" cap="none" dirty="0">
                          <a:solidFill>
                            <a:srgbClr val="000000"/>
                          </a:solidFill>
                          <a:effectLst/>
                          <a:latin typeface="Times New Roman"/>
                          <a:ea typeface="+mn-ea"/>
                          <a:cs typeface="+mn-cs"/>
                          <a:sym typeface="Arial"/>
                        </a:rPr>
                        <a:t>1097</a:t>
                      </a:r>
                    </a:p>
                  </a:txBody>
                  <a:tcPr marL="6105" marR="6105" marT="610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3451854851"/>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Таблица 2"/>
          <p:cNvGraphicFramePr>
            <a:graphicFrameLocks noGrp="1"/>
          </p:cNvGraphicFramePr>
          <p:nvPr>
            <p:extLst>
              <p:ext uri="{D42A27DB-BD31-4B8C-83A1-F6EECF244321}">
                <p14:modId xmlns:p14="http://schemas.microsoft.com/office/powerpoint/2010/main" val="728341305"/>
              </p:ext>
            </p:extLst>
          </p:nvPr>
        </p:nvGraphicFramePr>
        <p:xfrm>
          <a:off x="186266" y="126999"/>
          <a:ext cx="8788399" cy="4715934"/>
        </p:xfrm>
        <a:graphic>
          <a:graphicData uri="http://schemas.openxmlformats.org/drawingml/2006/table">
            <a:tbl>
              <a:tblPr/>
              <a:tblGrid>
                <a:gridCol w="3552757"/>
                <a:gridCol w="747949"/>
                <a:gridCol w="849393"/>
                <a:gridCol w="727660"/>
                <a:gridCol w="727660"/>
                <a:gridCol w="727660"/>
                <a:gridCol w="727660"/>
                <a:gridCol w="727660"/>
              </a:tblGrid>
              <a:tr h="146834">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Наименование целевого показателя (индикатора)</a:t>
                      </a: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Единица измерения</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2023</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2024</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2025</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2026</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2027</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2028</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171325">
                <a:tc vMerge="1">
                  <a:txBody>
                    <a:bodyPr/>
                    <a:lstStyle/>
                    <a:p>
                      <a:endParaRPr lang="ru-RU"/>
                    </a:p>
                  </a:txBody>
                  <a:tcPr/>
                </a:tc>
                <a:tc vMerge="1">
                  <a:txBody>
                    <a:bodyPr/>
                    <a:lstStyle/>
                    <a:p>
                      <a:endParaRPr lang="ru-RU"/>
                    </a:p>
                  </a:txBody>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отчет</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800" b="0"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отчет</a:t>
                      </a:r>
                      <a:endParaRPr kumimoji="0" lang="ru-RU" sz="800" b="0" i="0" u="none" strike="noStrike" kern="0" cap="none" spc="0" normalizeH="0" baseline="0" noProof="0" dirty="0">
                        <a:ln>
                          <a:noFill/>
                        </a:ln>
                        <a:solidFill>
                          <a:srgbClr val="00717D"/>
                        </a:solidFill>
                        <a:effectLst/>
                        <a:uLnTx/>
                        <a:uFillTx/>
                        <a:latin typeface="Inter SemiBold"/>
                        <a:ea typeface="Calibri"/>
                        <a:cs typeface="Times New Roman"/>
                        <a:sym typeface="Arial"/>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оценка</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331801">
                <a:tc gridSpan="8">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1100" b="1"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Подпрограмма "Управление муниципальными финансами"</a:t>
                      </a:r>
                      <a:endParaRPr kumimoji="0" lang="ru-RU" sz="1100" b="1" i="0" u="none" strike="noStrike" kern="0" cap="none" spc="0" normalizeH="0" baseline="0" noProof="0" dirty="0">
                        <a:ln>
                          <a:noFill/>
                        </a:ln>
                        <a:solidFill>
                          <a:srgbClr val="00717D"/>
                        </a:solidFill>
                        <a:effectLst/>
                        <a:uLnTx/>
                        <a:uFillTx/>
                        <a:latin typeface="Inter SemiBold"/>
                        <a:ea typeface="Times New Roman"/>
                        <a:cs typeface="Times New Roman"/>
                        <a:sym typeface="Arial"/>
                      </a:endParaRP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r>
              <a:tr h="440503">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a:solidFill>
                            <a:schemeClr val="tx1"/>
                          </a:solidFill>
                          <a:effectLst/>
                          <a:latin typeface="Inter SemiBold"/>
                          <a:ea typeface="Times New Roman"/>
                          <a:cs typeface="Times New Roman"/>
                        </a:rPr>
                        <a:t>Объем налоговых и неналоговых  доходов консолидированного бюджета Увинского района </a:t>
                      </a:r>
                      <a:endParaRPr lang="ru-RU" sz="800">
                        <a:solidFill>
                          <a:schemeClr val="tx1"/>
                        </a:solidFill>
                        <a:effectLst/>
                        <a:latin typeface="Inter SemiBold"/>
                        <a:ea typeface="Calibri"/>
                        <a:cs typeface="Times New Roman"/>
                      </a:endParaRPr>
                    </a:p>
                    <a:p>
                      <a:pPr algn="l">
                        <a:lnSpc>
                          <a:spcPct val="115000"/>
                        </a:lnSpc>
                        <a:spcAft>
                          <a:spcPts val="0"/>
                        </a:spcAft>
                      </a:pPr>
                      <a:r>
                        <a:rPr lang="ru-RU" sz="800">
                          <a:solidFill>
                            <a:schemeClr val="tx1"/>
                          </a:solidFill>
                          <a:effectLst/>
                          <a:latin typeface="Inter SemiBold"/>
                          <a:ea typeface="Times New Roman"/>
                          <a:cs typeface="Times New Roman"/>
                        </a:rPr>
                        <a:t> </a:t>
                      </a:r>
                      <a:endParaRPr lang="ru-RU" sz="800">
                        <a:solidFill>
                          <a:schemeClr val="tx1"/>
                        </a:solidFill>
                        <a:effectLst/>
                        <a:latin typeface="Inter SemiBold"/>
                        <a:ea typeface="Calibri"/>
                        <a:cs typeface="Times New Roman"/>
                      </a:endParaRP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тыс.</a:t>
                      </a:r>
                    </a:p>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руб.</a:t>
                      </a: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1000"/>
                        </a:spcAft>
                      </a:pPr>
                      <a:r>
                        <a:rPr lang="ru-RU" sz="800" b="0" i="0" u="none" strike="noStrike" cap="none" dirty="0">
                          <a:solidFill>
                            <a:schemeClr val="tx1"/>
                          </a:solidFill>
                          <a:effectLst/>
                          <a:latin typeface="Inter SemiBold"/>
                          <a:ea typeface="Times New Roman"/>
                          <a:cs typeface="Times New Roman"/>
                          <a:sym typeface="Arial"/>
                        </a:rPr>
                        <a:t>786126,3</a:t>
                      </a:r>
                    </a:p>
                  </a:txBody>
                  <a:tcPr marL="47625" marR="476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1000"/>
                        </a:spcAft>
                      </a:pPr>
                      <a:r>
                        <a:rPr lang="ru-RU" sz="800" b="0" i="0" u="none" strike="noStrike" cap="none" dirty="0">
                          <a:solidFill>
                            <a:schemeClr val="tx1"/>
                          </a:solidFill>
                          <a:effectLst/>
                          <a:latin typeface="Inter SemiBold"/>
                          <a:ea typeface="Times New Roman"/>
                          <a:cs typeface="Times New Roman"/>
                          <a:sym typeface="Arial"/>
                        </a:rPr>
                        <a:t>1027463,1</a:t>
                      </a:r>
                    </a:p>
                  </a:txBody>
                  <a:tcPr marL="47625" marR="476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1000"/>
                        </a:spcAft>
                      </a:pPr>
                      <a:r>
                        <a:rPr lang="ru-RU" sz="800" b="0" i="0" u="none" strike="noStrike" cap="none">
                          <a:solidFill>
                            <a:schemeClr val="tx1"/>
                          </a:solidFill>
                          <a:effectLst/>
                          <a:latin typeface="Inter SemiBold"/>
                          <a:ea typeface="Times New Roman"/>
                          <a:cs typeface="Times New Roman"/>
                          <a:sym typeface="Arial"/>
                        </a:rPr>
                        <a:t>1082921,0</a:t>
                      </a:r>
                    </a:p>
                  </a:txBody>
                  <a:tcPr marL="47625" marR="476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1000"/>
                        </a:spcAft>
                      </a:pPr>
                      <a:r>
                        <a:rPr lang="ru-RU" sz="800" b="0" i="0" u="none" strike="noStrike" cap="none">
                          <a:solidFill>
                            <a:schemeClr val="tx1"/>
                          </a:solidFill>
                          <a:effectLst/>
                          <a:latin typeface="Inter SemiBold"/>
                          <a:ea typeface="Times New Roman"/>
                          <a:cs typeface="Times New Roman"/>
                          <a:sym typeface="Arial"/>
                        </a:rPr>
                        <a:t>1152223,0</a:t>
                      </a:r>
                    </a:p>
                  </a:txBody>
                  <a:tcPr marL="47625" marR="476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1000"/>
                        </a:spcAft>
                      </a:pPr>
                      <a:r>
                        <a:rPr lang="ru-RU" sz="800" b="0" i="0" u="none" strike="noStrike" cap="none" dirty="0">
                          <a:solidFill>
                            <a:schemeClr val="tx1"/>
                          </a:solidFill>
                          <a:effectLst/>
                          <a:latin typeface="Inter SemiBold"/>
                          <a:ea typeface="Times New Roman"/>
                          <a:cs typeface="Times New Roman"/>
                          <a:sym typeface="Arial"/>
                        </a:rPr>
                        <a:t>1236923,0</a:t>
                      </a:r>
                    </a:p>
                  </a:txBody>
                  <a:tcPr marL="47625" marR="476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1000"/>
                        </a:spcAft>
                      </a:pPr>
                      <a:r>
                        <a:rPr lang="ru-RU" sz="800" b="0" i="0" u="none" strike="noStrike" cap="none" dirty="0">
                          <a:solidFill>
                            <a:schemeClr val="tx1"/>
                          </a:solidFill>
                          <a:effectLst/>
                          <a:latin typeface="Inter SemiBold"/>
                          <a:ea typeface="Times New Roman"/>
                          <a:cs typeface="Times New Roman"/>
                          <a:sym typeface="Arial"/>
                        </a:rPr>
                        <a:t>1236923,0</a:t>
                      </a:r>
                    </a:p>
                  </a:txBody>
                  <a:tcPr marL="47625" marR="476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633062">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solidFill>
                            <a:schemeClr val="tx1"/>
                          </a:solidFill>
                          <a:effectLst/>
                          <a:latin typeface="Inter SemiBold"/>
                          <a:ea typeface="Times New Roman"/>
                          <a:cs typeface="Times New Roman"/>
                        </a:rPr>
                        <a:t>Отношение дефицита бюджета муниципального образования «</a:t>
                      </a:r>
                      <a:r>
                        <a:rPr lang="ru-RU" sz="800" dirty="0" err="1">
                          <a:solidFill>
                            <a:schemeClr val="tx1"/>
                          </a:solidFill>
                          <a:effectLst/>
                          <a:latin typeface="Inter SemiBold"/>
                          <a:ea typeface="Times New Roman"/>
                          <a:cs typeface="Times New Roman"/>
                        </a:rPr>
                        <a:t>Увинский</a:t>
                      </a:r>
                      <a:r>
                        <a:rPr lang="ru-RU" sz="800" dirty="0">
                          <a:solidFill>
                            <a:schemeClr val="tx1"/>
                          </a:solidFill>
                          <a:effectLst/>
                          <a:latin typeface="Inter SemiBold"/>
                          <a:ea typeface="Times New Roman"/>
                          <a:cs typeface="Times New Roman"/>
                        </a:rPr>
                        <a:t> район» к доходам бюджета муниципального образования «</a:t>
                      </a:r>
                      <a:r>
                        <a:rPr lang="ru-RU" sz="800" dirty="0" err="1">
                          <a:solidFill>
                            <a:schemeClr val="tx1"/>
                          </a:solidFill>
                          <a:effectLst/>
                          <a:latin typeface="Inter SemiBold"/>
                          <a:ea typeface="Times New Roman"/>
                          <a:cs typeface="Times New Roman"/>
                        </a:rPr>
                        <a:t>Увинский</a:t>
                      </a:r>
                      <a:r>
                        <a:rPr lang="ru-RU" sz="800" dirty="0">
                          <a:solidFill>
                            <a:schemeClr val="tx1"/>
                          </a:solidFill>
                          <a:effectLst/>
                          <a:latin typeface="Inter SemiBold"/>
                          <a:ea typeface="Times New Roman"/>
                          <a:cs typeface="Times New Roman"/>
                        </a:rPr>
                        <a:t> район», рассчитанное в соответствии с требованиями Бюджетного </a:t>
                      </a:r>
                      <a:r>
                        <a:rPr lang="ru-RU" sz="800" u="none" strike="noStrike" dirty="0">
                          <a:solidFill>
                            <a:schemeClr val="tx1"/>
                          </a:solidFill>
                          <a:effectLst/>
                          <a:latin typeface="Inter SemiBold"/>
                          <a:ea typeface="Times New Roman"/>
                          <a:cs typeface="Times New Roman"/>
                          <a:hlinkClick r:id="rId2"/>
                        </a:rPr>
                        <a:t>кодекса</a:t>
                      </a:r>
                      <a:r>
                        <a:rPr lang="ru-RU" sz="800" dirty="0">
                          <a:solidFill>
                            <a:schemeClr val="tx1"/>
                          </a:solidFill>
                          <a:effectLst/>
                          <a:latin typeface="Inter SemiBold"/>
                          <a:ea typeface="Times New Roman"/>
                          <a:cs typeface="Times New Roman"/>
                        </a:rPr>
                        <a:t> Российской  Федерации </a:t>
                      </a:r>
                      <a:endParaRPr lang="ru-RU" sz="800" dirty="0">
                        <a:solidFill>
                          <a:schemeClr val="tx1"/>
                        </a:solidFill>
                        <a:effectLst/>
                        <a:latin typeface="Inter SemiBold"/>
                        <a:ea typeface="Calibri"/>
                        <a:cs typeface="Times New Roman"/>
                      </a:endParaRP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a:t>
                      </a: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smtClean="0">
                          <a:solidFill>
                            <a:schemeClr val="tx1"/>
                          </a:solidFill>
                          <a:effectLst/>
                          <a:latin typeface="Inter SemiBold"/>
                          <a:ea typeface="Times New Roman"/>
                          <a:cs typeface="Times New Roman"/>
                          <a:sym typeface="Arial"/>
                        </a:rPr>
                        <a:t>0</a:t>
                      </a:r>
                    </a:p>
                    <a:p>
                      <a:pPr algn="ctr">
                        <a:lnSpc>
                          <a:spcPct val="115000"/>
                        </a:lnSpc>
                        <a:spcAft>
                          <a:spcPts val="0"/>
                        </a:spcAft>
                      </a:pPr>
                      <a:r>
                        <a:rPr lang="ru-RU" sz="800" b="0" i="0" u="none" strike="noStrike" cap="none" dirty="0" smtClean="0">
                          <a:solidFill>
                            <a:schemeClr val="tx1"/>
                          </a:solidFill>
                          <a:effectLst/>
                          <a:latin typeface="Inter SemiBold"/>
                          <a:ea typeface="Times New Roman"/>
                          <a:cs typeface="Times New Roman"/>
                          <a:sym typeface="Arial"/>
                        </a:rPr>
                        <a:t> </a:t>
                      </a:r>
                      <a:endParaRPr lang="ru-RU" sz="800" b="0" i="0" u="none" strike="noStrike" cap="none" dirty="0">
                        <a:solidFill>
                          <a:schemeClr val="tx1"/>
                        </a:solidFill>
                        <a:effectLst/>
                        <a:latin typeface="Inter SemiBold"/>
                        <a:ea typeface="Times New Roman"/>
                        <a:cs typeface="Times New Roman"/>
                        <a:sym typeface="Arial"/>
                      </a:endParaRP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smtClean="0">
                          <a:solidFill>
                            <a:schemeClr val="tx1"/>
                          </a:solidFill>
                          <a:effectLst/>
                          <a:latin typeface="Inter SemiBold"/>
                          <a:ea typeface="Times New Roman"/>
                          <a:cs typeface="Times New Roman"/>
                          <a:sym typeface="Arial"/>
                        </a:rPr>
                        <a:t>0</a:t>
                      </a:r>
                      <a:endParaRPr lang="ru-RU" sz="800" b="0" i="0" u="none" strike="noStrike" cap="none" dirty="0">
                        <a:solidFill>
                          <a:schemeClr val="tx1"/>
                        </a:solidFill>
                        <a:effectLst/>
                        <a:latin typeface="Inter SemiBold"/>
                        <a:ea typeface="Times New Roman"/>
                        <a:cs typeface="Times New Roman"/>
                        <a:sym typeface="Arial"/>
                      </a:endParaRPr>
                    </a:p>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 </a:t>
                      </a: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не более</a:t>
                      </a:r>
                    </a:p>
                    <a:p>
                      <a:pPr algn="ctr">
                        <a:lnSpc>
                          <a:spcPct val="115000"/>
                        </a:lnSpc>
                        <a:spcAft>
                          <a:spcPts val="1000"/>
                        </a:spcAft>
                      </a:pPr>
                      <a:r>
                        <a:rPr lang="ru-RU" sz="800" b="0" i="0" u="none" strike="noStrike" cap="none" dirty="0">
                          <a:solidFill>
                            <a:schemeClr val="tx1"/>
                          </a:solidFill>
                          <a:effectLst/>
                          <a:latin typeface="Inter SemiBold"/>
                          <a:ea typeface="Times New Roman"/>
                          <a:cs typeface="Times New Roman"/>
                          <a:sym typeface="Arial"/>
                        </a:rPr>
                        <a:t>10</a:t>
                      </a:r>
                    </a:p>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 </a:t>
                      </a: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не более</a:t>
                      </a:r>
                    </a:p>
                    <a:p>
                      <a:pPr algn="ctr">
                        <a:lnSpc>
                          <a:spcPct val="115000"/>
                        </a:lnSpc>
                        <a:spcAft>
                          <a:spcPts val="1000"/>
                        </a:spcAft>
                      </a:pPr>
                      <a:r>
                        <a:rPr lang="ru-RU" sz="800" b="0" i="0" u="none" strike="noStrike" cap="none">
                          <a:solidFill>
                            <a:schemeClr val="tx1"/>
                          </a:solidFill>
                          <a:effectLst/>
                          <a:latin typeface="Inter SemiBold"/>
                          <a:ea typeface="Times New Roman"/>
                          <a:cs typeface="Times New Roman"/>
                          <a:sym typeface="Arial"/>
                        </a:rPr>
                        <a:t>10</a:t>
                      </a:r>
                    </a:p>
                    <a:p>
                      <a:pPr algn="ct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 </a:t>
                      </a: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не более</a:t>
                      </a:r>
                    </a:p>
                    <a:p>
                      <a:pPr algn="ctr">
                        <a:lnSpc>
                          <a:spcPct val="115000"/>
                        </a:lnSpc>
                        <a:spcAft>
                          <a:spcPts val="1000"/>
                        </a:spcAft>
                      </a:pPr>
                      <a:r>
                        <a:rPr lang="ru-RU" sz="800" b="0" i="0" u="none" strike="noStrike" cap="none">
                          <a:solidFill>
                            <a:schemeClr val="tx1"/>
                          </a:solidFill>
                          <a:effectLst/>
                          <a:latin typeface="Inter SemiBold"/>
                          <a:ea typeface="Times New Roman"/>
                          <a:cs typeface="Times New Roman"/>
                          <a:sym typeface="Arial"/>
                        </a:rPr>
                        <a:t>10</a:t>
                      </a:r>
                    </a:p>
                    <a:p>
                      <a:pPr algn="ct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 </a:t>
                      </a: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не более</a:t>
                      </a:r>
                    </a:p>
                    <a:p>
                      <a:pPr algn="ctr">
                        <a:lnSpc>
                          <a:spcPct val="115000"/>
                        </a:lnSpc>
                        <a:spcAft>
                          <a:spcPts val="1000"/>
                        </a:spcAft>
                      </a:pPr>
                      <a:r>
                        <a:rPr lang="ru-RU" sz="800" b="0" i="0" u="none" strike="noStrike" cap="none">
                          <a:solidFill>
                            <a:schemeClr val="tx1"/>
                          </a:solidFill>
                          <a:effectLst/>
                          <a:latin typeface="Inter SemiBold"/>
                          <a:ea typeface="Times New Roman"/>
                          <a:cs typeface="Times New Roman"/>
                          <a:sym typeface="Arial"/>
                        </a:rPr>
                        <a:t>10</a:t>
                      </a:r>
                    </a:p>
                    <a:p>
                      <a:pPr algn="ct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 </a:t>
                      </a: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734171">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solidFill>
                            <a:schemeClr val="tx1"/>
                          </a:solidFill>
                          <a:effectLst/>
                          <a:latin typeface="Inter SemiBold"/>
                          <a:ea typeface="Times New Roman"/>
                          <a:cs typeface="Times New Roman"/>
                        </a:rPr>
                        <a:t>Отношение объема  просроченной кредиторской задолженности  бюджета муниципального образования «</a:t>
                      </a:r>
                      <a:r>
                        <a:rPr lang="ru-RU" sz="800" dirty="0" err="1">
                          <a:solidFill>
                            <a:schemeClr val="tx1"/>
                          </a:solidFill>
                          <a:effectLst/>
                          <a:latin typeface="Inter SemiBold"/>
                          <a:ea typeface="Times New Roman"/>
                          <a:cs typeface="Times New Roman"/>
                        </a:rPr>
                        <a:t>Увинский</a:t>
                      </a:r>
                      <a:r>
                        <a:rPr lang="ru-RU" sz="800" dirty="0">
                          <a:solidFill>
                            <a:schemeClr val="tx1"/>
                          </a:solidFill>
                          <a:effectLst/>
                          <a:latin typeface="Inter SemiBold"/>
                          <a:ea typeface="Times New Roman"/>
                          <a:cs typeface="Times New Roman"/>
                        </a:rPr>
                        <a:t> район» (за исключением просроченной кредиторской задолженности, образованной по приносящей доход деятельности  (собственные доходы учреждений)) к расходам бюджета муниципального образования «</a:t>
                      </a:r>
                      <a:r>
                        <a:rPr lang="ru-RU" sz="800" dirty="0" err="1">
                          <a:solidFill>
                            <a:schemeClr val="tx1"/>
                          </a:solidFill>
                          <a:effectLst/>
                          <a:latin typeface="Inter SemiBold"/>
                          <a:ea typeface="Times New Roman"/>
                          <a:cs typeface="Times New Roman"/>
                        </a:rPr>
                        <a:t>Увинский</a:t>
                      </a:r>
                      <a:r>
                        <a:rPr lang="ru-RU" sz="800" dirty="0">
                          <a:solidFill>
                            <a:schemeClr val="tx1"/>
                          </a:solidFill>
                          <a:effectLst/>
                          <a:latin typeface="Inter SemiBold"/>
                          <a:ea typeface="Times New Roman"/>
                          <a:cs typeface="Times New Roman"/>
                        </a:rPr>
                        <a:t> район</a:t>
                      </a:r>
                      <a:r>
                        <a:rPr lang="ru-RU" sz="800" dirty="0" smtClean="0">
                          <a:solidFill>
                            <a:schemeClr val="tx1"/>
                          </a:solidFill>
                          <a:effectLst/>
                          <a:latin typeface="Inter SemiBold"/>
                          <a:ea typeface="Times New Roman"/>
                          <a:cs typeface="Times New Roman"/>
                        </a:rPr>
                        <a:t>»</a:t>
                      </a:r>
                      <a:endParaRPr lang="ru-RU" sz="800" dirty="0">
                        <a:solidFill>
                          <a:schemeClr val="tx1"/>
                        </a:solidFill>
                        <a:effectLst/>
                        <a:latin typeface="Inter SemiBold"/>
                        <a:ea typeface="Calibri"/>
                        <a:cs typeface="Times New Roman"/>
                      </a:endParaRP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a:t>
                      </a: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smtClean="0">
                          <a:solidFill>
                            <a:schemeClr val="tx1"/>
                          </a:solidFill>
                          <a:effectLst/>
                          <a:latin typeface="Inter SemiBold"/>
                          <a:ea typeface="Times New Roman"/>
                          <a:cs typeface="Times New Roman"/>
                          <a:sym typeface="Arial"/>
                        </a:rPr>
                        <a:t>0</a:t>
                      </a:r>
                    </a:p>
                    <a:p>
                      <a:pPr algn="ctr">
                        <a:lnSpc>
                          <a:spcPct val="115000"/>
                        </a:lnSpc>
                        <a:spcAft>
                          <a:spcPts val="0"/>
                        </a:spcAft>
                      </a:pPr>
                      <a:r>
                        <a:rPr lang="ru-RU" sz="800" b="0" i="0" u="none" strike="noStrike" cap="none" dirty="0" smtClean="0">
                          <a:solidFill>
                            <a:schemeClr val="tx1"/>
                          </a:solidFill>
                          <a:effectLst/>
                          <a:latin typeface="Inter SemiBold"/>
                          <a:ea typeface="Times New Roman"/>
                          <a:cs typeface="Times New Roman"/>
                          <a:sym typeface="Arial"/>
                        </a:rPr>
                        <a:t> </a:t>
                      </a:r>
                      <a:endParaRPr lang="ru-RU" sz="800" b="0" i="0" u="none" strike="noStrike" cap="none" dirty="0">
                        <a:solidFill>
                          <a:schemeClr val="tx1"/>
                        </a:solidFill>
                        <a:effectLst/>
                        <a:latin typeface="Inter SemiBold"/>
                        <a:ea typeface="Times New Roman"/>
                        <a:cs typeface="Times New Roman"/>
                        <a:sym typeface="Arial"/>
                      </a:endParaRP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smtClean="0">
                          <a:solidFill>
                            <a:schemeClr val="tx1"/>
                          </a:solidFill>
                          <a:effectLst/>
                          <a:latin typeface="Inter SemiBold"/>
                          <a:ea typeface="Times New Roman"/>
                          <a:cs typeface="Times New Roman"/>
                          <a:sym typeface="Arial"/>
                        </a:rPr>
                        <a:t>0</a:t>
                      </a:r>
                      <a:endParaRPr lang="ru-RU" sz="800" b="0" i="0" u="none" strike="noStrike" cap="none" dirty="0">
                        <a:solidFill>
                          <a:schemeClr val="tx1"/>
                        </a:solidFill>
                        <a:effectLst/>
                        <a:latin typeface="Inter SemiBold"/>
                        <a:ea typeface="Times New Roman"/>
                        <a:cs typeface="Times New Roman"/>
                        <a:sym typeface="Arial"/>
                      </a:endParaRPr>
                    </a:p>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 </a:t>
                      </a: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не более</a:t>
                      </a:r>
                    </a:p>
                    <a:p>
                      <a:pPr algn="ctr">
                        <a:lnSpc>
                          <a:spcPct val="115000"/>
                        </a:lnSpc>
                        <a:spcAft>
                          <a:spcPts val="1000"/>
                        </a:spcAft>
                      </a:pPr>
                      <a:r>
                        <a:rPr lang="ru-RU" sz="800" b="0" i="0" u="none" strike="noStrike" cap="none" dirty="0">
                          <a:solidFill>
                            <a:schemeClr val="tx1"/>
                          </a:solidFill>
                          <a:effectLst/>
                          <a:latin typeface="Inter SemiBold"/>
                          <a:ea typeface="Times New Roman"/>
                          <a:cs typeface="Times New Roman"/>
                          <a:sym typeface="Arial"/>
                        </a:rPr>
                        <a:t>1</a:t>
                      </a:r>
                    </a:p>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 </a:t>
                      </a: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не более</a:t>
                      </a:r>
                    </a:p>
                    <a:p>
                      <a:pPr algn="ctr">
                        <a:lnSpc>
                          <a:spcPct val="115000"/>
                        </a:lnSpc>
                        <a:spcAft>
                          <a:spcPts val="1000"/>
                        </a:spcAft>
                      </a:pPr>
                      <a:r>
                        <a:rPr lang="ru-RU" sz="800" b="0" i="0" u="none" strike="noStrike" cap="none" dirty="0">
                          <a:solidFill>
                            <a:schemeClr val="tx1"/>
                          </a:solidFill>
                          <a:effectLst/>
                          <a:latin typeface="Inter SemiBold"/>
                          <a:ea typeface="Times New Roman"/>
                          <a:cs typeface="Times New Roman"/>
                          <a:sym typeface="Arial"/>
                        </a:rPr>
                        <a:t>1</a:t>
                      </a:r>
                    </a:p>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 </a:t>
                      </a: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не более</a:t>
                      </a:r>
                    </a:p>
                    <a:p>
                      <a:pPr algn="ctr">
                        <a:lnSpc>
                          <a:spcPct val="115000"/>
                        </a:lnSpc>
                        <a:spcAft>
                          <a:spcPts val="1000"/>
                        </a:spcAft>
                      </a:pPr>
                      <a:r>
                        <a:rPr lang="ru-RU" sz="800" b="0" i="0" u="none" strike="noStrike" cap="none">
                          <a:solidFill>
                            <a:schemeClr val="tx1"/>
                          </a:solidFill>
                          <a:effectLst/>
                          <a:latin typeface="Inter SemiBold"/>
                          <a:ea typeface="Times New Roman"/>
                          <a:cs typeface="Times New Roman"/>
                          <a:sym typeface="Arial"/>
                        </a:rPr>
                        <a:t>1</a:t>
                      </a:r>
                    </a:p>
                    <a:p>
                      <a:pPr algn="ct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 </a:t>
                      </a: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не более</a:t>
                      </a:r>
                    </a:p>
                    <a:p>
                      <a:pPr algn="ctr">
                        <a:lnSpc>
                          <a:spcPct val="115000"/>
                        </a:lnSpc>
                        <a:spcAft>
                          <a:spcPts val="1000"/>
                        </a:spcAft>
                      </a:pPr>
                      <a:r>
                        <a:rPr lang="ru-RU" sz="800" b="0" i="0" u="none" strike="noStrike" cap="none">
                          <a:solidFill>
                            <a:schemeClr val="tx1"/>
                          </a:solidFill>
                          <a:effectLst/>
                          <a:latin typeface="Inter SemiBold"/>
                          <a:ea typeface="Times New Roman"/>
                          <a:cs typeface="Times New Roman"/>
                          <a:sym typeface="Arial"/>
                        </a:rPr>
                        <a:t>1</a:t>
                      </a:r>
                    </a:p>
                    <a:p>
                      <a:pPr algn="ct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 </a:t>
                      </a: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1263509">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solidFill>
                            <a:schemeClr val="tx1"/>
                          </a:solidFill>
                          <a:effectLst/>
                          <a:latin typeface="Inter SemiBold"/>
                          <a:ea typeface="Times New Roman"/>
                          <a:cs typeface="Times New Roman"/>
                        </a:rPr>
                        <a:t>Доля расходов  бюджета муниципального образования «</a:t>
                      </a:r>
                      <a:r>
                        <a:rPr lang="ru-RU" sz="800" dirty="0" err="1">
                          <a:solidFill>
                            <a:schemeClr val="tx1"/>
                          </a:solidFill>
                          <a:effectLst/>
                          <a:latin typeface="Inter SemiBold"/>
                          <a:ea typeface="Times New Roman"/>
                          <a:cs typeface="Times New Roman"/>
                        </a:rPr>
                        <a:t>Увинский</a:t>
                      </a:r>
                      <a:r>
                        <a:rPr lang="ru-RU" sz="800" dirty="0">
                          <a:solidFill>
                            <a:schemeClr val="tx1"/>
                          </a:solidFill>
                          <a:effectLst/>
                          <a:latin typeface="Inter SemiBold"/>
                          <a:ea typeface="Times New Roman"/>
                          <a:cs typeface="Times New Roman"/>
                        </a:rPr>
                        <a:t> район», формируемых  в рамках программ (муниципальных программ  муниципального образования «</a:t>
                      </a:r>
                      <a:r>
                        <a:rPr lang="ru-RU" sz="800" dirty="0" err="1">
                          <a:solidFill>
                            <a:schemeClr val="tx1"/>
                          </a:solidFill>
                          <a:effectLst/>
                          <a:latin typeface="Inter SemiBold"/>
                          <a:ea typeface="Times New Roman"/>
                          <a:cs typeface="Times New Roman"/>
                        </a:rPr>
                        <a:t>Увинский</a:t>
                      </a:r>
                      <a:r>
                        <a:rPr lang="ru-RU" sz="800" dirty="0">
                          <a:solidFill>
                            <a:schemeClr val="tx1"/>
                          </a:solidFill>
                          <a:effectLst/>
                          <a:latin typeface="Inter SemiBold"/>
                          <a:ea typeface="Times New Roman"/>
                          <a:cs typeface="Times New Roman"/>
                        </a:rPr>
                        <a:t> район», муниципальных  целевых программ) в общем объеме  расходов бюджета  муниципального образования «</a:t>
                      </a:r>
                      <a:r>
                        <a:rPr lang="ru-RU" sz="800" dirty="0" err="1">
                          <a:solidFill>
                            <a:schemeClr val="tx1"/>
                          </a:solidFill>
                          <a:effectLst/>
                          <a:latin typeface="Inter SemiBold"/>
                          <a:ea typeface="Times New Roman"/>
                          <a:cs typeface="Times New Roman"/>
                        </a:rPr>
                        <a:t>Увинский</a:t>
                      </a:r>
                      <a:r>
                        <a:rPr lang="ru-RU" sz="800" dirty="0">
                          <a:solidFill>
                            <a:schemeClr val="tx1"/>
                          </a:solidFill>
                          <a:effectLst/>
                          <a:latin typeface="Inter SemiBold"/>
                          <a:ea typeface="Times New Roman"/>
                          <a:cs typeface="Times New Roman"/>
                        </a:rPr>
                        <a:t> район»  (за исключением расходов,  осуществляемых  за счет субвенций  из федерального и республиканского  бюджетов)  (Доля расходов бюджета, формируемых в рамках муниципальных программ</a:t>
                      </a:r>
                      <a:r>
                        <a:rPr lang="ru-RU" sz="800" dirty="0" smtClean="0">
                          <a:solidFill>
                            <a:schemeClr val="tx1"/>
                          </a:solidFill>
                          <a:effectLst/>
                          <a:latin typeface="Inter SemiBold"/>
                          <a:ea typeface="Times New Roman"/>
                          <a:cs typeface="Times New Roman"/>
                        </a:rPr>
                        <a:t>)</a:t>
                      </a:r>
                      <a:endParaRPr lang="ru-RU" sz="800" dirty="0">
                        <a:solidFill>
                          <a:schemeClr val="tx1"/>
                        </a:solidFill>
                        <a:effectLst/>
                        <a:latin typeface="Inter SemiBold"/>
                        <a:cs typeface="Times New Roman"/>
                      </a:endParaRP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a:t>
                      </a: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99,9</a:t>
                      </a: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99,9</a:t>
                      </a: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99,9</a:t>
                      </a: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99,9</a:t>
                      </a: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99,9</a:t>
                      </a: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99,9</a:t>
                      </a: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497853">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solidFill>
                            <a:schemeClr val="tx1"/>
                          </a:solidFill>
                          <a:effectLst/>
                          <a:latin typeface="Inter SemiBold"/>
                          <a:ea typeface="Times New Roman"/>
                          <a:cs typeface="Times New Roman"/>
                        </a:rPr>
                        <a:t>Оценка качества управления  муниципальными  финансами  муниципального образования «</a:t>
                      </a:r>
                      <a:r>
                        <a:rPr lang="ru-RU" sz="800" dirty="0" err="1">
                          <a:solidFill>
                            <a:schemeClr val="tx1"/>
                          </a:solidFill>
                          <a:effectLst/>
                          <a:latin typeface="Inter SemiBold"/>
                          <a:ea typeface="Times New Roman"/>
                          <a:cs typeface="Times New Roman"/>
                        </a:rPr>
                        <a:t>Увинский</a:t>
                      </a:r>
                      <a:r>
                        <a:rPr lang="ru-RU" sz="800" dirty="0">
                          <a:solidFill>
                            <a:schemeClr val="tx1"/>
                          </a:solidFill>
                          <a:effectLst/>
                          <a:latin typeface="Inter SemiBold"/>
                          <a:ea typeface="Times New Roman"/>
                          <a:cs typeface="Times New Roman"/>
                        </a:rPr>
                        <a:t> район», определяемая Министерством  финансов Удмуртской Республики *     </a:t>
                      </a:r>
                      <a:endParaRPr lang="ru-RU" sz="800" dirty="0">
                        <a:solidFill>
                          <a:schemeClr val="tx1"/>
                        </a:solidFill>
                        <a:effectLst/>
                        <a:latin typeface="Inter SemiBold"/>
                        <a:ea typeface="Calibri"/>
                        <a:cs typeface="Times New Roman"/>
                      </a:endParaRP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 </a:t>
                      </a: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Надлежащее управление</a:t>
                      </a: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Надлежащее управление</a:t>
                      </a: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Надлежащее управление</a:t>
                      </a: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Надлежащее управление</a:t>
                      </a: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Надлежащее управление</a:t>
                      </a: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Надлежащее управление</a:t>
                      </a: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496876">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solidFill>
                            <a:schemeClr val="tx1"/>
                          </a:solidFill>
                          <a:effectLst/>
                          <a:latin typeface="Inter SemiBold"/>
                          <a:ea typeface="Times New Roman"/>
                          <a:cs typeface="Times New Roman"/>
                        </a:rPr>
                        <a:t>Средний уровень качества финансового менеджмента главных  распорядителей средств бюджета   муниципального образования «</a:t>
                      </a:r>
                      <a:r>
                        <a:rPr lang="ru-RU" sz="800" dirty="0" err="1">
                          <a:solidFill>
                            <a:schemeClr val="tx1"/>
                          </a:solidFill>
                          <a:effectLst/>
                          <a:latin typeface="Inter SemiBold"/>
                          <a:ea typeface="Times New Roman"/>
                          <a:cs typeface="Times New Roman"/>
                        </a:rPr>
                        <a:t>Увинский</a:t>
                      </a:r>
                      <a:r>
                        <a:rPr lang="ru-RU" sz="800" dirty="0">
                          <a:solidFill>
                            <a:schemeClr val="tx1"/>
                          </a:solidFill>
                          <a:effectLst/>
                          <a:latin typeface="Inter SemiBold"/>
                          <a:ea typeface="Times New Roman"/>
                          <a:cs typeface="Times New Roman"/>
                        </a:rPr>
                        <a:t> </a:t>
                      </a:r>
                      <a:r>
                        <a:rPr lang="ru-RU" sz="800" dirty="0" smtClean="0">
                          <a:solidFill>
                            <a:schemeClr val="tx1"/>
                          </a:solidFill>
                          <a:effectLst/>
                          <a:latin typeface="Inter SemiBold"/>
                          <a:ea typeface="Times New Roman"/>
                          <a:cs typeface="Times New Roman"/>
                        </a:rPr>
                        <a:t>район»</a:t>
                      </a: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a:t>
                      </a: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smtClean="0">
                          <a:solidFill>
                            <a:schemeClr val="tx1"/>
                          </a:solidFill>
                          <a:effectLst/>
                          <a:latin typeface="Inter SemiBold"/>
                          <a:ea typeface="Times New Roman"/>
                          <a:cs typeface="Times New Roman"/>
                          <a:sym typeface="Arial"/>
                        </a:rPr>
                        <a:t>95,7</a:t>
                      </a:r>
                      <a:endParaRPr lang="ru-RU" sz="800" b="0" i="0" u="none" strike="noStrike" cap="none" dirty="0">
                        <a:solidFill>
                          <a:schemeClr val="tx1"/>
                        </a:solidFill>
                        <a:effectLst/>
                        <a:latin typeface="Inter SemiBold"/>
                        <a:ea typeface="Times New Roman"/>
                        <a:cs typeface="Times New Roman"/>
                        <a:sym typeface="Arial"/>
                      </a:endParaRP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lang="ru-RU" sz="800" b="0" i="0" u="none" strike="noStrike" cap="none" noProof="0" dirty="0" smtClean="0">
                          <a:solidFill>
                            <a:schemeClr val="tx1"/>
                          </a:solidFill>
                          <a:effectLst/>
                          <a:latin typeface="Inter SemiBold"/>
                          <a:ea typeface="Times New Roman"/>
                          <a:cs typeface="Times New Roman"/>
                          <a:sym typeface="Arial"/>
                        </a:rPr>
                        <a:t>95,7</a:t>
                      </a:r>
                      <a:endParaRPr lang="ru-RU" sz="800" b="0" i="0" u="none" strike="noStrike" cap="none" noProof="0" dirty="0">
                        <a:solidFill>
                          <a:schemeClr val="tx1"/>
                        </a:solidFill>
                        <a:effectLst/>
                        <a:latin typeface="Inter SemiBold"/>
                        <a:ea typeface="Times New Roman"/>
                        <a:cs typeface="Times New Roman"/>
                        <a:sym typeface="Arial"/>
                      </a:endParaRP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не ниже</a:t>
                      </a:r>
                    </a:p>
                    <a:p>
                      <a:pPr algn="ctr">
                        <a:lnSpc>
                          <a:spcPct val="115000"/>
                        </a:lnSpc>
                        <a:spcAft>
                          <a:spcPts val="0"/>
                        </a:spcAft>
                      </a:pPr>
                      <a:r>
                        <a:rPr lang="ru-RU" sz="800" b="0" i="0" u="none" strike="noStrike" cap="none">
                          <a:solidFill>
                            <a:schemeClr val="tx1"/>
                          </a:solidFill>
                          <a:effectLst/>
                          <a:latin typeface="Inter SemiBold"/>
                          <a:ea typeface="Times New Roman"/>
                          <a:cs typeface="Times New Roman"/>
                          <a:sym typeface="Arial"/>
                        </a:rPr>
                        <a:t>75</a:t>
                      </a: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не ниже</a:t>
                      </a:r>
                    </a:p>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75</a:t>
                      </a: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не ниже</a:t>
                      </a:r>
                    </a:p>
                    <a:p>
                      <a:pPr algn="ctr">
                        <a:lnSpc>
                          <a:spcPct val="115000"/>
                        </a:lnSpc>
                        <a:spcAft>
                          <a:spcPts val="1000"/>
                        </a:spcAft>
                      </a:pPr>
                      <a:r>
                        <a:rPr lang="ru-RU" sz="800" b="0" i="0" u="none" strike="noStrike" cap="none" dirty="0">
                          <a:solidFill>
                            <a:schemeClr val="tx1"/>
                          </a:solidFill>
                          <a:effectLst/>
                          <a:latin typeface="Inter SemiBold"/>
                          <a:ea typeface="Times New Roman"/>
                          <a:cs typeface="Times New Roman"/>
                          <a:sym typeface="Arial"/>
                        </a:rPr>
                        <a:t>75</a:t>
                      </a: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0" i="0" u="none" strike="noStrike" cap="none" dirty="0">
                          <a:solidFill>
                            <a:schemeClr val="tx1"/>
                          </a:solidFill>
                          <a:effectLst/>
                          <a:latin typeface="Inter SemiBold"/>
                          <a:ea typeface="Times New Roman"/>
                          <a:cs typeface="Times New Roman"/>
                          <a:sym typeface="Arial"/>
                        </a:rPr>
                        <a:t>не ниже</a:t>
                      </a:r>
                    </a:p>
                    <a:p>
                      <a:pPr algn="ctr">
                        <a:lnSpc>
                          <a:spcPct val="115000"/>
                        </a:lnSpc>
                        <a:spcAft>
                          <a:spcPts val="1000"/>
                        </a:spcAft>
                      </a:pPr>
                      <a:r>
                        <a:rPr lang="ru-RU" sz="800" b="0" i="0" u="none" strike="noStrike" cap="none" dirty="0">
                          <a:solidFill>
                            <a:schemeClr val="tx1"/>
                          </a:solidFill>
                          <a:effectLst/>
                          <a:latin typeface="Inter SemiBold"/>
                          <a:ea typeface="Times New Roman"/>
                          <a:cs typeface="Times New Roman"/>
                          <a:sym typeface="Arial"/>
                        </a:rPr>
                        <a:t>75</a:t>
                      </a: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2097892770"/>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Таблица 2"/>
          <p:cNvGraphicFramePr>
            <a:graphicFrameLocks noGrp="1"/>
          </p:cNvGraphicFramePr>
          <p:nvPr>
            <p:extLst>
              <p:ext uri="{D42A27DB-BD31-4B8C-83A1-F6EECF244321}">
                <p14:modId xmlns:p14="http://schemas.microsoft.com/office/powerpoint/2010/main" val="261088112"/>
              </p:ext>
            </p:extLst>
          </p:nvPr>
        </p:nvGraphicFramePr>
        <p:xfrm>
          <a:off x="94368" y="199731"/>
          <a:ext cx="8903799" cy="4541000"/>
        </p:xfrm>
        <a:graphic>
          <a:graphicData uri="http://schemas.openxmlformats.org/drawingml/2006/table">
            <a:tbl>
              <a:tblPr/>
              <a:tblGrid>
                <a:gridCol w="3580876"/>
                <a:gridCol w="871024"/>
                <a:gridCol w="765829"/>
                <a:gridCol w="737214"/>
                <a:gridCol w="737214"/>
                <a:gridCol w="737214"/>
                <a:gridCol w="737214"/>
                <a:gridCol w="737214"/>
              </a:tblGrid>
              <a:tr h="249002">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Наименование целевого показателя (индикатора)</a:t>
                      </a: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Единица измерения</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2023</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2024</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2025</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2026</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2027</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2028</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10394">
                <a:tc vMerge="1">
                  <a:txBody>
                    <a:bodyPr/>
                    <a:lstStyle/>
                    <a:p>
                      <a:endParaRPr lang="ru-RU"/>
                    </a:p>
                  </a:txBody>
                  <a:tcPr/>
                </a:tc>
                <a:tc vMerge="1">
                  <a:txBody>
                    <a:bodyPr/>
                    <a:lstStyle/>
                    <a:p>
                      <a:endParaRPr lang="ru-RU"/>
                    </a:p>
                  </a:txBody>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отчет</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800" b="0"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отчет</a:t>
                      </a:r>
                      <a:endParaRPr kumimoji="0" lang="ru-RU" sz="800" b="0" i="0" u="none" strike="noStrike" kern="0" cap="none" spc="0" normalizeH="0" baseline="0" noProof="0" dirty="0">
                        <a:ln>
                          <a:noFill/>
                        </a:ln>
                        <a:solidFill>
                          <a:srgbClr val="00717D"/>
                        </a:solidFill>
                        <a:effectLst/>
                        <a:uLnTx/>
                        <a:uFillTx/>
                        <a:latin typeface="Inter SemiBold"/>
                        <a:ea typeface="Calibri"/>
                        <a:cs typeface="Times New Roman"/>
                        <a:sym typeface="Arial"/>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оценка</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831803">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effectLst/>
                          <a:latin typeface="Inter SemiBold"/>
                          <a:ea typeface="Times New Roman"/>
                          <a:cs typeface="Times New Roman"/>
                        </a:rPr>
                        <a:t>Отношение недополученных доходов по местным налогам в результате действия налоговых льгот, установленных законодательными (представительными) органами местного самоуправления муниципальных образований </a:t>
                      </a:r>
                      <a:r>
                        <a:rPr lang="ru-RU" sz="800" dirty="0" err="1">
                          <a:effectLst/>
                          <a:latin typeface="Inter SemiBold"/>
                          <a:ea typeface="Times New Roman"/>
                          <a:cs typeface="Times New Roman"/>
                        </a:rPr>
                        <a:t>Увинского</a:t>
                      </a:r>
                      <a:r>
                        <a:rPr lang="ru-RU" sz="800" dirty="0">
                          <a:effectLst/>
                          <a:latin typeface="Inter SemiBold"/>
                          <a:ea typeface="Times New Roman"/>
                          <a:cs typeface="Times New Roman"/>
                        </a:rPr>
                        <a:t> района к налоговым доходам консолидированного бюджета </a:t>
                      </a:r>
                      <a:r>
                        <a:rPr lang="ru-RU" sz="800" dirty="0" err="1">
                          <a:effectLst/>
                          <a:latin typeface="Inter SemiBold"/>
                          <a:ea typeface="Times New Roman"/>
                          <a:cs typeface="Times New Roman"/>
                        </a:rPr>
                        <a:t>Увинского</a:t>
                      </a:r>
                      <a:r>
                        <a:rPr lang="ru-RU" sz="800" dirty="0">
                          <a:effectLst/>
                          <a:latin typeface="Inter SemiBold"/>
                          <a:ea typeface="Times New Roman"/>
                          <a:cs typeface="Times New Roman"/>
                        </a:rPr>
                        <a:t> </a:t>
                      </a:r>
                      <a:r>
                        <a:rPr lang="ru-RU" sz="800" dirty="0" smtClean="0">
                          <a:effectLst/>
                          <a:latin typeface="Inter SemiBold"/>
                          <a:ea typeface="Times New Roman"/>
                          <a:cs typeface="Times New Roman"/>
                        </a:rPr>
                        <a:t>района</a:t>
                      </a:r>
                      <a:endParaRPr lang="ru-RU" sz="800" dirty="0">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a:t>
                      </a:r>
                      <a:endParaRPr lang="ru-RU" sz="800" dirty="0">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0,002*</a:t>
                      </a:r>
                      <a:endParaRPr lang="ru-RU" sz="800" dirty="0">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800" b="0"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0,002*</a:t>
                      </a:r>
                      <a:endParaRPr kumimoji="0" lang="ru-RU" sz="800" b="0" i="0" u="none" strike="noStrike" kern="0" cap="none" spc="0" normalizeH="0" baseline="0" noProof="0" dirty="0">
                        <a:ln>
                          <a:noFill/>
                        </a:ln>
                        <a:solidFill>
                          <a:srgbClr val="00717D"/>
                        </a:solidFill>
                        <a:effectLst/>
                        <a:uLnTx/>
                        <a:uFillTx/>
                        <a:latin typeface="Inter SemiBold"/>
                        <a:ea typeface="Calibri"/>
                        <a:cs typeface="Times New Roman"/>
                        <a:sym typeface="Arial"/>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не более </a:t>
                      </a:r>
                      <a:endParaRPr lang="ru-RU" sz="800">
                        <a:effectLst/>
                        <a:latin typeface="Inter SemiBold"/>
                        <a:ea typeface="Calibri"/>
                        <a:cs typeface="Times New Roman"/>
                      </a:endParaRPr>
                    </a:p>
                    <a:p>
                      <a:pPr algn="ctr">
                        <a:lnSpc>
                          <a:spcPct val="115000"/>
                        </a:lnSpc>
                        <a:spcAft>
                          <a:spcPts val="0"/>
                        </a:spcAft>
                      </a:pPr>
                      <a:r>
                        <a:rPr lang="ru-RU" sz="800">
                          <a:effectLst/>
                          <a:latin typeface="Inter SemiBold"/>
                          <a:ea typeface="Times New Roman"/>
                          <a:cs typeface="Times New Roman"/>
                        </a:rPr>
                        <a:t>5%</a:t>
                      </a:r>
                      <a:endParaRPr lang="ru-RU" sz="800">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не более </a:t>
                      </a:r>
                      <a:endParaRPr lang="ru-RU" sz="800">
                        <a:effectLst/>
                        <a:latin typeface="Inter SemiBold"/>
                        <a:ea typeface="Calibri"/>
                        <a:cs typeface="Times New Roman"/>
                      </a:endParaRPr>
                    </a:p>
                    <a:p>
                      <a:pPr algn="ctr">
                        <a:lnSpc>
                          <a:spcPct val="115000"/>
                        </a:lnSpc>
                        <a:spcAft>
                          <a:spcPts val="0"/>
                        </a:spcAft>
                      </a:pPr>
                      <a:r>
                        <a:rPr lang="ru-RU" sz="800">
                          <a:effectLst/>
                          <a:latin typeface="Inter SemiBold"/>
                          <a:ea typeface="Times New Roman"/>
                          <a:cs typeface="Times New Roman"/>
                        </a:rPr>
                        <a:t>5%</a:t>
                      </a:r>
                      <a:endParaRPr lang="ru-RU" sz="800">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не более </a:t>
                      </a:r>
                      <a:endParaRPr lang="ru-RU" sz="800">
                        <a:effectLst/>
                        <a:latin typeface="Inter SemiBold"/>
                        <a:ea typeface="Calibri"/>
                        <a:cs typeface="Times New Roman"/>
                      </a:endParaRPr>
                    </a:p>
                    <a:p>
                      <a:pPr algn="ctr">
                        <a:lnSpc>
                          <a:spcPct val="115000"/>
                        </a:lnSpc>
                        <a:spcAft>
                          <a:spcPts val="0"/>
                        </a:spcAft>
                      </a:pPr>
                      <a:r>
                        <a:rPr lang="ru-RU" sz="800">
                          <a:effectLst/>
                          <a:latin typeface="Inter SemiBold"/>
                          <a:ea typeface="Times New Roman"/>
                          <a:cs typeface="Times New Roman"/>
                        </a:rPr>
                        <a:t>5%</a:t>
                      </a:r>
                      <a:endParaRPr lang="ru-RU" sz="800">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не более </a:t>
                      </a:r>
                      <a:endParaRPr lang="ru-RU" sz="800">
                        <a:effectLst/>
                        <a:latin typeface="Inter SemiBold"/>
                        <a:ea typeface="Calibri"/>
                        <a:cs typeface="Times New Roman"/>
                      </a:endParaRPr>
                    </a:p>
                    <a:p>
                      <a:pPr algn="ctr">
                        <a:lnSpc>
                          <a:spcPct val="115000"/>
                        </a:lnSpc>
                        <a:spcAft>
                          <a:spcPts val="0"/>
                        </a:spcAft>
                      </a:pPr>
                      <a:r>
                        <a:rPr lang="ru-RU" sz="800">
                          <a:effectLst/>
                          <a:latin typeface="Inter SemiBold"/>
                          <a:ea typeface="Times New Roman"/>
                          <a:cs typeface="Times New Roman"/>
                        </a:rPr>
                        <a:t>5%</a:t>
                      </a:r>
                      <a:endParaRPr lang="ru-RU" sz="800">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550826">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effectLst/>
                          <a:latin typeface="Inter SemiBold"/>
                          <a:ea typeface="Times New Roman"/>
                          <a:cs typeface="Times New Roman"/>
                        </a:rPr>
                        <a:t>Исполнение плана по налоговым      </a:t>
                      </a:r>
                      <a:endParaRPr lang="ru-RU" sz="800" dirty="0">
                        <a:effectLst/>
                        <a:latin typeface="Inter SemiBold"/>
                        <a:ea typeface="Calibri"/>
                        <a:cs typeface="Times New Roman"/>
                      </a:endParaRPr>
                    </a:p>
                    <a:p>
                      <a:pPr algn="l">
                        <a:lnSpc>
                          <a:spcPct val="115000"/>
                        </a:lnSpc>
                        <a:spcAft>
                          <a:spcPts val="0"/>
                        </a:spcAft>
                      </a:pPr>
                      <a:r>
                        <a:rPr lang="ru-RU" sz="800" dirty="0">
                          <a:effectLst/>
                          <a:latin typeface="Inter SemiBold"/>
                          <a:ea typeface="Times New Roman"/>
                          <a:cs typeface="Times New Roman"/>
                        </a:rPr>
                        <a:t>и неналоговым доходам бюджета муниципального образования «</a:t>
                      </a:r>
                      <a:r>
                        <a:rPr lang="ru-RU" sz="800" dirty="0" err="1">
                          <a:effectLst/>
                          <a:latin typeface="Inter SemiBold"/>
                          <a:ea typeface="Times New Roman"/>
                          <a:cs typeface="Times New Roman"/>
                        </a:rPr>
                        <a:t>Увинский</a:t>
                      </a:r>
                      <a:r>
                        <a:rPr lang="ru-RU" sz="800" dirty="0">
                          <a:effectLst/>
                          <a:latin typeface="Inter SemiBold"/>
                          <a:ea typeface="Times New Roman"/>
                          <a:cs typeface="Times New Roman"/>
                        </a:rPr>
                        <a:t> район» за отчетный финансовый год </a:t>
                      </a:r>
                      <a:endParaRPr lang="ru-RU" sz="800" dirty="0">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a:t>
                      </a:r>
                      <a:endParaRPr lang="ru-RU" sz="800">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104,5</a:t>
                      </a:r>
                      <a:endParaRPr lang="ru-RU" sz="800">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148,1</a:t>
                      </a:r>
                      <a:endParaRPr lang="ru-RU" sz="800" dirty="0">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не менее</a:t>
                      </a:r>
                      <a:endParaRPr lang="ru-RU" sz="800">
                        <a:effectLst/>
                        <a:latin typeface="Inter SemiBold"/>
                        <a:ea typeface="Calibri"/>
                        <a:cs typeface="Times New Roman"/>
                      </a:endParaRPr>
                    </a:p>
                    <a:p>
                      <a:pPr algn="ctr">
                        <a:lnSpc>
                          <a:spcPct val="115000"/>
                        </a:lnSpc>
                        <a:spcAft>
                          <a:spcPts val="0"/>
                        </a:spcAft>
                      </a:pPr>
                      <a:r>
                        <a:rPr lang="ru-RU" sz="800">
                          <a:effectLst/>
                          <a:latin typeface="Inter SemiBold"/>
                          <a:ea typeface="Times New Roman"/>
                          <a:cs typeface="Times New Roman"/>
                        </a:rPr>
                        <a:t>100</a:t>
                      </a:r>
                      <a:endParaRPr lang="ru-RU" sz="800">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не менее</a:t>
                      </a:r>
                      <a:endParaRPr lang="ru-RU" sz="800">
                        <a:effectLst/>
                        <a:latin typeface="Inter SemiBold"/>
                        <a:ea typeface="Calibri"/>
                        <a:cs typeface="Times New Roman"/>
                      </a:endParaRPr>
                    </a:p>
                    <a:p>
                      <a:pPr algn="ctr">
                        <a:lnSpc>
                          <a:spcPct val="115000"/>
                        </a:lnSpc>
                        <a:spcAft>
                          <a:spcPts val="0"/>
                        </a:spcAft>
                      </a:pPr>
                      <a:r>
                        <a:rPr lang="ru-RU" sz="800">
                          <a:effectLst/>
                          <a:latin typeface="Inter SemiBold"/>
                          <a:ea typeface="Times New Roman"/>
                          <a:cs typeface="Times New Roman"/>
                        </a:rPr>
                        <a:t>100</a:t>
                      </a:r>
                      <a:endParaRPr lang="ru-RU" sz="800">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не менее</a:t>
                      </a:r>
                      <a:endParaRPr lang="ru-RU" sz="800">
                        <a:effectLst/>
                        <a:latin typeface="Inter SemiBold"/>
                        <a:ea typeface="Calibri"/>
                        <a:cs typeface="Times New Roman"/>
                      </a:endParaRPr>
                    </a:p>
                    <a:p>
                      <a:pPr algn="ctr">
                        <a:lnSpc>
                          <a:spcPct val="115000"/>
                        </a:lnSpc>
                        <a:spcAft>
                          <a:spcPts val="1000"/>
                        </a:spcAft>
                      </a:pPr>
                      <a:r>
                        <a:rPr lang="ru-RU" sz="800">
                          <a:effectLst/>
                          <a:latin typeface="Inter SemiBold"/>
                          <a:ea typeface="Times New Roman"/>
                          <a:cs typeface="Times New Roman"/>
                        </a:rPr>
                        <a:t>100</a:t>
                      </a:r>
                      <a:endParaRPr lang="ru-RU" sz="800">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не менее</a:t>
                      </a:r>
                      <a:endParaRPr lang="ru-RU" sz="800">
                        <a:effectLst/>
                        <a:latin typeface="Inter SemiBold"/>
                        <a:ea typeface="Calibri"/>
                        <a:cs typeface="Times New Roman"/>
                      </a:endParaRPr>
                    </a:p>
                    <a:p>
                      <a:pPr algn="ctr">
                        <a:lnSpc>
                          <a:spcPct val="115000"/>
                        </a:lnSpc>
                        <a:spcAft>
                          <a:spcPts val="1000"/>
                        </a:spcAft>
                      </a:pPr>
                      <a:r>
                        <a:rPr lang="ru-RU" sz="800">
                          <a:effectLst/>
                          <a:latin typeface="Inter SemiBold"/>
                          <a:ea typeface="Times New Roman"/>
                          <a:cs typeface="Times New Roman"/>
                        </a:rPr>
                        <a:t>100</a:t>
                      </a:r>
                      <a:endParaRPr lang="ru-RU" sz="800">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527129">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effectLst/>
                          <a:latin typeface="Inter SemiBold"/>
                          <a:ea typeface="Times New Roman"/>
                          <a:cs typeface="Times New Roman"/>
                        </a:rPr>
                        <a:t>Исполнение расходных обязательств  муниципального образования «</a:t>
                      </a:r>
                      <a:r>
                        <a:rPr lang="ru-RU" sz="800" dirty="0" err="1">
                          <a:effectLst/>
                          <a:latin typeface="Inter SemiBold"/>
                          <a:ea typeface="Times New Roman"/>
                          <a:cs typeface="Times New Roman"/>
                        </a:rPr>
                        <a:t>Увинский</a:t>
                      </a:r>
                      <a:r>
                        <a:rPr lang="ru-RU" sz="800" dirty="0">
                          <a:effectLst/>
                          <a:latin typeface="Inter SemiBold"/>
                          <a:ea typeface="Times New Roman"/>
                          <a:cs typeface="Times New Roman"/>
                        </a:rPr>
                        <a:t> район» в соответствии с решением о бюджете муниципального образования «</a:t>
                      </a:r>
                      <a:r>
                        <a:rPr lang="ru-RU" sz="800" dirty="0" err="1">
                          <a:effectLst/>
                          <a:latin typeface="Inter SemiBold"/>
                          <a:ea typeface="Times New Roman"/>
                          <a:cs typeface="Times New Roman"/>
                        </a:rPr>
                        <a:t>Увинский</a:t>
                      </a:r>
                      <a:r>
                        <a:rPr lang="ru-RU" sz="800" dirty="0">
                          <a:effectLst/>
                          <a:latin typeface="Inter SemiBold"/>
                          <a:ea typeface="Times New Roman"/>
                          <a:cs typeface="Times New Roman"/>
                        </a:rPr>
                        <a:t> район» </a:t>
                      </a:r>
                      <a:endParaRPr lang="ru-RU" sz="800" dirty="0">
                        <a:effectLst/>
                        <a:latin typeface="Inter SemiBold"/>
                        <a:ea typeface="Calibri"/>
                        <a:cs typeface="Times New Roman"/>
                      </a:endParaRPr>
                    </a:p>
                    <a:p>
                      <a:pPr algn="l">
                        <a:lnSpc>
                          <a:spcPct val="115000"/>
                        </a:lnSpc>
                        <a:spcAft>
                          <a:spcPts val="0"/>
                        </a:spcAft>
                      </a:pPr>
                      <a:r>
                        <a:rPr lang="ru-RU" sz="800" dirty="0">
                          <a:effectLst/>
                          <a:latin typeface="Inter SemiBold"/>
                          <a:ea typeface="Times New Roman"/>
                          <a:cs typeface="Times New Roman"/>
                        </a:rPr>
                        <a:t> </a:t>
                      </a:r>
                      <a:endParaRPr lang="ru-RU" sz="800" dirty="0">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a:t>
                      </a:r>
                      <a:endParaRPr lang="ru-RU" sz="800">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97,6</a:t>
                      </a:r>
                      <a:endParaRPr lang="ru-RU" sz="800">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140,5</a:t>
                      </a:r>
                      <a:endParaRPr lang="ru-RU" sz="800" dirty="0">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не менее</a:t>
                      </a:r>
                      <a:endParaRPr lang="ru-RU" sz="800">
                        <a:effectLst/>
                        <a:latin typeface="Inter SemiBold"/>
                        <a:ea typeface="Calibri"/>
                        <a:cs typeface="Times New Roman"/>
                      </a:endParaRPr>
                    </a:p>
                    <a:p>
                      <a:pPr algn="ctr">
                        <a:lnSpc>
                          <a:spcPct val="115000"/>
                        </a:lnSpc>
                        <a:spcAft>
                          <a:spcPts val="0"/>
                        </a:spcAft>
                      </a:pPr>
                      <a:r>
                        <a:rPr lang="ru-RU" sz="800">
                          <a:effectLst/>
                          <a:latin typeface="Inter SemiBold"/>
                          <a:ea typeface="Times New Roman"/>
                          <a:cs typeface="Times New Roman"/>
                        </a:rPr>
                        <a:t>88</a:t>
                      </a:r>
                      <a:endParaRPr lang="ru-RU" sz="800">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не менее</a:t>
                      </a:r>
                      <a:endParaRPr lang="ru-RU" sz="800">
                        <a:effectLst/>
                        <a:latin typeface="Inter SemiBold"/>
                        <a:ea typeface="Calibri"/>
                        <a:cs typeface="Times New Roman"/>
                      </a:endParaRPr>
                    </a:p>
                    <a:p>
                      <a:pPr algn="ctr">
                        <a:lnSpc>
                          <a:spcPct val="115000"/>
                        </a:lnSpc>
                        <a:spcAft>
                          <a:spcPts val="0"/>
                        </a:spcAft>
                      </a:pPr>
                      <a:r>
                        <a:rPr lang="ru-RU" sz="800">
                          <a:effectLst/>
                          <a:latin typeface="Inter SemiBold"/>
                          <a:ea typeface="Times New Roman"/>
                          <a:cs typeface="Times New Roman"/>
                        </a:rPr>
                        <a:t>88</a:t>
                      </a:r>
                      <a:endParaRPr lang="ru-RU" sz="800">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не менее</a:t>
                      </a:r>
                      <a:endParaRPr lang="ru-RU" sz="800">
                        <a:effectLst/>
                        <a:latin typeface="Inter SemiBold"/>
                        <a:ea typeface="Calibri"/>
                        <a:cs typeface="Times New Roman"/>
                      </a:endParaRPr>
                    </a:p>
                    <a:p>
                      <a:pPr algn="ctr">
                        <a:lnSpc>
                          <a:spcPct val="115000"/>
                        </a:lnSpc>
                        <a:spcAft>
                          <a:spcPts val="1000"/>
                        </a:spcAft>
                      </a:pPr>
                      <a:r>
                        <a:rPr lang="ru-RU" sz="800">
                          <a:effectLst/>
                          <a:latin typeface="Inter SemiBold"/>
                          <a:ea typeface="Times New Roman"/>
                          <a:cs typeface="Times New Roman"/>
                        </a:rPr>
                        <a:t>88</a:t>
                      </a:r>
                      <a:endParaRPr lang="ru-RU" sz="800">
                        <a:effectLst/>
                        <a:latin typeface="Inter SemiBold"/>
                        <a:ea typeface="Calibri"/>
                        <a:cs typeface="Times New Roman"/>
                      </a:endParaRPr>
                    </a:p>
                    <a:p>
                      <a:pPr algn="ctr">
                        <a:lnSpc>
                          <a:spcPct val="115000"/>
                        </a:lnSpc>
                        <a:spcAft>
                          <a:spcPts val="0"/>
                        </a:spcAft>
                      </a:pPr>
                      <a:r>
                        <a:rPr lang="ru-RU" sz="800">
                          <a:effectLst/>
                          <a:latin typeface="Inter SemiBold"/>
                          <a:ea typeface="Times New Roman"/>
                          <a:cs typeface="Times New Roman"/>
                        </a:rPr>
                        <a:t> </a:t>
                      </a:r>
                      <a:endParaRPr lang="ru-RU" sz="800">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не менее</a:t>
                      </a:r>
                      <a:endParaRPr lang="ru-RU" sz="800">
                        <a:effectLst/>
                        <a:latin typeface="Inter SemiBold"/>
                        <a:ea typeface="Calibri"/>
                        <a:cs typeface="Times New Roman"/>
                      </a:endParaRPr>
                    </a:p>
                    <a:p>
                      <a:pPr algn="ctr">
                        <a:lnSpc>
                          <a:spcPct val="115000"/>
                        </a:lnSpc>
                        <a:spcAft>
                          <a:spcPts val="1000"/>
                        </a:spcAft>
                      </a:pPr>
                      <a:r>
                        <a:rPr lang="ru-RU" sz="800">
                          <a:effectLst/>
                          <a:latin typeface="Inter SemiBold"/>
                          <a:ea typeface="Times New Roman"/>
                          <a:cs typeface="Times New Roman"/>
                        </a:rPr>
                        <a:t>88</a:t>
                      </a:r>
                      <a:endParaRPr lang="ru-RU" sz="800">
                        <a:effectLst/>
                        <a:latin typeface="Inter SemiBold"/>
                        <a:ea typeface="Calibri"/>
                        <a:cs typeface="Times New Roman"/>
                      </a:endParaRPr>
                    </a:p>
                    <a:p>
                      <a:pPr algn="ctr">
                        <a:lnSpc>
                          <a:spcPct val="115000"/>
                        </a:lnSpc>
                        <a:spcAft>
                          <a:spcPts val="0"/>
                        </a:spcAft>
                      </a:pPr>
                      <a:r>
                        <a:rPr lang="ru-RU" sz="800">
                          <a:effectLst/>
                          <a:latin typeface="Inter SemiBold"/>
                          <a:ea typeface="Times New Roman"/>
                          <a:cs typeface="Times New Roman"/>
                        </a:rPr>
                        <a:t> </a:t>
                      </a:r>
                      <a:endParaRPr lang="ru-RU" sz="800">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741633">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a:effectLst/>
                          <a:latin typeface="Inter SemiBold"/>
                          <a:ea typeface="Times New Roman"/>
                          <a:cs typeface="Times New Roman"/>
                        </a:rPr>
                        <a:t>Удельный вес проведенных отделом контрольно-ревизионной работы Администрации Увинского района  контрольных мероприятий (ревизий и проверок)   использования    средств бюджета   муниципального образования «Увинский район» к числу запланированных мероприятий</a:t>
                      </a:r>
                      <a:endParaRPr lang="ru-RU" sz="800">
                        <a:effectLst/>
                        <a:latin typeface="Inter SemiBold"/>
                        <a:ea typeface="Calibri"/>
                        <a:cs typeface="Times New Roman"/>
                      </a:endParaRPr>
                    </a:p>
                    <a:p>
                      <a:pPr algn="l">
                        <a:lnSpc>
                          <a:spcPct val="115000"/>
                        </a:lnSpc>
                        <a:spcAft>
                          <a:spcPts val="0"/>
                        </a:spcAft>
                      </a:pPr>
                      <a:r>
                        <a:rPr lang="ru-RU" sz="800">
                          <a:effectLst/>
                          <a:latin typeface="Inter SemiBold"/>
                          <a:ea typeface="Times New Roman"/>
                          <a:cs typeface="Times New Roman"/>
                        </a:rPr>
                        <a:t> </a:t>
                      </a:r>
                      <a:endParaRPr lang="ru-RU" sz="800">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a:t>
                      </a:r>
                      <a:endParaRPr lang="ru-RU" sz="800">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100,0</a:t>
                      </a:r>
                      <a:endParaRPr lang="ru-RU" sz="800" dirty="0">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100,0</a:t>
                      </a:r>
                      <a:endParaRPr lang="ru-RU" sz="800" dirty="0">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100,0</a:t>
                      </a:r>
                      <a:endParaRPr lang="ru-RU" sz="800">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100,0</a:t>
                      </a:r>
                      <a:endParaRPr lang="ru-RU" sz="800">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100,0</a:t>
                      </a:r>
                      <a:endParaRPr lang="ru-RU" sz="800">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100,0</a:t>
                      </a:r>
                      <a:endParaRPr lang="ru-RU" sz="800">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848886">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effectLst/>
                          <a:latin typeface="Inter SemiBold"/>
                          <a:ea typeface="Times New Roman"/>
                          <a:cs typeface="Times New Roman"/>
                        </a:rPr>
                        <a:t>Удельный вес главных  распорядителей средств бюджета муниципального образования «</a:t>
                      </a:r>
                      <a:r>
                        <a:rPr lang="ru-RU" sz="800" dirty="0" err="1">
                          <a:effectLst/>
                          <a:latin typeface="Inter SemiBold"/>
                          <a:ea typeface="Times New Roman"/>
                          <a:cs typeface="Times New Roman"/>
                        </a:rPr>
                        <a:t>Увинский</a:t>
                      </a:r>
                      <a:r>
                        <a:rPr lang="ru-RU" sz="800" dirty="0">
                          <a:effectLst/>
                          <a:latin typeface="Inter SemiBold"/>
                          <a:ea typeface="Times New Roman"/>
                          <a:cs typeface="Times New Roman"/>
                        </a:rPr>
                        <a:t> район», осуществляющих финансовый  контроль в общем  количестве главных распорядителей  средств бюджета муниципального образования «</a:t>
                      </a:r>
                      <a:r>
                        <a:rPr lang="ru-RU" sz="800" dirty="0" err="1">
                          <a:effectLst/>
                          <a:latin typeface="Inter SemiBold"/>
                          <a:ea typeface="Times New Roman"/>
                          <a:cs typeface="Times New Roman"/>
                        </a:rPr>
                        <a:t>Увинский</a:t>
                      </a:r>
                      <a:r>
                        <a:rPr lang="ru-RU" sz="800" dirty="0">
                          <a:effectLst/>
                          <a:latin typeface="Inter SemiBold"/>
                          <a:ea typeface="Times New Roman"/>
                          <a:cs typeface="Times New Roman"/>
                        </a:rPr>
                        <a:t> район», на которых  в соответствии с  законодательством возложены функции по финансовому </a:t>
                      </a:r>
                      <a:r>
                        <a:rPr lang="ru-RU" sz="800" dirty="0" smtClean="0">
                          <a:effectLst/>
                          <a:latin typeface="Inter SemiBold"/>
                          <a:ea typeface="Times New Roman"/>
                          <a:cs typeface="Times New Roman"/>
                        </a:rPr>
                        <a:t>контролю</a:t>
                      </a:r>
                      <a:endParaRPr lang="ru-RU" sz="800" dirty="0">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a:t>
                      </a:r>
                      <a:endParaRPr lang="ru-RU" sz="800">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100,0</a:t>
                      </a:r>
                      <a:endParaRPr lang="ru-RU" sz="800">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100,0</a:t>
                      </a:r>
                      <a:endParaRPr lang="ru-RU" sz="800" dirty="0">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100,0</a:t>
                      </a:r>
                      <a:endParaRPr lang="ru-RU" sz="800" dirty="0">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100,0</a:t>
                      </a:r>
                      <a:endParaRPr lang="ru-RU" sz="800">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100,0</a:t>
                      </a:r>
                      <a:endParaRPr lang="ru-RU" sz="800">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100,0</a:t>
                      </a:r>
                      <a:endParaRPr lang="ru-RU" sz="800">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445987">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effectLst/>
                          <a:latin typeface="Inter SemiBold"/>
                          <a:ea typeface="Times New Roman"/>
                          <a:cs typeface="Times New Roman"/>
                        </a:rPr>
                        <a:t>Отношение объема  муниципального долга муниципального образования «</a:t>
                      </a:r>
                      <a:r>
                        <a:rPr lang="ru-RU" sz="800" dirty="0" err="1">
                          <a:effectLst/>
                          <a:latin typeface="Inter SemiBold"/>
                          <a:ea typeface="Times New Roman"/>
                          <a:cs typeface="Times New Roman"/>
                        </a:rPr>
                        <a:t>Увинский</a:t>
                      </a:r>
                      <a:r>
                        <a:rPr lang="ru-RU" sz="800" dirty="0">
                          <a:effectLst/>
                          <a:latin typeface="Inter SemiBold"/>
                          <a:ea typeface="Times New Roman"/>
                          <a:cs typeface="Times New Roman"/>
                        </a:rPr>
                        <a:t> район» к годовому объему доходов бюджета  муниципального образования «</a:t>
                      </a:r>
                      <a:r>
                        <a:rPr lang="ru-RU" sz="800" dirty="0" err="1">
                          <a:effectLst/>
                          <a:latin typeface="Inter SemiBold"/>
                          <a:ea typeface="Times New Roman"/>
                          <a:cs typeface="Times New Roman"/>
                        </a:rPr>
                        <a:t>Увинский</a:t>
                      </a:r>
                      <a:r>
                        <a:rPr lang="ru-RU" sz="800" dirty="0">
                          <a:effectLst/>
                          <a:latin typeface="Inter SemiBold"/>
                          <a:ea typeface="Times New Roman"/>
                          <a:cs typeface="Times New Roman"/>
                        </a:rPr>
                        <a:t> район» без учета   безвозмездных поступлений  </a:t>
                      </a:r>
                      <a:endParaRPr lang="ru-RU" sz="800" dirty="0">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a:t>
                      </a:r>
                      <a:endParaRPr lang="ru-RU" sz="800">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11,44</a:t>
                      </a:r>
                      <a:endParaRPr lang="ru-RU" sz="800">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8,75</a:t>
                      </a:r>
                      <a:endParaRPr lang="ru-RU" sz="800" dirty="0">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не более</a:t>
                      </a:r>
                      <a:endParaRPr lang="ru-RU" sz="800" dirty="0">
                        <a:effectLst/>
                        <a:latin typeface="Inter SemiBold"/>
                        <a:ea typeface="Calibri"/>
                        <a:cs typeface="Times New Roman"/>
                      </a:endParaRPr>
                    </a:p>
                    <a:p>
                      <a:pPr algn="ctr">
                        <a:lnSpc>
                          <a:spcPct val="115000"/>
                        </a:lnSpc>
                        <a:spcAft>
                          <a:spcPts val="0"/>
                        </a:spcAft>
                      </a:pPr>
                      <a:r>
                        <a:rPr lang="ru-RU" sz="800" dirty="0">
                          <a:effectLst/>
                          <a:latin typeface="Inter SemiBold"/>
                          <a:ea typeface="Times New Roman"/>
                          <a:cs typeface="Times New Roman"/>
                        </a:rPr>
                        <a:t>100</a:t>
                      </a:r>
                      <a:endParaRPr lang="ru-RU" sz="800" dirty="0">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не более</a:t>
                      </a:r>
                      <a:endParaRPr lang="ru-RU" sz="800" dirty="0">
                        <a:effectLst/>
                        <a:latin typeface="Inter SemiBold"/>
                        <a:ea typeface="Calibri"/>
                        <a:cs typeface="Times New Roman"/>
                      </a:endParaRPr>
                    </a:p>
                    <a:p>
                      <a:pPr algn="ctr">
                        <a:lnSpc>
                          <a:spcPct val="115000"/>
                        </a:lnSpc>
                        <a:spcAft>
                          <a:spcPts val="0"/>
                        </a:spcAft>
                      </a:pPr>
                      <a:r>
                        <a:rPr lang="ru-RU" sz="800" dirty="0">
                          <a:effectLst/>
                          <a:latin typeface="Inter SemiBold"/>
                          <a:ea typeface="Times New Roman"/>
                          <a:cs typeface="Times New Roman"/>
                        </a:rPr>
                        <a:t>100</a:t>
                      </a:r>
                      <a:endParaRPr lang="ru-RU" sz="800" dirty="0">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не более</a:t>
                      </a:r>
                      <a:endParaRPr lang="ru-RU" sz="800" dirty="0">
                        <a:effectLst/>
                        <a:latin typeface="Inter SemiBold"/>
                        <a:ea typeface="Calibri"/>
                        <a:cs typeface="Times New Roman"/>
                      </a:endParaRPr>
                    </a:p>
                    <a:p>
                      <a:pPr algn="ctr">
                        <a:lnSpc>
                          <a:spcPct val="115000"/>
                        </a:lnSpc>
                        <a:spcAft>
                          <a:spcPts val="1000"/>
                        </a:spcAft>
                      </a:pPr>
                      <a:r>
                        <a:rPr lang="ru-RU" sz="800" dirty="0">
                          <a:effectLst/>
                          <a:latin typeface="Inter SemiBold"/>
                          <a:ea typeface="Times New Roman"/>
                          <a:cs typeface="Times New Roman"/>
                        </a:rPr>
                        <a:t>100</a:t>
                      </a:r>
                      <a:endParaRPr lang="ru-RU" sz="800" dirty="0">
                        <a:effectLst/>
                        <a:latin typeface="Inter SemiBold"/>
                        <a:ea typeface="Calibri"/>
                        <a:cs typeface="Times New Roman"/>
                      </a:endParaRPr>
                    </a:p>
                    <a:p>
                      <a:pPr algn="ctr">
                        <a:lnSpc>
                          <a:spcPct val="115000"/>
                        </a:lnSpc>
                        <a:spcAft>
                          <a:spcPts val="0"/>
                        </a:spcAft>
                      </a:pPr>
                      <a:r>
                        <a:rPr lang="ru-RU" sz="800" dirty="0">
                          <a:effectLst/>
                          <a:latin typeface="Inter SemiBold"/>
                          <a:ea typeface="Times New Roman"/>
                          <a:cs typeface="Times New Roman"/>
                        </a:rPr>
                        <a:t> </a:t>
                      </a:r>
                      <a:endParaRPr lang="ru-RU" sz="800" dirty="0">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не более</a:t>
                      </a:r>
                      <a:endParaRPr lang="ru-RU" sz="800" dirty="0">
                        <a:effectLst/>
                        <a:latin typeface="Inter SemiBold"/>
                        <a:ea typeface="Calibri"/>
                        <a:cs typeface="Times New Roman"/>
                      </a:endParaRPr>
                    </a:p>
                    <a:p>
                      <a:pPr algn="ctr">
                        <a:lnSpc>
                          <a:spcPct val="115000"/>
                        </a:lnSpc>
                        <a:spcAft>
                          <a:spcPts val="1000"/>
                        </a:spcAft>
                      </a:pPr>
                      <a:r>
                        <a:rPr lang="ru-RU" sz="800" dirty="0">
                          <a:effectLst/>
                          <a:latin typeface="Inter SemiBold"/>
                          <a:ea typeface="Times New Roman"/>
                          <a:cs typeface="Times New Roman"/>
                        </a:rPr>
                        <a:t>100</a:t>
                      </a:r>
                      <a:endParaRPr lang="ru-RU" sz="800" dirty="0">
                        <a:effectLst/>
                        <a:latin typeface="Inter SemiBold"/>
                        <a:ea typeface="Calibri"/>
                        <a:cs typeface="Times New Roman"/>
                      </a:endParaRPr>
                    </a:p>
                    <a:p>
                      <a:pPr algn="ctr">
                        <a:lnSpc>
                          <a:spcPct val="115000"/>
                        </a:lnSpc>
                        <a:spcAft>
                          <a:spcPts val="0"/>
                        </a:spcAft>
                      </a:pPr>
                      <a:r>
                        <a:rPr lang="ru-RU" sz="800" dirty="0">
                          <a:effectLst/>
                          <a:latin typeface="Inter SemiBold"/>
                          <a:ea typeface="Times New Roman"/>
                          <a:cs typeface="Times New Roman"/>
                        </a:rPr>
                        <a:t> </a:t>
                      </a:r>
                      <a:endParaRPr lang="ru-RU" sz="800" dirty="0">
                        <a:effectLst/>
                        <a:latin typeface="Inter SemiBold"/>
                        <a:ea typeface="Calibri"/>
                        <a:cs typeface="Times New Roman"/>
                      </a:endParaRPr>
                    </a:p>
                  </a:txBody>
                  <a:tcPr marL="18457" marR="184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1307274711"/>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Таблица 2"/>
          <p:cNvGraphicFramePr>
            <a:graphicFrameLocks noGrp="1"/>
          </p:cNvGraphicFramePr>
          <p:nvPr>
            <p:extLst>
              <p:ext uri="{D42A27DB-BD31-4B8C-83A1-F6EECF244321}">
                <p14:modId xmlns:p14="http://schemas.microsoft.com/office/powerpoint/2010/main" val="663838863"/>
              </p:ext>
            </p:extLst>
          </p:nvPr>
        </p:nvGraphicFramePr>
        <p:xfrm>
          <a:off x="133566" y="217572"/>
          <a:ext cx="8835836" cy="2775626"/>
        </p:xfrm>
        <a:graphic>
          <a:graphicData uri="http://schemas.openxmlformats.org/drawingml/2006/table">
            <a:tbl>
              <a:tblPr/>
              <a:tblGrid>
                <a:gridCol w="3649583"/>
                <a:gridCol w="768334"/>
                <a:gridCol w="759979"/>
                <a:gridCol w="731588"/>
                <a:gridCol w="731588"/>
                <a:gridCol w="731588"/>
                <a:gridCol w="731588"/>
                <a:gridCol w="731588"/>
              </a:tblGrid>
              <a:tr h="239628">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chemeClr val="tx1"/>
                          </a:solidFill>
                          <a:effectLst/>
                          <a:latin typeface="Inter SemiBold"/>
                          <a:ea typeface="Times New Roman"/>
                          <a:cs typeface="Times New Roman"/>
                        </a:rPr>
                        <a:t>Наименование целевого показателя (индикатора)</a:t>
                      </a: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chemeClr val="tx1"/>
                          </a:solidFill>
                          <a:effectLst/>
                          <a:latin typeface="Inter SemiBold"/>
                          <a:ea typeface="Times New Roman"/>
                          <a:cs typeface="Times New Roman"/>
                        </a:rPr>
                        <a:t>Единица измерения</a:t>
                      </a:r>
                      <a:endParaRPr lang="ru-RU" sz="800" dirty="0">
                        <a:solidFill>
                          <a:schemeClr val="tx1"/>
                        </a:solidFill>
                        <a:effectLst/>
                        <a:latin typeface="Inter SemiBold"/>
                        <a:ea typeface="Times New Roman"/>
                        <a:cs typeface="Times New Roman"/>
                      </a:endParaRPr>
                    </a:p>
                  </a:txBody>
                  <a:tcPr marL="41757" marR="4175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2023</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2024</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2025</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2026</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2027</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2028</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243354">
                <a:tc vMerge="1">
                  <a:txBody>
                    <a:bodyPr/>
                    <a:lstStyle/>
                    <a:p>
                      <a:endParaRPr lang="ru-RU"/>
                    </a:p>
                  </a:txBody>
                  <a:tcPr/>
                </a:tc>
                <a:tc vMerge="1">
                  <a:txBody>
                    <a:bodyPr/>
                    <a:lstStyle/>
                    <a:p>
                      <a:endParaRPr lang="ru-RU"/>
                    </a:p>
                  </a:txBody>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отчет</a:t>
                      </a:r>
                      <a:endParaRPr lang="ru-RU" sz="800" dirty="0">
                        <a:effectLst/>
                        <a:latin typeface="Inter SemiBold"/>
                        <a:ea typeface="Calibri"/>
                        <a:cs typeface="Times New Roman"/>
                      </a:endParaRPr>
                    </a:p>
                  </a:txBody>
                  <a:tcPr marL="26789" marR="2678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800" b="0"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отчет</a:t>
                      </a:r>
                      <a:endParaRPr kumimoji="0" lang="ru-RU" sz="800" b="0" i="0" u="none" strike="noStrike" kern="0" cap="none" spc="0" normalizeH="0" baseline="0" noProof="0" dirty="0">
                        <a:ln>
                          <a:noFill/>
                        </a:ln>
                        <a:solidFill>
                          <a:srgbClr val="00717D"/>
                        </a:solidFill>
                        <a:effectLst/>
                        <a:uLnTx/>
                        <a:uFillTx/>
                        <a:latin typeface="Inter SemiBold"/>
                        <a:ea typeface="Calibri"/>
                        <a:cs typeface="Times New Roman"/>
                        <a:sym typeface="Arial"/>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оценка</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план</a:t>
                      </a:r>
                      <a:endParaRPr lang="ru-RU" sz="800" dirty="0">
                        <a:effectLst/>
                        <a:latin typeface="Inter SemiBold"/>
                        <a:ea typeface="Calibri"/>
                        <a:cs typeface="Times New Roman"/>
                      </a:endParaRPr>
                    </a:p>
                  </a:txBody>
                  <a:tcPr marL="32254" marR="322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852616">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effectLst/>
                          <a:latin typeface="Inter SemiBold"/>
                          <a:ea typeface="Times New Roman"/>
                          <a:cs typeface="Times New Roman"/>
                        </a:rPr>
                        <a:t>Отношение расходов на обслуживание  муниципального  долга муниципального образования «</a:t>
                      </a:r>
                      <a:r>
                        <a:rPr lang="ru-RU" sz="800" dirty="0" err="1">
                          <a:effectLst/>
                          <a:latin typeface="Inter SemiBold"/>
                          <a:ea typeface="Times New Roman"/>
                          <a:cs typeface="Times New Roman"/>
                        </a:rPr>
                        <a:t>Увинский</a:t>
                      </a:r>
                      <a:r>
                        <a:rPr lang="ru-RU" sz="800" dirty="0">
                          <a:effectLst/>
                          <a:latin typeface="Inter SemiBold"/>
                          <a:ea typeface="Times New Roman"/>
                          <a:cs typeface="Times New Roman"/>
                        </a:rPr>
                        <a:t> район» к объему расходов бюджета муниципального образования «</a:t>
                      </a:r>
                      <a:r>
                        <a:rPr lang="ru-RU" sz="800" dirty="0" err="1">
                          <a:effectLst/>
                          <a:latin typeface="Inter SemiBold"/>
                          <a:ea typeface="Times New Roman"/>
                          <a:cs typeface="Times New Roman"/>
                        </a:rPr>
                        <a:t>Увинский</a:t>
                      </a:r>
                      <a:r>
                        <a:rPr lang="ru-RU" sz="800" dirty="0">
                          <a:effectLst/>
                          <a:latin typeface="Inter SemiBold"/>
                          <a:ea typeface="Times New Roman"/>
                          <a:cs typeface="Times New Roman"/>
                        </a:rPr>
                        <a:t> район»  (за исключением объема расходов,  которые  осуществляются за счет субвенций, предоставляемых из бюджетов бюджетной системы  Российской Федерации)        </a:t>
                      </a:r>
                      <a:endParaRPr lang="ru-RU" sz="800" dirty="0">
                        <a:effectLst/>
                        <a:latin typeface="Inter SemiBold"/>
                        <a:ea typeface="Calibri"/>
                        <a:cs typeface="Times New Roman"/>
                      </a:endParaRPr>
                    </a:p>
                    <a:p>
                      <a:pPr algn="l">
                        <a:lnSpc>
                          <a:spcPct val="115000"/>
                        </a:lnSpc>
                        <a:spcAft>
                          <a:spcPts val="0"/>
                        </a:spcAft>
                      </a:pPr>
                      <a:r>
                        <a:rPr lang="ru-RU" sz="800" dirty="0">
                          <a:effectLst/>
                          <a:latin typeface="Inter SemiBold"/>
                          <a:ea typeface="Times New Roman"/>
                          <a:cs typeface="Times New Roman"/>
                        </a:rPr>
                        <a:t> </a:t>
                      </a:r>
                      <a:endParaRPr lang="ru-RU" sz="800" dirty="0">
                        <a:effectLst/>
                        <a:latin typeface="Inter SemiBold"/>
                        <a:ea typeface="Calibri"/>
                        <a:cs typeface="Times New Roman"/>
                      </a:endParaRP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a:t>
                      </a:r>
                      <a:endParaRPr lang="ru-RU" sz="800" dirty="0">
                        <a:effectLst/>
                        <a:latin typeface="Inter SemiBold"/>
                        <a:ea typeface="Calibri"/>
                        <a:cs typeface="Times New Roman"/>
                      </a:endParaRP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1000"/>
                        </a:spcAft>
                      </a:pPr>
                      <a:r>
                        <a:rPr lang="ru-RU" sz="800" dirty="0">
                          <a:effectLst/>
                          <a:latin typeface="Inter SemiBold"/>
                          <a:ea typeface="Times New Roman"/>
                          <a:cs typeface="Times New Roman"/>
                        </a:rPr>
                        <a:t>0,01</a:t>
                      </a:r>
                      <a:endParaRPr lang="ru-RU" sz="800" dirty="0">
                        <a:effectLst/>
                        <a:latin typeface="Inter SemiBold"/>
                        <a:ea typeface="Calibri"/>
                        <a:cs typeface="Times New Roman"/>
                      </a:endParaRP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rgbClr val="FF0000"/>
                          </a:solidFill>
                          <a:effectLst/>
                          <a:latin typeface="Inter SemiBold"/>
                          <a:ea typeface="Times New Roman"/>
                          <a:cs typeface="Times New Roman"/>
                        </a:rPr>
                        <a:t>не более</a:t>
                      </a:r>
                      <a:endParaRPr lang="ru-RU" sz="800" dirty="0">
                        <a:solidFill>
                          <a:srgbClr val="FF0000"/>
                        </a:solidFill>
                        <a:effectLst/>
                        <a:latin typeface="Inter SemiBold"/>
                        <a:ea typeface="Calibri"/>
                        <a:cs typeface="Times New Roman"/>
                      </a:endParaRPr>
                    </a:p>
                    <a:p>
                      <a:pPr algn="ctr">
                        <a:lnSpc>
                          <a:spcPct val="115000"/>
                        </a:lnSpc>
                        <a:spcAft>
                          <a:spcPts val="1000"/>
                        </a:spcAft>
                      </a:pPr>
                      <a:r>
                        <a:rPr lang="ru-RU" sz="800" dirty="0">
                          <a:solidFill>
                            <a:srgbClr val="FF0000"/>
                          </a:solidFill>
                          <a:effectLst/>
                          <a:latin typeface="Inter SemiBold"/>
                          <a:ea typeface="Times New Roman"/>
                          <a:cs typeface="Times New Roman"/>
                        </a:rPr>
                        <a:t>15</a:t>
                      </a:r>
                      <a:endParaRPr lang="ru-RU" sz="800" dirty="0">
                        <a:solidFill>
                          <a:srgbClr val="FF0000"/>
                        </a:solidFill>
                        <a:effectLst/>
                        <a:latin typeface="Inter SemiBold"/>
                        <a:ea typeface="Calibri"/>
                        <a:cs typeface="Times New Roman"/>
                      </a:endParaRPr>
                    </a:p>
                    <a:p>
                      <a:pPr algn="ctr">
                        <a:lnSpc>
                          <a:spcPct val="115000"/>
                        </a:lnSpc>
                        <a:spcAft>
                          <a:spcPts val="0"/>
                        </a:spcAft>
                      </a:pPr>
                      <a:r>
                        <a:rPr lang="ru-RU" sz="800" dirty="0">
                          <a:effectLst/>
                          <a:latin typeface="Inter SemiBold"/>
                          <a:ea typeface="Times New Roman"/>
                          <a:cs typeface="Times New Roman"/>
                        </a:rPr>
                        <a:t> </a:t>
                      </a:r>
                      <a:endParaRPr lang="ru-RU" sz="800" dirty="0">
                        <a:effectLst/>
                        <a:latin typeface="Inter SemiBold"/>
                        <a:ea typeface="Calibri"/>
                        <a:cs typeface="Times New Roman"/>
                      </a:endParaRP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не более</a:t>
                      </a:r>
                      <a:endParaRPr lang="ru-RU" sz="800" dirty="0">
                        <a:effectLst/>
                        <a:latin typeface="Inter SemiBold"/>
                        <a:ea typeface="Calibri"/>
                        <a:cs typeface="Times New Roman"/>
                      </a:endParaRPr>
                    </a:p>
                    <a:p>
                      <a:pPr algn="ctr">
                        <a:lnSpc>
                          <a:spcPct val="115000"/>
                        </a:lnSpc>
                        <a:spcAft>
                          <a:spcPts val="1000"/>
                        </a:spcAft>
                      </a:pPr>
                      <a:r>
                        <a:rPr lang="ru-RU" sz="800" dirty="0">
                          <a:effectLst/>
                          <a:latin typeface="Inter SemiBold"/>
                          <a:ea typeface="Times New Roman"/>
                          <a:cs typeface="Times New Roman"/>
                        </a:rPr>
                        <a:t>15</a:t>
                      </a:r>
                      <a:endParaRPr lang="ru-RU" sz="800" dirty="0">
                        <a:effectLst/>
                        <a:latin typeface="Inter SemiBold"/>
                        <a:ea typeface="Calibri"/>
                        <a:cs typeface="Times New Roman"/>
                      </a:endParaRPr>
                    </a:p>
                    <a:p>
                      <a:pPr algn="ctr">
                        <a:lnSpc>
                          <a:spcPct val="115000"/>
                        </a:lnSpc>
                        <a:spcAft>
                          <a:spcPts val="0"/>
                        </a:spcAft>
                      </a:pPr>
                      <a:r>
                        <a:rPr lang="ru-RU" sz="800" dirty="0">
                          <a:effectLst/>
                          <a:latin typeface="Inter SemiBold"/>
                          <a:ea typeface="Times New Roman"/>
                          <a:cs typeface="Times New Roman"/>
                        </a:rPr>
                        <a:t> </a:t>
                      </a:r>
                      <a:endParaRPr lang="ru-RU" sz="800" dirty="0">
                        <a:effectLst/>
                        <a:latin typeface="Inter SemiBold"/>
                        <a:ea typeface="Calibri"/>
                        <a:cs typeface="Times New Roman"/>
                      </a:endParaRP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не более</a:t>
                      </a:r>
                      <a:endParaRPr lang="ru-RU" sz="800" dirty="0">
                        <a:effectLst/>
                        <a:latin typeface="Inter SemiBold"/>
                        <a:ea typeface="Calibri"/>
                        <a:cs typeface="Times New Roman"/>
                      </a:endParaRPr>
                    </a:p>
                    <a:p>
                      <a:pPr algn="ctr">
                        <a:lnSpc>
                          <a:spcPct val="115000"/>
                        </a:lnSpc>
                        <a:spcAft>
                          <a:spcPts val="1000"/>
                        </a:spcAft>
                      </a:pPr>
                      <a:r>
                        <a:rPr lang="ru-RU" sz="800" dirty="0">
                          <a:effectLst/>
                          <a:latin typeface="Inter SemiBold"/>
                          <a:ea typeface="Times New Roman"/>
                          <a:cs typeface="Times New Roman"/>
                        </a:rPr>
                        <a:t>15</a:t>
                      </a:r>
                      <a:endParaRPr lang="ru-RU" sz="800" dirty="0">
                        <a:effectLst/>
                        <a:latin typeface="Inter SemiBold"/>
                        <a:ea typeface="Calibri"/>
                        <a:cs typeface="Times New Roman"/>
                      </a:endParaRPr>
                    </a:p>
                    <a:p>
                      <a:pPr algn="ctr">
                        <a:lnSpc>
                          <a:spcPct val="115000"/>
                        </a:lnSpc>
                        <a:spcAft>
                          <a:spcPts val="0"/>
                        </a:spcAft>
                      </a:pPr>
                      <a:r>
                        <a:rPr lang="ru-RU" sz="800" dirty="0">
                          <a:effectLst/>
                          <a:latin typeface="Inter SemiBold"/>
                          <a:ea typeface="Times New Roman"/>
                          <a:cs typeface="Times New Roman"/>
                        </a:rPr>
                        <a:t> </a:t>
                      </a:r>
                      <a:endParaRPr lang="ru-RU" sz="800" dirty="0">
                        <a:effectLst/>
                        <a:latin typeface="Inter SemiBold"/>
                        <a:ea typeface="Calibri"/>
                        <a:cs typeface="Times New Roman"/>
                      </a:endParaRP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не более</a:t>
                      </a:r>
                      <a:endParaRPr lang="ru-RU" sz="800" dirty="0">
                        <a:effectLst/>
                        <a:latin typeface="Inter SemiBold"/>
                        <a:ea typeface="Calibri"/>
                        <a:cs typeface="Times New Roman"/>
                      </a:endParaRPr>
                    </a:p>
                    <a:p>
                      <a:pPr algn="ctr">
                        <a:lnSpc>
                          <a:spcPct val="115000"/>
                        </a:lnSpc>
                        <a:spcAft>
                          <a:spcPts val="1000"/>
                        </a:spcAft>
                      </a:pPr>
                      <a:r>
                        <a:rPr lang="ru-RU" sz="800" dirty="0">
                          <a:effectLst/>
                          <a:latin typeface="Inter SemiBold"/>
                          <a:ea typeface="Times New Roman"/>
                          <a:cs typeface="Times New Roman"/>
                        </a:rPr>
                        <a:t>15</a:t>
                      </a:r>
                      <a:endParaRPr lang="ru-RU" sz="800" dirty="0">
                        <a:effectLst/>
                        <a:latin typeface="Inter SemiBold"/>
                        <a:ea typeface="Calibri"/>
                        <a:cs typeface="Times New Roman"/>
                      </a:endParaRPr>
                    </a:p>
                    <a:p>
                      <a:pPr algn="ctr">
                        <a:lnSpc>
                          <a:spcPct val="115000"/>
                        </a:lnSpc>
                        <a:spcAft>
                          <a:spcPts val="0"/>
                        </a:spcAft>
                      </a:pPr>
                      <a:r>
                        <a:rPr lang="ru-RU" sz="800" dirty="0">
                          <a:effectLst/>
                          <a:latin typeface="Inter SemiBold"/>
                          <a:ea typeface="Times New Roman"/>
                          <a:cs typeface="Times New Roman"/>
                        </a:rPr>
                        <a:t> </a:t>
                      </a:r>
                      <a:endParaRPr lang="ru-RU" sz="800" dirty="0">
                        <a:effectLst/>
                        <a:latin typeface="Inter SemiBold"/>
                        <a:ea typeface="Calibri"/>
                        <a:cs typeface="Times New Roman"/>
                      </a:endParaRP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не более</a:t>
                      </a:r>
                      <a:endParaRPr lang="ru-RU" sz="800" dirty="0">
                        <a:effectLst/>
                        <a:latin typeface="Inter SemiBold"/>
                        <a:ea typeface="Calibri"/>
                        <a:cs typeface="Times New Roman"/>
                      </a:endParaRPr>
                    </a:p>
                    <a:p>
                      <a:pPr algn="ctr">
                        <a:lnSpc>
                          <a:spcPct val="115000"/>
                        </a:lnSpc>
                        <a:spcAft>
                          <a:spcPts val="1000"/>
                        </a:spcAft>
                      </a:pPr>
                      <a:r>
                        <a:rPr lang="ru-RU" sz="800" dirty="0">
                          <a:effectLst/>
                          <a:latin typeface="Inter SemiBold"/>
                          <a:ea typeface="Times New Roman"/>
                          <a:cs typeface="Times New Roman"/>
                        </a:rPr>
                        <a:t>15</a:t>
                      </a:r>
                      <a:endParaRPr lang="ru-RU" sz="800" dirty="0">
                        <a:effectLst/>
                        <a:latin typeface="Inter SemiBold"/>
                        <a:ea typeface="Calibri"/>
                        <a:cs typeface="Times New Roman"/>
                      </a:endParaRPr>
                    </a:p>
                    <a:p>
                      <a:pPr algn="ctr">
                        <a:lnSpc>
                          <a:spcPct val="115000"/>
                        </a:lnSpc>
                        <a:spcAft>
                          <a:spcPts val="0"/>
                        </a:spcAft>
                      </a:pPr>
                      <a:r>
                        <a:rPr lang="ru-RU" sz="800" dirty="0">
                          <a:effectLst/>
                          <a:latin typeface="Inter SemiBold"/>
                          <a:ea typeface="Times New Roman"/>
                          <a:cs typeface="Times New Roman"/>
                        </a:rPr>
                        <a:t> </a:t>
                      </a:r>
                      <a:endParaRPr lang="ru-RU" sz="800" dirty="0">
                        <a:effectLst/>
                        <a:latin typeface="Inter SemiBold"/>
                        <a:ea typeface="Calibri"/>
                        <a:cs typeface="Times New Roman"/>
                      </a:endParaRP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55319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effectLst/>
                          <a:latin typeface="Inter SemiBold"/>
                          <a:ea typeface="Times New Roman"/>
                          <a:cs typeface="Times New Roman"/>
                        </a:rPr>
                        <a:t>Отношение объема  выплат по муниципальным гарантиям к общему объему предоставленных муниципальным образованием «</a:t>
                      </a:r>
                      <a:r>
                        <a:rPr lang="ru-RU" sz="800" dirty="0" err="1">
                          <a:effectLst/>
                          <a:latin typeface="Inter SemiBold"/>
                          <a:ea typeface="Times New Roman"/>
                          <a:cs typeface="Times New Roman"/>
                        </a:rPr>
                        <a:t>Увинский</a:t>
                      </a:r>
                      <a:r>
                        <a:rPr lang="ru-RU" sz="800" dirty="0">
                          <a:effectLst/>
                          <a:latin typeface="Inter SemiBold"/>
                          <a:ea typeface="Times New Roman"/>
                          <a:cs typeface="Times New Roman"/>
                        </a:rPr>
                        <a:t> район» муниципальных   гарантий       </a:t>
                      </a:r>
                      <a:endParaRPr lang="ru-RU" sz="800" dirty="0">
                        <a:effectLst/>
                        <a:latin typeface="Inter SemiBold"/>
                        <a:ea typeface="Calibri"/>
                        <a:cs typeface="Times New Roman"/>
                      </a:endParaRP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a:t>
                      </a:r>
                      <a:endParaRPr lang="ru-RU" sz="800">
                        <a:effectLst/>
                        <a:latin typeface="Inter SemiBold"/>
                        <a:ea typeface="Calibri"/>
                        <a:cs typeface="Times New Roman"/>
                      </a:endParaRP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600" dirty="0">
                          <a:effectLst/>
                          <a:latin typeface="Inter SemiBold"/>
                          <a:ea typeface="Times New Roman"/>
                          <a:cs typeface="Times New Roman"/>
                        </a:rPr>
                        <a:t>муниципальные гарантии не предоставлялись</a:t>
                      </a:r>
                      <a:endParaRPr lang="ru-RU" sz="600" dirty="0">
                        <a:effectLst/>
                        <a:latin typeface="Inter SemiBold"/>
                        <a:ea typeface="Calibri"/>
                        <a:cs typeface="Times New Roman"/>
                      </a:endParaRP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600" dirty="0" smtClean="0">
                          <a:effectLst/>
                          <a:latin typeface="Inter SemiBold"/>
                          <a:ea typeface="Times New Roman"/>
                          <a:cs typeface="Times New Roman"/>
                        </a:rPr>
                        <a:t>муниципальные гарантии не предоставлялись</a:t>
                      </a:r>
                      <a:endParaRPr lang="ru-RU" sz="600" dirty="0">
                        <a:effectLst/>
                        <a:latin typeface="Inter SemiBold"/>
                        <a:ea typeface="Calibri"/>
                        <a:cs typeface="Times New Roman"/>
                      </a:endParaRP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не более</a:t>
                      </a:r>
                      <a:endParaRPr lang="ru-RU" sz="800" dirty="0">
                        <a:effectLst/>
                        <a:latin typeface="Inter SemiBold"/>
                        <a:ea typeface="Calibri"/>
                        <a:cs typeface="Times New Roman"/>
                      </a:endParaRPr>
                    </a:p>
                    <a:p>
                      <a:pPr algn="ctr">
                        <a:lnSpc>
                          <a:spcPct val="115000"/>
                        </a:lnSpc>
                        <a:spcAft>
                          <a:spcPts val="0"/>
                        </a:spcAft>
                      </a:pPr>
                      <a:r>
                        <a:rPr lang="ru-RU" sz="800" dirty="0">
                          <a:effectLst/>
                          <a:latin typeface="Inter SemiBold"/>
                          <a:ea typeface="Times New Roman"/>
                          <a:cs typeface="Times New Roman"/>
                        </a:rPr>
                        <a:t>10</a:t>
                      </a:r>
                      <a:endParaRPr lang="ru-RU" sz="800" dirty="0">
                        <a:effectLst/>
                        <a:latin typeface="Inter SemiBold"/>
                        <a:ea typeface="Calibri"/>
                        <a:cs typeface="Times New Roman"/>
                      </a:endParaRP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не более</a:t>
                      </a:r>
                      <a:endParaRPr lang="ru-RU" sz="800">
                        <a:effectLst/>
                        <a:latin typeface="Inter SemiBold"/>
                        <a:ea typeface="Calibri"/>
                        <a:cs typeface="Times New Roman"/>
                      </a:endParaRPr>
                    </a:p>
                    <a:p>
                      <a:pPr algn="ctr">
                        <a:lnSpc>
                          <a:spcPct val="115000"/>
                        </a:lnSpc>
                        <a:spcAft>
                          <a:spcPts val="0"/>
                        </a:spcAft>
                      </a:pPr>
                      <a:r>
                        <a:rPr lang="ru-RU" sz="800">
                          <a:effectLst/>
                          <a:latin typeface="Inter SemiBold"/>
                          <a:ea typeface="Times New Roman"/>
                          <a:cs typeface="Times New Roman"/>
                        </a:rPr>
                        <a:t>10</a:t>
                      </a:r>
                      <a:endParaRPr lang="ru-RU" sz="800">
                        <a:effectLst/>
                        <a:latin typeface="Inter SemiBold"/>
                        <a:ea typeface="Calibri"/>
                        <a:cs typeface="Times New Roman"/>
                      </a:endParaRP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не более</a:t>
                      </a:r>
                      <a:endParaRPr lang="ru-RU" sz="800">
                        <a:effectLst/>
                        <a:latin typeface="Inter SemiBold"/>
                        <a:ea typeface="Calibri"/>
                        <a:cs typeface="Times New Roman"/>
                      </a:endParaRPr>
                    </a:p>
                    <a:p>
                      <a:pPr algn="ctr">
                        <a:lnSpc>
                          <a:spcPct val="115000"/>
                        </a:lnSpc>
                        <a:spcAft>
                          <a:spcPts val="0"/>
                        </a:spcAft>
                      </a:pPr>
                      <a:r>
                        <a:rPr lang="ru-RU" sz="800">
                          <a:effectLst/>
                          <a:latin typeface="Inter SemiBold"/>
                          <a:ea typeface="Times New Roman"/>
                          <a:cs typeface="Times New Roman"/>
                        </a:rPr>
                        <a:t>10</a:t>
                      </a:r>
                      <a:endParaRPr lang="ru-RU" sz="800">
                        <a:effectLst/>
                        <a:latin typeface="Inter SemiBold"/>
                        <a:ea typeface="Calibri"/>
                        <a:cs typeface="Times New Roman"/>
                      </a:endParaRP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не более</a:t>
                      </a:r>
                      <a:endParaRPr lang="ru-RU" sz="800">
                        <a:effectLst/>
                        <a:latin typeface="Inter SemiBold"/>
                        <a:ea typeface="Calibri"/>
                        <a:cs typeface="Times New Roman"/>
                      </a:endParaRPr>
                    </a:p>
                    <a:p>
                      <a:pPr algn="ctr">
                        <a:lnSpc>
                          <a:spcPct val="115000"/>
                        </a:lnSpc>
                        <a:spcAft>
                          <a:spcPts val="0"/>
                        </a:spcAft>
                      </a:pPr>
                      <a:r>
                        <a:rPr lang="ru-RU" sz="800">
                          <a:effectLst/>
                          <a:latin typeface="Inter SemiBold"/>
                          <a:ea typeface="Times New Roman"/>
                          <a:cs typeface="Times New Roman"/>
                        </a:rPr>
                        <a:t>10</a:t>
                      </a:r>
                      <a:endParaRPr lang="ru-RU" sz="800">
                        <a:effectLst/>
                        <a:latin typeface="Inter SemiBold"/>
                        <a:ea typeface="Calibri"/>
                        <a:cs typeface="Times New Roman"/>
                      </a:endParaRP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r h="757998">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l">
                        <a:lnSpc>
                          <a:spcPct val="115000"/>
                        </a:lnSpc>
                        <a:spcAft>
                          <a:spcPts val="0"/>
                        </a:spcAft>
                      </a:pPr>
                      <a:r>
                        <a:rPr lang="ru-RU" sz="800" dirty="0">
                          <a:effectLst/>
                          <a:latin typeface="Inter SemiBold"/>
                          <a:ea typeface="Times New Roman"/>
                          <a:cs typeface="Times New Roman"/>
                        </a:rPr>
                        <a:t>Отношение объема  заимствований муниципального образования «</a:t>
                      </a:r>
                      <a:r>
                        <a:rPr lang="ru-RU" sz="800" dirty="0" err="1">
                          <a:effectLst/>
                          <a:latin typeface="Inter SemiBold"/>
                          <a:ea typeface="Times New Roman"/>
                          <a:cs typeface="Times New Roman"/>
                        </a:rPr>
                        <a:t>Увинский</a:t>
                      </a:r>
                      <a:r>
                        <a:rPr lang="ru-RU" sz="800" dirty="0">
                          <a:effectLst/>
                          <a:latin typeface="Inter SemiBold"/>
                          <a:ea typeface="Times New Roman"/>
                          <a:cs typeface="Times New Roman"/>
                        </a:rPr>
                        <a:t> район» в отчетном  финансовом году  к сумме, направляемой в отчетном финансовом году на финансирование дефицита бюджета  и (или) погашение долговых обязательств  бюджета муниципального образования «</a:t>
                      </a:r>
                      <a:r>
                        <a:rPr lang="ru-RU" sz="800" dirty="0" err="1">
                          <a:effectLst/>
                          <a:latin typeface="Inter SemiBold"/>
                          <a:ea typeface="Times New Roman"/>
                          <a:cs typeface="Times New Roman"/>
                        </a:rPr>
                        <a:t>Увинский</a:t>
                      </a:r>
                      <a:r>
                        <a:rPr lang="ru-RU" sz="800" dirty="0">
                          <a:effectLst/>
                          <a:latin typeface="Inter SemiBold"/>
                          <a:ea typeface="Times New Roman"/>
                          <a:cs typeface="Times New Roman"/>
                        </a:rPr>
                        <a:t> район»</a:t>
                      </a:r>
                      <a:endParaRPr lang="ru-RU" sz="800" dirty="0">
                        <a:effectLst/>
                        <a:latin typeface="Inter SemiBold"/>
                        <a:ea typeface="Calibri"/>
                        <a:cs typeface="Times New Roman"/>
                      </a:endParaRP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a:t>
                      </a:r>
                      <a:endParaRPr lang="ru-RU" sz="800">
                        <a:effectLst/>
                        <a:latin typeface="Inter SemiBold"/>
                        <a:ea typeface="Calibri"/>
                        <a:cs typeface="Times New Roman"/>
                      </a:endParaRP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100</a:t>
                      </a:r>
                      <a:endParaRPr lang="ru-RU" sz="800" dirty="0">
                        <a:effectLst/>
                        <a:latin typeface="Inter SemiBold"/>
                        <a:ea typeface="Calibri"/>
                        <a:cs typeface="Times New Roman"/>
                      </a:endParaRP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100</a:t>
                      </a:r>
                      <a:endParaRPr lang="ru-RU" sz="800" dirty="0">
                        <a:effectLst/>
                        <a:latin typeface="Inter SemiBold"/>
                        <a:ea typeface="Calibri"/>
                        <a:cs typeface="Times New Roman"/>
                      </a:endParaRP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не более</a:t>
                      </a:r>
                      <a:endParaRPr lang="ru-RU" sz="800" dirty="0">
                        <a:effectLst/>
                        <a:latin typeface="Inter SemiBold"/>
                        <a:ea typeface="Calibri"/>
                        <a:cs typeface="Times New Roman"/>
                      </a:endParaRPr>
                    </a:p>
                    <a:p>
                      <a:pPr algn="ctr">
                        <a:lnSpc>
                          <a:spcPct val="115000"/>
                        </a:lnSpc>
                        <a:spcAft>
                          <a:spcPts val="0"/>
                        </a:spcAft>
                      </a:pPr>
                      <a:r>
                        <a:rPr lang="ru-RU" sz="800" dirty="0">
                          <a:effectLst/>
                          <a:latin typeface="Inter SemiBold"/>
                          <a:ea typeface="Times New Roman"/>
                          <a:cs typeface="Times New Roman"/>
                        </a:rPr>
                        <a:t>100</a:t>
                      </a:r>
                      <a:endParaRPr lang="ru-RU" sz="800" dirty="0">
                        <a:effectLst/>
                        <a:latin typeface="Inter SemiBold"/>
                        <a:ea typeface="Calibri"/>
                        <a:cs typeface="Times New Roman"/>
                      </a:endParaRP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не более</a:t>
                      </a:r>
                      <a:endParaRPr lang="ru-RU" sz="800">
                        <a:effectLst/>
                        <a:latin typeface="Inter SemiBold"/>
                        <a:ea typeface="Calibri"/>
                        <a:cs typeface="Times New Roman"/>
                      </a:endParaRPr>
                    </a:p>
                    <a:p>
                      <a:pPr algn="ctr">
                        <a:lnSpc>
                          <a:spcPct val="115000"/>
                        </a:lnSpc>
                        <a:spcAft>
                          <a:spcPts val="0"/>
                        </a:spcAft>
                      </a:pPr>
                      <a:r>
                        <a:rPr lang="ru-RU" sz="800">
                          <a:effectLst/>
                          <a:latin typeface="Inter SemiBold"/>
                          <a:ea typeface="Times New Roman"/>
                          <a:cs typeface="Times New Roman"/>
                        </a:rPr>
                        <a:t>100</a:t>
                      </a:r>
                      <a:endParaRPr lang="ru-RU" sz="800">
                        <a:effectLst/>
                        <a:latin typeface="Inter SemiBold"/>
                        <a:ea typeface="Calibri"/>
                        <a:cs typeface="Times New Roman"/>
                      </a:endParaRP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не более</a:t>
                      </a:r>
                      <a:endParaRPr lang="ru-RU" sz="800">
                        <a:effectLst/>
                        <a:latin typeface="Inter SemiBold"/>
                        <a:ea typeface="Calibri"/>
                        <a:cs typeface="Times New Roman"/>
                      </a:endParaRPr>
                    </a:p>
                    <a:p>
                      <a:pPr algn="ctr">
                        <a:lnSpc>
                          <a:spcPct val="115000"/>
                        </a:lnSpc>
                        <a:spcAft>
                          <a:spcPts val="0"/>
                        </a:spcAft>
                      </a:pPr>
                      <a:r>
                        <a:rPr lang="ru-RU" sz="800">
                          <a:effectLst/>
                          <a:latin typeface="Inter SemiBold"/>
                          <a:ea typeface="Times New Roman"/>
                          <a:cs typeface="Times New Roman"/>
                        </a:rPr>
                        <a:t>100</a:t>
                      </a:r>
                      <a:endParaRPr lang="ru-RU" sz="800">
                        <a:effectLst/>
                        <a:latin typeface="Inter SemiBold"/>
                        <a:ea typeface="Calibri"/>
                        <a:cs typeface="Times New Roman"/>
                      </a:endParaRP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не более</a:t>
                      </a:r>
                      <a:endParaRPr lang="ru-RU" sz="800" dirty="0">
                        <a:effectLst/>
                        <a:latin typeface="Inter SemiBold"/>
                        <a:ea typeface="Calibri"/>
                        <a:cs typeface="Times New Roman"/>
                      </a:endParaRPr>
                    </a:p>
                    <a:p>
                      <a:pPr algn="ctr">
                        <a:lnSpc>
                          <a:spcPct val="115000"/>
                        </a:lnSpc>
                        <a:spcAft>
                          <a:spcPts val="0"/>
                        </a:spcAft>
                      </a:pPr>
                      <a:r>
                        <a:rPr lang="ru-RU" sz="800" dirty="0">
                          <a:effectLst/>
                          <a:latin typeface="Inter SemiBold"/>
                          <a:ea typeface="Times New Roman"/>
                          <a:cs typeface="Times New Roman"/>
                        </a:rPr>
                        <a:t>100</a:t>
                      </a:r>
                      <a:endParaRPr lang="ru-RU" sz="800" dirty="0">
                        <a:effectLst/>
                        <a:latin typeface="Inter SemiBold"/>
                        <a:ea typeface="Calibri"/>
                        <a:cs typeface="Times New Roman"/>
                      </a:endParaRPr>
                    </a:p>
                  </a:txBody>
                  <a:tcPr marL="18760" marR="1876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3098331143"/>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ctrTitle"/>
          </p:nvPr>
        </p:nvSpPr>
        <p:spPr>
          <a:xfrm>
            <a:off x="1113312" y="203200"/>
            <a:ext cx="6261156" cy="373012"/>
          </a:xfrm>
        </p:spPr>
        <p:txBody>
          <a:bodyPr/>
          <a:lstStyle/>
          <a:p>
            <a:r>
              <a:rPr lang="ru-RU" sz="1400" dirty="0">
                <a:solidFill>
                  <a:schemeClr val="tx1">
                    <a:lumMod val="75000"/>
                  </a:schemeClr>
                </a:solidFill>
              </a:rPr>
              <a:t>Муниципальная программа «Комфортная городская среда», </a:t>
            </a:r>
            <a:r>
              <a:rPr lang="ru-RU" sz="1400" b="0" dirty="0">
                <a:solidFill>
                  <a:schemeClr val="tx1">
                    <a:lumMod val="75000"/>
                  </a:schemeClr>
                </a:solidFill>
              </a:rPr>
              <a:t>тыс. ₽</a:t>
            </a:r>
          </a:p>
        </p:txBody>
      </p:sp>
      <p:pic>
        <p:nvPicPr>
          <p:cNvPr id="4" name="Рисунок 3" descr="https://volovskij-r71.gosweb.gosuslugi.ru/netcat_files/207/1975/89a1c5773caa53ca0e6c3475fa9b60a60bd3a0fe_1920x1024.jpg"/>
          <p:cNvPicPr/>
          <p:nvPr/>
        </p:nvPicPr>
        <p:blipFill rotWithShape="1">
          <a:blip r:embed="rId2" cstate="print">
            <a:extLst>
              <a:ext uri="{28A0092B-C50C-407E-A947-70E740481C1C}">
                <a14:useLocalDpi xmlns:a14="http://schemas.microsoft.com/office/drawing/2010/main" val="0"/>
              </a:ext>
            </a:extLst>
          </a:blip>
          <a:srcRect l="29417"/>
          <a:stretch/>
        </p:blipFill>
        <p:spPr bwMode="auto">
          <a:xfrm>
            <a:off x="381000" y="948164"/>
            <a:ext cx="1769533" cy="1599864"/>
          </a:xfrm>
          <a:prstGeom prst="rect">
            <a:avLst/>
          </a:prstGeom>
          <a:noFill/>
          <a:ln>
            <a:noFill/>
          </a:ln>
        </p:spPr>
      </p:pic>
      <p:sp>
        <p:nvSpPr>
          <p:cNvPr id="5" name="Прямоугольник 4"/>
          <p:cNvSpPr/>
          <p:nvPr/>
        </p:nvSpPr>
        <p:spPr>
          <a:xfrm>
            <a:off x="2542692" y="963843"/>
            <a:ext cx="5971112" cy="600164"/>
          </a:xfrm>
          <a:prstGeom prst="rect">
            <a:avLst/>
          </a:prstGeom>
        </p:spPr>
        <p:txBody>
          <a:bodyPr wrap="square">
            <a:spAutoFit/>
          </a:bodyPr>
          <a:lstStyle/>
          <a:p>
            <a:r>
              <a:rPr lang="ru-RU" sz="1100" b="1" dirty="0">
                <a:latin typeface="Inter SemiBold"/>
              </a:rPr>
              <a:t>Цель:</a:t>
            </a:r>
            <a:r>
              <a:rPr lang="ru-RU" sz="1100" dirty="0">
                <a:latin typeface="Inter SemiBold"/>
              </a:rPr>
              <a:t> Повышение уровня комплексного </a:t>
            </a:r>
            <a:r>
              <a:rPr lang="ru-RU" sz="1100" dirty="0" smtClean="0">
                <a:latin typeface="Inter SemiBold"/>
              </a:rPr>
              <a:t>благоустройства</a:t>
            </a:r>
            <a:r>
              <a:rPr lang="ru-RU" sz="1100" dirty="0">
                <a:latin typeface="Inter SemiBold"/>
              </a:rPr>
              <a:t>, качества и комфорта городской среды муниципального образования «Муниципальный округ Увинский район Удмуртской Республики»</a:t>
            </a:r>
          </a:p>
        </p:txBody>
      </p:sp>
      <p:sp>
        <p:nvSpPr>
          <p:cNvPr id="6" name="Прямоугольник 5"/>
          <p:cNvSpPr/>
          <p:nvPr/>
        </p:nvSpPr>
        <p:spPr>
          <a:xfrm>
            <a:off x="2656297" y="2510321"/>
            <a:ext cx="4813540" cy="270459"/>
          </a:xfrm>
          <a:prstGeom prst="rect">
            <a:avLst/>
          </a:prstGeom>
        </p:spPr>
        <p:txBody>
          <a:bodyPr wrap="square">
            <a:spAutoFit/>
          </a:bodyPr>
          <a:lstStyle/>
          <a:p>
            <a:pPr marR="539115" algn="ctr">
              <a:lnSpc>
                <a:spcPct val="115000"/>
              </a:lnSpc>
              <a:tabLst>
                <a:tab pos="2777490" algn="l"/>
              </a:tabLst>
            </a:pPr>
            <a:r>
              <a:rPr lang="ru-RU" sz="1100" b="1" dirty="0">
                <a:latin typeface="Inter SemiBold"/>
                <a:ea typeface="Calibri"/>
                <a:cs typeface="Times New Roman"/>
              </a:rPr>
              <a:t>Структура расходов по муниципальной программе</a:t>
            </a:r>
            <a:endParaRPr lang="ru-RU" sz="1050" dirty="0">
              <a:effectLst/>
              <a:latin typeface="Inter SemiBold"/>
              <a:ea typeface="Calibri"/>
              <a:cs typeface="Times New Roman"/>
            </a:endParaRPr>
          </a:p>
        </p:txBody>
      </p:sp>
      <p:graphicFrame>
        <p:nvGraphicFramePr>
          <p:cNvPr id="8" name="Таблица 7"/>
          <p:cNvGraphicFramePr>
            <a:graphicFrameLocks noGrp="1"/>
          </p:cNvGraphicFramePr>
          <p:nvPr>
            <p:extLst>
              <p:ext uri="{D42A27DB-BD31-4B8C-83A1-F6EECF244321}">
                <p14:modId xmlns:p14="http://schemas.microsoft.com/office/powerpoint/2010/main" val="66239015"/>
              </p:ext>
            </p:extLst>
          </p:nvPr>
        </p:nvGraphicFramePr>
        <p:xfrm>
          <a:off x="279400" y="2891216"/>
          <a:ext cx="8580407" cy="1320232"/>
        </p:xfrm>
        <a:graphic>
          <a:graphicData uri="http://schemas.openxmlformats.org/drawingml/2006/table">
            <a:tbl>
              <a:tblPr firstRow="1" firstCol="1" bandRow="1">
                <a:tableStyleId>{53E16DD9-AC6D-41A8-A6A0-D293053FCF31}</a:tableStyleId>
              </a:tblPr>
              <a:tblGrid>
                <a:gridCol w="3481046"/>
                <a:gridCol w="999478"/>
                <a:gridCol w="1101449"/>
                <a:gridCol w="999478"/>
                <a:gridCol w="999478"/>
                <a:gridCol w="999478"/>
              </a:tblGrid>
              <a:tr h="400815">
                <a:tc>
                  <a:txBody>
                    <a:bodyPr/>
                    <a:lstStyle/>
                    <a:p>
                      <a:pPr algn="ctr">
                        <a:lnSpc>
                          <a:spcPct val="115000"/>
                        </a:lnSpc>
                        <a:spcAft>
                          <a:spcPts val="0"/>
                        </a:spcAft>
                      </a:pPr>
                      <a:r>
                        <a:rPr lang="ru-RU" sz="1000" b="1" dirty="0" smtClean="0">
                          <a:solidFill>
                            <a:srgbClr val="FFFFFF"/>
                          </a:solidFill>
                          <a:effectLst/>
                          <a:latin typeface="Inter SemiBold"/>
                          <a:ea typeface="Calibri"/>
                          <a:cs typeface="Times New Roman"/>
                        </a:rPr>
                        <a:t>Программа / подпрограмма</a:t>
                      </a:r>
                      <a:endParaRPr lang="ru-RU" sz="900" dirty="0">
                        <a:solidFill>
                          <a:srgbClr val="FFFFFF"/>
                        </a:solidFill>
                        <a:effectLst/>
                        <a:latin typeface="Inter SemiBold"/>
                        <a:ea typeface="Calibri"/>
                        <a:cs typeface="Times New Roman"/>
                      </a:endParaRPr>
                    </a:p>
                  </a:txBody>
                  <a:tcPr marL="39786" marR="39786" marT="0" marB="0" anchor="ctr">
                    <a:solidFill>
                      <a:schemeClr val="accent2"/>
                    </a:solidFill>
                  </a:tcPr>
                </a:tc>
                <a:tc>
                  <a:txBody>
                    <a:bodyPr/>
                    <a:lstStyle/>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2024</a:t>
                      </a:r>
                    </a:p>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отчет</a:t>
                      </a:r>
                    </a:p>
                  </a:txBody>
                  <a:tcPr marL="132911" marR="4923" marT="4923" marB="0" anchor="ctr">
                    <a:solidFill>
                      <a:schemeClr val="accent2"/>
                    </a:solidFill>
                  </a:tcPr>
                </a:tc>
                <a:tc>
                  <a:txBody>
                    <a:bodyPr/>
                    <a:lstStyle/>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2025</a:t>
                      </a:r>
                    </a:p>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оценка</a:t>
                      </a:r>
                    </a:p>
                  </a:txBody>
                  <a:tcPr marL="132911" marR="4923" marT="4923" marB="0" anchor="ctr">
                    <a:solidFill>
                      <a:schemeClr val="accent2"/>
                    </a:solidFill>
                  </a:tcPr>
                </a:tc>
                <a:tc>
                  <a:txBody>
                    <a:bodyPr/>
                    <a:lstStyle/>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dirty="0" smtClean="0">
                          <a:solidFill>
                            <a:srgbClr val="FFFFFF"/>
                          </a:solidFill>
                          <a:effectLst/>
                          <a:latin typeface="Be Vietnam Pro"/>
                        </a:rPr>
                        <a:t>2026</a:t>
                      </a:r>
                    </a:p>
                    <a:p>
                      <a:pPr marL="0" marR="0" indent="0" algn="ctr" defTabSz="914400" rtl="0" eaLnBrk="1" fontAlgn="ctr" latinLnBrk="0" hangingPunct="1">
                        <a:lnSpc>
                          <a:spcPct val="100000"/>
                        </a:lnSpc>
                        <a:spcBef>
                          <a:spcPts val="0"/>
                        </a:spcBef>
                        <a:spcAft>
                          <a:spcPts val="0"/>
                        </a:spcAft>
                        <a:buClr>
                          <a:srgbClr val="000000"/>
                        </a:buClr>
                        <a:buSzTx/>
                        <a:buFont typeface="Arial"/>
                        <a:buNone/>
                        <a:tabLst/>
                        <a:defRPr/>
                      </a:pPr>
                      <a:r>
                        <a:rPr lang="ru-RU" sz="1100" b="1" i="0" u="none" strike="noStrike" cap="none" dirty="0" smtClean="0">
                          <a:solidFill>
                            <a:srgbClr val="FFFFFF"/>
                          </a:solidFill>
                          <a:effectLst/>
                          <a:latin typeface="Be Vietnam Pro"/>
                          <a:ea typeface="+mn-ea"/>
                          <a:cs typeface="+mn-cs"/>
                          <a:sym typeface="Arial"/>
                        </a:rPr>
                        <a:t>план</a:t>
                      </a:r>
                      <a:endParaRPr lang="ru-RU" sz="1100" b="1" i="0" u="none" strike="noStrike" cap="none" dirty="0">
                        <a:solidFill>
                          <a:srgbClr val="FFFFFF"/>
                        </a:solidFill>
                        <a:effectLst/>
                        <a:latin typeface="Be Vietnam Pro"/>
                        <a:ea typeface="+mn-ea"/>
                        <a:cs typeface="+mn-cs"/>
                        <a:sym typeface="Arial"/>
                      </a:endParaRPr>
                    </a:p>
                  </a:txBody>
                  <a:tcPr marL="5606" marR="5606" marT="5606" marB="0" anchor="ctr">
                    <a:solidFill>
                      <a:schemeClr val="accent2"/>
                    </a:solidFill>
                  </a:tcPr>
                </a:tc>
                <a:tc>
                  <a:txBody>
                    <a:bodyPr/>
                    <a:lstStyle/>
                    <a:p>
                      <a:pPr marR="0" algn="ctr" rtl="0" fontAlgn="ctr">
                        <a:lnSpc>
                          <a:spcPct val="100000"/>
                        </a:lnSpc>
                        <a:spcBef>
                          <a:spcPts val="0"/>
                        </a:spcBef>
                        <a:spcAft>
                          <a:spcPts val="0"/>
                        </a:spcAft>
                        <a:buClr>
                          <a:srgbClr val="000000"/>
                        </a:buClr>
                        <a:buFont typeface="Arial"/>
                      </a:pPr>
                      <a:r>
                        <a:rPr lang="ru-RU" sz="1100" b="1" i="0" u="none" strike="noStrike" cap="none" dirty="0" smtClean="0">
                          <a:solidFill>
                            <a:srgbClr val="FFFFFF"/>
                          </a:solidFill>
                          <a:effectLst/>
                          <a:latin typeface="Be Vietnam Pro"/>
                          <a:ea typeface="+mn-ea"/>
                          <a:cs typeface="+mn-cs"/>
                          <a:sym typeface="Arial"/>
                        </a:rPr>
                        <a:t>2027</a:t>
                      </a:r>
                    </a:p>
                    <a:p>
                      <a:pPr marR="0" algn="ctr" rtl="0" fontAlgn="ctr">
                        <a:lnSpc>
                          <a:spcPct val="100000"/>
                        </a:lnSpc>
                        <a:spcBef>
                          <a:spcPts val="0"/>
                        </a:spcBef>
                        <a:spcAft>
                          <a:spcPts val="0"/>
                        </a:spcAft>
                        <a:buClr>
                          <a:srgbClr val="000000"/>
                        </a:buClr>
                        <a:buFont typeface="Arial"/>
                      </a:pPr>
                      <a:r>
                        <a:rPr lang="ru-RU" sz="1100" b="1" i="0" u="none" strike="noStrike" cap="none" dirty="0" smtClean="0">
                          <a:solidFill>
                            <a:srgbClr val="FFFFFF"/>
                          </a:solidFill>
                          <a:effectLst/>
                          <a:latin typeface="Be Vietnam Pro"/>
                          <a:ea typeface="+mn-ea"/>
                          <a:cs typeface="+mn-cs"/>
                          <a:sym typeface="Arial"/>
                        </a:rPr>
                        <a:t>план</a:t>
                      </a:r>
                      <a:endParaRPr lang="ru-RU" sz="1100" b="1" i="0" u="none" strike="noStrike" cap="none" dirty="0">
                        <a:solidFill>
                          <a:srgbClr val="FFFFFF"/>
                        </a:solidFill>
                        <a:effectLst/>
                        <a:latin typeface="Be Vietnam Pro"/>
                        <a:ea typeface="+mn-ea"/>
                        <a:cs typeface="+mn-cs"/>
                        <a:sym typeface="Arial"/>
                      </a:endParaRPr>
                    </a:p>
                  </a:txBody>
                  <a:tcPr marL="4923" marR="4923" marT="4923" marB="0" anchor="ctr">
                    <a:solidFill>
                      <a:schemeClr val="accent2"/>
                    </a:solidFill>
                  </a:tcPr>
                </a:tc>
                <a:tc>
                  <a:txBody>
                    <a:bodyPr/>
                    <a:lstStyle/>
                    <a:p>
                      <a:pPr marR="0" algn="ctr" rtl="0" fontAlgn="ctr">
                        <a:lnSpc>
                          <a:spcPct val="100000"/>
                        </a:lnSpc>
                        <a:spcBef>
                          <a:spcPts val="0"/>
                        </a:spcBef>
                        <a:spcAft>
                          <a:spcPts val="0"/>
                        </a:spcAft>
                        <a:buClr>
                          <a:srgbClr val="000000"/>
                        </a:buClr>
                        <a:buFont typeface="Arial"/>
                      </a:pPr>
                      <a:r>
                        <a:rPr lang="ru-RU" sz="1100" b="1" i="0" u="none" strike="noStrike" cap="none" dirty="0" smtClean="0">
                          <a:solidFill>
                            <a:srgbClr val="FFFFFF"/>
                          </a:solidFill>
                          <a:effectLst/>
                          <a:latin typeface="Be Vietnam Pro"/>
                          <a:ea typeface="+mn-ea"/>
                          <a:cs typeface="+mn-cs"/>
                          <a:sym typeface="Arial"/>
                        </a:rPr>
                        <a:t>2028</a:t>
                      </a:r>
                    </a:p>
                    <a:p>
                      <a:pPr marR="0" algn="ctr" rtl="0" fontAlgn="ctr">
                        <a:lnSpc>
                          <a:spcPct val="100000"/>
                        </a:lnSpc>
                        <a:spcBef>
                          <a:spcPts val="0"/>
                        </a:spcBef>
                        <a:spcAft>
                          <a:spcPts val="0"/>
                        </a:spcAft>
                        <a:buClr>
                          <a:srgbClr val="000000"/>
                        </a:buClr>
                        <a:buFont typeface="Arial"/>
                      </a:pPr>
                      <a:r>
                        <a:rPr lang="ru-RU" sz="1100" b="1" i="0" u="none" strike="noStrike" cap="none" dirty="0" smtClean="0">
                          <a:solidFill>
                            <a:srgbClr val="FFFFFF"/>
                          </a:solidFill>
                          <a:effectLst/>
                          <a:latin typeface="Be Vietnam Pro"/>
                          <a:ea typeface="+mn-ea"/>
                          <a:cs typeface="+mn-cs"/>
                          <a:sym typeface="Arial"/>
                        </a:rPr>
                        <a:t>план</a:t>
                      </a:r>
                      <a:endParaRPr lang="ru-RU" sz="1100" b="1" i="0" u="none" strike="noStrike" cap="none" dirty="0">
                        <a:solidFill>
                          <a:srgbClr val="FFFFFF"/>
                        </a:solidFill>
                        <a:effectLst/>
                        <a:latin typeface="Be Vietnam Pro"/>
                        <a:ea typeface="+mn-ea"/>
                        <a:cs typeface="+mn-cs"/>
                        <a:sym typeface="Arial"/>
                      </a:endParaRPr>
                    </a:p>
                  </a:txBody>
                  <a:tcPr marL="4923" marR="4923" marT="4923" marB="0" anchor="ctr">
                    <a:solidFill>
                      <a:schemeClr val="accent2"/>
                    </a:solidFill>
                  </a:tcPr>
                </a:tc>
              </a:tr>
              <a:tr h="919417">
                <a:tc>
                  <a:txBody>
                    <a:bodyPr/>
                    <a:lstStyle/>
                    <a:p>
                      <a:pPr algn="l">
                        <a:lnSpc>
                          <a:spcPct val="115000"/>
                        </a:lnSpc>
                        <a:spcAft>
                          <a:spcPts val="0"/>
                        </a:spcAft>
                      </a:pPr>
                      <a:r>
                        <a:rPr lang="ru-RU" sz="1050" b="1" dirty="0" smtClean="0">
                          <a:solidFill>
                            <a:schemeClr val="accent5">
                              <a:lumMod val="10000"/>
                            </a:schemeClr>
                          </a:solidFill>
                          <a:effectLst/>
                          <a:latin typeface="Inter SemiBold"/>
                          <a:ea typeface="Calibri"/>
                          <a:cs typeface="Times New Roman"/>
                        </a:rPr>
                        <a:t>ИТОГО расходов по МП  </a:t>
                      </a:r>
                      <a:r>
                        <a:rPr lang="ru-RU" sz="1050" b="1" dirty="0" smtClean="0">
                          <a:effectLst/>
                          <a:latin typeface="Inter SemiBold"/>
                        </a:rPr>
                        <a:t>«</a:t>
                      </a:r>
                      <a:r>
                        <a:rPr lang="ru-RU" sz="1050" b="1" dirty="0">
                          <a:effectLst/>
                          <a:latin typeface="Inter SemiBold"/>
                        </a:rPr>
                        <a:t>Комфортная городская среда»</a:t>
                      </a:r>
                      <a:endParaRPr lang="ru-RU" sz="1000" b="1" dirty="0">
                        <a:effectLst/>
                        <a:latin typeface="Inter SemiBold"/>
                        <a:ea typeface="Calibri"/>
                        <a:cs typeface="Times New Roman"/>
                      </a:endParaRPr>
                    </a:p>
                  </a:txBody>
                  <a:tcPr marL="68580" marR="68580" marT="0" marB="0" anchor="ctr">
                    <a:solidFill>
                      <a:schemeClr val="tx2">
                        <a:lumMod val="90000"/>
                      </a:schemeClr>
                    </a:solidFill>
                  </a:tcPr>
                </a:tc>
                <a:tc>
                  <a:txBody>
                    <a:bodyPr/>
                    <a:lstStyle/>
                    <a:p>
                      <a:pPr marL="0" marR="0" lvl="0" indent="0" algn="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1050" b="1" i="0" u="none" strike="noStrike" kern="0" cap="none" spc="0" normalizeH="0" baseline="0" noProof="0" dirty="0" smtClean="0">
                          <a:ln>
                            <a:noFill/>
                          </a:ln>
                          <a:solidFill>
                            <a:srgbClr val="000000"/>
                          </a:solidFill>
                          <a:effectLst/>
                          <a:uLnTx/>
                          <a:uFillTx/>
                          <a:latin typeface="Inter SemiBold"/>
                          <a:cs typeface="Arial"/>
                          <a:sym typeface="Arial"/>
                        </a:rPr>
                        <a:t>10 038,2</a:t>
                      </a:r>
                      <a:endParaRPr kumimoji="0" lang="ru-RU" sz="1000" b="1" i="0" u="none" strike="noStrike" kern="0" cap="none" spc="0" normalizeH="0" baseline="0" noProof="0" dirty="0">
                        <a:ln>
                          <a:noFill/>
                        </a:ln>
                        <a:solidFill>
                          <a:srgbClr val="000000"/>
                        </a:solidFill>
                        <a:effectLst/>
                        <a:uLnTx/>
                        <a:uFillTx/>
                        <a:latin typeface="Inter SemiBold"/>
                        <a:ea typeface="Calibri"/>
                        <a:cs typeface="Times New Roman"/>
                        <a:sym typeface="Arial"/>
                      </a:endParaRPr>
                    </a:p>
                  </a:txBody>
                  <a:tcPr marL="68580" marR="68580" marT="0" marB="0" anchor="ctr">
                    <a:solidFill>
                      <a:schemeClr val="tx2">
                        <a:lumMod val="90000"/>
                      </a:schemeClr>
                    </a:solidFill>
                  </a:tcPr>
                </a:tc>
                <a:tc>
                  <a:txBody>
                    <a:bodyPr/>
                    <a:lstStyle/>
                    <a:p>
                      <a:pPr algn="r">
                        <a:lnSpc>
                          <a:spcPct val="115000"/>
                        </a:lnSpc>
                        <a:spcAft>
                          <a:spcPts val="0"/>
                        </a:spcAft>
                      </a:pPr>
                      <a:r>
                        <a:rPr lang="ru-RU" sz="1050" b="1" dirty="0" smtClean="0">
                          <a:effectLst/>
                          <a:latin typeface="Inter SemiBold"/>
                        </a:rPr>
                        <a:t>8 103,85</a:t>
                      </a:r>
                      <a:endParaRPr lang="ru-RU" sz="1000" b="1" dirty="0">
                        <a:effectLst/>
                        <a:latin typeface="Inter SemiBold"/>
                        <a:ea typeface="Calibri"/>
                        <a:cs typeface="Times New Roman"/>
                      </a:endParaRPr>
                    </a:p>
                  </a:txBody>
                  <a:tcPr marL="68580" marR="68580" marT="0" marB="0" anchor="ctr">
                    <a:solidFill>
                      <a:schemeClr val="tx2">
                        <a:lumMod val="90000"/>
                      </a:schemeClr>
                    </a:solidFill>
                  </a:tcPr>
                </a:tc>
                <a:tc>
                  <a:txBody>
                    <a:bodyPr/>
                    <a:lstStyle/>
                    <a:p>
                      <a:pPr algn="r">
                        <a:lnSpc>
                          <a:spcPct val="115000"/>
                        </a:lnSpc>
                        <a:spcAft>
                          <a:spcPts val="0"/>
                        </a:spcAft>
                      </a:pPr>
                      <a:r>
                        <a:rPr lang="ru-RU" sz="1050" b="1" dirty="0" smtClean="0">
                          <a:effectLst/>
                          <a:latin typeface="Inter SemiBold"/>
                          <a:ea typeface="Calibri"/>
                          <a:cs typeface="Arial"/>
                        </a:rPr>
                        <a:t>7</a:t>
                      </a:r>
                      <a:r>
                        <a:rPr lang="ru-RU" sz="1050" b="1" baseline="0" dirty="0" smtClean="0">
                          <a:effectLst/>
                          <a:latin typeface="Inter SemiBold"/>
                          <a:ea typeface="Calibri"/>
                          <a:cs typeface="Arial"/>
                        </a:rPr>
                        <a:t> 505,05</a:t>
                      </a:r>
                      <a:endParaRPr lang="ru-RU" sz="1000" b="1" dirty="0">
                        <a:effectLst/>
                        <a:latin typeface="Inter SemiBold"/>
                        <a:ea typeface="Calibri"/>
                        <a:cs typeface="Times New Roman"/>
                      </a:endParaRPr>
                    </a:p>
                  </a:txBody>
                  <a:tcPr marL="68580" marR="68580" marT="0" marB="0" anchor="ctr">
                    <a:solidFill>
                      <a:schemeClr val="tx2">
                        <a:lumMod val="90000"/>
                      </a:schemeClr>
                    </a:solidFill>
                  </a:tcPr>
                </a:tc>
                <a:tc>
                  <a:txBody>
                    <a:bodyPr/>
                    <a:lstStyle/>
                    <a:p>
                      <a:pPr algn="r">
                        <a:lnSpc>
                          <a:spcPct val="115000"/>
                        </a:lnSpc>
                        <a:spcAft>
                          <a:spcPts val="0"/>
                        </a:spcAft>
                      </a:pPr>
                      <a:r>
                        <a:rPr lang="ru-RU" sz="1050" b="1" dirty="0" smtClean="0">
                          <a:effectLst/>
                          <a:latin typeface="Inter SemiBold"/>
                        </a:rPr>
                        <a:t>7 206,14</a:t>
                      </a:r>
                      <a:endParaRPr lang="ru-RU" sz="1000" b="1" dirty="0">
                        <a:effectLst/>
                        <a:latin typeface="Inter SemiBold"/>
                        <a:ea typeface="Calibri"/>
                        <a:cs typeface="Times New Roman"/>
                      </a:endParaRPr>
                    </a:p>
                  </a:txBody>
                  <a:tcPr marL="68580" marR="68580" marT="0" marB="0" anchor="ctr">
                    <a:solidFill>
                      <a:schemeClr val="tx2">
                        <a:lumMod val="90000"/>
                      </a:schemeClr>
                    </a:solidFill>
                  </a:tcPr>
                </a:tc>
                <a:tc>
                  <a:txBody>
                    <a:bodyPr/>
                    <a:lstStyle/>
                    <a:p>
                      <a:pPr algn="r">
                        <a:lnSpc>
                          <a:spcPct val="115000"/>
                        </a:lnSpc>
                        <a:spcAft>
                          <a:spcPts val="0"/>
                        </a:spcAft>
                      </a:pPr>
                      <a:r>
                        <a:rPr lang="ru-RU" sz="1050" b="1" dirty="0" smtClean="0">
                          <a:effectLst/>
                          <a:latin typeface="Inter SemiBold"/>
                        </a:rPr>
                        <a:t>7 286,94</a:t>
                      </a:r>
                    </a:p>
                  </a:txBody>
                  <a:tcPr marL="68580" marR="68580" marT="0" marB="0" anchor="ctr">
                    <a:solidFill>
                      <a:schemeClr val="tx2">
                        <a:lumMod val="90000"/>
                      </a:schemeClr>
                    </a:solidFill>
                  </a:tcPr>
                </a:tc>
              </a:tr>
            </a:tbl>
          </a:graphicData>
        </a:graphic>
      </p:graphicFrame>
      <p:pic>
        <p:nvPicPr>
          <p:cNvPr id="9" name="Picture 8" descr="Picture background"/>
          <p:cNvPicPr>
            <a:picLocks noChangeAspect="1" noChangeArrowheads="1"/>
          </p:cNvPicPr>
          <p:nvPr/>
        </p:nvPicPr>
        <p:blipFill>
          <a:blip r:embed="rId3">
            <a:duotone>
              <a:schemeClr val="accent3">
                <a:shade val="45000"/>
                <a:satMod val="135000"/>
              </a:schemeClr>
              <a:prstClr val="white"/>
            </a:duotone>
            <a:extLst>
              <a:ext uri="{BEBA8EAE-BF5A-486C-A8C5-ECC9F3942E4B}">
                <a14:imgProps xmlns:a14="http://schemas.microsoft.com/office/drawing/2010/main">
                  <a14:imgLayer r:embed="rId4">
                    <a14:imgEffect>
                      <a14:saturation sat="0"/>
                    </a14:imgEffect>
                  </a14:imgLayer>
                </a14:imgProps>
              </a:ext>
              <a:ext uri="{28A0092B-C50C-407E-A947-70E740481C1C}">
                <a14:useLocalDpi xmlns:a14="http://schemas.microsoft.com/office/drawing/2010/main" val="0"/>
              </a:ext>
            </a:extLst>
          </a:blip>
          <a:srcRect/>
          <a:stretch>
            <a:fillRect/>
          </a:stretch>
        </p:blipFill>
        <p:spPr bwMode="auto">
          <a:xfrm>
            <a:off x="381001" y="194225"/>
            <a:ext cx="668077" cy="46262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43515085"/>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Таблица 3"/>
          <p:cNvGraphicFramePr>
            <a:graphicFrameLocks noGrp="1"/>
          </p:cNvGraphicFramePr>
          <p:nvPr>
            <p:extLst>
              <p:ext uri="{D42A27DB-BD31-4B8C-83A1-F6EECF244321}">
                <p14:modId xmlns:p14="http://schemas.microsoft.com/office/powerpoint/2010/main" val="613503271"/>
              </p:ext>
            </p:extLst>
          </p:nvPr>
        </p:nvGraphicFramePr>
        <p:xfrm>
          <a:off x="118534" y="465666"/>
          <a:ext cx="8890000" cy="4452372"/>
        </p:xfrm>
        <a:graphic>
          <a:graphicData uri="http://schemas.openxmlformats.org/drawingml/2006/table">
            <a:tbl>
              <a:tblPr firstRow="1" firstCol="1" bandRow="1"/>
              <a:tblGrid>
                <a:gridCol w="2567981"/>
                <a:gridCol w="859446"/>
                <a:gridCol w="969778"/>
                <a:gridCol w="1051505"/>
                <a:gridCol w="764730"/>
                <a:gridCol w="955914"/>
                <a:gridCol w="972061"/>
                <a:gridCol w="748585"/>
              </a:tblGrid>
              <a:tr h="305932">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Calibri"/>
                          <a:cs typeface="Times New Roman"/>
                        </a:rPr>
                        <a:t>Наименование целевого показателя (индикатора)</a:t>
                      </a:r>
                    </a:p>
                  </a:txBody>
                  <a:tcPr marL="31263" marR="3126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Calibri"/>
                          <a:cs typeface="Times New Roman"/>
                        </a:rPr>
                        <a:t>Единица измерения</a:t>
                      </a:r>
                    </a:p>
                  </a:txBody>
                  <a:tcPr marL="31263" marR="3126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rgbClr val="000000"/>
                          </a:solidFill>
                          <a:effectLst/>
                          <a:latin typeface="Inter SemiBold"/>
                          <a:ea typeface="Times New Roman"/>
                          <a:cs typeface="Times New Roman"/>
                        </a:rPr>
                        <a:t>2023 год</a:t>
                      </a:r>
                      <a:endParaRPr lang="ru-RU" sz="800" dirty="0">
                        <a:effectLst/>
                        <a:latin typeface="Inter SemiBold"/>
                        <a:ea typeface="Calibri"/>
                        <a:cs typeface="Times New Roman"/>
                      </a:endParaRPr>
                    </a:p>
                  </a:txBody>
                  <a:tcPr marL="31263" marR="3126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rgbClr val="000000"/>
                          </a:solidFill>
                          <a:effectLst/>
                          <a:latin typeface="Inter SemiBold"/>
                          <a:ea typeface="Times New Roman"/>
                          <a:cs typeface="Times New Roman"/>
                        </a:rPr>
                        <a:t>2024 год</a:t>
                      </a:r>
                      <a:endParaRPr lang="ru-RU" sz="800" dirty="0">
                        <a:effectLst/>
                        <a:latin typeface="Inter SemiBold"/>
                        <a:ea typeface="Calibri"/>
                        <a:cs typeface="Times New Roman"/>
                      </a:endParaRPr>
                    </a:p>
                  </a:txBody>
                  <a:tcPr marL="31263" marR="3126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rgbClr val="000000"/>
                          </a:solidFill>
                          <a:effectLst/>
                          <a:latin typeface="Inter SemiBold"/>
                          <a:ea typeface="Times New Roman"/>
                          <a:cs typeface="Times New Roman"/>
                        </a:rPr>
                        <a:t>2025 год</a:t>
                      </a:r>
                      <a:endParaRPr lang="ru-RU" sz="800" dirty="0">
                        <a:effectLst/>
                        <a:latin typeface="Inter SemiBold"/>
                        <a:ea typeface="Calibri"/>
                        <a:cs typeface="Times New Roman"/>
                      </a:endParaRPr>
                    </a:p>
                  </a:txBody>
                  <a:tcPr marL="31263" marR="3126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rgbClr val="000000"/>
                          </a:solidFill>
                          <a:effectLst/>
                          <a:latin typeface="Inter SemiBold"/>
                          <a:ea typeface="Times New Roman"/>
                          <a:cs typeface="Times New Roman"/>
                        </a:rPr>
                        <a:t>2026 год</a:t>
                      </a:r>
                      <a:endParaRPr lang="ru-RU" sz="800" dirty="0">
                        <a:effectLst/>
                        <a:latin typeface="Inter SemiBold"/>
                        <a:ea typeface="Calibri"/>
                        <a:cs typeface="Times New Roman"/>
                      </a:endParaRPr>
                    </a:p>
                  </a:txBody>
                  <a:tcPr marL="31263" marR="3126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solidFill>
                            <a:srgbClr val="000000"/>
                          </a:solidFill>
                          <a:effectLst/>
                          <a:latin typeface="Inter SemiBold"/>
                          <a:ea typeface="Times New Roman"/>
                          <a:cs typeface="Times New Roman"/>
                        </a:rPr>
                        <a:t>2027 год</a:t>
                      </a:r>
                      <a:endParaRPr lang="ru-RU" sz="800" dirty="0">
                        <a:effectLst/>
                        <a:latin typeface="Inter SemiBold"/>
                        <a:ea typeface="Calibri"/>
                        <a:cs typeface="Times New Roman"/>
                      </a:endParaRPr>
                    </a:p>
                  </a:txBody>
                  <a:tcPr marL="31263" marR="31263" marT="0" marB="0" anchor="ctr">
                    <a:lnL w="12700" cap="flat" cmpd="sng" algn="ctr">
                      <a:solidFill>
                        <a:srgbClr val="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solidFill>
                            <a:srgbClr val="000000"/>
                          </a:solidFill>
                          <a:effectLst/>
                          <a:latin typeface="Inter SemiBold"/>
                          <a:ea typeface="Times New Roman"/>
                          <a:cs typeface="Times New Roman"/>
                        </a:rPr>
                        <a:t>2028 </a:t>
                      </a:r>
                      <a:r>
                        <a:rPr lang="ru-RU" sz="800" dirty="0">
                          <a:solidFill>
                            <a:srgbClr val="000000"/>
                          </a:solidFill>
                          <a:effectLst/>
                          <a:latin typeface="Inter SemiBold"/>
                          <a:ea typeface="Times New Roman"/>
                          <a:cs typeface="Times New Roman"/>
                        </a:rPr>
                        <a:t>год</a:t>
                      </a:r>
                      <a:endParaRPr lang="ru-RU" sz="800" dirty="0">
                        <a:effectLst/>
                        <a:latin typeface="Inter SemiBold"/>
                        <a:ea typeface="Calibri"/>
                        <a:cs typeface="Times New Roman"/>
                      </a:endParaRPr>
                    </a:p>
                  </a:txBody>
                  <a:tcPr marL="31263" marR="31263" marT="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r>
              <a:tr h="176819">
                <a:tc vMerge="1">
                  <a:txBody>
                    <a:bodyPr/>
                    <a:lstStyle/>
                    <a:p>
                      <a:endParaRPr lang="ru-RU"/>
                    </a:p>
                  </a:txBody>
                  <a:tcPr/>
                </a:tc>
                <a:tc vMerge="1">
                  <a:txBody>
                    <a:bodyPr/>
                    <a:lstStyle/>
                    <a:p>
                      <a:endParaRPr lang="ru-RU"/>
                    </a:p>
                  </a:txBody>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отчет</a:t>
                      </a:r>
                      <a:endParaRPr lang="ru-RU" sz="800" dirty="0">
                        <a:effectLst/>
                        <a:latin typeface="Inter SemiBold"/>
                        <a:ea typeface="Calibri"/>
                        <a:cs typeface="Times New Roman"/>
                      </a:endParaRPr>
                    </a:p>
                  </a:txBody>
                  <a:tcPr marL="31263" marR="3126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отчет</a:t>
                      </a:r>
                      <a:endParaRPr lang="ru-RU" sz="800" dirty="0">
                        <a:effectLst/>
                        <a:latin typeface="Inter SemiBold"/>
                        <a:ea typeface="Calibri"/>
                        <a:cs typeface="Times New Roman"/>
                      </a:endParaRPr>
                    </a:p>
                  </a:txBody>
                  <a:tcPr marL="31263" marR="3126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ru-RU" sz="800" b="0" i="0" u="none" strike="noStrike" kern="0" cap="none" spc="0" normalizeH="0" baseline="0" noProof="0" dirty="0" smtClean="0">
                          <a:ln>
                            <a:noFill/>
                          </a:ln>
                          <a:solidFill>
                            <a:srgbClr val="00717D"/>
                          </a:solidFill>
                          <a:effectLst/>
                          <a:uLnTx/>
                          <a:uFillTx/>
                          <a:latin typeface="Inter SemiBold"/>
                          <a:ea typeface="Times New Roman"/>
                          <a:cs typeface="Times New Roman"/>
                          <a:sym typeface="Arial"/>
                        </a:rPr>
                        <a:t>план</a:t>
                      </a:r>
                      <a:endParaRPr kumimoji="0" lang="ru-RU" sz="800" b="0" i="0" u="none" strike="noStrike" kern="0" cap="none" spc="0" normalizeH="0" baseline="0" noProof="0" dirty="0">
                        <a:ln>
                          <a:noFill/>
                        </a:ln>
                        <a:solidFill>
                          <a:srgbClr val="00717D"/>
                        </a:solidFill>
                        <a:effectLst/>
                        <a:uLnTx/>
                        <a:uFillTx/>
                        <a:latin typeface="Inter SemiBold"/>
                        <a:ea typeface="Calibri"/>
                        <a:cs typeface="Times New Roman"/>
                        <a:sym typeface="Arial"/>
                      </a:endParaRPr>
                    </a:p>
                  </a:txBody>
                  <a:tcPr marL="31263" marR="3126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Tx/>
                        <a:buSzTx/>
                        <a:buFontTx/>
                        <a:buNone/>
                        <a:tabLst/>
                        <a:defRPr/>
                      </a:pPr>
                      <a:r>
                        <a:rPr kumimoji="0" lang="ru-RU" sz="800" b="0" i="0" u="none" strike="noStrike" kern="1200" cap="none" spc="0" normalizeH="0" baseline="0" noProof="0" dirty="0" smtClean="0">
                          <a:ln>
                            <a:noFill/>
                          </a:ln>
                          <a:solidFill>
                            <a:prstClr val="black"/>
                          </a:solidFill>
                          <a:effectLst/>
                          <a:uLnTx/>
                          <a:uFillTx/>
                          <a:latin typeface="Inter SemiBold"/>
                          <a:ea typeface="Calibri"/>
                          <a:cs typeface="Times New Roman"/>
                        </a:rPr>
                        <a:t>план</a:t>
                      </a:r>
                    </a:p>
                  </a:txBody>
                  <a:tcPr marL="31263" marR="3126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Tx/>
                        <a:buSzTx/>
                        <a:buFontTx/>
                        <a:buNone/>
                        <a:tabLst/>
                        <a:defRPr/>
                      </a:pPr>
                      <a:r>
                        <a:rPr kumimoji="0" lang="ru-RU" sz="800" b="0" i="0" u="none" strike="noStrike" kern="1200" cap="none" spc="0" normalizeH="0" baseline="0" noProof="0" dirty="0" smtClean="0">
                          <a:ln>
                            <a:noFill/>
                          </a:ln>
                          <a:solidFill>
                            <a:prstClr val="black"/>
                          </a:solidFill>
                          <a:effectLst/>
                          <a:uLnTx/>
                          <a:uFillTx/>
                          <a:latin typeface="Inter SemiBold"/>
                          <a:ea typeface="Calibri"/>
                          <a:cs typeface="Times New Roman"/>
                        </a:rPr>
                        <a:t>план</a:t>
                      </a:r>
                    </a:p>
                  </a:txBody>
                  <a:tcPr marL="31263" marR="31263" marT="0" marB="0" anchor="ctr">
                    <a:lnL w="12700" cap="flat" cmpd="sng" algn="ctr">
                      <a:solidFill>
                        <a:srgbClr val="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marL="0" marR="0" lvl="0" indent="0" algn="ctr" defTabSz="914400" rtl="0" eaLnBrk="1" fontAlgn="auto" latinLnBrk="0" hangingPunct="1">
                        <a:lnSpc>
                          <a:spcPct val="115000"/>
                        </a:lnSpc>
                        <a:spcBef>
                          <a:spcPts val="0"/>
                        </a:spcBef>
                        <a:spcAft>
                          <a:spcPts val="0"/>
                        </a:spcAft>
                        <a:buClrTx/>
                        <a:buSzTx/>
                        <a:buFontTx/>
                        <a:buNone/>
                        <a:tabLst/>
                        <a:defRPr/>
                      </a:pPr>
                      <a:r>
                        <a:rPr kumimoji="0" lang="ru-RU" sz="800" b="0" i="0" u="none" strike="noStrike" kern="1200" cap="none" spc="0" normalizeH="0" baseline="0" noProof="0" dirty="0" smtClean="0">
                          <a:ln>
                            <a:noFill/>
                          </a:ln>
                          <a:solidFill>
                            <a:prstClr val="black"/>
                          </a:solidFill>
                          <a:effectLst/>
                          <a:uLnTx/>
                          <a:uFillTx/>
                          <a:latin typeface="Inter SemiBold"/>
                          <a:ea typeface="Calibri"/>
                          <a:cs typeface="Times New Roman"/>
                        </a:rPr>
                        <a:t>план</a:t>
                      </a:r>
                    </a:p>
                  </a:txBody>
                  <a:tcPr marL="31263" marR="31263" marT="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r>
              <a:tr h="176002">
                <a:tc gridSpan="8">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b="1" dirty="0">
                          <a:effectLst/>
                          <a:latin typeface="Inter SemiBold"/>
                          <a:ea typeface="Times New Roman"/>
                          <a:cs typeface="Times New Roman"/>
                        </a:rPr>
                        <a:t>Формирование комфортной городской среды на 2022-2024 </a:t>
                      </a:r>
                      <a:r>
                        <a:rPr lang="ru-RU" sz="800" b="1" dirty="0" smtClean="0">
                          <a:effectLst/>
                          <a:latin typeface="Inter SemiBold"/>
                          <a:ea typeface="Times New Roman"/>
                          <a:cs typeface="Times New Roman"/>
                        </a:rPr>
                        <a:t>годы</a:t>
                      </a:r>
                      <a:endParaRPr lang="ru-RU" sz="800" dirty="0">
                        <a:effectLst/>
                        <a:latin typeface="Inter SemiBold"/>
                        <a:ea typeface="Calibri"/>
                        <a:cs typeface="Times New Roman"/>
                      </a:endParaRPr>
                    </a:p>
                  </a:txBody>
                  <a:tcPr marL="31263" marR="31263" marT="0" marB="0" anchor="ctr">
                    <a:lnL w="12700" cap="flat" cmpd="sng" algn="ctr">
                      <a:solidFill>
                        <a:srgbClr val="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endParaRPr lang="ru-RU" sz="800" dirty="0">
                        <a:effectLst/>
                        <a:latin typeface="Inter SemiBold"/>
                        <a:ea typeface="Calibri"/>
                        <a:cs typeface="Times New Roman"/>
                      </a:endParaRPr>
                    </a:p>
                  </a:txBody>
                  <a:tcPr marL="31263" marR="3126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endParaRPr lang="ru-RU" sz="800">
                        <a:effectLst/>
                        <a:latin typeface="Inter SemiBold"/>
                        <a:ea typeface="Calibri"/>
                        <a:cs typeface="Times New Roman"/>
                      </a:endParaRPr>
                    </a:p>
                  </a:txBody>
                  <a:tcPr marL="31263" marR="31263" marT="0" marB="0">
                    <a:lnL w="12700" cap="flat" cmpd="sng" algn="ctr">
                      <a:solidFill>
                        <a:srgbClr val="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endParaRPr lang="ru-RU" sz="800" dirty="0">
                        <a:effectLst/>
                        <a:latin typeface="Inter SemiBold"/>
                        <a:ea typeface="Calibri"/>
                        <a:cs typeface="Times New Roman"/>
                      </a:endParaRPr>
                    </a:p>
                  </a:txBody>
                  <a:tcPr marL="31263" marR="31263" marT="0"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r>
              <a:tr h="32343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a:effectLst/>
                          <a:latin typeface="Inter SemiBold"/>
                          <a:ea typeface="Times New Roman"/>
                          <a:cs typeface="Times New Roman"/>
                        </a:rPr>
                        <a:t>количество и  площадь благоустроенных дворовых территорий</a:t>
                      </a:r>
                      <a:endParaRPr lang="ru-RU" sz="800">
                        <a:effectLst/>
                        <a:latin typeface="Inter SemiBold"/>
                        <a:ea typeface="Calibri"/>
                        <a:cs typeface="Times New Roman"/>
                      </a:endParaRPr>
                    </a:p>
                  </a:txBody>
                  <a:tcPr marL="31263" marR="3126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  шт.             кв.м.</a:t>
                      </a:r>
                      <a:endParaRPr lang="ru-RU" sz="800">
                        <a:effectLst/>
                        <a:latin typeface="Inter SemiBold"/>
                        <a:ea typeface="Calibri"/>
                        <a:cs typeface="Times New Roman"/>
                      </a:endParaRPr>
                    </a:p>
                  </a:txBody>
                  <a:tcPr marL="31263" marR="3126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0,00</a:t>
                      </a:r>
                      <a:endParaRPr lang="ru-RU" sz="800" dirty="0">
                        <a:effectLst/>
                        <a:latin typeface="Inter SemiBold"/>
                        <a:ea typeface="Calibri"/>
                        <a:cs typeface="Times New Roman"/>
                      </a:endParaRPr>
                    </a:p>
                  </a:txBody>
                  <a:tcPr marL="31263" marR="3126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0,00</a:t>
                      </a:r>
                      <a:endParaRPr lang="ru-RU" sz="800" dirty="0">
                        <a:effectLst/>
                        <a:latin typeface="Inter SemiBold"/>
                        <a:ea typeface="Calibri"/>
                        <a:cs typeface="Times New Roman"/>
                      </a:endParaRPr>
                    </a:p>
                  </a:txBody>
                  <a:tcPr marL="31263" marR="3126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0,00</a:t>
                      </a:r>
                      <a:endParaRPr lang="ru-RU" sz="800" dirty="0">
                        <a:effectLst/>
                        <a:latin typeface="Inter SemiBold"/>
                        <a:ea typeface="Calibri"/>
                        <a:cs typeface="Times New Roman"/>
                      </a:endParaRPr>
                    </a:p>
                  </a:txBody>
                  <a:tcPr marL="31263" marR="3126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(45)                       20774</a:t>
                      </a:r>
                      <a:endParaRPr lang="ru-RU" sz="800" dirty="0">
                        <a:effectLst/>
                        <a:latin typeface="Inter SemiBold"/>
                        <a:ea typeface="Calibri"/>
                        <a:cs typeface="Times New Roman"/>
                      </a:endParaRPr>
                    </a:p>
                  </a:txBody>
                  <a:tcPr marL="31263" marR="3126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(45)                       20774</a:t>
                      </a:r>
                      <a:endParaRPr lang="ru-RU" sz="800" dirty="0">
                        <a:effectLst/>
                        <a:latin typeface="Inter SemiBold"/>
                        <a:ea typeface="Calibri"/>
                        <a:cs typeface="Times New Roman"/>
                      </a:endParaRPr>
                    </a:p>
                  </a:txBody>
                  <a:tcPr marL="31263" marR="31263" marT="0" marB="0" anchor="ctr">
                    <a:lnL w="12700" cap="flat" cmpd="sng" algn="ctr">
                      <a:solidFill>
                        <a:srgbClr val="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(45)                       20774</a:t>
                      </a:r>
                      <a:endParaRPr lang="ru-RU" sz="800" dirty="0">
                        <a:effectLst/>
                        <a:latin typeface="Inter SemiBold"/>
                        <a:ea typeface="Calibri"/>
                        <a:cs typeface="Times New Roman"/>
                      </a:endParaRPr>
                    </a:p>
                  </a:txBody>
                  <a:tcPr marL="31263" marR="31263" marT="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r>
              <a:tr h="485142">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effectLst/>
                          <a:latin typeface="Inter SemiBold"/>
                          <a:ea typeface="Times New Roman"/>
                          <a:cs typeface="Times New Roman"/>
                        </a:rPr>
                        <a:t>доля площади благоустроенных дворовых территорий от общей площади дворовых территорий </a:t>
                      </a:r>
                      <a:endParaRPr lang="ru-RU" sz="800" dirty="0">
                        <a:effectLst/>
                        <a:latin typeface="Inter SemiBold"/>
                        <a:ea typeface="Calibri"/>
                        <a:cs typeface="Times New Roman"/>
                      </a:endParaRPr>
                    </a:p>
                  </a:txBody>
                  <a:tcPr marL="31263" marR="3126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a:t>
                      </a:r>
                      <a:endParaRPr lang="ru-RU" sz="800">
                        <a:effectLst/>
                        <a:latin typeface="Inter SemiBold"/>
                        <a:ea typeface="Calibri"/>
                        <a:cs typeface="Times New Roman"/>
                      </a:endParaRPr>
                    </a:p>
                  </a:txBody>
                  <a:tcPr marL="31263" marR="3126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smtClean="0">
                          <a:effectLst/>
                          <a:latin typeface="Inter SemiBold"/>
                          <a:ea typeface="Times New Roman"/>
                          <a:cs typeface="Times New Roman"/>
                        </a:rPr>
                        <a:t>0,00</a:t>
                      </a:r>
                      <a:endParaRPr lang="ru-RU" sz="800" dirty="0">
                        <a:effectLst/>
                        <a:latin typeface="Inter SemiBold"/>
                        <a:ea typeface="Calibri"/>
                        <a:cs typeface="Times New Roman"/>
                      </a:endParaRPr>
                    </a:p>
                  </a:txBody>
                  <a:tcPr marL="31263" marR="3126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0,00</a:t>
                      </a:r>
                      <a:endParaRPr lang="ru-RU" sz="800" dirty="0">
                        <a:effectLst/>
                        <a:latin typeface="Inter SemiBold"/>
                        <a:ea typeface="Calibri"/>
                        <a:cs typeface="Times New Roman"/>
                      </a:endParaRPr>
                    </a:p>
                  </a:txBody>
                  <a:tcPr marL="31263" marR="3126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0,00</a:t>
                      </a:r>
                      <a:endParaRPr lang="ru-RU" sz="800" dirty="0">
                        <a:effectLst/>
                        <a:latin typeface="Inter SemiBold"/>
                        <a:ea typeface="Calibri"/>
                        <a:cs typeface="Times New Roman"/>
                      </a:endParaRPr>
                    </a:p>
                  </a:txBody>
                  <a:tcPr marL="31263" marR="3126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11,80</a:t>
                      </a:r>
                      <a:endParaRPr lang="ru-RU" sz="800" dirty="0">
                        <a:effectLst/>
                        <a:latin typeface="Inter SemiBold"/>
                        <a:ea typeface="Calibri"/>
                        <a:cs typeface="Times New Roman"/>
                      </a:endParaRPr>
                    </a:p>
                  </a:txBody>
                  <a:tcPr marL="31263" marR="3126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11,80</a:t>
                      </a:r>
                      <a:endParaRPr lang="ru-RU" sz="800" dirty="0">
                        <a:effectLst/>
                        <a:latin typeface="Inter SemiBold"/>
                        <a:ea typeface="Calibri"/>
                        <a:cs typeface="Times New Roman"/>
                      </a:endParaRPr>
                    </a:p>
                  </a:txBody>
                  <a:tcPr marL="31263" marR="31263" marT="0" marB="0" anchor="ctr">
                    <a:lnL w="12700" cap="flat" cmpd="sng" algn="ctr">
                      <a:solidFill>
                        <a:srgbClr val="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11,80</a:t>
                      </a:r>
                      <a:endParaRPr lang="ru-RU" sz="800" dirty="0">
                        <a:effectLst/>
                        <a:latin typeface="Inter SemiBold"/>
                        <a:ea typeface="Calibri"/>
                        <a:cs typeface="Times New Roman"/>
                      </a:endParaRPr>
                    </a:p>
                  </a:txBody>
                  <a:tcPr marL="31263" marR="31263" marT="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r>
              <a:tr h="721049">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a:effectLst/>
                          <a:latin typeface="Inter SemiBold"/>
                          <a:ea typeface="Times New Roman"/>
                          <a:cs typeface="Times New Roman"/>
                        </a:rPr>
                        <a:t>охват населения благоустроенными дворовыми территориями (доля населения, проживающего в жилищном фонде с благоустроенными дворовыми территориями от общей численности населения муниципального образования</a:t>
                      </a:r>
                      <a:endParaRPr lang="ru-RU" sz="800">
                        <a:effectLst/>
                        <a:latin typeface="Inter SemiBold"/>
                        <a:ea typeface="Calibri"/>
                        <a:cs typeface="Times New Roman"/>
                      </a:endParaRPr>
                    </a:p>
                  </a:txBody>
                  <a:tcPr marL="31263" marR="3126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a:t>
                      </a:r>
                      <a:endParaRPr lang="ru-RU" sz="800">
                        <a:effectLst/>
                        <a:latin typeface="Inter SemiBold"/>
                        <a:ea typeface="Calibri"/>
                        <a:cs typeface="Times New Roman"/>
                      </a:endParaRPr>
                    </a:p>
                  </a:txBody>
                  <a:tcPr marL="31263" marR="3126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0,00</a:t>
                      </a:r>
                      <a:endParaRPr lang="ru-RU" sz="800" dirty="0">
                        <a:effectLst/>
                        <a:latin typeface="Inter SemiBold"/>
                        <a:ea typeface="Calibri"/>
                        <a:cs typeface="Times New Roman"/>
                      </a:endParaRPr>
                    </a:p>
                  </a:txBody>
                  <a:tcPr marL="31263" marR="3126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0,00</a:t>
                      </a:r>
                      <a:endParaRPr lang="ru-RU" sz="800" dirty="0">
                        <a:effectLst/>
                        <a:latin typeface="Inter SemiBold"/>
                        <a:ea typeface="Calibri"/>
                        <a:cs typeface="Times New Roman"/>
                      </a:endParaRPr>
                    </a:p>
                  </a:txBody>
                  <a:tcPr marL="31263" marR="3126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Calibri"/>
                          <a:cs typeface="Times New Roman"/>
                        </a:rPr>
                        <a:t>0,00</a:t>
                      </a:r>
                      <a:endParaRPr lang="ru-RU" sz="800" dirty="0">
                        <a:effectLst/>
                        <a:latin typeface="Inter SemiBold"/>
                        <a:ea typeface="Calibri"/>
                        <a:cs typeface="Times New Roman"/>
                      </a:endParaRPr>
                    </a:p>
                  </a:txBody>
                  <a:tcPr marL="31263" marR="3126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3,40</a:t>
                      </a:r>
                      <a:endParaRPr lang="ru-RU" sz="800" dirty="0">
                        <a:effectLst/>
                        <a:latin typeface="Inter SemiBold"/>
                        <a:ea typeface="Calibri"/>
                        <a:cs typeface="Times New Roman"/>
                      </a:endParaRPr>
                    </a:p>
                  </a:txBody>
                  <a:tcPr marL="31263" marR="3126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3,40</a:t>
                      </a:r>
                      <a:endParaRPr lang="ru-RU" sz="800" dirty="0">
                        <a:effectLst/>
                        <a:latin typeface="Inter SemiBold"/>
                        <a:ea typeface="Calibri"/>
                        <a:cs typeface="Times New Roman"/>
                      </a:endParaRPr>
                    </a:p>
                  </a:txBody>
                  <a:tcPr marL="31263" marR="31263" marT="0" marB="0" anchor="ctr">
                    <a:lnL w="12700" cap="flat" cmpd="sng" algn="ctr">
                      <a:solidFill>
                        <a:srgbClr val="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3,40</a:t>
                      </a:r>
                      <a:endParaRPr lang="ru-RU" sz="800" dirty="0">
                        <a:effectLst/>
                        <a:latin typeface="Inter SemiBold"/>
                        <a:ea typeface="Calibri"/>
                        <a:cs typeface="Times New Roman"/>
                      </a:endParaRPr>
                    </a:p>
                  </a:txBody>
                  <a:tcPr marL="31263" marR="31263" marT="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r>
              <a:tr h="32343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a:effectLst/>
                          <a:latin typeface="Inter SemiBold"/>
                          <a:ea typeface="Times New Roman"/>
                          <a:cs typeface="Times New Roman"/>
                        </a:rPr>
                        <a:t>площадь благоустроенных общественных территорий</a:t>
                      </a:r>
                      <a:endParaRPr lang="ru-RU" sz="800">
                        <a:effectLst/>
                        <a:latin typeface="Inter SemiBold"/>
                        <a:ea typeface="Calibri"/>
                        <a:cs typeface="Times New Roman"/>
                      </a:endParaRPr>
                    </a:p>
                  </a:txBody>
                  <a:tcPr marL="31263" marR="3126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га</a:t>
                      </a:r>
                      <a:endParaRPr lang="ru-RU" sz="800">
                        <a:effectLst/>
                        <a:latin typeface="Inter SemiBold"/>
                        <a:ea typeface="Calibri"/>
                        <a:cs typeface="Times New Roman"/>
                      </a:endParaRPr>
                    </a:p>
                  </a:txBody>
                  <a:tcPr marL="31263" marR="3126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4,195</a:t>
                      </a:r>
                      <a:endParaRPr lang="ru-RU" sz="800" dirty="0">
                        <a:effectLst/>
                        <a:latin typeface="Inter SemiBold"/>
                        <a:ea typeface="Calibri"/>
                        <a:cs typeface="Times New Roman"/>
                      </a:endParaRPr>
                    </a:p>
                  </a:txBody>
                  <a:tcPr marL="31263" marR="3126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1,404</a:t>
                      </a:r>
                      <a:endParaRPr lang="ru-RU" sz="800" dirty="0">
                        <a:effectLst/>
                        <a:latin typeface="Inter SemiBold"/>
                        <a:ea typeface="Calibri"/>
                        <a:cs typeface="Times New Roman"/>
                      </a:endParaRPr>
                    </a:p>
                  </a:txBody>
                  <a:tcPr marL="31263" marR="3126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1,404</a:t>
                      </a:r>
                      <a:endParaRPr lang="ru-RU" sz="800" dirty="0">
                        <a:effectLst/>
                        <a:latin typeface="Inter SemiBold"/>
                        <a:ea typeface="Calibri"/>
                        <a:cs typeface="Times New Roman"/>
                      </a:endParaRPr>
                    </a:p>
                  </a:txBody>
                  <a:tcPr marL="31263" marR="3126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5,20</a:t>
                      </a:r>
                      <a:endParaRPr lang="ru-RU" sz="800">
                        <a:effectLst/>
                        <a:latin typeface="Inter SemiBold"/>
                        <a:ea typeface="Calibri"/>
                        <a:cs typeface="Times New Roman"/>
                      </a:endParaRPr>
                    </a:p>
                  </a:txBody>
                  <a:tcPr marL="31263" marR="3126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5,20</a:t>
                      </a:r>
                      <a:endParaRPr lang="ru-RU" sz="800" dirty="0">
                        <a:effectLst/>
                        <a:latin typeface="Inter SemiBold"/>
                        <a:ea typeface="Calibri"/>
                        <a:cs typeface="Times New Roman"/>
                      </a:endParaRPr>
                    </a:p>
                  </a:txBody>
                  <a:tcPr marL="31263" marR="31263" marT="0" marB="0" anchor="ctr">
                    <a:lnL w="12700" cap="flat" cmpd="sng" algn="ctr">
                      <a:solidFill>
                        <a:srgbClr val="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5,20</a:t>
                      </a:r>
                      <a:endParaRPr lang="ru-RU" sz="800" dirty="0">
                        <a:effectLst/>
                        <a:latin typeface="Inter SemiBold"/>
                        <a:ea typeface="Calibri"/>
                        <a:cs typeface="Times New Roman"/>
                      </a:endParaRPr>
                    </a:p>
                  </a:txBody>
                  <a:tcPr marL="31263" marR="31263" marT="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r>
              <a:tr h="485142">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a:effectLst/>
                          <a:latin typeface="Inter SemiBold"/>
                          <a:ea typeface="Times New Roman"/>
                          <a:cs typeface="Times New Roman"/>
                        </a:rPr>
                        <a:t>доля площади благоустроенных общественных территорий от общей площади общественных  территорий.</a:t>
                      </a:r>
                      <a:endParaRPr lang="ru-RU" sz="800">
                        <a:effectLst/>
                        <a:latin typeface="Inter SemiBold"/>
                        <a:ea typeface="Calibri"/>
                        <a:cs typeface="Times New Roman"/>
                      </a:endParaRPr>
                    </a:p>
                  </a:txBody>
                  <a:tcPr marL="31263" marR="3126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                    </a:t>
                      </a:r>
                      <a:endParaRPr lang="ru-RU" sz="800">
                        <a:effectLst/>
                        <a:latin typeface="Inter SemiBold"/>
                        <a:ea typeface="Calibri"/>
                        <a:cs typeface="Times New Roman"/>
                      </a:endParaRPr>
                    </a:p>
                  </a:txBody>
                  <a:tcPr marL="31263" marR="3126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0,90</a:t>
                      </a:r>
                      <a:endParaRPr lang="ru-RU" sz="800" dirty="0">
                        <a:effectLst/>
                        <a:latin typeface="Inter SemiBold"/>
                        <a:ea typeface="Calibri"/>
                        <a:cs typeface="Times New Roman"/>
                      </a:endParaRPr>
                    </a:p>
                  </a:txBody>
                  <a:tcPr marL="31263" marR="3126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0,90</a:t>
                      </a:r>
                      <a:endParaRPr lang="ru-RU" sz="800">
                        <a:effectLst/>
                        <a:latin typeface="Inter SemiBold"/>
                        <a:ea typeface="Calibri"/>
                        <a:cs typeface="Times New Roman"/>
                      </a:endParaRPr>
                    </a:p>
                  </a:txBody>
                  <a:tcPr marL="31263" marR="3126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0,80</a:t>
                      </a:r>
                      <a:endParaRPr lang="ru-RU" sz="800" dirty="0">
                        <a:effectLst/>
                        <a:latin typeface="Inter SemiBold"/>
                        <a:ea typeface="Calibri"/>
                        <a:cs typeface="Times New Roman"/>
                      </a:endParaRPr>
                    </a:p>
                  </a:txBody>
                  <a:tcPr marL="31263" marR="3126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0,90</a:t>
                      </a:r>
                      <a:endParaRPr lang="ru-RU" sz="800">
                        <a:effectLst/>
                        <a:latin typeface="Inter SemiBold"/>
                        <a:ea typeface="Calibri"/>
                        <a:cs typeface="Times New Roman"/>
                      </a:endParaRPr>
                    </a:p>
                  </a:txBody>
                  <a:tcPr marL="31263" marR="3126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0,90</a:t>
                      </a:r>
                      <a:endParaRPr lang="ru-RU" sz="800" dirty="0">
                        <a:effectLst/>
                        <a:latin typeface="Inter SemiBold"/>
                        <a:ea typeface="Calibri"/>
                        <a:cs typeface="Times New Roman"/>
                      </a:endParaRPr>
                    </a:p>
                  </a:txBody>
                  <a:tcPr marL="31263" marR="31263" marT="0" marB="0" anchor="ctr">
                    <a:lnL w="12700" cap="flat" cmpd="sng" algn="ctr">
                      <a:solidFill>
                        <a:srgbClr val="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0,90</a:t>
                      </a:r>
                      <a:endParaRPr lang="ru-RU" sz="800" dirty="0">
                        <a:effectLst/>
                        <a:latin typeface="Inter SemiBold"/>
                        <a:ea typeface="Calibri"/>
                        <a:cs typeface="Times New Roman"/>
                      </a:endParaRPr>
                    </a:p>
                  </a:txBody>
                  <a:tcPr marL="31263" marR="31263" marT="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r>
              <a:tr h="485142">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dirty="0">
                          <a:effectLst/>
                          <a:latin typeface="Inter SemiBold"/>
                          <a:ea typeface="Times New Roman"/>
                          <a:cs typeface="Times New Roman"/>
                        </a:rPr>
                        <a:t>п</a:t>
                      </a:r>
                      <a:r>
                        <a:rPr lang="ru-RU" sz="800" dirty="0" smtClean="0">
                          <a:effectLst/>
                          <a:latin typeface="Inter SemiBold"/>
                          <a:ea typeface="Times New Roman"/>
                          <a:cs typeface="Times New Roman"/>
                        </a:rPr>
                        <a:t>лощадь  </a:t>
                      </a:r>
                      <a:r>
                        <a:rPr lang="ru-RU" sz="800" dirty="0">
                          <a:effectLst/>
                          <a:latin typeface="Inter SemiBold"/>
                          <a:ea typeface="Times New Roman"/>
                          <a:cs typeface="Times New Roman"/>
                        </a:rPr>
                        <a:t>благоустроенных общественных территорий, приходящихся на 1 жителя муниципального образования</a:t>
                      </a:r>
                      <a:endParaRPr lang="ru-RU" sz="800" dirty="0">
                        <a:effectLst/>
                        <a:latin typeface="Inter SemiBold"/>
                        <a:ea typeface="Calibri"/>
                        <a:cs typeface="Times New Roman"/>
                      </a:endParaRPr>
                    </a:p>
                  </a:txBody>
                  <a:tcPr marL="31263" marR="3126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кв.м.</a:t>
                      </a:r>
                      <a:endParaRPr lang="ru-RU" sz="800">
                        <a:effectLst/>
                        <a:latin typeface="Inter SemiBold"/>
                        <a:ea typeface="Calibri"/>
                        <a:cs typeface="Times New Roman"/>
                      </a:endParaRPr>
                    </a:p>
                  </a:txBody>
                  <a:tcPr marL="31263" marR="3126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2,60</a:t>
                      </a:r>
                      <a:endParaRPr lang="ru-RU" sz="800">
                        <a:effectLst/>
                        <a:latin typeface="Inter SemiBold"/>
                        <a:ea typeface="Calibri"/>
                        <a:cs typeface="Times New Roman"/>
                      </a:endParaRPr>
                    </a:p>
                  </a:txBody>
                  <a:tcPr marL="31263" marR="3126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2,60</a:t>
                      </a:r>
                      <a:endParaRPr lang="ru-RU" sz="800">
                        <a:effectLst/>
                        <a:latin typeface="Inter SemiBold"/>
                        <a:ea typeface="Calibri"/>
                        <a:cs typeface="Times New Roman"/>
                      </a:endParaRPr>
                    </a:p>
                  </a:txBody>
                  <a:tcPr marL="31263" marR="3126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2,3</a:t>
                      </a:r>
                      <a:endParaRPr lang="ru-RU" sz="800" dirty="0">
                        <a:effectLst/>
                        <a:latin typeface="Inter SemiBold"/>
                        <a:ea typeface="Calibri"/>
                        <a:cs typeface="Times New Roman"/>
                      </a:endParaRPr>
                    </a:p>
                  </a:txBody>
                  <a:tcPr marL="31263" marR="3126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2,60</a:t>
                      </a:r>
                      <a:endParaRPr lang="ru-RU" sz="800">
                        <a:effectLst/>
                        <a:latin typeface="Inter SemiBold"/>
                        <a:ea typeface="Calibri"/>
                        <a:cs typeface="Times New Roman"/>
                      </a:endParaRPr>
                    </a:p>
                  </a:txBody>
                  <a:tcPr marL="31263" marR="3126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2,60</a:t>
                      </a:r>
                      <a:endParaRPr lang="ru-RU" sz="800" dirty="0">
                        <a:effectLst/>
                        <a:latin typeface="Inter SemiBold"/>
                        <a:ea typeface="Calibri"/>
                        <a:cs typeface="Times New Roman"/>
                      </a:endParaRPr>
                    </a:p>
                  </a:txBody>
                  <a:tcPr marL="31263" marR="31263" marT="0" marB="0" anchor="ctr">
                    <a:lnL w="12700" cap="flat" cmpd="sng" algn="ctr">
                      <a:solidFill>
                        <a:srgbClr val="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2,60</a:t>
                      </a:r>
                      <a:endParaRPr lang="ru-RU" sz="800" dirty="0">
                        <a:effectLst/>
                        <a:latin typeface="Inter SemiBold"/>
                        <a:ea typeface="Calibri"/>
                        <a:cs typeface="Times New Roman"/>
                      </a:endParaRPr>
                    </a:p>
                  </a:txBody>
                  <a:tcPr marL="31263" marR="31263" marT="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r>
              <a:tr h="485142">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a:effectLst/>
                          <a:latin typeface="Inter SemiBold"/>
                          <a:ea typeface="Times New Roman"/>
                          <a:cs typeface="Times New Roman"/>
                        </a:rPr>
                        <a:t>объем трудового участия заинтересованных лиц в выполнении минимального перечня работ по благоустройству дворовых территорий </a:t>
                      </a:r>
                      <a:endParaRPr lang="ru-RU" sz="800">
                        <a:effectLst/>
                        <a:latin typeface="Inter SemiBold"/>
                        <a:ea typeface="Calibri"/>
                        <a:cs typeface="Times New Roman"/>
                      </a:endParaRPr>
                    </a:p>
                  </a:txBody>
                  <a:tcPr marL="31263" marR="3126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чел.часы</a:t>
                      </a:r>
                      <a:endParaRPr lang="ru-RU" sz="800">
                        <a:effectLst/>
                        <a:latin typeface="Inter SemiBold"/>
                        <a:ea typeface="Calibri"/>
                        <a:cs typeface="Times New Roman"/>
                      </a:endParaRPr>
                    </a:p>
                  </a:txBody>
                  <a:tcPr marL="31263" marR="3126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100,00</a:t>
                      </a:r>
                      <a:endParaRPr lang="ru-RU" sz="800">
                        <a:effectLst/>
                        <a:latin typeface="Inter SemiBold"/>
                        <a:ea typeface="Calibri"/>
                        <a:cs typeface="Times New Roman"/>
                      </a:endParaRPr>
                    </a:p>
                  </a:txBody>
                  <a:tcPr marL="31263" marR="3126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150,00</a:t>
                      </a:r>
                      <a:endParaRPr lang="ru-RU" sz="800" dirty="0">
                        <a:effectLst/>
                        <a:latin typeface="Inter SemiBold"/>
                        <a:ea typeface="Calibri"/>
                        <a:cs typeface="Times New Roman"/>
                      </a:endParaRPr>
                    </a:p>
                  </a:txBody>
                  <a:tcPr marL="31263" marR="3126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130,00</a:t>
                      </a:r>
                      <a:endParaRPr lang="ru-RU" sz="800" dirty="0">
                        <a:effectLst/>
                        <a:latin typeface="Inter SemiBold"/>
                        <a:ea typeface="Calibri"/>
                        <a:cs typeface="Times New Roman"/>
                      </a:endParaRPr>
                    </a:p>
                  </a:txBody>
                  <a:tcPr marL="31263" marR="3126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80,00</a:t>
                      </a:r>
                      <a:endParaRPr lang="ru-RU" sz="800">
                        <a:effectLst/>
                        <a:latin typeface="Inter SemiBold"/>
                        <a:ea typeface="Calibri"/>
                        <a:cs typeface="Times New Roman"/>
                      </a:endParaRPr>
                    </a:p>
                  </a:txBody>
                  <a:tcPr marL="31263" marR="3126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100,00</a:t>
                      </a:r>
                      <a:endParaRPr lang="ru-RU" sz="800" dirty="0">
                        <a:effectLst/>
                        <a:latin typeface="Inter SemiBold"/>
                        <a:ea typeface="Calibri"/>
                        <a:cs typeface="Times New Roman"/>
                      </a:endParaRPr>
                    </a:p>
                  </a:txBody>
                  <a:tcPr marL="31263" marR="31263" marT="0" marB="0" anchor="ctr">
                    <a:lnL w="12700" cap="flat" cmpd="sng" algn="ctr">
                      <a:solidFill>
                        <a:srgbClr val="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100,00</a:t>
                      </a:r>
                      <a:endParaRPr lang="ru-RU" sz="800" dirty="0">
                        <a:effectLst/>
                        <a:latin typeface="Inter SemiBold"/>
                        <a:ea typeface="Calibri"/>
                        <a:cs typeface="Times New Roman"/>
                      </a:endParaRPr>
                    </a:p>
                  </a:txBody>
                  <a:tcPr marL="31263" marR="31263" marT="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r>
              <a:tr h="485142">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nSpc>
                          <a:spcPct val="115000"/>
                        </a:lnSpc>
                        <a:spcAft>
                          <a:spcPts val="0"/>
                        </a:spcAft>
                      </a:pPr>
                      <a:r>
                        <a:rPr lang="ru-RU" sz="800">
                          <a:effectLst/>
                          <a:latin typeface="Inter SemiBold"/>
                          <a:ea typeface="Times New Roman"/>
                          <a:cs typeface="Times New Roman"/>
                        </a:rPr>
                        <a:t>объем трудового участия заинтересованных лиц в выполнении дополнительного перечня работ по благоустройству.</a:t>
                      </a:r>
                      <a:endParaRPr lang="ru-RU" sz="800">
                        <a:effectLst/>
                        <a:latin typeface="Inter SemiBold"/>
                        <a:ea typeface="Calibri"/>
                        <a:cs typeface="Times New Roman"/>
                      </a:endParaRPr>
                    </a:p>
                  </a:txBody>
                  <a:tcPr marL="31263" marR="3126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чел.часы</a:t>
                      </a:r>
                      <a:endParaRPr lang="ru-RU" sz="800">
                        <a:effectLst/>
                        <a:latin typeface="Inter SemiBold"/>
                        <a:ea typeface="Calibri"/>
                        <a:cs typeface="Times New Roman"/>
                      </a:endParaRPr>
                    </a:p>
                  </a:txBody>
                  <a:tcPr marL="31263" marR="3126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a:effectLst/>
                          <a:latin typeface="Inter SemiBold"/>
                          <a:ea typeface="Times New Roman"/>
                          <a:cs typeface="Times New Roman"/>
                        </a:rPr>
                        <a:t>100,00</a:t>
                      </a:r>
                      <a:endParaRPr lang="ru-RU" sz="800">
                        <a:effectLst/>
                        <a:latin typeface="Inter SemiBold"/>
                        <a:ea typeface="Calibri"/>
                        <a:cs typeface="Times New Roman"/>
                      </a:endParaRPr>
                    </a:p>
                  </a:txBody>
                  <a:tcPr marL="31263" marR="3126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150,00</a:t>
                      </a:r>
                      <a:endParaRPr lang="ru-RU" sz="800" dirty="0">
                        <a:effectLst/>
                        <a:latin typeface="Inter SemiBold"/>
                        <a:ea typeface="Calibri"/>
                        <a:cs typeface="Times New Roman"/>
                      </a:endParaRPr>
                    </a:p>
                  </a:txBody>
                  <a:tcPr marL="31263" marR="3126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130,00</a:t>
                      </a:r>
                      <a:endParaRPr lang="ru-RU" sz="800" dirty="0">
                        <a:effectLst/>
                        <a:latin typeface="Inter SemiBold"/>
                        <a:ea typeface="Calibri"/>
                        <a:cs typeface="Times New Roman"/>
                      </a:endParaRPr>
                    </a:p>
                  </a:txBody>
                  <a:tcPr marL="31263" marR="3126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a:effectLst/>
                          <a:latin typeface="Inter SemiBold"/>
                          <a:ea typeface="Times New Roman"/>
                          <a:cs typeface="Times New Roman"/>
                        </a:rPr>
                        <a:t>80,00</a:t>
                      </a:r>
                      <a:endParaRPr lang="ru-RU" sz="800" dirty="0">
                        <a:effectLst/>
                        <a:latin typeface="Inter SemiBold"/>
                        <a:ea typeface="Calibri"/>
                        <a:cs typeface="Times New Roman"/>
                      </a:endParaRPr>
                    </a:p>
                  </a:txBody>
                  <a:tcPr marL="31263" marR="3126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100,00</a:t>
                      </a:r>
                      <a:endParaRPr lang="ru-RU" sz="800" dirty="0">
                        <a:effectLst/>
                        <a:latin typeface="Inter SemiBold"/>
                        <a:ea typeface="Calibri"/>
                        <a:cs typeface="Times New Roman"/>
                      </a:endParaRPr>
                    </a:p>
                  </a:txBody>
                  <a:tcPr marL="31263" marR="31263" marT="0" marB="0" anchor="ctr">
                    <a:lnL w="12700" cap="flat" cmpd="sng" algn="ctr">
                      <a:solidFill>
                        <a:srgbClr val="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Trebuchet MS"/>
                          <a:sym typeface="Arial"/>
                        </a:defRPr>
                      </a:lvl9pPr>
                    </a:lstStyle>
                    <a:p>
                      <a:pPr algn="ctr">
                        <a:lnSpc>
                          <a:spcPct val="115000"/>
                        </a:lnSpc>
                        <a:spcAft>
                          <a:spcPts val="0"/>
                        </a:spcAft>
                      </a:pPr>
                      <a:r>
                        <a:rPr lang="ru-RU" sz="800" dirty="0" smtClean="0">
                          <a:effectLst/>
                          <a:latin typeface="Inter SemiBold"/>
                          <a:ea typeface="Times New Roman"/>
                          <a:cs typeface="Times New Roman"/>
                        </a:rPr>
                        <a:t>100,00</a:t>
                      </a:r>
                      <a:endParaRPr lang="ru-RU" sz="800" dirty="0">
                        <a:effectLst/>
                        <a:latin typeface="Inter SemiBold"/>
                        <a:ea typeface="Calibri"/>
                        <a:cs typeface="Times New Roman"/>
                      </a:endParaRPr>
                    </a:p>
                  </a:txBody>
                  <a:tcPr marL="31263" marR="31263" marT="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5" name="Прямоугольник 4"/>
          <p:cNvSpPr/>
          <p:nvPr/>
        </p:nvSpPr>
        <p:spPr>
          <a:xfrm>
            <a:off x="274320" y="97599"/>
            <a:ext cx="8511540" cy="276999"/>
          </a:xfrm>
          <a:prstGeom prst="rect">
            <a:avLst/>
          </a:prstGeom>
        </p:spPr>
        <p:txBody>
          <a:bodyPr wrap="square">
            <a:spAutoFit/>
          </a:bodyPr>
          <a:lstStyle/>
          <a:p>
            <a:pPr algn="ctr"/>
            <a:r>
              <a:rPr lang="ru-RU" sz="1200" b="1" dirty="0">
                <a:solidFill>
                  <a:schemeClr val="tx1">
                    <a:lumMod val="75000"/>
                  </a:schemeClr>
                </a:solidFill>
                <a:latin typeface="Be Vietnam Pro"/>
                <a:ea typeface="Be Vietnam Pro"/>
                <a:cs typeface="Be Vietnam Pro"/>
              </a:rPr>
              <a:t>Основные результаты муниципальной программы </a:t>
            </a:r>
            <a:r>
              <a:rPr lang="ru-RU" sz="1200" b="1" dirty="0" smtClean="0">
                <a:solidFill>
                  <a:schemeClr val="tx1">
                    <a:lumMod val="75000"/>
                  </a:schemeClr>
                </a:solidFill>
                <a:latin typeface="Be Vietnam Pro"/>
                <a:ea typeface="Be Vietnam Pro"/>
                <a:cs typeface="Be Vietnam Pro"/>
              </a:rPr>
              <a:t>«</a:t>
            </a:r>
            <a:r>
              <a:rPr lang="ru-RU" sz="1200" b="1" dirty="0">
                <a:solidFill>
                  <a:schemeClr val="tx1">
                    <a:lumMod val="75000"/>
                  </a:schemeClr>
                </a:solidFill>
                <a:latin typeface="Be Vietnam Pro"/>
                <a:ea typeface="Be Vietnam Pro"/>
                <a:cs typeface="Be Vietnam Pro"/>
                <a:sym typeface="Be Vietnam Pro"/>
              </a:rPr>
              <a:t>Комфортная городская среда»</a:t>
            </a:r>
          </a:p>
        </p:txBody>
      </p:sp>
    </p:spTree>
    <p:extLst>
      <p:ext uri="{BB962C8B-B14F-4D97-AF65-F5344CB8AC3E}">
        <p14:creationId xmlns:p14="http://schemas.microsoft.com/office/powerpoint/2010/main" val="3770355492"/>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ctrTitle"/>
          </p:nvPr>
        </p:nvSpPr>
        <p:spPr>
          <a:xfrm>
            <a:off x="385313" y="135467"/>
            <a:ext cx="8476891" cy="455891"/>
          </a:xfrm>
        </p:spPr>
        <p:txBody>
          <a:bodyPr/>
          <a:lstStyle/>
          <a:p>
            <a:pPr algn="ctr"/>
            <a:r>
              <a:rPr lang="ru-RU" sz="1400" dirty="0">
                <a:solidFill>
                  <a:schemeClr val="tx1">
                    <a:lumMod val="75000"/>
                  </a:schemeClr>
                </a:solidFill>
              </a:rPr>
              <a:t>Сведения об общественно-значимых проектах, реализуемых за счет бюджетных средств </a:t>
            </a:r>
            <a:r>
              <a:rPr lang="ru-RU" sz="1400" dirty="0" smtClean="0">
                <a:solidFill>
                  <a:schemeClr val="tx1">
                    <a:lumMod val="75000"/>
                  </a:schemeClr>
                </a:solidFill>
              </a:rPr>
              <a:t/>
            </a:r>
            <a:br>
              <a:rPr lang="ru-RU" sz="1400" dirty="0" smtClean="0">
                <a:solidFill>
                  <a:schemeClr val="tx1">
                    <a:lumMod val="75000"/>
                  </a:schemeClr>
                </a:solidFill>
              </a:rPr>
            </a:br>
            <a:r>
              <a:rPr lang="ru-RU" sz="1400" dirty="0" smtClean="0">
                <a:solidFill>
                  <a:schemeClr val="tx1">
                    <a:lumMod val="75000"/>
                  </a:schemeClr>
                </a:solidFill>
              </a:rPr>
              <a:t>на </a:t>
            </a:r>
            <a:r>
              <a:rPr lang="ru-RU" sz="1400" dirty="0">
                <a:solidFill>
                  <a:schemeClr val="tx1">
                    <a:lumMod val="75000"/>
                  </a:schemeClr>
                </a:solidFill>
              </a:rPr>
              <a:t>территории Увинского района </a:t>
            </a:r>
          </a:p>
        </p:txBody>
      </p:sp>
      <p:sp>
        <p:nvSpPr>
          <p:cNvPr id="5" name="Прямоугольник 4"/>
          <p:cNvSpPr/>
          <p:nvPr/>
        </p:nvSpPr>
        <p:spPr>
          <a:xfrm>
            <a:off x="316302" y="515158"/>
            <a:ext cx="8545902" cy="4799775"/>
          </a:xfrm>
          <a:prstGeom prst="rect">
            <a:avLst/>
          </a:prstGeom>
        </p:spPr>
        <p:txBody>
          <a:bodyPr wrap="square">
            <a:spAutoFit/>
          </a:bodyPr>
          <a:lstStyle/>
          <a:p>
            <a:pPr marL="357188">
              <a:lnSpc>
                <a:spcPct val="115000"/>
              </a:lnSpc>
            </a:pPr>
            <a:r>
              <a:rPr lang="ru-RU" b="1" dirty="0" smtClean="0">
                <a:solidFill>
                  <a:srgbClr val="C00000"/>
                </a:solidFill>
                <a:latin typeface="Inter SemiBold"/>
                <a:ea typeface="Calibri"/>
                <a:cs typeface="Times New Roman"/>
              </a:rPr>
              <a:t>202</a:t>
            </a:r>
            <a:r>
              <a:rPr lang="en-US" b="1" dirty="0" smtClean="0">
                <a:solidFill>
                  <a:srgbClr val="C00000"/>
                </a:solidFill>
                <a:latin typeface="Inter SemiBold"/>
                <a:ea typeface="Calibri"/>
                <a:cs typeface="Times New Roman"/>
              </a:rPr>
              <a:t>3</a:t>
            </a:r>
            <a:r>
              <a:rPr lang="ru-RU" b="1" dirty="0" smtClean="0">
                <a:solidFill>
                  <a:srgbClr val="C00000"/>
                </a:solidFill>
                <a:latin typeface="Inter SemiBold"/>
                <a:ea typeface="Calibri"/>
                <a:cs typeface="Times New Roman"/>
              </a:rPr>
              <a:t> год</a:t>
            </a:r>
            <a:endParaRPr lang="en-US" b="1" dirty="0" smtClean="0">
              <a:solidFill>
                <a:srgbClr val="C00000"/>
              </a:solidFill>
              <a:latin typeface="Inter SemiBold"/>
              <a:ea typeface="Calibri"/>
              <a:cs typeface="Times New Roman"/>
            </a:endParaRPr>
          </a:p>
          <a:p>
            <a:pPr marL="342900" lvl="0" indent="-342900">
              <a:lnSpc>
                <a:spcPct val="115000"/>
              </a:lnSpc>
              <a:buFont typeface="Symbol"/>
              <a:buChar char=""/>
            </a:pPr>
            <a:r>
              <a:rPr lang="ru-RU" sz="1000" b="1" dirty="0">
                <a:latin typeface="Inter SemiBold"/>
                <a:ea typeface="Calibri"/>
                <a:cs typeface="Times New Roman"/>
              </a:rPr>
              <a:t>Стадион МОУ </a:t>
            </a:r>
            <a:r>
              <a:rPr lang="ru-RU" sz="1000" b="1" dirty="0" err="1">
                <a:latin typeface="Inter SemiBold"/>
                <a:ea typeface="Calibri"/>
                <a:cs typeface="Times New Roman"/>
              </a:rPr>
              <a:t>Увинская</a:t>
            </a:r>
            <a:r>
              <a:rPr lang="ru-RU" sz="1000" b="1" dirty="0">
                <a:latin typeface="Inter SemiBold"/>
                <a:ea typeface="Calibri"/>
                <a:cs typeface="Times New Roman"/>
              </a:rPr>
              <a:t> СОШ №1 – 33,7 </a:t>
            </a:r>
            <a:r>
              <a:rPr lang="ru-RU" sz="1000" b="1" dirty="0" err="1">
                <a:latin typeface="Inter SemiBold"/>
                <a:ea typeface="Calibri"/>
                <a:cs typeface="Times New Roman"/>
              </a:rPr>
              <a:t>млн.руб</a:t>
            </a:r>
            <a:r>
              <a:rPr lang="ru-RU" sz="1000" b="1" dirty="0">
                <a:latin typeface="Inter SemiBold"/>
                <a:ea typeface="Calibri"/>
                <a:cs typeface="Times New Roman"/>
              </a:rPr>
              <a:t>.</a:t>
            </a:r>
            <a:endParaRPr lang="ru-RU" sz="1000" dirty="0">
              <a:latin typeface="Inter SemiBold"/>
              <a:ea typeface="Calibri"/>
              <a:cs typeface="Times New Roman"/>
            </a:endParaRPr>
          </a:p>
          <a:p>
            <a:pPr marL="342900" lvl="0" indent="-342900">
              <a:lnSpc>
                <a:spcPct val="115000"/>
              </a:lnSpc>
              <a:buFont typeface="Symbol"/>
              <a:buChar char=""/>
            </a:pPr>
            <a:r>
              <a:rPr lang="ru-RU" sz="1000" b="1" dirty="0">
                <a:latin typeface="Inter SemiBold"/>
                <a:ea typeface="Calibri"/>
                <a:cs typeface="Times New Roman"/>
              </a:rPr>
              <a:t>Строительство сетей водоснабжения </a:t>
            </a:r>
            <a:r>
              <a:rPr lang="ru-RU" sz="1000" b="1" dirty="0" err="1">
                <a:latin typeface="Inter SemiBold"/>
                <a:ea typeface="Calibri"/>
                <a:cs typeface="Times New Roman"/>
              </a:rPr>
              <a:t>мкр</a:t>
            </a:r>
            <a:r>
              <a:rPr lang="ru-RU" sz="1000" b="1" dirty="0">
                <a:latin typeface="Inter SemiBold"/>
                <a:ea typeface="Calibri"/>
                <a:cs typeface="Times New Roman"/>
              </a:rPr>
              <a:t>. Удмуртская </a:t>
            </a:r>
            <a:r>
              <a:rPr lang="ru-RU" sz="1000" b="1" dirty="0" err="1">
                <a:latin typeface="Inter SemiBold"/>
                <a:ea typeface="Calibri"/>
                <a:cs typeface="Times New Roman"/>
              </a:rPr>
              <a:t>Тукля</a:t>
            </a:r>
            <a:r>
              <a:rPr lang="ru-RU" sz="1000" b="1" dirty="0">
                <a:latin typeface="Inter SemiBold"/>
                <a:ea typeface="Calibri"/>
                <a:cs typeface="Times New Roman"/>
              </a:rPr>
              <a:t> в п. </a:t>
            </a:r>
            <a:r>
              <a:rPr lang="ru-RU" sz="1000" b="1" dirty="0" err="1">
                <a:latin typeface="Inter SemiBold"/>
                <a:ea typeface="Calibri"/>
                <a:cs typeface="Times New Roman"/>
              </a:rPr>
              <a:t>Ува</a:t>
            </a:r>
            <a:r>
              <a:rPr lang="ru-RU" sz="1000" b="1" dirty="0">
                <a:latin typeface="Inter SemiBold"/>
                <a:ea typeface="Calibri"/>
                <a:cs typeface="Times New Roman"/>
              </a:rPr>
              <a:t> </a:t>
            </a:r>
            <a:r>
              <a:rPr lang="ru-RU" sz="1000" b="1" dirty="0" err="1">
                <a:latin typeface="Inter SemiBold"/>
                <a:ea typeface="Calibri"/>
                <a:cs typeface="Times New Roman"/>
              </a:rPr>
              <a:t>Увинского</a:t>
            </a:r>
            <a:r>
              <a:rPr lang="ru-RU" sz="1000" b="1" dirty="0">
                <a:latin typeface="Inter SemiBold"/>
                <a:ea typeface="Calibri"/>
                <a:cs typeface="Times New Roman"/>
              </a:rPr>
              <a:t> района Удмуртской Республики 41,6 </a:t>
            </a:r>
            <a:r>
              <a:rPr lang="ru-RU" sz="1000" b="1" dirty="0" err="1">
                <a:latin typeface="Inter SemiBold"/>
                <a:ea typeface="Calibri"/>
                <a:cs typeface="Times New Roman"/>
              </a:rPr>
              <a:t>млн.руб</a:t>
            </a:r>
            <a:r>
              <a:rPr lang="ru-RU" sz="1000" b="1" dirty="0">
                <a:latin typeface="Inter SemiBold"/>
                <a:ea typeface="Calibri"/>
                <a:cs typeface="Times New Roman"/>
              </a:rPr>
              <a:t>.</a:t>
            </a:r>
            <a:endParaRPr lang="ru-RU" sz="1000" dirty="0">
              <a:latin typeface="Inter SemiBold"/>
              <a:ea typeface="Calibri"/>
              <a:cs typeface="Times New Roman"/>
            </a:endParaRPr>
          </a:p>
          <a:p>
            <a:pPr marL="342900" lvl="0" indent="-342900">
              <a:lnSpc>
                <a:spcPct val="115000"/>
              </a:lnSpc>
              <a:buFont typeface="Symbol"/>
              <a:buChar char=""/>
            </a:pPr>
            <a:r>
              <a:rPr lang="ru-RU" sz="1000" b="1" dirty="0">
                <a:latin typeface="Inter SemiBold"/>
                <a:ea typeface="Calibri"/>
                <a:cs typeface="Times New Roman"/>
              </a:rPr>
              <a:t>Культурно-досуговый центр в селе </a:t>
            </a:r>
            <a:r>
              <a:rPr lang="ru-RU" sz="1000" b="1" dirty="0" err="1">
                <a:latin typeface="Inter SemiBold"/>
                <a:ea typeface="Calibri"/>
                <a:cs typeface="Times New Roman"/>
              </a:rPr>
              <a:t>Каркалай</a:t>
            </a:r>
            <a:r>
              <a:rPr lang="ru-RU" sz="1000" b="1" dirty="0">
                <a:latin typeface="Inter SemiBold"/>
                <a:ea typeface="Calibri"/>
                <a:cs typeface="Times New Roman"/>
              </a:rPr>
              <a:t> (УЦОК) 58,5 </a:t>
            </a:r>
            <a:r>
              <a:rPr lang="ru-RU" sz="1000" b="1" dirty="0" err="1">
                <a:latin typeface="Inter SemiBold"/>
                <a:ea typeface="Calibri"/>
                <a:cs typeface="Times New Roman"/>
              </a:rPr>
              <a:t>млн.руб</a:t>
            </a:r>
            <a:r>
              <a:rPr lang="ru-RU" sz="1000" b="1" dirty="0">
                <a:latin typeface="Inter SemiBold"/>
                <a:ea typeface="Calibri"/>
                <a:cs typeface="Times New Roman"/>
              </a:rPr>
              <a:t>.</a:t>
            </a:r>
            <a:endParaRPr lang="ru-RU" sz="1000" dirty="0">
              <a:latin typeface="Inter SemiBold"/>
              <a:ea typeface="Calibri"/>
              <a:cs typeface="Times New Roman"/>
            </a:endParaRPr>
          </a:p>
          <a:p>
            <a:pPr marL="342900" lvl="0" indent="-342900">
              <a:lnSpc>
                <a:spcPct val="115000"/>
              </a:lnSpc>
              <a:buFont typeface="Symbol"/>
              <a:buChar char=""/>
            </a:pPr>
            <a:r>
              <a:rPr lang="ru-RU" sz="1000" b="1" dirty="0">
                <a:latin typeface="Inter SemiBold"/>
                <a:ea typeface="Calibri"/>
                <a:cs typeface="Times New Roman"/>
              </a:rPr>
              <a:t>Строительство очистных сооружений в </a:t>
            </a:r>
            <a:r>
              <a:rPr lang="ru-RU" sz="1000" b="1" dirty="0" err="1">
                <a:latin typeface="Inter SemiBold"/>
                <a:ea typeface="Calibri"/>
                <a:cs typeface="Times New Roman"/>
              </a:rPr>
              <a:t>с.Каркалай</a:t>
            </a:r>
            <a:r>
              <a:rPr lang="ru-RU" sz="1000" b="1" dirty="0">
                <a:latin typeface="Inter SemiBold"/>
                <a:ea typeface="Calibri"/>
                <a:cs typeface="Times New Roman"/>
              </a:rPr>
              <a:t> (ПИР)-4,9 </a:t>
            </a:r>
            <a:r>
              <a:rPr lang="ru-RU" sz="1000" b="1" dirty="0" err="1">
                <a:latin typeface="Inter SemiBold"/>
                <a:ea typeface="Calibri"/>
                <a:cs typeface="Times New Roman"/>
              </a:rPr>
              <a:t>млн.руб</a:t>
            </a:r>
            <a:r>
              <a:rPr lang="ru-RU" sz="1000" b="1" dirty="0">
                <a:latin typeface="Inter SemiBold"/>
                <a:ea typeface="Calibri"/>
                <a:cs typeface="Times New Roman"/>
              </a:rPr>
              <a:t>.</a:t>
            </a:r>
            <a:endParaRPr lang="ru-RU" sz="1000" dirty="0">
              <a:latin typeface="Inter SemiBold"/>
              <a:ea typeface="Calibri"/>
              <a:cs typeface="Times New Roman"/>
            </a:endParaRPr>
          </a:p>
          <a:p>
            <a:pPr marL="342900" lvl="0" indent="-342900">
              <a:lnSpc>
                <a:spcPct val="115000"/>
              </a:lnSpc>
              <a:buFont typeface="Symbol"/>
              <a:buChar char=""/>
            </a:pPr>
            <a:r>
              <a:rPr lang="ru-RU" sz="1000" b="1" dirty="0">
                <a:latin typeface="Inter SemiBold"/>
                <a:ea typeface="Calibri"/>
                <a:cs typeface="Times New Roman"/>
              </a:rPr>
              <a:t>Культурно-досуговый центр в </a:t>
            </a:r>
            <a:r>
              <a:rPr lang="ru-RU" sz="1000" b="1" dirty="0" err="1">
                <a:latin typeface="Inter SemiBold"/>
                <a:ea typeface="Calibri"/>
                <a:cs typeface="Times New Roman"/>
              </a:rPr>
              <a:t>с.Каркалай</a:t>
            </a:r>
            <a:r>
              <a:rPr lang="ru-RU" sz="1000" b="1" dirty="0">
                <a:latin typeface="Inter SemiBold"/>
                <a:ea typeface="Calibri"/>
                <a:cs typeface="Times New Roman"/>
              </a:rPr>
              <a:t> (ПИР) - 4,9 </a:t>
            </a:r>
            <a:r>
              <a:rPr lang="ru-RU" sz="1000" b="1" dirty="0" err="1">
                <a:latin typeface="Inter SemiBold"/>
                <a:ea typeface="Calibri"/>
                <a:cs typeface="Times New Roman"/>
              </a:rPr>
              <a:t>млн.руб</a:t>
            </a:r>
            <a:r>
              <a:rPr lang="ru-RU" sz="1000" b="1" dirty="0">
                <a:latin typeface="Inter SemiBold"/>
                <a:ea typeface="Calibri"/>
                <a:cs typeface="Times New Roman"/>
              </a:rPr>
              <a:t>.</a:t>
            </a:r>
            <a:endParaRPr lang="ru-RU" sz="1000" dirty="0">
              <a:latin typeface="Inter SemiBold"/>
              <a:ea typeface="Calibri"/>
              <a:cs typeface="Times New Roman"/>
            </a:endParaRPr>
          </a:p>
          <a:p>
            <a:pPr marL="342900" lvl="0" indent="-342900">
              <a:lnSpc>
                <a:spcPct val="115000"/>
              </a:lnSpc>
              <a:buFont typeface="Symbol"/>
              <a:buChar char=""/>
            </a:pPr>
            <a:r>
              <a:rPr lang="ru-RU" sz="1000" b="1" dirty="0">
                <a:latin typeface="Inter SemiBold"/>
                <a:ea typeface="Calibri"/>
                <a:cs typeface="Times New Roman"/>
              </a:rPr>
              <a:t>Реконструкция мостового перехода через </a:t>
            </a:r>
            <a:r>
              <a:rPr lang="ru-RU" sz="1000" b="1" dirty="0" err="1">
                <a:latin typeface="Inter SemiBold"/>
                <a:ea typeface="Calibri"/>
                <a:cs typeface="Times New Roman"/>
              </a:rPr>
              <a:t>р.Ува</a:t>
            </a:r>
            <a:r>
              <a:rPr lang="ru-RU" sz="1000" b="1" dirty="0">
                <a:latin typeface="Inter SemiBold"/>
                <a:ea typeface="Calibri"/>
                <a:cs typeface="Times New Roman"/>
              </a:rPr>
              <a:t> на </a:t>
            </a:r>
            <a:r>
              <a:rPr lang="ru-RU" sz="1000" b="1" dirty="0" err="1">
                <a:latin typeface="Inter SemiBold"/>
                <a:ea typeface="Calibri"/>
                <a:cs typeface="Times New Roman"/>
              </a:rPr>
              <a:t>ул.Заводская</a:t>
            </a:r>
            <a:r>
              <a:rPr lang="ru-RU" sz="1000" b="1" dirty="0">
                <a:latin typeface="Inter SemiBold"/>
                <a:ea typeface="Calibri"/>
                <a:cs typeface="Times New Roman"/>
              </a:rPr>
              <a:t> (ПИР) - 6,1 </a:t>
            </a:r>
            <a:r>
              <a:rPr lang="ru-RU" sz="1000" b="1" dirty="0" err="1">
                <a:latin typeface="Inter SemiBold"/>
                <a:ea typeface="Calibri"/>
                <a:cs typeface="Times New Roman"/>
              </a:rPr>
              <a:t>млн.руб</a:t>
            </a:r>
            <a:r>
              <a:rPr lang="ru-RU" sz="1000" b="1" dirty="0">
                <a:latin typeface="Inter SemiBold"/>
                <a:ea typeface="Calibri"/>
                <a:cs typeface="Times New Roman"/>
              </a:rPr>
              <a:t>.</a:t>
            </a:r>
            <a:endParaRPr lang="ru-RU" sz="1000" dirty="0">
              <a:latin typeface="Inter SemiBold"/>
              <a:ea typeface="Calibri"/>
              <a:cs typeface="Times New Roman"/>
            </a:endParaRPr>
          </a:p>
          <a:p>
            <a:pPr marL="342900" lvl="0" indent="-342900">
              <a:lnSpc>
                <a:spcPct val="115000"/>
              </a:lnSpc>
              <a:buFont typeface="Symbol"/>
              <a:buChar char=""/>
            </a:pPr>
            <a:r>
              <a:rPr lang="ru-RU" sz="1000" b="1" dirty="0">
                <a:latin typeface="Inter SemiBold"/>
                <a:ea typeface="Calibri"/>
                <a:cs typeface="Times New Roman"/>
              </a:rPr>
              <a:t>Благоустройство общественной территории "Парк деревянных скульптур" в </a:t>
            </a:r>
            <a:r>
              <a:rPr lang="ru-RU" sz="1000" b="1" dirty="0" err="1">
                <a:latin typeface="Inter SemiBold"/>
                <a:ea typeface="Calibri"/>
                <a:cs typeface="Times New Roman"/>
              </a:rPr>
              <a:t>п.Ува</a:t>
            </a:r>
            <a:r>
              <a:rPr lang="ru-RU" sz="1000" b="1" dirty="0">
                <a:latin typeface="Inter SemiBold"/>
                <a:ea typeface="Calibri"/>
                <a:cs typeface="Times New Roman"/>
              </a:rPr>
              <a:t> (2 этап)-7,9 </a:t>
            </a:r>
            <a:r>
              <a:rPr lang="ru-RU" sz="1000" b="1" dirty="0" err="1">
                <a:latin typeface="Inter SemiBold"/>
                <a:ea typeface="Calibri"/>
                <a:cs typeface="Times New Roman"/>
              </a:rPr>
              <a:t>млн.руб</a:t>
            </a:r>
            <a:r>
              <a:rPr lang="ru-RU" sz="1000" b="1" dirty="0">
                <a:latin typeface="Inter SemiBold"/>
                <a:ea typeface="Calibri"/>
                <a:cs typeface="Times New Roman"/>
              </a:rPr>
              <a:t>.</a:t>
            </a:r>
            <a:endParaRPr lang="ru-RU" sz="1000" dirty="0">
              <a:latin typeface="Inter SemiBold"/>
              <a:ea typeface="Calibri"/>
              <a:cs typeface="Times New Roman"/>
            </a:endParaRPr>
          </a:p>
          <a:p>
            <a:pPr marL="342900" lvl="0" indent="-342900">
              <a:lnSpc>
                <a:spcPct val="115000"/>
              </a:lnSpc>
              <a:buFont typeface="Symbol"/>
              <a:buChar char=""/>
            </a:pPr>
            <a:r>
              <a:rPr lang="ru-RU" sz="1000" b="1" dirty="0">
                <a:latin typeface="Inter SemiBold"/>
                <a:ea typeface="Calibri"/>
                <a:cs typeface="Times New Roman"/>
              </a:rPr>
              <a:t>Капитальный ремонт МОУ "</a:t>
            </a:r>
            <a:r>
              <a:rPr lang="ru-RU" sz="1000" b="1" dirty="0" err="1">
                <a:latin typeface="Inter SemiBold"/>
                <a:ea typeface="Calibri"/>
                <a:cs typeface="Times New Roman"/>
              </a:rPr>
              <a:t>Увинская</a:t>
            </a:r>
            <a:r>
              <a:rPr lang="ru-RU" sz="1000" b="1" dirty="0">
                <a:latin typeface="Inter SemiBold"/>
                <a:ea typeface="Calibri"/>
                <a:cs typeface="Times New Roman"/>
              </a:rPr>
              <a:t> СОШ №4"- 17 </a:t>
            </a:r>
            <a:r>
              <a:rPr lang="ru-RU" sz="1000" b="1" dirty="0" err="1">
                <a:latin typeface="Inter SemiBold"/>
                <a:ea typeface="Calibri"/>
                <a:cs typeface="Times New Roman"/>
              </a:rPr>
              <a:t>млн.руб</a:t>
            </a:r>
            <a:r>
              <a:rPr lang="ru-RU" sz="1000" b="1" dirty="0">
                <a:latin typeface="Inter SemiBold"/>
                <a:ea typeface="Calibri"/>
                <a:cs typeface="Times New Roman"/>
              </a:rPr>
              <a:t>.</a:t>
            </a:r>
            <a:endParaRPr lang="ru-RU" sz="1000" dirty="0">
              <a:latin typeface="Inter SemiBold"/>
              <a:ea typeface="Calibri"/>
              <a:cs typeface="Times New Roman"/>
            </a:endParaRPr>
          </a:p>
          <a:p>
            <a:pPr marL="342900" lvl="0" indent="-342900">
              <a:lnSpc>
                <a:spcPct val="115000"/>
              </a:lnSpc>
              <a:buFont typeface="Symbol"/>
              <a:buChar char=""/>
            </a:pPr>
            <a:r>
              <a:rPr lang="ru-RU" sz="1000" b="1" dirty="0">
                <a:latin typeface="Inter SemiBold"/>
                <a:ea typeface="Calibri"/>
                <a:cs typeface="Times New Roman"/>
              </a:rPr>
              <a:t>Водоснабжение нового микрорайона "Южный" в п. </a:t>
            </a:r>
            <a:r>
              <a:rPr lang="ru-RU" sz="1000" b="1" dirty="0" err="1">
                <a:latin typeface="Inter SemiBold"/>
                <a:ea typeface="Calibri"/>
                <a:cs typeface="Times New Roman"/>
              </a:rPr>
              <a:t>Ува</a:t>
            </a:r>
            <a:r>
              <a:rPr lang="ru-RU" sz="1000" b="1" dirty="0">
                <a:latin typeface="Inter SemiBold"/>
                <a:ea typeface="Calibri"/>
                <a:cs typeface="Times New Roman"/>
              </a:rPr>
              <a:t> </a:t>
            </a:r>
            <a:r>
              <a:rPr lang="ru-RU" sz="1000" b="1" dirty="0" err="1">
                <a:latin typeface="Inter SemiBold"/>
                <a:ea typeface="Calibri"/>
                <a:cs typeface="Times New Roman"/>
              </a:rPr>
              <a:t>Увинского</a:t>
            </a:r>
            <a:r>
              <a:rPr lang="ru-RU" sz="1000" b="1" dirty="0">
                <a:latin typeface="Inter SemiBold"/>
                <a:ea typeface="Calibri"/>
                <a:cs typeface="Times New Roman"/>
              </a:rPr>
              <a:t> района Удмуртской Республики – 28,8 </a:t>
            </a:r>
            <a:r>
              <a:rPr lang="ru-RU" sz="1000" b="1" dirty="0" err="1">
                <a:latin typeface="Inter SemiBold"/>
                <a:ea typeface="Calibri"/>
                <a:cs typeface="Times New Roman"/>
              </a:rPr>
              <a:t>млн.руб</a:t>
            </a:r>
            <a:r>
              <a:rPr lang="ru-RU" sz="1000" b="1" dirty="0">
                <a:latin typeface="Inter SemiBold"/>
                <a:ea typeface="Calibri"/>
                <a:cs typeface="Times New Roman"/>
              </a:rPr>
              <a:t>.</a:t>
            </a:r>
            <a:endParaRPr lang="ru-RU" sz="1000" dirty="0">
              <a:latin typeface="Inter SemiBold"/>
              <a:ea typeface="Calibri"/>
              <a:cs typeface="Times New Roman"/>
            </a:endParaRPr>
          </a:p>
          <a:p>
            <a:pPr marL="342900" lvl="0" indent="-342900">
              <a:lnSpc>
                <a:spcPct val="115000"/>
              </a:lnSpc>
              <a:buFont typeface="Symbol"/>
              <a:buChar char=""/>
            </a:pPr>
            <a:r>
              <a:rPr lang="ru-RU" sz="1000" b="1" dirty="0">
                <a:latin typeface="Inter SemiBold"/>
                <a:ea typeface="Calibri"/>
                <a:cs typeface="Times New Roman"/>
              </a:rPr>
              <a:t>Многофункциональная спортивная площадка в пос. Ува-13,1 </a:t>
            </a:r>
            <a:r>
              <a:rPr lang="ru-RU" sz="1000" b="1" dirty="0" err="1">
                <a:latin typeface="Inter SemiBold"/>
                <a:ea typeface="Calibri"/>
                <a:cs typeface="Times New Roman"/>
              </a:rPr>
              <a:t>млн.руб</a:t>
            </a:r>
            <a:r>
              <a:rPr lang="ru-RU" sz="1000" b="1" dirty="0">
                <a:latin typeface="Inter SemiBold"/>
                <a:ea typeface="Calibri"/>
                <a:cs typeface="Times New Roman"/>
              </a:rPr>
              <a:t>.</a:t>
            </a:r>
            <a:endParaRPr lang="ru-RU" sz="1000" dirty="0">
              <a:latin typeface="Inter SemiBold"/>
              <a:ea typeface="Calibri"/>
              <a:cs typeface="Times New Roman"/>
            </a:endParaRPr>
          </a:p>
          <a:p>
            <a:pPr>
              <a:lnSpc>
                <a:spcPct val="115000"/>
              </a:lnSpc>
            </a:pPr>
            <a:r>
              <a:rPr lang="ru-RU" sz="1000" b="1" dirty="0">
                <a:latin typeface="Inter SemiBold"/>
                <a:ea typeface="Calibri"/>
                <a:cs typeface="Times New Roman"/>
              </a:rPr>
              <a:t> </a:t>
            </a:r>
            <a:endParaRPr lang="ru-RU" sz="1000" dirty="0">
              <a:latin typeface="Inter SemiBold"/>
              <a:ea typeface="Calibri"/>
              <a:cs typeface="Times New Roman"/>
            </a:endParaRPr>
          </a:p>
          <a:p>
            <a:pPr marL="355600">
              <a:lnSpc>
                <a:spcPct val="115000"/>
              </a:lnSpc>
            </a:pPr>
            <a:r>
              <a:rPr lang="ru-RU" b="1" dirty="0" smtClean="0">
                <a:solidFill>
                  <a:srgbClr val="C00000"/>
                </a:solidFill>
                <a:latin typeface="Inter SemiBold"/>
                <a:ea typeface="Calibri"/>
                <a:cs typeface="Times New Roman"/>
              </a:rPr>
              <a:t>202</a:t>
            </a:r>
            <a:r>
              <a:rPr lang="en-US" b="1" dirty="0" smtClean="0">
                <a:solidFill>
                  <a:srgbClr val="C00000"/>
                </a:solidFill>
                <a:latin typeface="Inter SemiBold"/>
                <a:ea typeface="Calibri"/>
                <a:cs typeface="Times New Roman"/>
              </a:rPr>
              <a:t>4</a:t>
            </a:r>
            <a:r>
              <a:rPr lang="ru-RU" b="1" dirty="0" smtClean="0">
                <a:solidFill>
                  <a:srgbClr val="C00000"/>
                </a:solidFill>
                <a:latin typeface="Inter SemiBold"/>
                <a:ea typeface="Calibri"/>
                <a:cs typeface="Times New Roman"/>
              </a:rPr>
              <a:t> год</a:t>
            </a:r>
            <a:endParaRPr lang="en-US" b="1" dirty="0" smtClean="0">
              <a:solidFill>
                <a:srgbClr val="C00000"/>
              </a:solidFill>
              <a:latin typeface="Inter SemiBold"/>
              <a:ea typeface="Calibri"/>
              <a:cs typeface="Times New Roman"/>
            </a:endParaRPr>
          </a:p>
          <a:p>
            <a:pPr marL="342900" lvl="0" indent="-342900">
              <a:lnSpc>
                <a:spcPct val="115000"/>
              </a:lnSpc>
              <a:buFont typeface="Symbol"/>
              <a:buChar char=""/>
            </a:pPr>
            <a:r>
              <a:rPr lang="ru-RU" sz="1000" b="1" dirty="0">
                <a:latin typeface="Inter SemiBold"/>
                <a:ea typeface="Calibri"/>
                <a:cs typeface="Times New Roman"/>
              </a:rPr>
              <a:t>Капитальный ремонт МОУ "</a:t>
            </a:r>
            <a:r>
              <a:rPr lang="ru-RU" sz="1000" b="1" dirty="0" err="1">
                <a:latin typeface="Inter SemiBold"/>
                <a:ea typeface="Calibri"/>
                <a:cs typeface="Times New Roman"/>
              </a:rPr>
              <a:t>Увинская</a:t>
            </a:r>
            <a:r>
              <a:rPr lang="ru-RU" sz="1000" b="1" dirty="0">
                <a:latin typeface="Inter SemiBold"/>
                <a:ea typeface="Calibri"/>
                <a:cs typeface="Times New Roman"/>
              </a:rPr>
              <a:t> СОШ №2 – 238,9 </a:t>
            </a:r>
            <a:r>
              <a:rPr lang="ru-RU" sz="1000" b="1" dirty="0" err="1">
                <a:latin typeface="Inter SemiBold"/>
                <a:ea typeface="Calibri"/>
                <a:cs typeface="Times New Roman"/>
              </a:rPr>
              <a:t>мл.руб</a:t>
            </a:r>
            <a:endParaRPr lang="ru-RU" sz="1000" b="1" dirty="0">
              <a:latin typeface="Inter SemiBold"/>
              <a:ea typeface="Calibri"/>
              <a:cs typeface="Times New Roman"/>
            </a:endParaRPr>
          </a:p>
          <a:p>
            <a:pPr marL="342900" lvl="0" indent="-342900">
              <a:lnSpc>
                <a:spcPct val="115000"/>
              </a:lnSpc>
              <a:buFont typeface="Symbol"/>
              <a:buChar char=""/>
            </a:pPr>
            <a:r>
              <a:rPr lang="ru-RU" sz="1000" b="1" dirty="0">
                <a:latin typeface="Inter SemiBold"/>
                <a:ea typeface="Calibri"/>
                <a:cs typeface="Times New Roman"/>
              </a:rPr>
              <a:t>Благоустройство общественной территории "Парк деревянных скульптур" в </a:t>
            </a:r>
            <a:r>
              <a:rPr lang="ru-RU" sz="1000" b="1" dirty="0" err="1">
                <a:latin typeface="Inter SemiBold"/>
                <a:ea typeface="Calibri"/>
                <a:cs typeface="Times New Roman"/>
              </a:rPr>
              <a:t>п.Ува</a:t>
            </a:r>
            <a:r>
              <a:rPr lang="ru-RU" sz="1000" b="1" dirty="0">
                <a:latin typeface="Inter SemiBold"/>
                <a:ea typeface="Calibri"/>
                <a:cs typeface="Times New Roman"/>
              </a:rPr>
              <a:t> (3 этап) – 7,2 млн. руб.</a:t>
            </a:r>
          </a:p>
          <a:p>
            <a:pPr marL="342900" lvl="0" indent="-342900">
              <a:lnSpc>
                <a:spcPct val="115000"/>
              </a:lnSpc>
              <a:buFont typeface="Symbol"/>
              <a:buChar char=""/>
            </a:pPr>
            <a:r>
              <a:rPr lang="ru-RU" sz="1000" b="1" dirty="0">
                <a:latin typeface="Inter SemiBold"/>
                <a:ea typeface="Calibri"/>
                <a:cs typeface="Times New Roman"/>
              </a:rPr>
              <a:t>Капитальный ремонт районного дома культуры </a:t>
            </a:r>
            <a:r>
              <a:rPr lang="ru-RU" sz="1000" b="1" dirty="0" err="1">
                <a:latin typeface="Inter SemiBold"/>
                <a:ea typeface="Calibri"/>
                <a:cs typeface="Times New Roman"/>
              </a:rPr>
              <a:t>п.Ува</a:t>
            </a:r>
            <a:r>
              <a:rPr lang="ru-RU" sz="1000" b="1" dirty="0">
                <a:latin typeface="Inter SemiBold"/>
                <a:ea typeface="Calibri"/>
                <a:cs typeface="Times New Roman"/>
              </a:rPr>
              <a:t>- 11,8 </a:t>
            </a:r>
            <a:r>
              <a:rPr lang="ru-RU" sz="1000" b="1" dirty="0" err="1">
                <a:latin typeface="Inter SemiBold"/>
                <a:ea typeface="Calibri"/>
                <a:cs typeface="Times New Roman"/>
              </a:rPr>
              <a:t>млн.руб</a:t>
            </a:r>
            <a:r>
              <a:rPr lang="ru-RU" sz="1000" b="1" dirty="0">
                <a:latin typeface="Inter SemiBold"/>
                <a:ea typeface="Calibri"/>
                <a:cs typeface="Times New Roman"/>
              </a:rPr>
              <a:t>.</a:t>
            </a:r>
          </a:p>
          <a:p>
            <a:pPr marL="342900" lvl="0" indent="-342900">
              <a:lnSpc>
                <a:spcPct val="115000"/>
              </a:lnSpc>
              <a:buFont typeface="Symbol"/>
              <a:buChar char=""/>
            </a:pPr>
            <a:r>
              <a:rPr lang="ru-RU" sz="1000" b="1" dirty="0">
                <a:latin typeface="Inter SemiBold"/>
                <a:ea typeface="Calibri"/>
                <a:cs typeface="Times New Roman"/>
              </a:rPr>
              <a:t>Обеспечение комплексного развития сельских территорий (оказание финансовой поддержки при исполнении расходных обязательств муниципальных образований по строительству жилья, предоставляемого по договору найма жилого помещения, строительство 7 домов)- 27,3 </a:t>
            </a:r>
            <a:r>
              <a:rPr lang="ru-RU" sz="1000" b="1" dirty="0" err="1">
                <a:latin typeface="Inter SemiBold"/>
                <a:ea typeface="Calibri"/>
                <a:cs typeface="Times New Roman"/>
              </a:rPr>
              <a:t>млн.руб</a:t>
            </a:r>
            <a:r>
              <a:rPr lang="ru-RU" sz="1000" b="1" dirty="0">
                <a:latin typeface="Inter SemiBold"/>
                <a:ea typeface="Calibri"/>
                <a:cs typeface="Times New Roman"/>
              </a:rPr>
              <a:t>.</a:t>
            </a:r>
          </a:p>
          <a:p>
            <a:pPr marL="342900" lvl="0" indent="-342900">
              <a:lnSpc>
                <a:spcPct val="115000"/>
              </a:lnSpc>
              <a:buFont typeface="Symbol"/>
              <a:buChar char=""/>
            </a:pPr>
            <a:r>
              <a:rPr lang="ru-RU" sz="1000" b="1" dirty="0">
                <a:latin typeface="Inter SemiBold"/>
                <a:ea typeface="Calibri"/>
                <a:cs typeface="Times New Roman"/>
              </a:rPr>
              <a:t>Обустройство тропы здоровья в пос. </a:t>
            </a:r>
            <a:r>
              <a:rPr lang="ru-RU" sz="1000" b="1" dirty="0" err="1">
                <a:latin typeface="Inter SemiBold"/>
                <a:ea typeface="Calibri"/>
                <a:cs typeface="Times New Roman"/>
              </a:rPr>
              <a:t>Ува</a:t>
            </a:r>
            <a:r>
              <a:rPr lang="ru-RU" sz="1000" b="1" dirty="0">
                <a:latin typeface="Inter SemiBold"/>
                <a:ea typeface="Calibri"/>
                <a:cs typeface="Times New Roman"/>
              </a:rPr>
              <a:t> -2,1 </a:t>
            </a:r>
            <a:r>
              <a:rPr lang="ru-RU" sz="1000" b="1" dirty="0" err="1">
                <a:latin typeface="Inter SemiBold"/>
                <a:ea typeface="Calibri"/>
                <a:cs typeface="Times New Roman"/>
              </a:rPr>
              <a:t>млн.руб</a:t>
            </a:r>
            <a:r>
              <a:rPr lang="ru-RU" sz="1000" b="1" dirty="0">
                <a:latin typeface="Inter SemiBold"/>
                <a:ea typeface="Calibri"/>
                <a:cs typeface="Times New Roman"/>
              </a:rPr>
              <a:t>.</a:t>
            </a:r>
          </a:p>
          <a:p>
            <a:pPr marL="342900" lvl="0" indent="-342900">
              <a:lnSpc>
                <a:spcPct val="115000"/>
              </a:lnSpc>
              <a:buFont typeface="Symbol"/>
              <a:buChar char=""/>
            </a:pPr>
            <a:r>
              <a:rPr lang="ru-RU" sz="1000" b="1" dirty="0">
                <a:latin typeface="Inter SemiBold"/>
                <a:ea typeface="Calibri"/>
                <a:cs typeface="Times New Roman"/>
              </a:rPr>
              <a:t>Обустройство велодорожки в д. </a:t>
            </a:r>
            <a:r>
              <a:rPr lang="ru-RU" sz="1000" b="1" dirty="0" err="1">
                <a:latin typeface="Inter SemiBold"/>
                <a:ea typeface="Calibri"/>
                <a:cs typeface="Times New Roman"/>
              </a:rPr>
              <a:t>Кулябино</a:t>
            </a:r>
            <a:r>
              <a:rPr lang="ru-RU" sz="1000" b="1" dirty="0">
                <a:latin typeface="Inter SemiBold"/>
                <a:ea typeface="Calibri"/>
                <a:cs typeface="Times New Roman"/>
              </a:rPr>
              <a:t> </a:t>
            </a:r>
            <a:r>
              <a:rPr lang="ru-RU" sz="1000" b="1" dirty="0" err="1">
                <a:latin typeface="Inter SemiBold"/>
                <a:ea typeface="Calibri"/>
                <a:cs typeface="Times New Roman"/>
              </a:rPr>
              <a:t>Увинского</a:t>
            </a:r>
            <a:r>
              <a:rPr lang="ru-RU" sz="1000" b="1" dirty="0">
                <a:latin typeface="Inter SemiBold"/>
                <a:ea typeface="Calibri"/>
                <a:cs typeface="Times New Roman"/>
              </a:rPr>
              <a:t> района- 2 </a:t>
            </a:r>
            <a:r>
              <a:rPr lang="ru-RU" sz="1000" b="1" dirty="0" err="1">
                <a:latin typeface="Inter SemiBold"/>
                <a:ea typeface="Calibri"/>
                <a:cs typeface="Times New Roman"/>
              </a:rPr>
              <a:t>млн.руб</a:t>
            </a:r>
            <a:r>
              <a:rPr lang="ru-RU" sz="1000" b="1" dirty="0">
                <a:latin typeface="Inter SemiBold"/>
                <a:ea typeface="Calibri"/>
                <a:cs typeface="Times New Roman"/>
              </a:rPr>
              <a:t>.</a:t>
            </a:r>
          </a:p>
          <a:p>
            <a:pPr marL="342900" lvl="0" indent="-342900">
              <a:lnSpc>
                <a:spcPct val="115000"/>
              </a:lnSpc>
              <a:buFont typeface="Symbol"/>
              <a:buChar char=""/>
            </a:pPr>
            <a:r>
              <a:rPr lang="ru-RU" sz="1000" b="1" dirty="0">
                <a:latin typeface="Inter SemiBold"/>
                <a:ea typeface="Calibri"/>
                <a:cs typeface="Times New Roman"/>
              </a:rPr>
              <a:t>Благоустройство территории памятника "Землякам, погибшим в годы ВОВ" в с. Рябово </a:t>
            </a:r>
            <a:r>
              <a:rPr lang="ru-RU" sz="1000" b="1" dirty="0" err="1">
                <a:latin typeface="Inter SemiBold"/>
                <a:ea typeface="Calibri"/>
                <a:cs typeface="Times New Roman"/>
              </a:rPr>
              <a:t>Увинского</a:t>
            </a:r>
            <a:r>
              <a:rPr lang="ru-RU" sz="1000" b="1" dirty="0">
                <a:latin typeface="Inter SemiBold"/>
                <a:ea typeface="Calibri"/>
                <a:cs typeface="Times New Roman"/>
              </a:rPr>
              <a:t> района – 1,4 </a:t>
            </a:r>
            <a:r>
              <a:rPr lang="ru-RU" sz="1000" b="1" dirty="0" err="1">
                <a:latin typeface="Inter SemiBold"/>
                <a:ea typeface="Calibri"/>
                <a:cs typeface="Times New Roman"/>
              </a:rPr>
              <a:t>млн.руб</a:t>
            </a:r>
            <a:r>
              <a:rPr lang="ru-RU" sz="1000" b="1" dirty="0">
                <a:latin typeface="Inter SemiBold"/>
                <a:ea typeface="Calibri"/>
                <a:cs typeface="Times New Roman"/>
              </a:rPr>
              <a:t>.</a:t>
            </a:r>
          </a:p>
          <a:p>
            <a:pPr marL="342900" lvl="0" indent="-342900">
              <a:lnSpc>
                <a:spcPct val="115000"/>
              </a:lnSpc>
              <a:buFont typeface="Symbol"/>
              <a:buChar char=""/>
            </a:pPr>
            <a:r>
              <a:rPr lang="ru-RU" sz="1000" b="1" dirty="0">
                <a:latin typeface="Inter SemiBold"/>
                <a:ea typeface="Calibri"/>
                <a:cs typeface="Times New Roman"/>
              </a:rPr>
              <a:t>Благоустройство стадиона с. </a:t>
            </a:r>
            <a:r>
              <a:rPr lang="ru-RU" sz="1000" b="1" dirty="0" err="1">
                <a:latin typeface="Inter SemiBold"/>
                <a:ea typeface="Calibri"/>
                <a:cs typeface="Times New Roman"/>
              </a:rPr>
              <a:t>Булай</a:t>
            </a:r>
            <a:r>
              <a:rPr lang="ru-RU" sz="1000" b="1" dirty="0">
                <a:latin typeface="Inter SemiBold"/>
                <a:ea typeface="Calibri"/>
                <a:cs typeface="Times New Roman"/>
              </a:rPr>
              <a:t> – 1,9 </a:t>
            </a:r>
            <a:r>
              <a:rPr lang="ru-RU" sz="1000" b="1" dirty="0" err="1">
                <a:latin typeface="Inter SemiBold"/>
                <a:ea typeface="Calibri"/>
                <a:cs typeface="Times New Roman"/>
              </a:rPr>
              <a:t>млн.руб</a:t>
            </a:r>
            <a:r>
              <a:rPr lang="ru-RU" sz="1000" b="1" dirty="0">
                <a:latin typeface="Inter SemiBold"/>
                <a:ea typeface="Calibri"/>
                <a:cs typeface="Times New Roman"/>
              </a:rPr>
              <a:t>.</a:t>
            </a:r>
          </a:p>
          <a:p>
            <a:pPr marL="342900" lvl="0" indent="-342900">
              <a:lnSpc>
                <a:spcPct val="115000"/>
              </a:lnSpc>
              <a:buFont typeface="Symbol"/>
              <a:buChar char=""/>
            </a:pPr>
            <a:r>
              <a:rPr lang="ru-RU" sz="1000" b="1" dirty="0">
                <a:latin typeface="Inter SemiBold"/>
                <a:ea typeface="Calibri"/>
                <a:cs typeface="Times New Roman"/>
              </a:rPr>
              <a:t>Реконструкция мостового перехода через р. </a:t>
            </a:r>
            <a:r>
              <a:rPr lang="ru-RU" sz="1000" b="1" dirty="0" err="1">
                <a:latin typeface="Inter SemiBold"/>
                <a:ea typeface="Calibri"/>
                <a:cs typeface="Times New Roman"/>
              </a:rPr>
              <a:t>Ува</a:t>
            </a:r>
            <a:r>
              <a:rPr lang="ru-RU" sz="1000" b="1" dirty="0">
                <a:latin typeface="Inter SemiBold"/>
                <a:ea typeface="Calibri"/>
                <a:cs typeface="Times New Roman"/>
              </a:rPr>
              <a:t> в п. </a:t>
            </a:r>
            <a:r>
              <a:rPr lang="ru-RU" sz="1000" b="1" dirty="0" err="1">
                <a:latin typeface="Inter SemiBold"/>
                <a:ea typeface="Calibri"/>
                <a:cs typeface="Times New Roman"/>
              </a:rPr>
              <a:t>Ува</a:t>
            </a:r>
            <a:r>
              <a:rPr lang="ru-RU" sz="1000" b="1" dirty="0">
                <a:latin typeface="Inter SemiBold"/>
                <a:ea typeface="Calibri"/>
                <a:cs typeface="Times New Roman"/>
              </a:rPr>
              <a:t> ул. </a:t>
            </a:r>
            <a:r>
              <a:rPr lang="ru-RU" sz="1000" b="1" dirty="0" smtClean="0">
                <a:latin typeface="Inter SemiBold"/>
                <a:ea typeface="Calibri"/>
                <a:cs typeface="Times New Roman"/>
              </a:rPr>
              <a:t>Заводская (проектные работы) – 1,2 </a:t>
            </a:r>
            <a:r>
              <a:rPr lang="ru-RU" sz="1000" b="1" dirty="0" err="1">
                <a:latin typeface="Inter SemiBold"/>
                <a:ea typeface="Calibri"/>
                <a:cs typeface="Times New Roman"/>
              </a:rPr>
              <a:t>млн.руб</a:t>
            </a:r>
            <a:r>
              <a:rPr lang="ru-RU" sz="1000" b="1" dirty="0">
                <a:latin typeface="Inter SemiBold"/>
                <a:ea typeface="Calibri"/>
                <a:cs typeface="Times New Roman"/>
              </a:rPr>
              <a:t>.</a:t>
            </a:r>
          </a:p>
          <a:p>
            <a:pPr marL="450215">
              <a:lnSpc>
                <a:spcPct val="115000"/>
              </a:lnSpc>
            </a:pPr>
            <a:endParaRPr lang="ru-RU" sz="1000" dirty="0">
              <a:latin typeface="Inter SemiBold"/>
              <a:ea typeface="Calibri"/>
              <a:cs typeface="Times New Roman"/>
            </a:endParaRPr>
          </a:p>
        </p:txBody>
      </p:sp>
    </p:spTree>
    <p:extLst>
      <p:ext uri="{BB962C8B-B14F-4D97-AF65-F5344CB8AC3E}">
        <p14:creationId xmlns:p14="http://schemas.microsoft.com/office/powerpoint/2010/main" val="4054616100"/>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3141" y="88899"/>
            <a:ext cx="4340225" cy="4962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945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71999" y="88899"/>
            <a:ext cx="4498975" cy="2646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9460"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72000" y="2735262"/>
            <a:ext cx="4498975" cy="2316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940052711"/>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ctrTitle"/>
          </p:nvPr>
        </p:nvSpPr>
        <p:spPr>
          <a:xfrm>
            <a:off x="327802" y="0"/>
            <a:ext cx="8614913" cy="1210734"/>
          </a:xfrm>
        </p:spPr>
        <p:txBody>
          <a:bodyPr/>
          <a:lstStyle/>
          <a:p>
            <a:pPr algn="ctr"/>
            <a:r>
              <a:rPr lang="ru-RU" sz="1200" dirty="0"/>
              <a:t>ПУБЛИЧНЫЕ СЛУШАНИЯ</a:t>
            </a:r>
            <a:br>
              <a:rPr lang="ru-RU" sz="1200" dirty="0"/>
            </a:br>
            <a:r>
              <a:rPr lang="ru-RU" sz="1200" dirty="0"/>
              <a:t>	</a:t>
            </a:r>
            <a:r>
              <a:rPr lang="ru-RU" sz="1200" dirty="0">
                <a:solidFill>
                  <a:schemeClr val="accent5">
                    <a:lumMod val="10000"/>
                  </a:schemeClr>
                </a:solidFill>
              </a:rPr>
              <a:t>Публичные слушания проекта решения «О бюджете муниципального образования «Муниципальный округ Увинский район Удмуртской Республики» на </a:t>
            </a:r>
            <a:r>
              <a:rPr lang="ru-RU" sz="1200" dirty="0" smtClean="0">
                <a:solidFill>
                  <a:schemeClr val="accent5">
                    <a:lumMod val="10000"/>
                  </a:schemeClr>
                </a:solidFill>
              </a:rPr>
              <a:t>2026 </a:t>
            </a:r>
            <a:r>
              <a:rPr lang="ru-RU" sz="1200" dirty="0">
                <a:solidFill>
                  <a:schemeClr val="accent5">
                    <a:lumMod val="10000"/>
                  </a:schemeClr>
                </a:solidFill>
              </a:rPr>
              <a:t>год и на плановый период </a:t>
            </a:r>
            <a:r>
              <a:rPr lang="ru-RU" sz="1200" dirty="0" smtClean="0">
                <a:solidFill>
                  <a:schemeClr val="accent5">
                    <a:lumMod val="10000"/>
                  </a:schemeClr>
                </a:solidFill>
              </a:rPr>
              <a:t>2027 </a:t>
            </a:r>
            <a:r>
              <a:rPr lang="ru-RU" sz="1200" dirty="0">
                <a:solidFill>
                  <a:schemeClr val="accent5">
                    <a:lumMod val="10000"/>
                  </a:schemeClr>
                </a:solidFill>
              </a:rPr>
              <a:t>и </a:t>
            </a:r>
            <a:r>
              <a:rPr lang="ru-RU" sz="1200" dirty="0" smtClean="0">
                <a:solidFill>
                  <a:schemeClr val="accent5">
                    <a:lumMod val="10000"/>
                  </a:schemeClr>
                </a:solidFill>
              </a:rPr>
              <a:t>2028 </a:t>
            </a:r>
            <a:r>
              <a:rPr lang="ru-RU" sz="1200" dirty="0">
                <a:solidFill>
                  <a:schemeClr val="accent5">
                    <a:lumMod val="10000"/>
                  </a:schemeClr>
                </a:solidFill>
              </a:rPr>
              <a:t>годов» проводятся </a:t>
            </a:r>
            <a:r>
              <a:rPr lang="ru-RU" sz="1200" u="sng" dirty="0" smtClean="0">
                <a:solidFill>
                  <a:schemeClr val="accent5">
                    <a:lumMod val="10000"/>
                  </a:schemeClr>
                </a:solidFill>
              </a:rPr>
              <a:t>27 </a:t>
            </a:r>
            <a:r>
              <a:rPr lang="ru-RU" sz="1200" u="sng" dirty="0">
                <a:solidFill>
                  <a:schemeClr val="accent5">
                    <a:lumMod val="10000"/>
                  </a:schemeClr>
                </a:solidFill>
              </a:rPr>
              <a:t>ноября </a:t>
            </a:r>
            <a:r>
              <a:rPr lang="ru-RU" sz="1200" u="sng" dirty="0" smtClean="0">
                <a:solidFill>
                  <a:schemeClr val="accent5">
                    <a:lumMod val="10000"/>
                  </a:schemeClr>
                </a:solidFill>
              </a:rPr>
              <a:t>2025 </a:t>
            </a:r>
            <a:r>
              <a:rPr lang="ru-RU" sz="1200" u="sng" dirty="0">
                <a:solidFill>
                  <a:schemeClr val="accent5">
                    <a:lumMod val="10000"/>
                  </a:schemeClr>
                </a:solidFill>
              </a:rPr>
              <a:t>года в 17:00 часов</a:t>
            </a:r>
            <a:r>
              <a:rPr lang="ru-RU" sz="1200" dirty="0">
                <a:solidFill>
                  <a:schemeClr val="accent5">
                    <a:lumMod val="10000"/>
                  </a:schemeClr>
                </a:solidFill>
              </a:rPr>
              <a:t> в зале заседаний Администрации муниципального образования «Муниципальный округ Увинский район Удмуртской Республики» </a:t>
            </a:r>
            <a:br>
              <a:rPr lang="ru-RU" sz="1200" dirty="0">
                <a:solidFill>
                  <a:schemeClr val="accent5">
                    <a:lumMod val="10000"/>
                  </a:schemeClr>
                </a:solidFill>
              </a:rPr>
            </a:br>
            <a:r>
              <a:rPr lang="ru-RU" sz="1200" dirty="0">
                <a:solidFill>
                  <a:schemeClr val="accent5">
                    <a:lumMod val="10000"/>
                  </a:schemeClr>
                </a:solidFill>
              </a:rPr>
              <a:t>ОТКРЫТЫЕ ГОСУДАРСТВЕННЫЕ И МУНИЦИПАЛЬНЫЕ ИНФОРМАЦИОННЫЕ </a:t>
            </a:r>
            <a:r>
              <a:rPr lang="ru-RU" sz="1200" dirty="0" smtClean="0">
                <a:solidFill>
                  <a:schemeClr val="accent5">
                    <a:lumMod val="10000"/>
                  </a:schemeClr>
                </a:solidFill>
              </a:rPr>
              <a:t>РЕСУРСЫ</a:t>
            </a:r>
            <a:endParaRPr lang="ru-RU" sz="1200" dirty="0">
              <a:solidFill>
                <a:schemeClr val="accent5">
                  <a:lumMod val="10000"/>
                </a:schemeClr>
              </a:solidFill>
            </a:endParaRPr>
          </a:p>
        </p:txBody>
      </p:sp>
      <p:graphicFrame>
        <p:nvGraphicFramePr>
          <p:cNvPr id="5" name="Объект 4"/>
          <p:cNvGraphicFramePr>
            <a:graphicFrameLocks noChangeAspect="1"/>
          </p:cNvGraphicFramePr>
          <p:nvPr>
            <p:extLst>
              <p:ext uri="{D42A27DB-BD31-4B8C-83A1-F6EECF244321}">
                <p14:modId xmlns:p14="http://schemas.microsoft.com/office/powerpoint/2010/main" val="866183772"/>
              </p:ext>
            </p:extLst>
          </p:nvPr>
        </p:nvGraphicFramePr>
        <p:xfrm>
          <a:off x="440375" y="2647549"/>
          <a:ext cx="1235635" cy="408636"/>
        </p:xfrm>
        <a:graphic>
          <a:graphicData uri="http://schemas.openxmlformats.org/presentationml/2006/ole">
            <mc:AlternateContent xmlns:mc="http://schemas.openxmlformats.org/markup-compatibility/2006">
              <mc:Choice xmlns:v="urn:schemas-microsoft-com:vml" Requires="v">
                <p:oleObj spid="_x0000_s13787" name="Точечный рисунок" r:id="rId3" imgW="1628571" imgH="638264" progId="Paint.Picture">
                  <p:embed/>
                </p:oleObj>
              </mc:Choice>
              <mc:Fallback>
                <p:oleObj name="Точечный рисунок" r:id="rId3" imgW="1628571" imgH="638264" progId="Paint.Picture">
                  <p:embed/>
                  <p:pic>
                    <p:nvPicPr>
                      <p:cNvPr id="0" name="Object 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0375" y="2647549"/>
                        <a:ext cx="1235635" cy="408636"/>
                      </a:xfrm>
                      <a:prstGeom prst="rect">
                        <a:avLst/>
                      </a:prstGeom>
                      <a:noFill/>
                    </p:spPr>
                  </p:pic>
                </p:oleObj>
              </mc:Fallback>
            </mc:AlternateContent>
          </a:graphicData>
        </a:graphic>
      </p:graphicFrame>
      <p:graphicFrame>
        <p:nvGraphicFramePr>
          <p:cNvPr id="6" name="Таблица 5"/>
          <p:cNvGraphicFramePr>
            <a:graphicFrameLocks noGrp="1"/>
          </p:cNvGraphicFramePr>
          <p:nvPr>
            <p:extLst>
              <p:ext uri="{D42A27DB-BD31-4B8C-83A1-F6EECF244321}">
                <p14:modId xmlns:p14="http://schemas.microsoft.com/office/powerpoint/2010/main" val="67648552"/>
              </p:ext>
            </p:extLst>
          </p:nvPr>
        </p:nvGraphicFramePr>
        <p:xfrm>
          <a:off x="1693262" y="1339969"/>
          <a:ext cx="7243704" cy="3515095"/>
        </p:xfrm>
        <a:graphic>
          <a:graphicData uri="http://schemas.openxmlformats.org/drawingml/2006/table">
            <a:tbl>
              <a:tblPr firstRow="1" firstCol="1" bandRow="1"/>
              <a:tblGrid>
                <a:gridCol w="2913244"/>
                <a:gridCol w="1253705"/>
                <a:gridCol w="911525"/>
                <a:gridCol w="2165230"/>
              </a:tblGrid>
              <a:tr h="575098">
                <a:tc>
                  <a:txBody>
                    <a:bodyPr/>
                    <a:lstStyle/>
                    <a:p>
                      <a:pPr>
                        <a:lnSpc>
                          <a:spcPct val="115000"/>
                        </a:lnSpc>
                        <a:spcAft>
                          <a:spcPts val="0"/>
                        </a:spcAft>
                        <a:tabLst>
                          <a:tab pos="1010920" algn="l"/>
                          <a:tab pos="2153920" algn="l"/>
                        </a:tabLst>
                      </a:pPr>
                      <a:r>
                        <a:rPr lang="ru-RU" sz="900" b="1" dirty="0">
                          <a:effectLst/>
                          <a:latin typeface="Inter SemiBold"/>
                          <a:ea typeface="Calibri"/>
                          <a:cs typeface="Times New Roman"/>
                          <a:hlinkClick r:id="rId5"/>
                        </a:rPr>
                        <a:t>Президент </a:t>
                      </a:r>
                      <a:r>
                        <a:rPr lang="ru-RU" sz="900" b="1" u="none" strike="noStrike" dirty="0">
                          <a:effectLst/>
                          <a:latin typeface="Inter SemiBold"/>
                          <a:ea typeface="Calibri"/>
                          <a:cs typeface="Times New Roman"/>
                          <a:hlinkClick r:id="rId5"/>
                        </a:rPr>
                        <a:t>Российской </a:t>
                      </a:r>
                      <a:r>
                        <a:rPr lang="ru-RU" sz="900" b="1" u="none" strike="noStrike" dirty="0" smtClean="0">
                          <a:effectLst/>
                          <a:latin typeface="Inter SemiBold"/>
                          <a:ea typeface="Calibri"/>
                          <a:cs typeface="Times New Roman"/>
                          <a:hlinkClick r:id="rId5"/>
                        </a:rPr>
                        <a:t>Федерации</a:t>
                      </a:r>
                      <a:endParaRPr lang="ru-RU" sz="900" b="1" dirty="0">
                        <a:effectLst/>
                        <a:latin typeface="Inter SemiBold"/>
                        <a:ea typeface="Calibri"/>
                        <a:cs typeface="Times New Roman"/>
                      </a:endParaRPr>
                    </a:p>
                    <a:p>
                      <a:pPr>
                        <a:lnSpc>
                          <a:spcPct val="115000"/>
                        </a:lnSpc>
                        <a:spcAft>
                          <a:spcPts val="0"/>
                        </a:spcAft>
                        <a:tabLst>
                          <a:tab pos="1010920" algn="l"/>
                          <a:tab pos="2153920" algn="l"/>
                        </a:tabLst>
                      </a:pPr>
                      <a:r>
                        <a:rPr lang="ru-RU" sz="900" b="1" u="sng" dirty="0" err="1">
                          <a:effectLst/>
                          <a:latin typeface="Inter SemiBold"/>
                          <a:ea typeface="Calibri"/>
                          <a:cs typeface="Times New Roman"/>
                        </a:rPr>
                        <a:t>ww</a:t>
                      </a:r>
                      <a:r>
                        <a:rPr lang="ru-RU" sz="900" b="1" u="sng" dirty="0" err="1">
                          <a:solidFill>
                            <a:srgbClr val="000000"/>
                          </a:solidFill>
                          <a:effectLst/>
                          <a:latin typeface="Inter SemiBold"/>
                          <a:ea typeface="Calibri"/>
                          <a:cs typeface="Times New Roman"/>
                        </a:rPr>
                        <a:t>w</a:t>
                      </a:r>
                      <a:r>
                        <a:rPr lang="ru-RU" sz="900" b="1" u="sng" dirty="0">
                          <a:solidFill>
                            <a:srgbClr val="000000"/>
                          </a:solidFill>
                          <a:effectLst/>
                          <a:latin typeface="Inter SemiBold"/>
                          <a:ea typeface="Calibri"/>
                          <a:cs typeface="Times New Roman"/>
                        </a:rPr>
                        <a:t>. </a:t>
                      </a:r>
                      <a:r>
                        <a:rPr lang="ru-RU" sz="900" b="1" u="sng" dirty="0" smtClean="0">
                          <a:solidFill>
                            <a:srgbClr val="000000"/>
                          </a:solidFill>
                          <a:effectLst/>
                          <a:latin typeface="Inter SemiBold"/>
                          <a:ea typeface="Calibri"/>
                          <a:cs typeface="Times New Roman"/>
                        </a:rPr>
                        <a:t>kremlin.ru</a:t>
                      </a:r>
                      <a:endParaRPr lang="ru-RU" sz="900" b="1" dirty="0">
                        <a:effectLst/>
                        <a:latin typeface="Inter SemiBold"/>
                        <a:ea typeface="Calibri"/>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tabLst>
                          <a:tab pos="1010920" algn="l"/>
                          <a:tab pos="2153920" algn="l"/>
                        </a:tabLst>
                      </a:pPr>
                      <a:endParaRPr lang="ru-RU" sz="900" b="1" dirty="0">
                        <a:effectLst/>
                        <a:latin typeface="Inter SemiBold"/>
                        <a:ea typeface="Calibri"/>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nSpc>
                          <a:spcPct val="115000"/>
                        </a:lnSpc>
                        <a:spcAft>
                          <a:spcPts val="1000"/>
                        </a:spcAft>
                        <a:tabLst>
                          <a:tab pos="1010920" algn="l"/>
                          <a:tab pos="2153920" algn="l"/>
                        </a:tabLst>
                      </a:pPr>
                      <a:r>
                        <a:rPr lang="ru-RU" sz="900" b="1" dirty="0" smtClean="0">
                          <a:solidFill>
                            <a:srgbClr val="000000"/>
                          </a:solidFill>
                          <a:effectLst/>
                          <a:latin typeface="+mn-lt"/>
                          <a:ea typeface="Calibri"/>
                          <a:cs typeface="Times New Roman"/>
                        </a:rPr>
                        <a:t>Электронный портал государственных услуг</a:t>
                      </a:r>
                      <a:endParaRPr lang="ru-RU" sz="800" dirty="0" smtClean="0">
                        <a:effectLst/>
                        <a:latin typeface="Calibri"/>
                        <a:ea typeface="Calibri"/>
                        <a:cs typeface="Times New Roman"/>
                      </a:endParaRPr>
                    </a:p>
                    <a:p>
                      <a:pPr>
                        <a:lnSpc>
                          <a:spcPct val="115000"/>
                        </a:lnSpc>
                        <a:spcAft>
                          <a:spcPts val="1000"/>
                        </a:spcAft>
                        <a:tabLst>
                          <a:tab pos="1010920" algn="l"/>
                          <a:tab pos="2153920" algn="l"/>
                        </a:tabLst>
                      </a:pPr>
                      <a:r>
                        <a:rPr lang="en-US" sz="900" b="1" u="sng" dirty="0" smtClean="0">
                          <a:solidFill>
                            <a:srgbClr val="000000"/>
                          </a:solidFill>
                          <a:effectLst/>
                          <a:latin typeface="+mn-lt"/>
                          <a:ea typeface="Calibri"/>
                          <a:cs typeface="Times New Roman"/>
                          <a:hlinkClick r:id="rId6"/>
                        </a:rPr>
                        <a:t>www</a:t>
                      </a:r>
                      <a:r>
                        <a:rPr lang="ru-RU" sz="900" b="1" u="sng" dirty="0" smtClean="0">
                          <a:solidFill>
                            <a:srgbClr val="000000"/>
                          </a:solidFill>
                          <a:effectLst/>
                          <a:latin typeface="+mn-lt"/>
                          <a:ea typeface="Calibri"/>
                          <a:cs typeface="Times New Roman"/>
                          <a:hlinkClick r:id="rId6"/>
                        </a:rPr>
                        <a:t>.</a:t>
                      </a:r>
                      <a:r>
                        <a:rPr lang="en-US" sz="900" b="1" u="sng" dirty="0" err="1" smtClean="0">
                          <a:solidFill>
                            <a:srgbClr val="000000"/>
                          </a:solidFill>
                          <a:effectLst/>
                          <a:latin typeface="+mn-lt"/>
                          <a:ea typeface="Calibri"/>
                          <a:cs typeface="Times New Roman"/>
                          <a:hlinkClick r:id="rId6"/>
                        </a:rPr>
                        <a:t>gosuslugi</a:t>
                      </a:r>
                      <a:r>
                        <a:rPr lang="ru-RU" sz="900" b="1" u="sng" dirty="0" smtClean="0">
                          <a:solidFill>
                            <a:srgbClr val="000000"/>
                          </a:solidFill>
                          <a:effectLst/>
                          <a:latin typeface="+mn-lt"/>
                          <a:ea typeface="Calibri"/>
                          <a:cs typeface="Times New Roman"/>
                          <a:hlinkClick r:id="rId6"/>
                        </a:rPr>
                        <a:t>.</a:t>
                      </a:r>
                      <a:r>
                        <a:rPr lang="en-US" sz="900" b="1" u="sng" dirty="0" err="1" smtClean="0">
                          <a:solidFill>
                            <a:srgbClr val="000000"/>
                          </a:solidFill>
                          <a:effectLst/>
                          <a:latin typeface="+mn-lt"/>
                          <a:ea typeface="Calibri"/>
                          <a:cs typeface="Times New Roman"/>
                          <a:hlinkClick r:id="rId6"/>
                        </a:rPr>
                        <a:t>ru</a:t>
                      </a:r>
                      <a:endParaRPr lang="ru-RU" sz="800" dirty="0" smtClean="0">
                        <a:effectLst/>
                        <a:latin typeface="Calibri"/>
                        <a:ea typeface="Calibri"/>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ru-RU"/>
                    </a:p>
                  </a:txBody>
                  <a:tcPr/>
                </a:tc>
              </a:tr>
              <a:tr h="626853">
                <a:tc>
                  <a:txBody>
                    <a:bodyPr/>
                    <a:lstStyle/>
                    <a:p>
                      <a:pPr>
                        <a:lnSpc>
                          <a:spcPct val="115000"/>
                        </a:lnSpc>
                        <a:spcAft>
                          <a:spcPts val="0"/>
                        </a:spcAft>
                        <a:tabLst>
                          <a:tab pos="1010920" algn="l"/>
                          <a:tab pos="2153920" algn="l"/>
                        </a:tabLst>
                      </a:pPr>
                      <a:r>
                        <a:rPr lang="ru-RU" sz="900" b="1" dirty="0">
                          <a:solidFill>
                            <a:srgbClr val="000000"/>
                          </a:solidFill>
                          <a:effectLst/>
                          <a:latin typeface="Inter SemiBold"/>
                          <a:ea typeface="Calibri"/>
                          <a:cs typeface="Times New Roman"/>
                        </a:rPr>
                        <a:t>Правительство</a:t>
                      </a:r>
                      <a:endParaRPr lang="ru-RU" sz="900" b="1" dirty="0">
                        <a:effectLst/>
                        <a:latin typeface="Inter SemiBold"/>
                        <a:ea typeface="Calibri"/>
                        <a:cs typeface="Times New Roman"/>
                      </a:endParaRPr>
                    </a:p>
                    <a:p>
                      <a:pPr>
                        <a:lnSpc>
                          <a:spcPct val="115000"/>
                        </a:lnSpc>
                        <a:spcAft>
                          <a:spcPts val="0"/>
                        </a:spcAft>
                        <a:tabLst>
                          <a:tab pos="1010920" algn="l"/>
                          <a:tab pos="2153920" algn="l"/>
                        </a:tabLst>
                      </a:pPr>
                      <a:r>
                        <a:rPr lang="ru-RU" sz="900" b="1" dirty="0">
                          <a:solidFill>
                            <a:srgbClr val="000000"/>
                          </a:solidFill>
                          <a:effectLst/>
                          <a:latin typeface="Inter SemiBold"/>
                          <a:ea typeface="Calibri"/>
                          <a:cs typeface="Times New Roman"/>
                        </a:rPr>
                        <a:t>Российской </a:t>
                      </a:r>
                      <a:r>
                        <a:rPr lang="ru-RU" sz="900" b="1" dirty="0" smtClean="0">
                          <a:solidFill>
                            <a:srgbClr val="000000"/>
                          </a:solidFill>
                          <a:effectLst/>
                          <a:latin typeface="Inter SemiBold"/>
                          <a:ea typeface="Calibri"/>
                          <a:cs typeface="Times New Roman"/>
                        </a:rPr>
                        <a:t>Федерации</a:t>
                      </a:r>
                      <a:endParaRPr lang="ru-RU" sz="900" b="1" dirty="0">
                        <a:effectLst/>
                        <a:latin typeface="Inter SemiBold"/>
                        <a:ea typeface="Calibri"/>
                        <a:cs typeface="Times New Roman"/>
                      </a:endParaRPr>
                    </a:p>
                    <a:p>
                      <a:pPr>
                        <a:lnSpc>
                          <a:spcPct val="115000"/>
                        </a:lnSpc>
                        <a:spcAft>
                          <a:spcPts val="0"/>
                        </a:spcAft>
                        <a:tabLst>
                          <a:tab pos="1010920" algn="l"/>
                          <a:tab pos="2153920" algn="l"/>
                        </a:tabLst>
                      </a:pPr>
                      <a:r>
                        <a:rPr lang="ru-RU" sz="900" b="1" dirty="0">
                          <a:solidFill>
                            <a:srgbClr val="000000"/>
                          </a:solidFill>
                          <a:effectLst/>
                          <a:latin typeface="Inter SemiBold"/>
                          <a:ea typeface="Calibri"/>
                          <a:cs typeface="Times New Roman"/>
                          <a:hlinkClick r:id="rId7"/>
                        </a:rPr>
                        <a:t>www.government.ru</a:t>
                      </a:r>
                      <a:endParaRPr lang="ru-RU" sz="900" b="1" dirty="0">
                        <a:effectLst/>
                        <a:latin typeface="Inter SemiBold"/>
                        <a:ea typeface="Calibri"/>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tabLst>
                          <a:tab pos="1010920" algn="l"/>
                          <a:tab pos="2153920" algn="l"/>
                        </a:tabLst>
                      </a:pPr>
                      <a:endParaRPr lang="ru-RU" sz="900" b="1" dirty="0">
                        <a:effectLst/>
                        <a:latin typeface="Inter SemiBold"/>
                        <a:ea typeface="Calibri"/>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nSpc>
                          <a:spcPct val="115000"/>
                        </a:lnSpc>
                        <a:spcAft>
                          <a:spcPts val="0"/>
                        </a:spcAft>
                        <a:tabLst>
                          <a:tab pos="1010920" algn="l"/>
                          <a:tab pos="2153920" algn="l"/>
                        </a:tabLst>
                      </a:pPr>
                      <a:r>
                        <a:rPr lang="ru-RU" sz="900" b="1" dirty="0" smtClean="0">
                          <a:solidFill>
                            <a:schemeClr val="accent5">
                              <a:lumMod val="10000"/>
                            </a:schemeClr>
                          </a:solidFill>
                          <a:effectLst/>
                          <a:latin typeface="Inter SemiBold"/>
                          <a:ea typeface="Calibri"/>
                          <a:cs typeface="Times New Roman"/>
                        </a:rPr>
                        <a:t>Официальный сайт Российской Федерации для размещения информации о государственных </a:t>
                      </a:r>
                    </a:p>
                    <a:p>
                      <a:pPr>
                        <a:lnSpc>
                          <a:spcPct val="115000"/>
                        </a:lnSpc>
                        <a:spcAft>
                          <a:spcPts val="0"/>
                        </a:spcAft>
                        <a:tabLst>
                          <a:tab pos="1010920" algn="l"/>
                          <a:tab pos="2153920" algn="l"/>
                        </a:tabLst>
                      </a:pPr>
                      <a:r>
                        <a:rPr lang="ru-RU" sz="900" b="1" dirty="0" smtClean="0">
                          <a:solidFill>
                            <a:schemeClr val="accent5">
                              <a:lumMod val="10000"/>
                            </a:schemeClr>
                          </a:solidFill>
                          <a:effectLst/>
                          <a:latin typeface="Inter SemiBold"/>
                          <a:ea typeface="Calibri"/>
                          <a:cs typeface="Times New Roman"/>
                        </a:rPr>
                        <a:t>(муниципальных) учреждениях</a:t>
                      </a:r>
                      <a:r>
                        <a:rPr lang="ru-RU" sz="900" b="1" baseline="0" dirty="0" smtClean="0">
                          <a:solidFill>
                            <a:schemeClr val="accent5">
                              <a:lumMod val="10000"/>
                            </a:schemeClr>
                          </a:solidFill>
                          <a:effectLst/>
                          <a:latin typeface="Inter SemiBold"/>
                          <a:ea typeface="Calibri"/>
                          <a:cs typeface="Times New Roman"/>
                        </a:rPr>
                        <a:t> , </a:t>
                      </a:r>
                      <a:r>
                        <a:rPr lang="ru-RU" sz="900" b="1" dirty="0" smtClean="0">
                          <a:solidFill>
                            <a:schemeClr val="accent5">
                              <a:lumMod val="10000"/>
                            </a:schemeClr>
                          </a:solidFill>
                          <a:effectLst/>
                          <a:latin typeface="Inter SemiBold"/>
                          <a:ea typeface="Calibri"/>
                          <a:cs typeface="Times New Roman"/>
                        </a:rPr>
                        <a:t>www.bus.gov.ru</a:t>
                      </a:r>
                    </a:p>
                    <a:p>
                      <a:pPr>
                        <a:lnSpc>
                          <a:spcPct val="115000"/>
                        </a:lnSpc>
                        <a:spcAft>
                          <a:spcPts val="0"/>
                        </a:spcAft>
                        <a:tabLst>
                          <a:tab pos="1010920" algn="l"/>
                          <a:tab pos="2153920" algn="l"/>
                        </a:tabLst>
                      </a:pPr>
                      <a:endParaRPr lang="ru-RU" sz="900" b="1" dirty="0">
                        <a:effectLst/>
                        <a:latin typeface="Inter SemiBold"/>
                        <a:ea typeface="Calibri"/>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ru-RU"/>
                    </a:p>
                  </a:txBody>
                  <a:tcPr/>
                </a:tc>
              </a:tr>
              <a:tr h="580845">
                <a:tc>
                  <a:txBody>
                    <a:bodyPr/>
                    <a:lstStyle/>
                    <a:p>
                      <a:pPr marL="0" marR="0" lvl="0" indent="0" algn="l" defTabSz="914400" rtl="0" eaLnBrk="1" fontAlgn="auto" latinLnBrk="0" hangingPunct="1">
                        <a:lnSpc>
                          <a:spcPct val="115000"/>
                        </a:lnSpc>
                        <a:spcBef>
                          <a:spcPts val="0"/>
                        </a:spcBef>
                        <a:spcAft>
                          <a:spcPts val="0"/>
                        </a:spcAft>
                        <a:buClr>
                          <a:srgbClr val="000000"/>
                        </a:buClr>
                        <a:buSzTx/>
                        <a:buFont typeface="Arial"/>
                        <a:buNone/>
                        <a:tabLst>
                          <a:tab pos="1010920" algn="l"/>
                          <a:tab pos="2153920" algn="l"/>
                        </a:tabLst>
                        <a:defRPr/>
                      </a:pPr>
                      <a:r>
                        <a:rPr kumimoji="0" lang="ru-RU" sz="900" b="1" i="0" u="none" strike="noStrike" kern="0" cap="none" spc="0" normalizeH="0" baseline="0" noProof="0" dirty="0" smtClean="0">
                          <a:ln>
                            <a:noFill/>
                          </a:ln>
                          <a:solidFill>
                            <a:srgbClr val="000000"/>
                          </a:solidFill>
                          <a:effectLst/>
                          <a:uLnTx/>
                          <a:uFillTx/>
                          <a:latin typeface="Inter SemiBold"/>
                          <a:ea typeface="Calibri"/>
                          <a:cs typeface="Times New Roman"/>
                          <a:sym typeface="Arial"/>
                        </a:rPr>
                        <a:t>Глава и Правительство</a:t>
                      </a:r>
                      <a:endParaRPr kumimoji="0" lang="ru-RU" sz="900" b="1" i="0" u="none" strike="noStrike" kern="0" cap="none" spc="0" normalizeH="0" baseline="0" noProof="0" dirty="0" smtClean="0">
                        <a:ln>
                          <a:noFill/>
                        </a:ln>
                        <a:solidFill>
                          <a:srgbClr val="00717D"/>
                        </a:solidFill>
                        <a:effectLst/>
                        <a:uLnTx/>
                        <a:uFillTx/>
                        <a:latin typeface="Inter SemiBold"/>
                        <a:ea typeface="Calibri"/>
                        <a:cs typeface="Times New Roman"/>
                        <a:sym typeface="Arial"/>
                      </a:endParaRPr>
                    </a:p>
                    <a:p>
                      <a:pPr marL="0" marR="0" lvl="0" indent="0" algn="l" defTabSz="914400" rtl="0" eaLnBrk="1" fontAlgn="auto" latinLnBrk="0" hangingPunct="1">
                        <a:lnSpc>
                          <a:spcPct val="115000"/>
                        </a:lnSpc>
                        <a:spcBef>
                          <a:spcPts val="0"/>
                        </a:spcBef>
                        <a:spcAft>
                          <a:spcPts val="0"/>
                        </a:spcAft>
                        <a:buClr>
                          <a:srgbClr val="000000"/>
                        </a:buClr>
                        <a:buSzTx/>
                        <a:buFont typeface="Arial"/>
                        <a:buNone/>
                        <a:tabLst>
                          <a:tab pos="1010920" algn="l"/>
                          <a:tab pos="2153920" algn="l"/>
                        </a:tabLst>
                        <a:defRPr/>
                      </a:pPr>
                      <a:r>
                        <a:rPr kumimoji="0" lang="ru-RU" sz="900" b="1" i="0" u="none" strike="noStrike" kern="0" cap="none" spc="0" normalizeH="0" baseline="0" noProof="0" dirty="0" smtClean="0">
                          <a:ln>
                            <a:noFill/>
                          </a:ln>
                          <a:solidFill>
                            <a:srgbClr val="000000"/>
                          </a:solidFill>
                          <a:effectLst/>
                          <a:uLnTx/>
                          <a:uFillTx/>
                          <a:latin typeface="Inter SemiBold"/>
                          <a:ea typeface="Calibri"/>
                          <a:cs typeface="Times New Roman"/>
                          <a:sym typeface="Arial"/>
                        </a:rPr>
                        <a:t>Удмуртской Республики</a:t>
                      </a:r>
                      <a:endParaRPr kumimoji="0" lang="ru-RU" sz="900" b="1" i="0" u="none" strike="noStrike" kern="0" cap="none" spc="0" normalizeH="0" baseline="0" noProof="0" dirty="0" smtClean="0">
                        <a:ln>
                          <a:noFill/>
                        </a:ln>
                        <a:solidFill>
                          <a:srgbClr val="00717D"/>
                        </a:solidFill>
                        <a:effectLst/>
                        <a:uLnTx/>
                        <a:uFillTx/>
                        <a:latin typeface="Inter SemiBold"/>
                        <a:ea typeface="Calibri"/>
                        <a:cs typeface="Times New Roman"/>
                        <a:sym typeface="Arial"/>
                      </a:endParaRPr>
                    </a:p>
                    <a:p>
                      <a:pPr marL="0" marR="0" lvl="0" indent="0" algn="l" defTabSz="914400" rtl="0" eaLnBrk="1" fontAlgn="auto" latinLnBrk="0" hangingPunct="1">
                        <a:lnSpc>
                          <a:spcPct val="115000"/>
                        </a:lnSpc>
                        <a:spcBef>
                          <a:spcPts val="0"/>
                        </a:spcBef>
                        <a:spcAft>
                          <a:spcPts val="0"/>
                        </a:spcAft>
                        <a:buClr>
                          <a:srgbClr val="000000"/>
                        </a:buClr>
                        <a:buSzTx/>
                        <a:buFont typeface="Arial"/>
                        <a:buNone/>
                        <a:tabLst>
                          <a:tab pos="1010920" algn="l"/>
                          <a:tab pos="2153920" algn="l"/>
                        </a:tabLst>
                        <a:defRPr/>
                      </a:pPr>
                      <a:r>
                        <a:rPr kumimoji="0" lang="ru-RU" sz="900" b="1" i="0" u="none" strike="noStrike" kern="0" cap="none" spc="0" normalizeH="0" baseline="0" noProof="0" dirty="0" smtClean="0">
                          <a:ln>
                            <a:noFill/>
                          </a:ln>
                          <a:solidFill>
                            <a:srgbClr val="000000"/>
                          </a:solidFill>
                          <a:effectLst/>
                          <a:uLnTx/>
                          <a:uFillTx/>
                          <a:latin typeface="Inter SemiBold"/>
                          <a:ea typeface="Calibri"/>
                          <a:cs typeface="Times New Roman"/>
                          <a:sym typeface="Arial"/>
                        </a:rPr>
                        <a:t> </a:t>
                      </a:r>
                      <a:r>
                        <a:rPr kumimoji="0" lang="en-US" sz="900" b="1" i="0" u="none" strike="noStrike" kern="0" cap="none" spc="0" normalizeH="0" baseline="0" noProof="0" dirty="0" smtClean="0">
                          <a:ln>
                            <a:noFill/>
                          </a:ln>
                          <a:solidFill>
                            <a:srgbClr val="000000"/>
                          </a:solidFill>
                          <a:effectLst/>
                          <a:uLnTx/>
                          <a:uFillTx/>
                          <a:latin typeface="Inter SemiBold"/>
                          <a:ea typeface="Calibri"/>
                          <a:cs typeface="Times New Roman"/>
                          <a:sym typeface="Arial"/>
                          <a:hlinkClick r:id="rId8"/>
                        </a:rPr>
                        <a:t>www</a:t>
                      </a:r>
                      <a:r>
                        <a:rPr kumimoji="0" lang="ru-RU" sz="900" b="1" i="0" u="none" strike="noStrike" kern="0" cap="none" spc="0" normalizeH="0" baseline="0" noProof="0" dirty="0" smtClean="0">
                          <a:ln>
                            <a:noFill/>
                          </a:ln>
                          <a:solidFill>
                            <a:srgbClr val="000000"/>
                          </a:solidFill>
                          <a:effectLst/>
                          <a:uLnTx/>
                          <a:uFillTx/>
                          <a:latin typeface="Inter SemiBold"/>
                          <a:ea typeface="Calibri"/>
                          <a:cs typeface="Times New Roman"/>
                          <a:sym typeface="Arial"/>
                          <a:hlinkClick r:id="rId8"/>
                        </a:rPr>
                        <a:t>.</a:t>
                      </a:r>
                      <a:r>
                        <a:rPr kumimoji="0" lang="en-US" sz="900" b="1" i="0" u="none" strike="noStrike" kern="0" cap="none" spc="0" normalizeH="0" baseline="0" noProof="0" dirty="0" err="1" smtClean="0">
                          <a:ln>
                            <a:noFill/>
                          </a:ln>
                          <a:solidFill>
                            <a:srgbClr val="000000"/>
                          </a:solidFill>
                          <a:effectLst/>
                          <a:uLnTx/>
                          <a:uFillTx/>
                          <a:latin typeface="Inter SemiBold"/>
                          <a:ea typeface="Calibri"/>
                          <a:cs typeface="Times New Roman"/>
                          <a:sym typeface="Arial"/>
                          <a:hlinkClick r:id="rId8"/>
                        </a:rPr>
                        <a:t>udmurt</a:t>
                      </a:r>
                      <a:r>
                        <a:rPr kumimoji="0" lang="ru-RU" sz="900" b="1" i="0" u="none" strike="noStrike" kern="0" cap="none" spc="0" normalizeH="0" baseline="0" noProof="0" dirty="0" smtClean="0">
                          <a:ln>
                            <a:noFill/>
                          </a:ln>
                          <a:solidFill>
                            <a:srgbClr val="000000"/>
                          </a:solidFill>
                          <a:effectLst/>
                          <a:uLnTx/>
                          <a:uFillTx/>
                          <a:latin typeface="Inter SemiBold"/>
                          <a:ea typeface="Calibri"/>
                          <a:cs typeface="Times New Roman"/>
                          <a:sym typeface="Arial"/>
                          <a:hlinkClick r:id="rId8"/>
                        </a:rPr>
                        <a:t>.</a:t>
                      </a:r>
                      <a:r>
                        <a:rPr kumimoji="0" lang="en-US" sz="900" b="1" i="0" u="none" strike="noStrike" kern="0" cap="none" spc="0" normalizeH="0" baseline="0" noProof="0" dirty="0" err="1" smtClean="0">
                          <a:ln>
                            <a:noFill/>
                          </a:ln>
                          <a:solidFill>
                            <a:srgbClr val="000000"/>
                          </a:solidFill>
                          <a:effectLst/>
                          <a:uLnTx/>
                          <a:uFillTx/>
                          <a:latin typeface="Inter SemiBold"/>
                          <a:ea typeface="Calibri"/>
                          <a:cs typeface="Times New Roman"/>
                          <a:sym typeface="Arial"/>
                          <a:hlinkClick r:id="rId8"/>
                        </a:rPr>
                        <a:t>ru</a:t>
                      </a:r>
                      <a:endParaRPr kumimoji="0" lang="ru-RU" sz="900" b="1" i="0" u="none" strike="noStrike" kern="0" cap="none" spc="0" normalizeH="0" baseline="0" noProof="0" dirty="0" smtClean="0">
                        <a:ln>
                          <a:noFill/>
                        </a:ln>
                        <a:solidFill>
                          <a:srgbClr val="00717D"/>
                        </a:solidFill>
                        <a:effectLst/>
                        <a:uLnTx/>
                        <a:uFillTx/>
                        <a:latin typeface="Inter SemiBold"/>
                        <a:ea typeface="Calibri"/>
                        <a:cs typeface="Times New Roman"/>
                        <a:sym typeface="Arial"/>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l" defTabSz="914400" rtl="0" eaLnBrk="1" fontAlgn="auto" latinLnBrk="0" hangingPunct="1">
                        <a:lnSpc>
                          <a:spcPct val="115000"/>
                        </a:lnSpc>
                        <a:spcBef>
                          <a:spcPts val="0"/>
                        </a:spcBef>
                        <a:spcAft>
                          <a:spcPts val="0"/>
                        </a:spcAft>
                        <a:buClr>
                          <a:srgbClr val="000000"/>
                        </a:buClr>
                        <a:buSzTx/>
                        <a:buFont typeface="Arial"/>
                        <a:buNone/>
                        <a:tabLst>
                          <a:tab pos="1010920" algn="l"/>
                          <a:tab pos="2153920" algn="l"/>
                        </a:tabLst>
                        <a:defRPr/>
                      </a:pPr>
                      <a:endParaRPr kumimoji="0" lang="ru-RU" sz="900" b="1" i="0" u="none" strike="noStrike" kern="0" cap="none" spc="0" normalizeH="0" baseline="0" noProof="0" dirty="0" smtClean="0">
                        <a:ln>
                          <a:noFill/>
                        </a:ln>
                        <a:solidFill>
                          <a:srgbClr val="00717D"/>
                        </a:solidFill>
                        <a:effectLst/>
                        <a:uLnTx/>
                        <a:uFillTx/>
                        <a:latin typeface="Inter SemiBold"/>
                        <a:ea typeface="Calibri"/>
                        <a:cs typeface="Times New Roman"/>
                        <a:sym typeface="Arial"/>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nSpc>
                          <a:spcPct val="115000"/>
                        </a:lnSpc>
                        <a:spcAft>
                          <a:spcPts val="1000"/>
                        </a:spcAft>
                        <a:tabLst>
                          <a:tab pos="1010920" algn="l"/>
                          <a:tab pos="2153920" algn="l"/>
                        </a:tabLst>
                      </a:pPr>
                      <a:r>
                        <a:rPr lang="ru-RU" sz="900" b="1" dirty="0" smtClean="0">
                          <a:solidFill>
                            <a:srgbClr val="000000"/>
                          </a:solidFill>
                          <a:effectLst/>
                          <a:latin typeface="+mn-lt"/>
                          <a:ea typeface="Calibri"/>
                          <a:cs typeface="Times New Roman"/>
                        </a:rPr>
                        <a:t>Официальный сайт Российской Федерации для размещения информации о проведении торгов</a:t>
                      </a:r>
                      <a:endParaRPr lang="ru-RU" sz="800" dirty="0" smtClean="0">
                        <a:effectLst/>
                        <a:latin typeface="Calibri"/>
                        <a:ea typeface="Calibri"/>
                        <a:cs typeface="Times New Roman"/>
                      </a:endParaRPr>
                    </a:p>
                    <a:p>
                      <a:r>
                        <a:rPr lang="en-US" sz="900" b="1" u="sng" dirty="0" smtClean="0">
                          <a:solidFill>
                            <a:srgbClr val="000000"/>
                          </a:solidFill>
                          <a:effectLst/>
                          <a:latin typeface="+mn-lt"/>
                          <a:ea typeface="Calibri"/>
                          <a:cs typeface="Times New Roman"/>
                          <a:hlinkClick r:id="rId9"/>
                        </a:rPr>
                        <a:t>www</a:t>
                      </a:r>
                      <a:r>
                        <a:rPr lang="ru-RU" sz="900" b="1" u="sng" dirty="0" smtClean="0">
                          <a:solidFill>
                            <a:srgbClr val="000000"/>
                          </a:solidFill>
                          <a:effectLst/>
                          <a:latin typeface="+mn-lt"/>
                          <a:ea typeface="Calibri"/>
                          <a:cs typeface="Times New Roman"/>
                          <a:hlinkClick r:id="rId9"/>
                        </a:rPr>
                        <a:t>.</a:t>
                      </a:r>
                      <a:r>
                        <a:rPr lang="en-US" sz="900" b="1" u="sng" dirty="0" err="1" smtClean="0">
                          <a:solidFill>
                            <a:srgbClr val="000000"/>
                          </a:solidFill>
                          <a:effectLst/>
                          <a:latin typeface="+mn-lt"/>
                          <a:ea typeface="Calibri"/>
                          <a:cs typeface="Times New Roman"/>
                          <a:hlinkClick r:id="rId9"/>
                        </a:rPr>
                        <a:t>torgi</a:t>
                      </a:r>
                      <a:r>
                        <a:rPr lang="ru-RU" sz="900" b="1" u="sng" dirty="0" smtClean="0">
                          <a:solidFill>
                            <a:srgbClr val="000000"/>
                          </a:solidFill>
                          <a:effectLst/>
                          <a:latin typeface="+mn-lt"/>
                          <a:ea typeface="Calibri"/>
                          <a:cs typeface="Times New Roman"/>
                          <a:hlinkClick r:id="rId9"/>
                        </a:rPr>
                        <a:t>.</a:t>
                      </a:r>
                      <a:r>
                        <a:rPr lang="en-US" sz="900" b="1" u="sng" dirty="0" err="1" smtClean="0">
                          <a:solidFill>
                            <a:srgbClr val="000000"/>
                          </a:solidFill>
                          <a:effectLst/>
                          <a:latin typeface="+mn-lt"/>
                          <a:ea typeface="Calibri"/>
                          <a:cs typeface="Times New Roman"/>
                          <a:hlinkClick r:id="rId9"/>
                        </a:rPr>
                        <a:t>gov</a:t>
                      </a:r>
                      <a:r>
                        <a:rPr lang="ru-RU" sz="900" b="1" u="sng" dirty="0" smtClean="0">
                          <a:solidFill>
                            <a:srgbClr val="000000"/>
                          </a:solidFill>
                          <a:effectLst/>
                          <a:latin typeface="+mn-lt"/>
                          <a:ea typeface="Calibri"/>
                          <a:cs typeface="Times New Roman"/>
                          <a:hlinkClick r:id="rId9"/>
                        </a:rPr>
                        <a:t>.</a:t>
                      </a:r>
                      <a:r>
                        <a:rPr lang="en-US" sz="900" b="1" u="sng" dirty="0" err="1" smtClean="0">
                          <a:solidFill>
                            <a:srgbClr val="000000"/>
                          </a:solidFill>
                          <a:effectLst/>
                          <a:latin typeface="+mn-lt"/>
                          <a:ea typeface="Calibri"/>
                          <a:cs typeface="Times New Roman"/>
                          <a:hlinkClick r:id="rId9"/>
                        </a:rPr>
                        <a:t>ru</a:t>
                      </a:r>
                      <a:endParaRPr kumimoji="0" lang="ru-RU" sz="900" b="1" i="0" u="none" strike="noStrike" kern="0" cap="none" spc="0" normalizeH="0" baseline="0" noProof="0" dirty="0" smtClean="0">
                        <a:ln>
                          <a:noFill/>
                        </a:ln>
                        <a:solidFill>
                          <a:srgbClr val="00717D"/>
                        </a:solidFill>
                        <a:effectLst/>
                        <a:uLnTx/>
                        <a:uFillTx/>
                        <a:latin typeface="Inter SemiBold"/>
                        <a:ea typeface="Calibri"/>
                        <a:cs typeface="Times New Roman"/>
                        <a:sym typeface="Arial"/>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ru-RU"/>
                    </a:p>
                  </a:txBody>
                  <a:tcPr/>
                </a:tc>
              </a:tr>
              <a:tr h="580845">
                <a:tc>
                  <a:txBody>
                    <a:bodyPr/>
                    <a:lstStyle/>
                    <a:p>
                      <a:pPr marL="0" marR="0" lvl="0" indent="0" algn="l" defTabSz="914400" rtl="0" eaLnBrk="1" fontAlgn="auto" latinLnBrk="0" hangingPunct="1">
                        <a:lnSpc>
                          <a:spcPct val="115000"/>
                        </a:lnSpc>
                        <a:spcBef>
                          <a:spcPts val="0"/>
                        </a:spcBef>
                        <a:spcAft>
                          <a:spcPts val="0"/>
                        </a:spcAft>
                        <a:buClr>
                          <a:srgbClr val="000000"/>
                        </a:buClr>
                        <a:buSzTx/>
                        <a:buFont typeface="Arial"/>
                        <a:buNone/>
                        <a:tabLst>
                          <a:tab pos="1010920" algn="l"/>
                          <a:tab pos="2153920" algn="l"/>
                        </a:tabLst>
                        <a:defRPr/>
                      </a:pPr>
                      <a:r>
                        <a:rPr kumimoji="0" lang="ru-RU" sz="900" b="1" i="0" u="none" strike="noStrike" kern="0" cap="none" spc="0" normalizeH="0" baseline="0" noProof="0" dirty="0" smtClean="0">
                          <a:ln>
                            <a:noFill/>
                          </a:ln>
                          <a:solidFill>
                            <a:srgbClr val="000000"/>
                          </a:solidFill>
                          <a:effectLst/>
                          <a:uLnTx/>
                          <a:uFillTx/>
                          <a:latin typeface="Inter SemiBold"/>
                          <a:cs typeface="Arial"/>
                          <a:sym typeface="Arial"/>
                        </a:rPr>
                        <a:t>Государственный совет</a:t>
                      </a:r>
                    </a:p>
                    <a:p>
                      <a:pPr marL="0" marR="0" lvl="0" indent="0" algn="l" defTabSz="914400" rtl="0" eaLnBrk="1" fontAlgn="auto" latinLnBrk="0" hangingPunct="1">
                        <a:lnSpc>
                          <a:spcPct val="115000"/>
                        </a:lnSpc>
                        <a:spcBef>
                          <a:spcPts val="0"/>
                        </a:spcBef>
                        <a:spcAft>
                          <a:spcPts val="0"/>
                        </a:spcAft>
                        <a:buClr>
                          <a:srgbClr val="000000"/>
                        </a:buClr>
                        <a:buSzTx/>
                        <a:buFont typeface="Arial"/>
                        <a:buNone/>
                        <a:tabLst>
                          <a:tab pos="1010920" algn="l"/>
                          <a:tab pos="2153920" algn="l"/>
                        </a:tabLst>
                        <a:defRPr/>
                      </a:pPr>
                      <a:r>
                        <a:rPr kumimoji="0" lang="ru-RU" sz="900" b="1" i="0" u="none" strike="noStrike" kern="0" cap="none" spc="0" normalizeH="0" baseline="0" noProof="0" dirty="0" smtClean="0">
                          <a:ln>
                            <a:noFill/>
                          </a:ln>
                          <a:solidFill>
                            <a:srgbClr val="000000"/>
                          </a:solidFill>
                          <a:effectLst/>
                          <a:uLnTx/>
                          <a:uFillTx/>
                          <a:latin typeface="Inter SemiBold"/>
                          <a:cs typeface="Arial"/>
                          <a:sym typeface="Arial"/>
                        </a:rPr>
                        <a:t>Удмуртской Республики</a:t>
                      </a:r>
                    </a:p>
                    <a:p>
                      <a:pPr marL="0" marR="0" lvl="0" indent="0" algn="l" defTabSz="914400" rtl="0" eaLnBrk="1" fontAlgn="auto" latinLnBrk="0" hangingPunct="1">
                        <a:lnSpc>
                          <a:spcPct val="115000"/>
                        </a:lnSpc>
                        <a:spcBef>
                          <a:spcPts val="0"/>
                        </a:spcBef>
                        <a:spcAft>
                          <a:spcPts val="0"/>
                        </a:spcAft>
                        <a:buClr>
                          <a:srgbClr val="000000"/>
                        </a:buClr>
                        <a:buSzTx/>
                        <a:buFont typeface="Arial"/>
                        <a:buNone/>
                        <a:tabLst>
                          <a:tab pos="1010920" algn="l"/>
                          <a:tab pos="2153920" algn="l"/>
                        </a:tabLst>
                        <a:defRPr/>
                      </a:pPr>
                      <a:r>
                        <a:rPr kumimoji="0" lang="ru-RU" sz="900" b="1" i="0" u="none" strike="noStrike" kern="0" cap="none" spc="0" normalizeH="0" baseline="0" noProof="0" dirty="0" smtClean="0">
                          <a:ln>
                            <a:noFill/>
                          </a:ln>
                          <a:solidFill>
                            <a:srgbClr val="000000"/>
                          </a:solidFill>
                          <a:effectLst/>
                          <a:uLnTx/>
                          <a:uFillTx/>
                          <a:latin typeface="Inter SemiBold"/>
                          <a:cs typeface="Arial"/>
                          <a:sym typeface="Arial"/>
                          <a:hlinkClick r:id="rId10"/>
                        </a:rPr>
                        <a:t>www.udmgossovet.ru</a:t>
                      </a:r>
                      <a:endParaRPr kumimoji="0" lang="ru-RU" sz="900" b="1" i="0" u="none" strike="noStrike" kern="0" cap="none" spc="0" normalizeH="0" baseline="0" noProof="0" dirty="0" smtClean="0">
                        <a:ln>
                          <a:noFill/>
                        </a:ln>
                        <a:solidFill>
                          <a:srgbClr val="000000"/>
                        </a:solidFill>
                        <a:effectLst/>
                        <a:uLnTx/>
                        <a:uFillTx/>
                        <a:latin typeface="Inter SemiBold"/>
                        <a:ea typeface="Calibri"/>
                        <a:cs typeface="Times New Roman"/>
                        <a:sym typeface="Arial"/>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l" defTabSz="914400" rtl="0" eaLnBrk="1" fontAlgn="auto" latinLnBrk="0" hangingPunct="1">
                        <a:lnSpc>
                          <a:spcPct val="115000"/>
                        </a:lnSpc>
                        <a:spcBef>
                          <a:spcPts val="0"/>
                        </a:spcBef>
                        <a:spcAft>
                          <a:spcPts val="0"/>
                        </a:spcAft>
                        <a:buClr>
                          <a:srgbClr val="000000"/>
                        </a:buClr>
                        <a:buSzTx/>
                        <a:buFont typeface="Arial"/>
                        <a:buNone/>
                        <a:tabLst>
                          <a:tab pos="1010920" algn="l"/>
                          <a:tab pos="2153920" algn="l"/>
                        </a:tabLst>
                        <a:defRPr/>
                      </a:pPr>
                      <a:endParaRPr kumimoji="0" lang="ru-RU" sz="900" b="1" i="0" u="none" strike="noStrike" kern="0" cap="none" spc="0" normalizeH="0" baseline="0" noProof="0" dirty="0" smtClean="0">
                        <a:ln>
                          <a:noFill/>
                        </a:ln>
                        <a:solidFill>
                          <a:srgbClr val="000000"/>
                        </a:solidFill>
                        <a:effectLst/>
                        <a:uLnTx/>
                        <a:uFillTx/>
                        <a:latin typeface="Inter SemiBold"/>
                        <a:ea typeface="Calibri"/>
                        <a:cs typeface="Times New Roman"/>
                        <a:sym typeface="Arial"/>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marL="0" marR="0" lvl="0" indent="0" algn="l" defTabSz="914400" rtl="0" eaLnBrk="1" fontAlgn="auto" latinLnBrk="0" hangingPunct="1">
                        <a:lnSpc>
                          <a:spcPct val="115000"/>
                        </a:lnSpc>
                        <a:spcBef>
                          <a:spcPts val="0"/>
                        </a:spcBef>
                        <a:spcAft>
                          <a:spcPts val="0"/>
                        </a:spcAft>
                        <a:buClr>
                          <a:srgbClr val="000000"/>
                        </a:buClr>
                        <a:buSzTx/>
                        <a:buFont typeface="Arial"/>
                        <a:buNone/>
                        <a:tabLst>
                          <a:tab pos="1010920" algn="l"/>
                          <a:tab pos="2153920" algn="l"/>
                        </a:tabLst>
                        <a:defRPr/>
                      </a:pPr>
                      <a:r>
                        <a:rPr kumimoji="0" lang="ru-RU" sz="900" b="1" i="0" u="none" strike="noStrike" kern="0" cap="none" spc="0" normalizeH="0" baseline="0" noProof="0" dirty="0" smtClean="0">
                          <a:ln>
                            <a:noFill/>
                          </a:ln>
                          <a:solidFill>
                            <a:srgbClr val="000000"/>
                          </a:solidFill>
                          <a:effectLst/>
                          <a:uLnTx/>
                          <a:uFillTx/>
                          <a:latin typeface="Inter SemiBold"/>
                          <a:ea typeface="Calibri"/>
                          <a:cs typeface="Times New Roman"/>
                          <a:sym typeface="Arial"/>
                        </a:rPr>
                        <a:t>Бесплатная юридическая помощь в Удмуртской Республике</a:t>
                      </a:r>
                    </a:p>
                    <a:p>
                      <a:pPr marL="0" marR="0" lvl="0" indent="0" algn="l" defTabSz="914400" rtl="0" eaLnBrk="1" fontAlgn="auto" latinLnBrk="0" hangingPunct="1">
                        <a:lnSpc>
                          <a:spcPct val="115000"/>
                        </a:lnSpc>
                        <a:spcBef>
                          <a:spcPts val="0"/>
                        </a:spcBef>
                        <a:spcAft>
                          <a:spcPts val="0"/>
                        </a:spcAft>
                        <a:buClr>
                          <a:srgbClr val="000000"/>
                        </a:buClr>
                        <a:buSzTx/>
                        <a:buFont typeface="Arial"/>
                        <a:buNone/>
                        <a:tabLst>
                          <a:tab pos="1010920" algn="l"/>
                          <a:tab pos="2153920" algn="l"/>
                        </a:tabLst>
                        <a:defRPr/>
                      </a:pPr>
                      <a:r>
                        <a:rPr kumimoji="0" lang="ru-RU" sz="900" b="1" i="0" u="none" strike="noStrike" kern="0" cap="none" spc="0" normalizeH="0" baseline="0" noProof="0" dirty="0" smtClean="0">
                          <a:ln>
                            <a:noFill/>
                          </a:ln>
                          <a:solidFill>
                            <a:srgbClr val="000000"/>
                          </a:solidFill>
                          <a:effectLst/>
                          <a:uLnTx/>
                          <a:uFillTx/>
                          <a:latin typeface="Inter SemiBold"/>
                          <a:ea typeface="Calibri"/>
                          <a:cs typeface="Times New Roman"/>
                          <a:sym typeface="Arial"/>
                        </a:rPr>
                        <a:t>www.uodms.udmurt.ru/jurpomosh</a:t>
                      </a:r>
                    </a:p>
                    <a:p>
                      <a:pPr marL="0" marR="0" lvl="0" indent="0" algn="l" defTabSz="914400" rtl="0" eaLnBrk="1" fontAlgn="auto" latinLnBrk="0" hangingPunct="1">
                        <a:lnSpc>
                          <a:spcPct val="115000"/>
                        </a:lnSpc>
                        <a:spcBef>
                          <a:spcPts val="0"/>
                        </a:spcBef>
                        <a:spcAft>
                          <a:spcPts val="0"/>
                        </a:spcAft>
                        <a:buClr>
                          <a:srgbClr val="000000"/>
                        </a:buClr>
                        <a:buSzTx/>
                        <a:buFont typeface="Arial"/>
                        <a:buNone/>
                        <a:tabLst>
                          <a:tab pos="1010920" algn="l"/>
                          <a:tab pos="2153920" algn="l"/>
                        </a:tabLst>
                        <a:defRPr/>
                      </a:pPr>
                      <a:endParaRPr kumimoji="0" lang="ru-RU" sz="900" b="1" i="0" u="none" strike="noStrike" kern="0" cap="none" spc="0" normalizeH="0" baseline="0" noProof="0" dirty="0" smtClean="0">
                        <a:ln>
                          <a:noFill/>
                        </a:ln>
                        <a:solidFill>
                          <a:srgbClr val="000000"/>
                        </a:solidFill>
                        <a:effectLst/>
                        <a:uLnTx/>
                        <a:uFillTx/>
                        <a:latin typeface="Inter SemiBold"/>
                        <a:ea typeface="Calibri"/>
                        <a:cs typeface="Times New Roman"/>
                        <a:sym typeface="Arial"/>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ru-RU"/>
                    </a:p>
                  </a:txBody>
                  <a:tcPr/>
                </a:tc>
              </a:tr>
              <a:tr h="854473">
                <a:tc>
                  <a:txBody>
                    <a:bodyPr/>
                    <a:lstStyle/>
                    <a:p>
                      <a:pPr algn="l">
                        <a:lnSpc>
                          <a:spcPct val="115000"/>
                        </a:lnSpc>
                        <a:spcAft>
                          <a:spcPts val="0"/>
                        </a:spcAft>
                        <a:tabLst>
                          <a:tab pos="1010920" algn="l"/>
                          <a:tab pos="2153920" algn="l"/>
                        </a:tabLst>
                      </a:pPr>
                      <a:r>
                        <a:rPr lang="ru-RU" sz="900" b="1" dirty="0" smtClean="0">
                          <a:solidFill>
                            <a:schemeClr val="accent5">
                              <a:lumMod val="10000"/>
                            </a:schemeClr>
                          </a:solidFill>
                          <a:effectLst/>
                          <a:latin typeface="Inter SemiBold"/>
                          <a:ea typeface="Calibri"/>
                          <a:cs typeface="Times New Roman"/>
                        </a:rPr>
                        <a:t>Министерство финансов Удмуртской Республики</a:t>
                      </a:r>
                    </a:p>
                    <a:p>
                      <a:pPr algn="l">
                        <a:lnSpc>
                          <a:spcPct val="115000"/>
                        </a:lnSpc>
                        <a:spcAft>
                          <a:spcPts val="0"/>
                        </a:spcAft>
                        <a:tabLst>
                          <a:tab pos="1010920" algn="l"/>
                          <a:tab pos="2153920" algn="l"/>
                        </a:tabLst>
                      </a:pPr>
                      <a:r>
                        <a:rPr lang="ru-RU" sz="900" b="1" dirty="0" smtClean="0">
                          <a:solidFill>
                            <a:schemeClr val="accent5">
                              <a:lumMod val="10000"/>
                            </a:schemeClr>
                          </a:solidFill>
                          <a:effectLst/>
                          <a:latin typeface="Inter SemiBold"/>
                          <a:ea typeface="Calibri"/>
                          <a:cs typeface="Times New Roman"/>
                        </a:rPr>
                        <a:t>www.mfur.ru</a:t>
                      </a:r>
                    </a:p>
                    <a:p>
                      <a:pPr algn="l">
                        <a:lnSpc>
                          <a:spcPct val="115000"/>
                        </a:lnSpc>
                        <a:spcAft>
                          <a:spcPts val="0"/>
                        </a:spcAft>
                        <a:tabLst>
                          <a:tab pos="1010920" algn="l"/>
                          <a:tab pos="2153920" algn="l"/>
                        </a:tabLst>
                      </a:pPr>
                      <a:r>
                        <a:rPr lang="ru-RU" sz="900" b="1" dirty="0" smtClean="0">
                          <a:solidFill>
                            <a:schemeClr val="accent5">
                              <a:lumMod val="10000"/>
                            </a:schemeClr>
                          </a:solidFill>
                          <a:effectLst/>
                          <a:latin typeface="Inter SemiBold"/>
                          <a:ea typeface="Calibri"/>
                          <a:cs typeface="Times New Roman"/>
                        </a:rPr>
                        <a:t>Бюджет для граждан находится по адресу:</a:t>
                      </a:r>
                    </a:p>
                    <a:p>
                      <a:pPr algn="l">
                        <a:lnSpc>
                          <a:spcPct val="115000"/>
                        </a:lnSpc>
                        <a:spcAft>
                          <a:spcPts val="0"/>
                        </a:spcAft>
                        <a:tabLst>
                          <a:tab pos="1010920" algn="l"/>
                          <a:tab pos="2153920" algn="l"/>
                        </a:tabLst>
                      </a:pPr>
                      <a:r>
                        <a:rPr lang="en-US" sz="900" b="1" dirty="0" smtClean="0">
                          <a:solidFill>
                            <a:schemeClr val="accent5">
                              <a:lumMod val="10000"/>
                            </a:schemeClr>
                          </a:solidFill>
                          <a:effectLst/>
                          <a:latin typeface="Inter SemiBold"/>
                          <a:ea typeface="Calibri"/>
                          <a:cs typeface="Times New Roman"/>
                        </a:rPr>
                        <a:t>https://www.mfur.ru/budget%20for%20citizens/</a:t>
                      </a:r>
                      <a:endParaRPr lang="ru-RU" sz="900" b="1" dirty="0" smtClean="0">
                        <a:solidFill>
                          <a:schemeClr val="accent5">
                            <a:lumMod val="10000"/>
                          </a:schemeClr>
                        </a:solidFill>
                        <a:effectLst/>
                        <a:latin typeface="Inter SemiBold"/>
                        <a:ea typeface="Calibri"/>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nSpc>
                          <a:spcPct val="115000"/>
                        </a:lnSpc>
                        <a:spcAft>
                          <a:spcPts val="1000"/>
                        </a:spcAft>
                        <a:tabLst>
                          <a:tab pos="1010920" algn="l"/>
                          <a:tab pos="2153920" algn="l"/>
                        </a:tabLst>
                      </a:pPr>
                      <a:r>
                        <a:rPr lang="ru-RU" sz="300" b="1" dirty="0" smtClean="0">
                          <a:solidFill>
                            <a:schemeClr val="accent5">
                              <a:lumMod val="10000"/>
                            </a:schemeClr>
                          </a:solidFill>
                          <a:effectLst/>
                          <a:latin typeface="+mn-lt"/>
                          <a:ea typeface="Calibri"/>
                          <a:cs typeface="Times New Roman"/>
                        </a:rPr>
                        <a:t> </a:t>
                      </a:r>
                      <a:r>
                        <a:rPr lang="ru-RU" sz="800" b="1" dirty="0" smtClean="0">
                          <a:solidFill>
                            <a:schemeClr val="accent5">
                              <a:lumMod val="10000"/>
                            </a:schemeClr>
                          </a:solidFill>
                          <a:effectLst/>
                          <a:latin typeface="+mn-lt"/>
                          <a:ea typeface="Calibri"/>
                          <a:cs typeface="Times New Roman"/>
                        </a:rPr>
                        <a:t>Официальный сайт </a:t>
                      </a:r>
                      <a:r>
                        <a:rPr lang="ru-RU" sz="800" b="1" dirty="0" err="1" smtClean="0">
                          <a:solidFill>
                            <a:schemeClr val="accent5">
                              <a:lumMod val="10000"/>
                            </a:schemeClr>
                          </a:solidFill>
                          <a:effectLst/>
                          <a:latin typeface="+mn-lt"/>
                          <a:ea typeface="Calibri"/>
                          <a:cs typeface="Times New Roman"/>
                        </a:rPr>
                        <a:t>Увинского</a:t>
                      </a:r>
                      <a:r>
                        <a:rPr lang="ru-RU" sz="800" b="1" dirty="0" smtClean="0">
                          <a:solidFill>
                            <a:schemeClr val="accent5">
                              <a:lumMod val="10000"/>
                            </a:schemeClr>
                          </a:solidFill>
                          <a:effectLst/>
                          <a:latin typeface="+mn-lt"/>
                          <a:ea typeface="Calibri"/>
                          <a:cs typeface="Times New Roman"/>
                        </a:rPr>
                        <a:t> района</a:t>
                      </a:r>
                      <a:endParaRPr lang="ru-RU" sz="800" dirty="0" smtClean="0">
                        <a:solidFill>
                          <a:schemeClr val="accent5">
                            <a:lumMod val="10000"/>
                          </a:schemeClr>
                        </a:solidFill>
                        <a:effectLst/>
                        <a:latin typeface="Calibri"/>
                        <a:ea typeface="Calibri"/>
                        <a:cs typeface="Times New Roman"/>
                      </a:endParaRPr>
                    </a:p>
                    <a:p>
                      <a:r>
                        <a:rPr lang="en-US" sz="800" b="1" dirty="0" smtClean="0">
                          <a:solidFill>
                            <a:schemeClr val="accent5">
                              <a:lumMod val="10000"/>
                            </a:schemeClr>
                          </a:solidFill>
                          <a:effectLst/>
                          <a:latin typeface="+mn-lt"/>
                          <a:ea typeface="Calibri"/>
                        </a:rPr>
                        <a:t>https://adminuva.gosuslugi.ru/</a:t>
                      </a:r>
                      <a:endParaRPr lang="ru-RU" sz="800" dirty="0" smtClean="0">
                        <a:solidFill>
                          <a:schemeClr val="accent5">
                            <a:lumMod val="10000"/>
                          </a:schemeClr>
                        </a:solidFill>
                        <a:effectLst/>
                        <a:latin typeface="Calibri"/>
                        <a:ea typeface="Calibri"/>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nSpc>
                          <a:spcPct val="115000"/>
                        </a:lnSpc>
                        <a:spcAft>
                          <a:spcPts val="1000"/>
                        </a:spcAft>
                        <a:tabLst>
                          <a:tab pos="1010920" algn="l"/>
                          <a:tab pos="2153920" algn="l"/>
                        </a:tabLst>
                      </a:pPr>
                      <a:endParaRPr lang="ru-RU" sz="800" dirty="0" smtClean="0">
                        <a:effectLst/>
                        <a:latin typeface="Calibri"/>
                        <a:ea typeface="Calibri"/>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r>
                        <a:rPr lang="ru-RU" sz="800" b="1" i="0" u="none" strike="noStrike" cap="none" dirty="0" smtClean="0">
                          <a:solidFill>
                            <a:schemeClr val="accent5">
                              <a:lumMod val="10000"/>
                            </a:schemeClr>
                          </a:solidFill>
                          <a:effectLst/>
                          <a:latin typeface="+mn-lt"/>
                          <a:ea typeface="+mn-ea"/>
                          <a:cs typeface="+mn-cs"/>
                          <a:sym typeface="Arial"/>
                        </a:rPr>
                        <a:t>Управление финансов Удмуртской Республики</a:t>
                      </a:r>
                      <a:endParaRPr lang="ru-RU" sz="800" b="0" i="0" u="none" strike="noStrike" cap="none" dirty="0" smtClean="0">
                        <a:solidFill>
                          <a:schemeClr val="accent5">
                            <a:lumMod val="10000"/>
                          </a:schemeClr>
                        </a:solidFill>
                        <a:effectLst/>
                        <a:latin typeface="+mn-lt"/>
                        <a:ea typeface="+mn-ea"/>
                        <a:cs typeface="+mn-cs"/>
                        <a:sym typeface="Arial"/>
                      </a:endParaRPr>
                    </a:p>
                    <a:p>
                      <a:r>
                        <a:rPr lang="ru-RU" sz="800" b="1" i="0" u="none" strike="noStrike" cap="none" dirty="0" smtClean="0">
                          <a:solidFill>
                            <a:schemeClr val="accent5">
                              <a:lumMod val="10000"/>
                            </a:schemeClr>
                          </a:solidFill>
                          <a:effectLst/>
                          <a:latin typeface="+mn-lt"/>
                          <a:ea typeface="+mn-ea"/>
                          <a:cs typeface="+mn-cs"/>
                          <a:sym typeface="Arial"/>
                        </a:rPr>
                        <a:t> </a:t>
                      </a:r>
                      <a:r>
                        <a:rPr lang="en-US" sz="800" b="1" i="0" u="sng" strike="noStrike" cap="none" dirty="0" smtClean="0">
                          <a:solidFill>
                            <a:schemeClr val="accent5">
                              <a:lumMod val="10000"/>
                            </a:schemeClr>
                          </a:solidFill>
                          <a:effectLst/>
                          <a:latin typeface="+mn-lt"/>
                          <a:ea typeface="+mn-ea"/>
                          <a:cs typeface="+mn-cs"/>
                          <a:sym typeface="Arial"/>
                        </a:rPr>
                        <a:t>https://adminuva.gosuslugi.ru/deyatelnost/napravleniya-deyatelnosti/finansy-i-byudzhet/</a:t>
                      </a:r>
                      <a:r>
                        <a:rPr lang="ru-RU" sz="800" b="0" i="0" u="none" strike="noStrike" cap="none" dirty="0" smtClean="0">
                          <a:solidFill>
                            <a:schemeClr val="accent5">
                              <a:lumMod val="10000"/>
                            </a:schemeClr>
                          </a:solidFill>
                          <a:effectLst/>
                          <a:latin typeface="+mn-lt"/>
                          <a:ea typeface="+mn-ea"/>
                          <a:cs typeface="+mn-cs"/>
                          <a:sym typeface="Arial"/>
                        </a:rPr>
                        <a:t> </a:t>
                      </a:r>
                    </a:p>
                    <a:p>
                      <a:r>
                        <a:rPr lang="ru-RU" sz="800" b="1" i="0" u="none" strike="noStrike" cap="none" dirty="0" smtClean="0">
                          <a:solidFill>
                            <a:schemeClr val="accent5">
                              <a:lumMod val="10000"/>
                            </a:schemeClr>
                          </a:solidFill>
                          <a:effectLst/>
                          <a:latin typeface="+mn-lt"/>
                          <a:ea typeface="+mn-ea"/>
                          <a:cs typeface="+mn-cs"/>
                          <a:sym typeface="Arial"/>
                        </a:rPr>
                        <a:t>Бюджет для граждан находится по адресу:</a:t>
                      </a:r>
                      <a:endParaRPr lang="ru-RU" sz="800" b="0" i="0" u="none" strike="noStrike" cap="none" dirty="0" smtClean="0">
                        <a:solidFill>
                          <a:schemeClr val="accent5">
                            <a:lumMod val="10000"/>
                          </a:schemeClr>
                        </a:solidFill>
                        <a:effectLst/>
                        <a:latin typeface="+mn-lt"/>
                        <a:ea typeface="+mn-ea"/>
                        <a:cs typeface="+mn-cs"/>
                        <a:sym typeface="Arial"/>
                      </a:endParaRPr>
                    </a:p>
                    <a:p>
                      <a:r>
                        <a:rPr lang="en-US" sz="800" b="1" i="0" u="sng" strike="noStrike" cap="none" dirty="0" smtClean="0">
                          <a:solidFill>
                            <a:schemeClr val="accent5">
                              <a:lumMod val="10000"/>
                            </a:schemeClr>
                          </a:solidFill>
                          <a:effectLst/>
                          <a:latin typeface="+mn-lt"/>
                          <a:ea typeface="+mn-ea"/>
                          <a:cs typeface="+mn-cs"/>
                          <a:sym typeface="Arial"/>
                        </a:rPr>
                        <a:t>https://adminuva.gosuslugi.ru/ofitsialno/statistika/byudzhet-dlya-grazhdan//</a:t>
                      </a:r>
                      <a:endParaRPr lang="ru-RU" sz="800" dirty="0" smtClean="0">
                        <a:solidFill>
                          <a:schemeClr val="accent5">
                            <a:lumMod val="10000"/>
                          </a:schemeClr>
                        </a:solidFill>
                        <a:effectLst/>
                        <a:latin typeface="Calibri"/>
                        <a:ea typeface="Calibri"/>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pic>
        <p:nvPicPr>
          <p:cNvPr id="13320" name="Picture 8" descr="https://avatars.mds.yandex.net/i?id=908810697e1c68150bd333eaea934697_sr-4342938-images-thumbs&amp;n=13"/>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37519" y="1339969"/>
            <a:ext cx="1138491" cy="580847"/>
          </a:xfrm>
          <a:prstGeom prst="rect">
            <a:avLst/>
          </a:prstGeom>
          <a:noFill/>
          <a:extLst>
            <a:ext uri="{909E8E84-426E-40DD-AFC4-6F175D3DCCD1}">
              <a14:hiddenFill xmlns:a14="http://schemas.microsoft.com/office/drawing/2010/main">
                <a:solidFill>
                  <a:srgbClr val="FFFFFF"/>
                </a:solidFill>
              </a14:hiddenFill>
            </a:ext>
          </a:extLst>
        </p:spPr>
      </p:pic>
      <p:pic>
        <p:nvPicPr>
          <p:cNvPr id="13327" name="Picture 15" descr="https://avatars.mds.yandex.net/i?id=182cf3b0b9fd76c5e7613f45b2e703f702f8d188-4591973-images-thumbs&amp;n=13"/>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537519" y="1920816"/>
            <a:ext cx="1138490" cy="615351"/>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17"/>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ru-RU"/>
          </a:p>
        </p:txBody>
      </p:sp>
      <p:graphicFrame>
        <p:nvGraphicFramePr>
          <p:cNvPr id="9" name="Объект 8"/>
          <p:cNvGraphicFramePr>
            <a:graphicFrameLocks noChangeAspect="1"/>
          </p:cNvGraphicFramePr>
          <p:nvPr>
            <p:extLst>
              <p:ext uri="{D42A27DB-BD31-4B8C-83A1-F6EECF244321}">
                <p14:modId xmlns:p14="http://schemas.microsoft.com/office/powerpoint/2010/main" val="456668621"/>
              </p:ext>
            </p:extLst>
          </p:nvPr>
        </p:nvGraphicFramePr>
        <p:xfrm>
          <a:off x="481914" y="3281841"/>
          <a:ext cx="1194095" cy="396857"/>
        </p:xfrm>
        <a:graphic>
          <a:graphicData uri="http://schemas.openxmlformats.org/presentationml/2006/ole">
            <mc:AlternateContent xmlns:mc="http://schemas.openxmlformats.org/markup-compatibility/2006">
              <mc:Choice xmlns:v="urn:schemas-microsoft-com:vml" Requires="v">
                <p:oleObj spid="_x0000_s13788" name="Точечный рисунок" r:id="rId13" imgW="3715269" imgH="561905" progId="Paint.Picture">
                  <p:embed/>
                </p:oleObj>
              </mc:Choice>
              <mc:Fallback>
                <p:oleObj name="Точечный рисунок" r:id="rId13" imgW="3715269" imgH="561905" progId="Paint.Picture">
                  <p:embed/>
                  <p:pic>
                    <p:nvPicPr>
                      <p:cNvPr id="0" name="Object 16"/>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481914" y="3281841"/>
                        <a:ext cx="1194095" cy="396857"/>
                      </a:xfrm>
                      <a:prstGeom prst="rect">
                        <a:avLst/>
                      </a:prstGeom>
                      <a:noFill/>
                    </p:spPr>
                  </p:pic>
                </p:oleObj>
              </mc:Fallback>
            </mc:AlternateContent>
          </a:graphicData>
        </a:graphic>
      </p:graphicFrame>
      <p:sp>
        <p:nvSpPr>
          <p:cNvPr id="10" name="Rectangle 21"/>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ru-RU"/>
          </a:p>
        </p:txBody>
      </p:sp>
      <p:graphicFrame>
        <p:nvGraphicFramePr>
          <p:cNvPr id="11" name="Объект 10"/>
          <p:cNvGraphicFramePr>
            <a:graphicFrameLocks noChangeAspect="1"/>
          </p:cNvGraphicFramePr>
          <p:nvPr>
            <p:extLst>
              <p:ext uri="{D42A27DB-BD31-4B8C-83A1-F6EECF244321}">
                <p14:modId xmlns:p14="http://schemas.microsoft.com/office/powerpoint/2010/main" val="4235480807"/>
              </p:ext>
            </p:extLst>
          </p:nvPr>
        </p:nvGraphicFramePr>
        <p:xfrm>
          <a:off x="463378" y="4021666"/>
          <a:ext cx="1212631" cy="464069"/>
        </p:xfrm>
        <a:graphic>
          <a:graphicData uri="http://schemas.openxmlformats.org/presentationml/2006/ole">
            <mc:AlternateContent xmlns:mc="http://schemas.openxmlformats.org/markup-compatibility/2006">
              <mc:Choice xmlns:v="urn:schemas-microsoft-com:vml" Requires="v">
                <p:oleObj spid="_x0000_s13789" name="Точечный рисунок" r:id="rId15" imgW="4247619" imgH="876190" progId="Paint.Picture">
                  <p:embed/>
                </p:oleObj>
              </mc:Choice>
              <mc:Fallback>
                <p:oleObj name="Точечный рисунок" r:id="rId15" imgW="4247619" imgH="876190" progId="Paint.Picture">
                  <p:embed/>
                  <p:pic>
                    <p:nvPicPr>
                      <p:cNvPr id="0" name="Object 20"/>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463378" y="4021666"/>
                        <a:ext cx="1212631" cy="464069"/>
                      </a:xfrm>
                      <a:prstGeom prst="rect">
                        <a:avLst/>
                      </a:prstGeom>
                      <a:noFill/>
                    </p:spPr>
                  </p:pic>
                </p:oleObj>
              </mc:Fallback>
            </mc:AlternateContent>
          </a:graphicData>
        </a:graphic>
      </p:graphicFrame>
      <p:pic>
        <p:nvPicPr>
          <p:cNvPr id="20" name="Рисунок 19"/>
          <p:cNvPicPr/>
          <p:nvPr/>
        </p:nvPicPr>
        <p:blipFill>
          <a:blip r:embed="rId17"/>
          <a:srcRect l="30413" t="30728" r="51969" b="61456"/>
          <a:stretch>
            <a:fillRect/>
          </a:stretch>
        </p:blipFill>
        <p:spPr bwMode="auto">
          <a:xfrm>
            <a:off x="4635259" y="1374474"/>
            <a:ext cx="1161691" cy="511835"/>
          </a:xfrm>
          <a:prstGeom prst="rect">
            <a:avLst/>
          </a:prstGeom>
          <a:noFill/>
          <a:ln w="9525">
            <a:noFill/>
            <a:miter lim="800000"/>
            <a:headEnd/>
            <a:tailEnd/>
          </a:ln>
        </p:spPr>
      </p:pic>
      <p:pic>
        <p:nvPicPr>
          <p:cNvPr id="23" name="Рисунок 22"/>
          <p:cNvPicPr/>
          <p:nvPr/>
        </p:nvPicPr>
        <p:blipFill>
          <a:blip r:embed="rId18"/>
          <a:srcRect l="75886" t="48012" r="4134" b="38410"/>
          <a:stretch>
            <a:fillRect/>
          </a:stretch>
        </p:blipFill>
        <p:spPr bwMode="auto">
          <a:xfrm>
            <a:off x="4616948" y="3151521"/>
            <a:ext cx="1161690" cy="530793"/>
          </a:xfrm>
          <a:prstGeom prst="rect">
            <a:avLst/>
          </a:prstGeom>
          <a:noFill/>
          <a:ln w="9525">
            <a:noFill/>
            <a:miter lim="800000"/>
            <a:headEnd/>
            <a:tailEnd/>
          </a:ln>
        </p:spPr>
      </p:pic>
      <p:pic>
        <p:nvPicPr>
          <p:cNvPr id="15" name="Рисунок 14"/>
          <p:cNvPicPr/>
          <p:nvPr/>
        </p:nvPicPr>
        <p:blipFill>
          <a:blip r:embed="rId19"/>
          <a:srcRect l="12106" t="14596" r="76772" b="71826"/>
          <a:stretch>
            <a:fillRect/>
          </a:stretch>
        </p:blipFill>
        <p:spPr bwMode="auto">
          <a:xfrm>
            <a:off x="4929920" y="2536167"/>
            <a:ext cx="506641" cy="524540"/>
          </a:xfrm>
          <a:prstGeom prst="rect">
            <a:avLst/>
          </a:prstGeom>
          <a:noFill/>
          <a:ln w="9525">
            <a:noFill/>
            <a:miter lim="800000"/>
            <a:headEnd/>
            <a:tailEnd/>
          </a:ln>
        </p:spPr>
      </p:pic>
      <p:pic>
        <p:nvPicPr>
          <p:cNvPr id="16" name="Рисунок 15"/>
          <p:cNvPicPr/>
          <p:nvPr/>
        </p:nvPicPr>
        <p:blipFill>
          <a:blip r:embed="rId20"/>
          <a:srcRect l="6496" t="13059" r="85925" b="76820"/>
          <a:stretch>
            <a:fillRect/>
          </a:stretch>
        </p:blipFill>
        <p:spPr bwMode="auto">
          <a:xfrm>
            <a:off x="4855804" y="1951042"/>
            <a:ext cx="654878" cy="568751"/>
          </a:xfrm>
          <a:prstGeom prst="rect">
            <a:avLst/>
          </a:prstGeom>
          <a:noFill/>
          <a:ln w="9525">
            <a:noFill/>
            <a:miter lim="800000"/>
            <a:headEnd/>
            <a:tailEnd/>
          </a:ln>
        </p:spPr>
      </p:pic>
    </p:spTree>
    <p:extLst>
      <p:ext uri="{BB962C8B-B14F-4D97-AF65-F5344CB8AC3E}">
        <p14:creationId xmlns:p14="http://schemas.microsoft.com/office/powerpoint/2010/main" val="2642789155"/>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Таблица 10"/>
          <p:cNvGraphicFramePr>
            <a:graphicFrameLocks noGrp="1"/>
          </p:cNvGraphicFramePr>
          <p:nvPr>
            <p:extLst>
              <p:ext uri="{D42A27DB-BD31-4B8C-83A1-F6EECF244321}">
                <p14:modId xmlns:p14="http://schemas.microsoft.com/office/powerpoint/2010/main" val="1929902064"/>
              </p:ext>
            </p:extLst>
          </p:nvPr>
        </p:nvGraphicFramePr>
        <p:xfrm>
          <a:off x="1772908" y="2865359"/>
          <a:ext cx="5558790" cy="1489710"/>
        </p:xfrm>
        <a:graphic>
          <a:graphicData uri="http://schemas.openxmlformats.org/drawingml/2006/table">
            <a:tbl>
              <a:tblPr firstRow="1" firstCol="1" bandRow="1">
                <a:tableStyleId>{53E16DD9-AC6D-41A8-A6A0-D293053FCF31}</a:tableStyleId>
              </a:tblPr>
              <a:tblGrid>
                <a:gridCol w="2512695"/>
                <a:gridCol w="3046095"/>
              </a:tblGrid>
              <a:tr h="438150">
                <a:tc>
                  <a:txBody>
                    <a:bodyPr/>
                    <a:lstStyle/>
                    <a:p>
                      <a:pPr algn="ctr">
                        <a:lnSpc>
                          <a:spcPct val="115000"/>
                        </a:lnSpc>
                        <a:spcAft>
                          <a:spcPts val="0"/>
                        </a:spcAft>
                      </a:pPr>
                      <a:r>
                        <a:rPr lang="ru-RU" sz="1200" b="1" dirty="0">
                          <a:solidFill>
                            <a:srgbClr val="FFFFFF"/>
                          </a:solidFill>
                          <a:effectLst/>
                        </a:rPr>
                        <a:t>Занимаемая должность</a:t>
                      </a:r>
                      <a:endParaRPr lang="ru-RU" sz="1100" b="1" dirty="0">
                        <a:solidFill>
                          <a:srgbClr val="FFFFFF"/>
                        </a:solidFill>
                        <a:effectLst/>
                        <a:latin typeface="Calibri"/>
                        <a:ea typeface="Calibri"/>
                        <a:cs typeface="Times New Roman"/>
                      </a:endParaRPr>
                    </a:p>
                  </a:txBody>
                  <a:tcPr marL="68580" marR="68580" marT="0" marB="0">
                    <a:solidFill>
                      <a:schemeClr val="accent3">
                        <a:lumMod val="75000"/>
                      </a:schemeClr>
                    </a:solidFill>
                  </a:tcPr>
                </a:tc>
                <a:tc>
                  <a:txBody>
                    <a:bodyPr/>
                    <a:lstStyle/>
                    <a:p>
                      <a:pPr algn="ctr">
                        <a:lnSpc>
                          <a:spcPct val="115000"/>
                        </a:lnSpc>
                        <a:spcAft>
                          <a:spcPts val="0"/>
                        </a:spcAft>
                      </a:pPr>
                      <a:r>
                        <a:rPr lang="ru-RU" sz="1200" b="1" dirty="0">
                          <a:solidFill>
                            <a:srgbClr val="FFFFFF"/>
                          </a:solidFill>
                          <a:effectLst/>
                        </a:rPr>
                        <a:t>ФИО</a:t>
                      </a:r>
                      <a:endParaRPr lang="ru-RU" sz="1100" b="1" dirty="0">
                        <a:solidFill>
                          <a:srgbClr val="FFFFFF"/>
                        </a:solidFill>
                        <a:effectLst/>
                        <a:latin typeface="Calibri"/>
                        <a:ea typeface="Calibri"/>
                        <a:cs typeface="Times New Roman"/>
                      </a:endParaRPr>
                    </a:p>
                  </a:txBody>
                  <a:tcPr marL="68580" marR="68580" marT="0" marB="0">
                    <a:solidFill>
                      <a:schemeClr val="accent3">
                        <a:lumMod val="75000"/>
                      </a:schemeClr>
                    </a:solidFill>
                  </a:tcPr>
                </a:tc>
              </a:tr>
              <a:tr h="314960">
                <a:tc>
                  <a:txBody>
                    <a:bodyPr/>
                    <a:lstStyle/>
                    <a:p>
                      <a:pPr>
                        <a:lnSpc>
                          <a:spcPct val="115000"/>
                        </a:lnSpc>
                        <a:spcAft>
                          <a:spcPts val="0"/>
                        </a:spcAft>
                      </a:pPr>
                      <a:r>
                        <a:rPr lang="ru-RU" sz="1200">
                          <a:effectLst/>
                        </a:rPr>
                        <a:t>Начальник Управления финансов Администрации муниципального образования  «Муниципальный округ Увинский район Удмуртской Республики»</a:t>
                      </a:r>
                      <a:endParaRPr lang="ru-RU" sz="1100">
                        <a:effectLst/>
                        <a:latin typeface="Calibri"/>
                        <a:ea typeface="Calibri"/>
                        <a:cs typeface="Times New Roman"/>
                      </a:endParaRPr>
                    </a:p>
                  </a:txBody>
                  <a:tcPr marL="68580" marR="68580" marT="0" marB="0" anchor="ctr"/>
                </a:tc>
                <a:tc>
                  <a:txBody>
                    <a:bodyPr/>
                    <a:lstStyle/>
                    <a:p>
                      <a:pPr algn="ctr">
                        <a:lnSpc>
                          <a:spcPct val="115000"/>
                        </a:lnSpc>
                        <a:spcAft>
                          <a:spcPts val="0"/>
                        </a:spcAft>
                      </a:pPr>
                      <a:r>
                        <a:rPr lang="ru-RU" sz="1200" dirty="0">
                          <a:effectLst/>
                        </a:rPr>
                        <a:t>Субботина Вера Александровна</a:t>
                      </a:r>
                      <a:endParaRPr lang="ru-RU" sz="1100" dirty="0">
                        <a:effectLst/>
                        <a:latin typeface="Calibri"/>
                        <a:ea typeface="Calibri"/>
                        <a:cs typeface="Times New Roman"/>
                      </a:endParaRPr>
                    </a:p>
                  </a:txBody>
                  <a:tcPr marL="68580" marR="68580" marT="0" marB="0" anchor="ctr"/>
                </a:tc>
              </a:tr>
            </a:tbl>
          </a:graphicData>
        </a:graphic>
      </p:graphicFrame>
      <p:sp>
        <p:nvSpPr>
          <p:cNvPr id="12" name="Rectangle 16"/>
          <p:cNvSpPr>
            <a:spLocks noChangeArrowheads="1"/>
          </p:cNvSpPr>
          <p:nvPr/>
        </p:nvSpPr>
        <p:spPr bwMode="auto">
          <a:xfrm>
            <a:off x="1416528" y="1756337"/>
            <a:ext cx="6486071" cy="8617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ru-RU" altLang="ru-RU" sz="1200" b="1" i="0" u="none" strike="noStrike" cap="none" normalizeH="0" baseline="0" dirty="0" smtClean="0">
                <a:ln>
                  <a:noFill/>
                </a:ln>
                <a:solidFill>
                  <a:schemeClr val="tx1"/>
                </a:solidFill>
                <a:effectLst/>
                <a:latin typeface="Arial" pitchFamily="34" charset="0"/>
                <a:ea typeface="Times New Roman" pitchFamily="18" charset="0"/>
                <a:cs typeface="Arial" pitchFamily="34" charset="0"/>
              </a:rPr>
              <a:t>Адрес: 426260 п. </a:t>
            </a:r>
            <a:r>
              <a:rPr kumimoji="0" lang="ru-RU" altLang="ru-RU" sz="1200" b="1" i="0" u="none" strike="noStrike" cap="none" normalizeH="0" baseline="0" dirty="0" err="1" smtClean="0">
                <a:ln>
                  <a:noFill/>
                </a:ln>
                <a:solidFill>
                  <a:schemeClr val="tx1"/>
                </a:solidFill>
                <a:effectLst/>
                <a:latin typeface="Arial" pitchFamily="34" charset="0"/>
                <a:ea typeface="Times New Roman" pitchFamily="18" charset="0"/>
                <a:cs typeface="Arial" pitchFamily="34" charset="0"/>
              </a:rPr>
              <a:t>Ува</a:t>
            </a:r>
            <a:r>
              <a:rPr kumimoji="0" lang="ru-RU" altLang="ru-RU" sz="1200" b="1" i="0" u="none" strike="noStrike" cap="none" normalizeH="0" baseline="0" dirty="0" smtClean="0">
                <a:ln>
                  <a:noFill/>
                </a:ln>
                <a:solidFill>
                  <a:schemeClr val="tx1"/>
                </a:solidFill>
                <a:effectLst/>
                <a:latin typeface="Arial" pitchFamily="34" charset="0"/>
                <a:ea typeface="Times New Roman" pitchFamily="18" charset="0"/>
                <a:cs typeface="Arial" pitchFamily="34" charset="0"/>
              </a:rPr>
              <a:t>, ул. Калинина, 19 (здание Администрации </a:t>
            </a:r>
            <a:r>
              <a:rPr kumimoji="0" lang="ru-RU" altLang="ru-RU" sz="1200" b="1" i="0" u="none" strike="noStrike" cap="none" normalizeH="0" baseline="0" dirty="0" err="1" smtClean="0">
                <a:ln>
                  <a:noFill/>
                </a:ln>
                <a:solidFill>
                  <a:schemeClr val="tx1"/>
                </a:solidFill>
                <a:effectLst/>
                <a:latin typeface="Arial" pitchFamily="34" charset="0"/>
                <a:ea typeface="Times New Roman" pitchFamily="18" charset="0"/>
                <a:cs typeface="Arial" pitchFamily="34" charset="0"/>
              </a:rPr>
              <a:t>Увинского</a:t>
            </a:r>
            <a:r>
              <a:rPr kumimoji="0" lang="ru-RU" altLang="ru-RU" sz="1200" b="1" i="0" u="none" strike="noStrike" cap="none" normalizeH="0" baseline="0" dirty="0" smtClean="0">
                <a:ln>
                  <a:noFill/>
                </a:ln>
                <a:solidFill>
                  <a:schemeClr val="tx1"/>
                </a:solidFill>
                <a:effectLst/>
                <a:latin typeface="Arial" pitchFamily="34" charset="0"/>
                <a:ea typeface="Times New Roman" pitchFamily="18" charset="0"/>
                <a:cs typeface="Arial" pitchFamily="34" charset="0"/>
              </a:rPr>
              <a:t> района)</a:t>
            </a:r>
            <a:endParaRPr kumimoji="0" lang="ru-RU" altLang="ru-RU" sz="400" b="0" i="0" u="none" strike="noStrike" cap="none" normalizeH="0" baseline="0" dirty="0" smtClean="0">
              <a:ln>
                <a:noFill/>
              </a:ln>
              <a:solidFill>
                <a:schemeClr val="tx1"/>
              </a:solidFill>
              <a:effectLst/>
              <a:latin typeface="Arial" pitchFamily="34" charset="0"/>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ru-RU" altLang="ru-RU" sz="1200" b="1" i="0" u="none" strike="noStrike" cap="none" normalizeH="0" baseline="0" dirty="0" smtClean="0">
                <a:ln>
                  <a:noFill/>
                </a:ln>
                <a:solidFill>
                  <a:schemeClr val="tx1"/>
                </a:solidFill>
                <a:effectLst/>
                <a:latin typeface="Arial" pitchFamily="34" charset="0"/>
                <a:ea typeface="Times New Roman" pitchFamily="18" charset="0"/>
                <a:cs typeface="Arial" pitchFamily="34" charset="0"/>
              </a:rPr>
              <a:t>Тел. 5-15-40</a:t>
            </a:r>
            <a:endParaRPr kumimoji="0" lang="ru-RU" altLang="ru-RU" sz="400" b="0" i="0" u="none" strike="noStrike" cap="none" normalizeH="0" baseline="0" dirty="0" smtClean="0">
              <a:ln>
                <a:noFill/>
              </a:ln>
              <a:solidFill>
                <a:schemeClr val="tx1"/>
              </a:solidFill>
              <a:effectLst/>
              <a:latin typeface="Arial" pitchFamily="34" charset="0"/>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ru-RU" altLang="ru-RU" sz="1200" b="1" i="0" u="none" strike="noStrike" cap="none" normalizeH="0" baseline="0" dirty="0" smtClean="0">
                <a:ln>
                  <a:noFill/>
                </a:ln>
                <a:solidFill>
                  <a:schemeClr val="tx1"/>
                </a:solidFill>
                <a:effectLst/>
                <a:latin typeface="Arial" pitchFamily="34" charset="0"/>
                <a:ea typeface="Times New Roman" pitchFamily="18" charset="0"/>
                <a:cs typeface="Arial" pitchFamily="34" charset="0"/>
              </a:rPr>
              <a:t>Справки по телефону: (34130) 5-16-86</a:t>
            </a:r>
            <a:endParaRPr kumimoji="0" lang="ru-RU" altLang="ru-RU" sz="400" b="0" i="0" u="none" strike="noStrike" cap="none" normalizeH="0" baseline="0" dirty="0" smtClean="0">
              <a:ln>
                <a:noFill/>
              </a:ln>
              <a:solidFill>
                <a:schemeClr val="tx1"/>
              </a:solidFill>
              <a:effectLst/>
              <a:latin typeface="Arial" pitchFamily="34" charset="0"/>
              <a:cs typeface="Arial" pitchFamily="34" charset="0"/>
            </a:endParaRPr>
          </a:p>
          <a:p>
            <a:pPr lvl="0" algn="ctr" eaLnBrk="0" fontAlgn="base" hangingPunct="0">
              <a:spcBef>
                <a:spcPct val="0"/>
              </a:spcBef>
              <a:spcAft>
                <a:spcPct val="0"/>
              </a:spcAft>
              <a:buClrTx/>
            </a:pPr>
            <a:r>
              <a:rPr kumimoji="0" lang="en-US" altLang="ru-RU" sz="1100" b="1" i="0" u="none" strike="noStrike" cap="none" normalizeH="0" baseline="0" dirty="0" smtClean="0">
                <a:ln>
                  <a:noFill/>
                </a:ln>
                <a:solidFill>
                  <a:schemeClr val="tx1"/>
                </a:solidFill>
                <a:effectLst/>
                <a:latin typeface="Arial" pitchFamily="34" charset="0"/>
                <a:ea typeface="Calibri" pitchFamily="34" charset="0"/>
                <a:cs typeface="Arial" pitchFamily="34" charset="0"/>
              </a:rPr>
              <a:t>E</a:t>
            </a:r>
            <a:r>
              <a:rPr kumimoji="0" lang="ru-RU" altLang="ru-RU" sz="1100" b="1" i="0" u="none" strike="noStrike" cap="none" normalizeH="0" baseline="0" dirty="0" smtClean="0">
                <a:ln>
                  <a:noFill/>
                </a:ln>
                <a:solidFill>
                  <a:schemeClr val="tx1"/>
                </a:solidFill>
                <a:effectLst/>
                <a:latin typeface="Arial" pitchFamily="34" charset="0"/>
                <a:ea typeface="Calibri" pitchFamily="34" charset="0"/>
                <a:cs typeface="Arial" pitchFamily="34" charset="0"/>
              </a:rPr>
              <a:t>-</a:t>
            </a:r>
            <a:r>
              <a:rPr kumimoji="0" lang="en-US" altLang="ru-RU" sz="1100" b="1" i="0" u="none" strike="noStrike" cap="none" normalizeH="0" baseline="0" dirty="0" smtClean="0">
                <a:ln>
                  <a:noFill/>
                </a:ln>
                <a:solidFill>
                  <a:schemeClr val="tx1"/>
                </a:solidFill>
                <a:effectLst/>
                <a:latin typeface="Arial" pitchFamily="34" charset="0"/>
                <a:ea typeface="Calibri" pitchFamily="34" charset="0"/>
                <a:cs typeface="Arial" pitchFamily="34" charset="0"/>
              </a:rPr>
              <a:t>mail</a:t>
            </a:r>
            <a:r>
              <a:rPr kumimoji="0" lang="ru-RU" altLang="ru-RU" sz="1100" b="1" i="0" u="none" strike="noStrike" cap="none" normalizeH="0" baseline="0" dirty="0" smtClean="0">
                <a:ln>
                  <a:noFill/>
                </a:ln>
                <a:solidFill>
                  <a:schemeClr val="tx1"/>
                </a:solidFill>
                <a:effectLst/>
                <a:latin typeface="Arial" pitchFamily="34" charset="0"/>
                <a:ea typeface="Calibri" pitchFamily="34" charset="0"/>
                <a:cs typeface="Arial" pitchFamily="34" charset="0"/>
              </a:rPr>
              <a:t>:</a:t>
            </a:r>
            <a:r>
              <a:rPr kumimoji="0" lang="ru-RU" altLang="ru-RU" sz="1100" b="0" i="0" u="none" strike="noStrike" cap="none" normalizeH="0" baseline="0" dirty="0" smtClean="0">
                <a:ln>
                  <a:noFill/>
                </a:ln>
                <a:solidFill>
                  <a:schemeClr val="tx1"/>
                </a:solidFill>
                <a:effectLst/>
                <a:latin typeface="Calibri" pitchFamily="34" charset="0"/>
                <a:ea typeface="Calibri" pitchFamily="34" charset="0"/>
                <a:cs typeface="Times New Roman" pitchFamily="18" charset="0"/>
              </a:rPr>
              <a:t> </a:t>
            </a:r>
            <a:r>
              <a:rPr lang="en-US" altLang="ru-RU" b="1" u="sng" dirty="0">
                <a:solidFill>
                  <a:schemeClr val="accent4">
                    <a:lumMod val="10000"/>
                  </a:schemeClr>
                </a:solidFill>
                <a:latin typeface="Calibri" pitchFamily="34" charset="0"/>
                <a:ea typeface="Calibri" pitchFamily="34" charset="0"/>
                <a:cs typeface="Times New Roman" pitchFamily="18" charset="0"/>
              </a:rPr>
              <a:t>upr-fin@uv.udmr.ru</a:t>
            </a:r>
            <a:r>
              <a:rPr kumimoji="0" lang="en-US" altLang="ru-RU" sz="1400" b="1" i="0" u="none" strike="noStrike" cap="none" normalizeH="0" baseline="0" dirty="0" smtClean="0">
                <a:ln>
                  <a:noFill/>
                </a:ln>
                <a:solidFill>
                  <a:schemeClr val="tx1"/>
                </a:solidFill>
                <a:effectLst/>
                <a:latin typeface="Arial" pitchFamily="34" charset="0"/>
                <a:ea typeface="Calibri" pitchFamily="34" charset="0"/>
                <a:cs typeface="Arial" pitchFamily="34" charset="0"/>
              </a:rPr>
              <a:t> </a:t>
            </a:r>
            <a:endParaRPr kumimoji="0" lang="en-US" altLang="ru-RU"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13" name="Прямоугольник 12"/>
          <p:cNvSpPr/>
          <p:nvPr/>
        </p:nvSpPr>
        <p:spPr>
          <a:xfrm>
            <a:off x="2266303" y="281413"/>
            <a:ext cx="4572000" cy="954107"/>
          </a:xfrm>
          <a:prstGeom prst="rect">
            <a:avLst/>
          </a:prstGeom>
        </p:spPr>
        <p:txBody>
          <a:bodyPr>
            <a:spAutoFit/>
          </a:bodyPr>
          <a:lstStyle/>
          <a:p>
            <a:pPr lvl="0" algn="ctr" fontAlgn="base">
              <a:spcBef>
                <a:spcPct val="0"/>
              </a:spcBef>
              <a:spcAft>
                <a:spcPct val="0"/>
              </a:spcAft>
              <a:buClrTx/>
            </a:pPr>
            <a:r>
              <a:rPr lang="ru-RU" altLang="ru-RU" b="1" dirty="0" smtClean="0">
                <a:solidFill>
                  <a:schemeClr val="tx1"/>
                </a:solidFill>
                <a:latin typeface="Arial" pitchFamily="34" charset="0"/>
                <a:ea typeface="Times New Roman" pitchFamily="18" charset="0"/>
                <a:cs typeface="Arial" pitchFamily="34" charset="0"/>
              </a:rPr>
              <a:t>Брошюра подготовлена </a:t>
            </a:r>
          </a:p>
          <a:p>
            <a:pPr lvl="0" algn="ctr" fontAlgn="base">
              <a:spcBef>
                <a:spcPct val="0"/>
              </a:spcBef>
              <a:spcAft>
                <a:spcPct val="0"/>
              </a:spcAft>
              <a:buClrTx/>
            </a:pPr>
            <a:r>
              <a:rPr lang="ru-RU" altLang="ru-RU" b="1" dirty="0" smtClean="0">
                <a:solidFill>
                  <a:schemeClr val="tx1"/>
                </a:solidFill>
                <a:latin typeface="Arial" pitchFamily="34" charset="0"/>
                <a:ea typeface="Times New Roman" pitchFamily="18" charset="0"/>
                <a:cs typeface="Arial" pitchFamily="34" charset="0"/>
              </a:rPr>
              <a:t>Управлением </a:t>
            </a:r>
            <a:r>
              <a:rPr lang="ru-RU" altLang="ru-RU" b="1" dirty="0">
                <a:solidFill>
                  <a:schemeClr val="tx1"/>
                </a:solidFill>
                <a:latin typeface="Arial" pitchFamily="34" charset="0"/>
                <a:ea typeface="Times New Roman" pitchFamily="18" charset="0"/>
                <a:cs typeface="Arial" pitchFamily="34" charset="0"/>
              </a:rPr>
              <a:t>финансов муниципального образования </a:t>
            </a:r>
            <a:r>
              <a:rPr lang="ru-RU" altLang="ru-RU" b="1" dirty="0" smtClean="0">
                <a:solidFill>
                  <a:schemeClr val="tx1"/>
                </a:solidFill>
                <a:latin typeface="Calibri"/>
                <a:ea typeface="Times New Roman" pitchFamily="18" charset="0"/>
                <a:cs typeface="Arial" pitchFamily="34" charset="0"/>
              </a:rPr>
              <a:t>«</a:t>
            </a:r>
            <a:r>
              <a:rPr lang="ru-RU" altLang="ru-RU" b="1" dirty="0" smtClean="0">
                <a:solidFill>
                  <a:schemeClr val="tx1"/>
                </a:solidFill>
                <a:latin typeface="Arial" pitchFamily="34" charset="0"/>
                <a:ea typeface="Times New Roman" pitchFamily="18" charset="0"/>
                <a:cs typeface="Arial" pitchFamily="34" charset="0"/>
              </a:rPr>
              <a:t>Муниципальный округ </a:t>
            </a:r>
            <a:r>
              <a:rPr lang="ru-RU" altLang="ru-RU" b="1" dirty="0" err="1" smtClean="0">
                <a:solidFill>
                  <a:schemeClr val="tx1"/>
                </a:solidFill>
                <a:latin typeface="Arial" pitchFamily="34" charset="0"/>
                <a:ea typeface="Times New Roman" pitchFamily="18" charset="0"/>
                <a:cs typeface="Arial" pitchFamily="34" charset="0"/>
              </a:rPr>
              <a:t>Увинский</a:t>
            </a:r>
            <a:r>
              <a:rPr lang="ru-RU" altLang="ru-RU" b="1" dirty="0" smtClean="0">
                <a:solidFill>
                  <a:schemeClr val="tx1"/>
                </a:solidFill>
                <a:latin typeface="Arial" pitchFamily="34" charset="0"/>
                <a:ea typeface="Times New Roman" pitchFamily="18" charset="0"/>
                <a:cs typeface="Arial" pitchFamily="34" charset="0"/>
              </a:rPr>
              <a:t> район Удмуртской Республики</a:t>
            </a:r>
            <a:r>
              <a:rPr lang="ru-RU" altLang="ru-RU" b="1" dirty="0" smtClean="0">
                <a:solidFill>
                  <a:schemeClr val="tx1"/>
                </a:solidFill>
                <a:latin typeface="Calibri"/>
                <a:ea typeface="Times New Roman" pitchFamily="18" charset="0"/>
                <a:cs typeface="Arial" pitchFamily="34" charset="0"/>
              </a:rPr>
              <a:t>»</a:t>
            </a:r>
            <a:endParaRPr lang="ru-RU" altLang="ru-RU" sz="500" dirty="0">
              <a:solidFill>
                <a:schemeClr val="tx1"/>
              </a:solidFill>
              <a:latin typeface="Arial" pitchFamily="34" charset="0"/>
              <a:cs typeface="Arial" pitchFamily="34" charset="0"/>
            </a:endParaRPr>
          </a:p>
        </p:txBody>
      </p:sp>
    </p:spTree>
    <p:extLst>
      <p:ext uri="{BB962C8B-B14F-4D97-AF65-F5344CB8AC3E}">
        <p14:creationId xmlns:p14="http://schemas.microsoft.com/office/powerpoint/2010/main" val="4059091939"/>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572"/>
        <p:cNvGrpSpPr/>
        <p:nvPr/>
      </p:nvGrpSpPr>
      <p:grpSpPr>
        <a:xfrm>
          <a:off x="0" y="0"/>
          <a:ext cx="0" cy="0"/>
          <a:chOff x="0" y="0"/>
          <a:chExt cx="0" cy="0"/>
        </a:xfrm>
      </p:grpSpPr>
      <p:sp>
        <p:nvSpPr>
          <p:cNvPr id="8" name="Google Shape;1697;p29"/>
          <p:cNvSpPr txBox="1">
            <a:spLocks/>
          </p:cNvSpPr>
          <p:nvPr/>
        </p:nvSpPr>
        <p:spPr>
          <a:xfrm>
            <a:off x="821905" y="221741"/>
            <a:ext cx="7704000" cy="735189"/>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90000"/>
              </a:lnSpc>
              <a:spcBef>
                <a:spcPts val="0"/>
              </a:spcBef>
              <a:spcAft>
                <a:spcPts val="0"/>
              </a:spcAft>
              <a:buClr>
                <a:srgbClr val="191919"/>
              </a:buClr>
              <a:buSzPts val="5200"/>
              <a:buFont typeface="Be Vietnam Pro"/>
              <a:buNone/>
              <a:defRPr sz="5000" b="1" i="0" u="none" strike="noStrike" cap="none">
                <a:solidFill>
                  <a:schemeClr val="dk1"/>
                </a:solidFill>
                <a:latin typeface="Be Vietnam Pro"/>
                <a:ea typeface="Be Vietnam Pro"/>
                <a:cs typeface="Be Vietnam Pro"/>
                <a:sym typeface="Be Vietnam Pro"/>
              </a:defRPr>
            </a:lvl1pPr>
            <a:lvl2pPr marR="0" lvl="1"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2pPr>
            <a:lvl3pPr marR="0" lvl="2"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3pPr>
            <a:lvl4pPr marR="0" lvl="3"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4pPr>
            <a:lvl5pPr marR="0" lvl="4"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5pPr>
            <a:lvl6pPr marR="0" lvl="5"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6pPr>
            <a:lvl7pPr marR="0" lvl="6"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7pPr>
            <a:lvl8pPr marR="0" lvl="7"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8pPr>
            <a:lvl9pPr marR="0" lvl="8" algn="ctr" rtl="0">
              <a:lnSpc>
                <a:spcPct val="100000"/>
              </a:lnSpc>
              <a:spcBef>
                <a:spcPts val="0"/>
              </a:spcBef>
              <a:spcAft>
                <a:spcPts val="0"/>
              </a:spcAft>
              <a:buClr>
                <a:srgbClr val="191919"/>
              </a:buClr>
              <a:buSzPts val="5200"/>
              <a:buFont typeface="Be Vietnam Pro"/>
              <a:buNone/>
              <a:defRPr sz="5200" b="1" i="0" u="none" strike="noStrike" cap="none">
                <a:solidFill>
                  <a:srgbClr val="191919"/>
                </a:solidFill>
                <a:latin typeface="Be Vietnam Pro"/>
                <a:ea typeface="Be Vietnam Pro"/>
                <a:cs typeface="Be Vietnam Pro"/>
                <a:sym typeface="Be Vietnam Pro"/>
              </a:defRPr>
            </a:lvl9pPr>
          </a:lstStyle>
          <a:p>
            <a:r>
              <a:rPr lang="ru-RU" sz="2000" dirty="0" smtClean="0">
                <a:solidFill>
                  <a:schemeClr val="tx1">
                    <a:lumMod val="75000"/>
                  </a:schemeClr>
                </a:solidFill>
              </a:rPr>
              <a:t>Задачи бюджетной и налоговой политики</a:t>
            </a:r>
          </a:p>
          <a:p>
            <a:r>
              <a:rPr lang="ru-RU" sz="2000" dirty="0">
                <a:solidFill>
                  <a:schemeClr val="tx1">
                    <a:lumMod val="75000"/>
                  </a:schemeClr>
                </a:solidFill>
              </a:rPr>
              <a:t>н</a:t>
            </a:r>
            <a:r>
              <a:rPr lang="ru-RU" sz="2000" dirty="0" smtClean="0">
                <a:solidFill>
                  <a:schemeClr val="tx1">
                    <a:lumMod val="75000"/>
                  </a:schemeClr>
                </a:solidFill>
              </a:rPr>
              <a:t>а 2026-2028 годы</a:t>
            </a:r>
            <a:endParaRPr lang="en-US" sz="2000" dirty="0">
              <a:solidFill>
                <a:schemeClr val="tx1">
                  <a:lumMod val="75000"/>
                </a:schemeClr>
              </a:solidFill>
            </a:endParaRPr>
          </a:p>
        </p:txBody>
      </p:sp>
      <p:sp>
        <p:nvSpPr>
          <p:cNvPr id="5" name="Блок-схема: узел 4"/>
          <p:cNvSpPr/>
          <p:nvPr/>
        </p:nvSpPr>
        <p:spPr>
          <a:xfrm>
            <a:off x="527050" y="1395349"/>
            <a:ext cx="214390" cy="220571"/>
          </a:xfrm>
          <a:prstGeom prst="flowChartConnector">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solidFill>
                <a:schemeClr val="accent1">
                  <a:lumMod val="50000"/>
                </a:schemeClr>
              </a:solidFill>
            </a:endParaRPr>
          </a:p>
        </p:txBody>
      </p:sp>
      <p:cxnSp>
        <p:nvCxnSpPr>
          <p:cNvPr id="7" name="Прямая соединительная линия 6"/>
          <p:cNvCxnSpPr>
            <a:stCxn id="5" idx="6"/>
            <a:endCxn id="26" idx="2"/>
          </p:cNvCxnSpPr>
          <p:nvPr/>
        </p:nvCxnSpPr>
        <p:spPr>
          <a:xfrm>
            <a:off x="741440" y="1505635"/>
            <a:ext cx="1785860" cy="2"/>
          </a:xfrm>
          <a:prstGeom prst="line">
            <a:avLst/>
          </a:prstGeom>
          <a:ln>
            <a:solidFill>
              <a:schemeClr val="accent1">
                <a:lumMod val="50000"/>
              </a:schemeClr>
            </a:solidFill>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344721" y="1686664"/>
            <a:ext cx="457200" cy="369332"/>
          </a:xfrm>
          <a:prstGeom prst="rect">
            <a:avLst/>
          </a:prstGeom>
          <a:noFill/>
        </p:spPr>
        <p:txBody>
          <a:bodyPr wrap="square" rtlCol="0">
            <a:spAutoFit/>
          </a:bodyPr>
          <a:lstStyle/>
          <a:p>
            <a:pPr algn="ctr"/>
            <a:r>
              <a:rPr lang="ru-RU" sz="1800" b="1" dirty="0" smtClean="0">
                <a:solidFill>
                  <a:srgbClr val="FF6600"/>
                </a:solidFill>
              </a:rPr>
              <a:t>01</a:t>
            </a:r>
            <a:endParaRPr lang="ru-RU" sz="1800" b="1" dirty="0">
              <a:solidFill>
                <a:srgbClr val="FF6600"/>
              </a:solidFill>
            </a:endParaRPr>
          </a:p>
        </p:txBody>
      </p:sp>
      <p:sp>
        <p:nvSpPr>
          <p:cNvPr id="9" name="Google Shape;1698;p29"/>
          <p:cNvSpPr txBox="1">
            <a:spLocks/>
          </p:cNvSpPr>
          <p:nvPr/>
        </p:nvSpPr>
        <p:spPr>
          <a:xfrm>
            <a:off x="723742" y="1615921"/>
            <a:ext cx="1721035" cy="123415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Inter"/>
              <a:buNone/>
              <a:defRPr sz="1400" b="0" i="0" u="none" strike="noStrike" cap="none">
                <a:solidFill>
                  <a:schemeClr val="dk1"/>
                </a:solidFill>
                <a:latin typeface="Inter"/>
                <a:ea typeface="Inter"/>
                <a:cs typeface="Inter"/>
                <a:sym typeface="Inter"/>
              </a:defRPr>
            </a:lvl1pPr>
            <a:lvl2pPr marL="914400" marR="0" lvl="1" indent="-304800" algn="ctr" rtl="0">
              <a:lnSpc>
                <a:spcPct val="100000"/>
              </a:lnSpc>
              <a:spcBef>
                <a:spcPts val="0"/>
              </a:spcBef>
              <a:spcAft>
                <a:spcPts val="0"/>
              </a:spcAft>
              <a:buClr>
                <a:schemeClr val="dk1"/>
              </a:buClr>
              <a:buSzPts val="1800"/>
              <a:buFont typeface="Inter"/>
              <a:buNone/>
              <a:defRPr sz="1800" b="0" i="0" u="none" strike="noStrike" cap="none">
                <a:solidFill>
                  <a:schemeClr val="dk1"/>
                </a:solidFill>
                <a:latin typeface="Inter"/>
                <a:ea typeface="Inter"/>
                <a:cs typeface="Inter"/>
                <a:sym typeface="Inter"/>
              </a:defRPr>
            </a:lvl2pPr>
            <a:lvl3pPr marL="1371600" marR="0" lvl="2" indent="-304800" algn="ctr" rtl="0">
              <a:lnSpc>
                <a:spcPct val="100000"/>
              </a:lnSpc>
              <a:spcBef>
                <a:spcPts val="0"/>
              </a:spcBef>
              <a:spcAft>
                <a:spcPts val="0"/>
              </a:spcAft>
              <a:buClr>
                <a:schemeClr val="dk1"/>
              </a:buClr>
              <a:buSzPts val="1800"/>
              <a:buFont typeface="Inter"/>
              <a:buNone/>
              <a:defRPr sz="1800" b="0" i="0" u="none" strike="noStrike" cap="none">
                <a:solidFill>
                  <a:schemeClr val="dk1"/>
                </a:solidFill>
                <a:latin typeface="Inter"/>
                <a:ea typeface="Inter"/>
                <a:cs typeface="Inter"/>
                <a:sym typeface="Inter"/>
              </a:defRPr>
            </a:lvl3pPr>
            <a:lvl4pPr marL="1828800" marR="0" lvl="3" indent="-304800" algn="ctr" rtl="0">
              <a:lnSpc>
                <a:spcPct val="100000"/>
              </a:lnSpc>
              <a:spcBef>
                <a:spcPts val="0"/>
              </a:spcBef>
              <a:spcAft>
                <a:spcPts val="0"/>
              </a:spcAft>
              <a:buClr>
                <a:schemeClr val="dk1"/>
              </a:buClr>
              <a:buSzPts val="1800"/>
              <a:buFont typeface="Inter"/>
              <a:buNone/>
              <a:defRPr sz="1800" b="0" i="0" u="none" strike="noStrike" cap="none">
                <a:solidFill>
                  <a:schemeClr val="dk1"/>
                </a:solidFill>
                <a:latin typeface="Inter"/>
                <a:ea typeface="Inter"/>
                <a:cs typeface="Inter"/>
                <a:sym typeface="Inter"/>
              </a:defRPr>
            </a:lvl4pPr>
            <a:lvl5pPr marL="2286000" marR="0" lvl="4" indent="-304800" algn="ctr" rtl="0">
              <a:lnSpc>
                <a:spcPct val="100000"/>
              </a:lnSpc>
              <a:spcBef>
                <a:spcPts val="0"/>
              </a:spcBef>
              <a:spcAft>
                <a:spcPts val="0"/>
              </a:spcAft>
              <a:buClr>
                <a:schemeClr val="dk1"/>
              </a:buClr>
              <a:buSzPts val="1800"/>
              <a:buFont typeface="Inter"/>
              <a:buNone/>
              <a:defRPr sz="1800" b="0" i="0" u="none" strike="noStrike" cap="none">
                <a:solidFill>
                  <a:schemeClr val="dk1"/>
                </a:solidFill>
                <a:latin typeface="Inter"/>
                <a:ea typeface="Inter"/>
                <a:cs typeface="Inter"/>
                <a:sym typeface="Inter"/>
              </a:defRPr>
            </a:lvl5pPr>
            <a:lvl6pPr marL="2743200" marR="0" lvl="5" indent="-304800" algn="ctr" rtl="0">
              <a:lnSpc>
                <a:spcPct val="100000"/>
              </a:lnSpc>
              <a:spcBef>
                <a:spcPts val="0"/>
              </a:spcBef>
              <a:spcAft>
                <a:spcPts val="0"/>
              </a:spcAft>
              <a:buClr>
                <a:schemeClr val="dk1"/>
              </a:buClr>
              <a:buSzPts val="1800"/>
              <a:buFont typeface="Inter"/>
              <a:buNone/>
              <a:defRPr sz="1800" b="0" i="0" u="none" strike="noStrike" cap="none">
                <a:solidFill>
                  <a:schemeClr val="dk1"/>
                </a:solidFill>
                <a:latin typeface="Inter"/>
                <a:ea typeface="Inter"/>
                <a:cs typeface="Inter"/>
                <a:sym typeface="Inter"/>
              </a:defRPr>
            </a:lvl6pPr>
            <a:lvl7pPr marL="3200400" marR="0" lvl="6" indent="-304800" algn="ctr" rtl="0">
              <a:lnSpc>
                <a:spcPct val="100000"/>
              </a:lnSpc>
              <a:spcBef>
                <a:spcPts val="0"/>
              </a:spcBef>
              <a:spcAft>
                <a:spcPts val="0"/>
              </a:spcAft>
              <a:buClr>
                <a:schemeClr val="dk1"/>
              </a:buClr>
              <a:buSzPts val="1800"/>
              <a:buFont typeface="Inter"/>
              <a:buNone/>
              <a:defRPr sz="1800" b="0" i="0" u="none" strike="noStrike" cap="none">
                <a:solidFill>
                  <a:schemeClr val="dk1"/>
                </a:solidFill>
                <a:latin typeface="Inter"/>
                <a:ea typeface="Inter"/>
                <a:cs typeface="Inter"/>
                <a:sym typeface="Inter"/>
              </a:defRPr>
            </a:lvl7pPr>
            <a:lvl8pPr marL="3657600" marR="0" lvl="7" indent="-304800" algn="ctr" rtl="0">
              <a:lnSpc>
                <a:spcPct val="100000"/>
              </a:lnSpc>
              <a:spcBef>
                <a:spcPts val="0"/>
              </a:spcBef>
              <a:spcAft>
                <a:spcPts val="0"/>
              </a:spcAft>
              <a:buClr>
                <a:schemeClr val="dk1"/>
              </a:buClr>
              <a:buSzPts val="1800"/>
              <a:buFont typeface="Inter"/>
              <a:buNone/>
              <a:defRPr sz="1800" b="0" i="0" u="none" strike="noStrike" cap="none">
                <a:solidFill>
                  <a:schemeClr val="dk1"/>
                </a:solidFill>
                <a:latin typeface="Inter"/>
                <a:ea typeface="Inter"/>
                <a:cs typeface="Inter"/>
                <a:sym typeface="Inter"/>
              </a:defRPr>
            </a:lvl8pPr>
            <a:lvl9pPr marL="4114800" marR="0" lvl="8" indent="-304800" algn="ctr" rtl="0">
              <a:lnSpc>
                <a:spcPct val="100000"/>
              </a:lnSpc>
              <a:spcBef>
                <a:spcPts val="0"/>
              </a:spcBef>
              <a:spcAft>
                <a:spcPts val="0"/>
              </a:spcAft>
              <a:buClr>
                <a:schemeClr val="dk1"/>
              </a:buClr>
              <a:buSzPts val="1800"/>
              <a:buFont typeface="Inter"/>
              <a:buNone/>
              <a:defRPr sz="1800" b="0" i="0" u="none" strike="noStrike" cap="none">
                <a:solidFill>
                  <a:schemeClr val="dk1"/>
                </a:solidFill>
                <a:latin typeface="Inter"/>
                <a:ea typeface="Inter"/>
                <a:cs typeface="Inter"/>
                <a:sym typeface="Inter"/>
              </a:defRPr>
            </a:lvl9pPr>
          </a:lstStyle>
          <a:p>
            <a:pPr marL="0" indent="0"/>
            <a:r>
              <a:rPr lang="ru-RU" sz="1200" dirty="0" smtClean="0">
                <a:solidFill>
                  <a:schemeClr val="tx1">
                    <a:lumMod val="75000"/>
                  </a:schemeClr>
                </a:solidFill>
              </a:rPr>
              <a:t>Обеспечение </a:t>
            </a:r>
            <a:r>
              <a:rPr lang="ru-RU" sz="1200" dirty="0">
                <a:solidFill>
                  <a:schemeClr val="tx1">
                    <a:lumMod val="75000"/>
                  </a:schemeClr>
                </a:solidFill>
              </a:rPr>
              <a:t>долгосрочной сбалансированности и финансовой устойчивости бюджета</a:t>
            </a:r>
            <a:endParaRPr lang="en-US" sz="1200" dirty="0">
              <a:solidFill>
                <a:schemeClr val="tx1">
                  <a:lumMod val="75000"/>
                </a:schemeClr>
              </a:solidFill>
            </a:endParaRPr>
          </a:p>
        </p:txBody>
      </p:sp>
      <p:sp>
        <p:nvSpPr>
          <p:cNvPr id="13" name="TextBox 12"/>
          <p:cNvSpPr txBox="1"/>
          <p:nvPr/>
        </p:nvSpPr>
        <p:spPr>
          <a:xfrm>
            <a:off x="2404754" y="1693568"/>
            <a:ext cx="457200" cy="369332"/>
          </a:xfrm>
          <a:prstGeom prst="rect">
            <a:avLst/>
          </a:prstGeom>
          <a:noFill/>
        </p:spPr>
        <p:txBody>
          <a:bodyPr wrap="square" rtlCol="0">
            <a:spAutoFit/>
          </a:bodyPr>
          <a:lstStyle>
            <a:defPPr marR="0" lvl="0" algn="l" rtl="0">
              <a:lnSpc>
                <a:spcPct val="100000"/>
              </a:lnSpc>
              <a:spcBef>
                <a:spcPts val="0"/>
              </a:spcBef>
              <a:spcAft>
                <a:spcPts val="0"/>
              </a:spcAft>
              <a:defRPr/>
            </a:defPPr>
            <a:lvl1pPr algn="ctr">
              <a:defRPr sz="1800" b="1">
                <a:solidFill>
                  <a:schemeClr val="accent1">
                    <a:lumMod val="50000"/>
                  </a:schemeClr>
                </a:solidFill>
              </a:defRPr>
            </a:lvl1pPr>
          </a:lstStyle>
          <a:p>
            <a:r>
              <a:rPr lang="ru-RU" dirty="0">
                <a:solidFill>
                  <a:srgbClr val="FF6600"/>
                </a:solidFill>
              </a:rPr>
              <a:t>02</a:t>
            </a:r>
          </a:p>
        </p:txBody>
      </p:sp>
      <p:sp>
        <p:nvSpPr>
          <p:cNvPr id="14" name="Google Shape;1698;p29"/>
          <p:cNvSpPr txBox="1">
            <a:spLocks/>
          </p:cNvSpPr>
          <p:nvPr/>
        </p:nvSpPr>
        <p:spPr>
          <a:xfrm>
            <a:off x="2861954" y="1615922"/>
            <a:ext cx="2042556" cy="123415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Inter"/>
              <a:buNone/>
              <a:defRPr sz="1400" b="0" i="0" u="none" strike="noStrike" cap="none">
                <a:solidFill>
                  <a:schemeClr val="dk1"/>
                </a:solidFill>
                <a:latin typeface="Inter"/>
                <a:ea typeface="Inter"/>
                <a:cs typeface="Inter"/>
                <a:sym typeface="Inter"/>
              </a:defRPr>
            </a:lvl1pPr>
            <a:lvl2pPr marL="914400" marR="0" lvl="1" indent="-304800" algn="ctr" rtl="0">
              <a:lnSpc>
                <a:spcPct val="100000"/>
              </a:lnSpc>
              <a:spcBef>
                <a:spcPts val="0"/>
              </a:spcBef>
              <a:spcAft>
                <a:spcPts val="0"/>
              </a:spcAft>
              <a:buClr>
                <a:schemeClr val="dk1"/>
              </a:buClr>
              <a:buSzPts val="1800"/>
              <a:buFont typeface="Inter"/>
              <a:buNone/>
              <a:defRPr sz="1800" b="0" i="0" u="none" strike="noStrike" cap="none">
                <a:solidFill>
                  <a:schemeClr val="dk1"/>
                </a:solidFill>
                <a:latin typeface="Inter"/>
                <a:ea typeface="Inter"/>
                <a:cs typeface="Inter"/>
                <a:sym typeface="Inter"/>
              </a:defRPr>
            </a:lvl2pPr>
            <a:lvl3pPr marL="1371600" marR="0" lvl="2" indent="-304800" algn="ctr" rtl="0">
              <a:lnSpc>
                <a:spcPct val="100000"/>
              </a:lnSpc>
              <a:spcBef>
                <a:spcPts val="0"/>
              </a:spcBef>
              <a:spcAft>
                <a:spcPts val="0"/>
              </a:spcAft>
              <a:buClr>
                <a:schemeClr val="dk1"/>
              </a:buClr>
              <a:buSzPts val="1800"/>
              <a:buFont typeface="Inter"/>
              <a:buNone/>
              <a:defRPr sz="1800" b="0" i="0" u="none" strike="noStrike" cap="none">
                <a:solidFill>
                  <a:schemeClr val="dk1"/>
                </a:solidFill>
                <a:latin typeface="Inter"/>
                <a:ea typeface="Inter"/>
                <a:cs typeface="Inter"/>
                <a:sym typeface="Inter"/>
              </a:defRPr>
            </a:lvl3pPr>
            <a:lvl4pPr marL="1828800" marR="0" lvl="3" indent="-304800" algn="ctr" rtl="0">
              <a:lnSpc>
                <a:spcPct val="100000"/>
              </a:lnSpc>
              <a:spcBef>
                <a:spcPts val="0"/>
              </a:spcBef>
              <a:spcAft>
                <a:spcPts val="0"/>
              </a:spcAft>
              <a:buClr>
                <a:schemeClr val="dk1"/>
              </a:buClr>
              <a:buSzPts val="1800"/>
              <a:buFont typeface="Inter"/>
              <a:buNone/>
              <a:defRPr sz="1800" b="0" i="0" u="none" strike="noStrike" cap="none">
                <a:solidFill>
                  <a:schemeClr val="dk1"/>
                </a:solidFill>
                <a:latin typeface="Inter"/>
                <a:ea typeface="Inter"/>
                <a:cs typeface="Inter"/>
                <a:sym typeface="Inter"/>
              </a:defRPr>
            </a:lvl4pPr>
            <a:lvl5pPr marL="2286000" marR="0" lvl="4" indent="-304800" algn="ctr" rtl="0">
              <a:lnSpc>
                <a:spcPct val="100000"/>
              </a:lnSpc>
              <a:spcBef>
                <a:spcPts val="0"/>
              </a:spcBef>
              <a:spcAft>
                <a:spcPts val="0"/>
              </a:spcAft>
              <a:buClr>
                <a:schemeClr val="dk1"/>
              </a:buClr>
              <a:buSzPts val="1800"/>
              <a:buFont typeface="Inter"/>
              <a:buNone/>
              <a:defRPr sz="1800" b="0" i="0" u="none" strike="noStrike" cap="none">
                <a:solidFill>
                  <a:schemeClr val="dk1"/>
                </a:solidFill>
                <a:latin typeface="Inter"/>
                <a:ea typeface="Inter"/>
                <a:cs typeface="Inter"/>
                <a:sym typeface="Inter"/>
              </a:defRPr>
            </a:lvl5pPr>
            <a:lvl6pPr marL="2743200" marR="0" lvl="5" indent="-304800" algn="ctr" rtl="0">
              <a:lnSpc>
                <a:spcPct val="100000"/>
              </a:lnSpc>
              <a:spcBef>
                <a:spcPts val="0"/>
              </a:spcBef>
              <a:spcAft>
                <a:spcPts val="0"/>
              </a:spcAft>
              <a:buClr>
                <a:schemeClr val="dk1"/>
              </a:buClr>
              <a:buSzPts val="1800"/>
              <a:buFont typeface="Inter"/>
              <a:buNone/>
              <a:defRPr sz="1800" b="0" i="0" u="none" strike="noStrike" cap="none">
                <a:solidFill>
                  <a:schemeClr val="dk1"/>
                </a:solidFill>
                <a:latin typeface="Inter"/>
                <a:ea typeface="Inter"/>
                <a:cs typeface="Inter"/>
                <a:sym typeface="Inter"/>
              </a:defRPr>
            </a:lvl6pPr>
            <a:lvl7pPr marL="3200400" marR="0" lvl="6" indent="-304800" algn="ctr" rtl="0">
              <a:lnSpc>
                <a:spcPct val="100000"/>
              </a:lnSpc>
              <a:spcBef>
                <a:spcPts val="0"/>
              </a:spcBef>
              <a:spcAft>
                <a:spcPts val="0"/>
              </a:spcAft>
              <a:buClr>
                <a:schemeClr val="dk1"/>
              </a:buClr>
              <a:buSzPts val="1800"/>
              <a:buFont typeface="Inter"/>
              <a:buNone/>
              <a:defRPr sz="1800" b="0" i="0" u="none" strike="noStrike" cap="none">
                <a:solidFill>
                  <a:schemeClr val="dk1"/>
                </a:solidFill>
                <a:latin typeface="Inter"/>
                <a:ea typeface="Inter"/>
                <a:cs typeface="Inter"/>
                <a:sym typeface="Inter"/>
              </a:defRPr>
            </a:lvl7pPr>
            <a:lvl8pPr marL="3657600" marR="0" lvl="7" indent="-304800" algn="ctr" rtl="0">
              <a:lnSpc>
                <a:spcPct val="100000"/>
              </a:lnSpc>
              <a:spcBef>
                <a:spcPts val="0"/>
              </a:spcBef>
              <a:spcAft>
                <a:spcPts val="0"/>
              </a:spcAft>
              <a:buClr>
                <a:schemeClr val="dk1"/>
              </a:buClr>
              <a:buSzPts val="1800"/>
              <a:buFont typeface="Inter"/>
              <a:buNone/>
              <a:defRPr sz="1800" b="0" i="0" u="none" strike="noStrike" cap="none">
                <a:solidFill>
                  <a:schemeClr val="dk1"/>
                </a:solidFill>
                <a:latin typeface="Inter"/>
                <a:ea typeface="Inter"/>
                <a:cs typeface="Inter"/>
                <a:sym typeface="Inter"/>
              </a:defRPr>
            </a:lvl8pPr>
            <a:lvl9pPr marL="4114800" marR="0" lvl="8" indent="-304800" algn="ctr" rtl="0">
              <a:lnSpc>
                <a:spcPct val="100000"/>
              </a:lnSpc>
              <a:spcBef>
                <a:spcPts val="0"/>
              </a:spcBef>
              <a:spcAft>
                <a:spcPts val="0"/>
              </a:spcAft>
              <a:buClr>
                <a:schemeClr val="dk1"/>
              </a:buClr>
              <a:buSzPts val="1800"/>
              <a:buFont typeface="Inter"/>
              <a:buNone/>
              <a:defRPr sz="1800" b="0" i="0" u="none" strike="noStrike" cap="none">
                <a:solidFill>
                  <a:schemeClr val="dk1"/>
                </a:solidFill>
                <a:latin typeface="Inter"/>
                <a:ea typeface="Inter"/>
                <a:cs typeface="Inter"/>
                <a:sym typeface="Inter"/>
              </a:defRPr>
            </a:lvl9pPr>
          </a:lstStyle>
          <a:p>
            <a:pPr marL="0" indent="0"/>
            <a:r>
              <a:rPr lang="ru-RU" sz="1200" dirty="0" smtClean="0">
                <a:solidFill>
                  <a:schemeClr val="tx1">
                    <a:lumMod val="75000"/>
                  </a:schemeClr>
                </a:solidFill>
              </a:rPr>
              <a:t>Укрепление </a:t>
            </a:r>
            <a:r>
              <a:rPr lang="ru-RU" sz="1200" dirty="0">
                <a:solidFill>
                  <a:schemeClr val="tx1">
                    <a:lumMod val="75000"/>
                  </a:schemeClr>
                </a:solidFill>
              </a:rPr>
              <a:t>доходной базы </a:t>
            </a:r>
            <a:r>
              <a:rPr lang="ru-RU" sz="1200" dirty="0" smtClean="0">
                <a:solidFill>
                  <a:schemeClr val="tx1">
                    <a:lumMod val="75000"/>
                  </a:schemeClr>
                </a:solidFill>
              </a:rPr>
              <a:t>бюджета, </a:t>
            </a:r>
            <a:r>
              <a:rPr lang="ru-RU" sz="1200" dirty="0">
                <a:solidFill>
                  <a:schemeClr val="tx1">
                    <a:lumMod val="75000"/>
                  </a:schemeClr>
                </a:solidFill>
              </a:rPr>
              <a:t>повышения уровня собираемости налогов, снижение доли теневого сектора </a:t>
            </a:r>
            <a:r>
              <a:rPr lang="ru-RU" sz="1200" dirty="0" smtClean="0">
                <a:solidFill>
                  <a:schemeClr val="tx1">
                    <a:lumMod val="75000"/>
                  </a:schemeClr>
                </a:solidFill>
              </a:rPr>
              <a:t>экономики</a:t>
            </a:r>
            <a:endParaRPr lang="en-US" sz="1200" dirty="0">
              <a:solidFill>
                <a:schemeClr val="tx1">
                  <a:lumMod val="75000"/>
                </a:schemeClr>
              </a:solidFill>
            </a:endParaRPr>
          </a:p>
        </p:txBody>
      </p:sp>
      <p:sp>
        <p:nvSpPr>
          <p:cNvPr id="16" name="Google Shape;1698;p29"/>
          <p:cNvSpPr txBox="1">
            <a:spLocks/>
          </p:cNvSpPr>
          <p:nvPr/>
        </p:nvSpPr>
        <p:spPr>
          <a:xfrm>
            <a:off x="5199852" y="1606023"/>
            <a:ext cx="1721035" cy="106592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Inter"/>
              <a:buNone/>
              <a:defRPr sz="1400" b="0" i="0" u="none" strike="noStrike" cap="none">
                <a:solidFill>
                  <a:schemeClr val="dk1"/>
                </a:solidFill>
                <a:latin typeface="Inter"/>
                <a:ea typeface="Inter"/>
                <a:cs typeface="Inter"/>
                <a:sym typeface="Inter"/>
              </a:defRPr>
            </a:lvl1pPr>
            <a:lvl2pPr marL="914400" marR="0" lvl="1" indent="-304800" algn="ctr" rtl="0">
              <a:lnSpc>
                <a:spcPct val="100000"/>
              </a:lnSpc>
              <a:spcBef>
                <a:spcPts val="0"/>
              </a:spcBef>
              <a:spcAft>
                <a:spcPts val="0"/>
              </a:spcAft>
              <a:buClr>
                <a:schemeClr val="dk1"/>
              </a:buClr>
              <a:buSzPts val="1800"/>
              <a:buFont typeface="Inter"/>
              <a:buNone/>
              <a:defRPr sz="1800" b="0" i="0" u="none" strike="noStrike" cap="none">
                <a:solidFill>
                  <a:schemeClr val="dk1"/>
                </a:solidFill>
                <a:latin typeface="Inter"/>
                <a:ea typeface="Inter"/>
                <a:cs typeface="Inter"/>
                <a:sym typeface="Inter"/>
              </a:defRPr>
            </a:lvl2pPr>
            <a:lvl3pPr marL="1371600" marR="0" lvl="2" indent="-304800" algn="ctr" rtl="0">
              <a:lnSpc>
                <a:spcPct val="100000"/>
              </a:lnSpc>
              <a:spcBef>
                <a:spcPts val="0"/>
              </a:spcBef>
              <a:spcAft>
                <a:spcPts val="0"/>
              </a:spcAft>
              <a:buClr>
                <a:schemeClr val="dk1"/>
              </a:buClr>
              <a:buSzPts val="1800"/>
              <a:buFont typeface="Inter"/>
              <a:buNone/>
              <a:defRPr sz="1800" b="0" i="0" u="none" strike="noStrike" cap="none">
                <a:solidFill>
                  <a:schemeClr val="dk1"/>
                </a:solidFill>
                <a:latin typeface="Inter"/>
                <a:ea typeface="Inter"/>
                <a:cs typeface="Inter"/>
                <a:sym typeface="Inter"/>
              </a:defRPr>
            </a:lvl3pPr>
            <a:lvl4pPr marL="1828800" marR="0" lvl="3" indent="-304800" algn="ctr" rtl="0">
              <a:lnSpc>
                <a:spcPct val="100000"/>
              </a:lnSpc>
              <a:spcBef>
                <a:spcPts val="0"/>
              </a:spcBef>
              <a:spcAft>
                <a:spcPts val="0"/>
              </a:spcAft>
              <a:buClr>
                <a:schemeClr val="dk1"/>
              </a:buClr>
              <a:buSzPts val="1800"/>
              <a:buFont typeface="Inter"/>
              <a:buNone/>
              <a:defRPr sz="1800" b="0" i="0" u="none" strike="noStrike" cap="none">
                <a:solidFill>
                  <a:schemeClr val="dk1"/>
                </a:solidFill>
                <a:latin typeface="Inter"/>
                <a:ea typeface="Inter"/>
                <a:cs typeface="Inter"/>
                <a:sym typeface="Inter"/>
              </a:defRPr>
            </a:lvl4pPr>
            <a:lvl5pPr marL="2286000" marR="0" lvl="4" indent="-304800" algn="ctr" rtl="0">
              <a:lnSpc>
                <a:spcPct val="100000"/>
              </a:lnSpc>
              <a:spcBef>
                <a:spcPts val="0"/>
              </a:spcBef>
              <a:spcAft>
                <a:spcPts val="0"/>
              </a:spcAft>
              <a:buClr>
                <a:schemeClr val="dk1"/>
              </a:buClr>
              <a:buSzPts val="1800"/>
              <a:buFont typeface="Inter"/>
              <a:buNone/>
              <a:defRPr sz="1800" b="0" i="0" u="none" strike="noStrike" cap="none">
                <a:solidFill>
                  <a:schemeClr val="dk1"/>
                </a:solidFill>
                <a:latin typeface="Inter"/>
                <a:ea typeface="Inter"/>
                <a:cs typeface="Inter"/>
                <a:sym typeface="Inter"/>
              </a:defRPr>
            </a:lvl5pPr>
            <a:lvl6pPr marL="2743200" marR="0" lvl="5" indent="-304800" algn="ctr" rtl="0">
              <a:lnSpc>
                <a:spcPct val="100000"/>
              </a:lnSpc>
              <a:spcBef>
                <a:spcPts val="0"/>
              </a:spcBef>
              <a:spcAft>
                <a:spcPts val="0"/>
              </a:spcAft>
              <a:buClr>
                <a:schemeClr val="dk1"/>
              </a:buClr>
              <a:buSzPts val="1800"/>
              <a:buFont typeface="Inter"/>
              <a:buNone/>
              <a:defRPr sz="1800" b="0" i="0" u="none" strike="noStrike" cap="none">
                <a:solidFill>
                  <a:schemeClr val="dk1"/>
                </a:solidFill>
                <a:latin typeface="Inter"/>
                <a:ea typeface="Inter"/>
                <a:cs typeface="Inter"/>
                <a:sym typeface="Inter"/>
              </a:defRPr>
            </a:lvl6pPr>
            <a:lvl7pPr marL="3200400" marR="0" lvl="6" indent="-304800" algn="ctr" rtl="0">
              <a:lnSpc>
                <a:spcPct val="100000"/>
              </a:lnSpc>
              <a:spcBef>
                <a:spcPts val="0"/>
              </a:spcBef>
              <a:spcAft>
                <a:spcPts val="0"/>
              </a:spcAft>
              <a:buClr>
                <a:schemeClr val="dk1"/>
              </a:buClr>
              <a:buSzPts val="1800"/>
              <a:buFont typeface="Inter"/>
              <a:buNone/>
              <a:defRPr sz="1800" b="0" i="0" u="none" strike="noStrike" cap="none">
                <a:solidFill>
                  <a:schemeClr val="dk1"/>
                </a:solidFill>
                <a:latin typeface="Inter"/>
                <a:ea typeface="Inter"/>
                <a:cs typeface="Inter"/>
                <a:sym typeface="Inter"/>
              </a:defRPr>
            </a:lvl7pPr>
            <a:lvl8pPr marL="3657600" marR="0" lvl="7" indent="-304800" algn="ctr" rtl="0">
              <a:lnSpc>
                <a:spcPct val="100000"/>
              </a:lnSpc>
              <a:spcBef>
                <a:spcPts val="0"/>
              </a:spcBef>
              <a:spcAft>
                <a:spcPts val="0"/>
              </a:spcAft>
              <a:buClr>
                <a:schemeClr val="dk1"/>
              </a:buClr>
              <a:buSzPts val="1800"/>
              <a:buFont typeface="Inter"/>
              <a:buNone/>
              <a:defRPr sz="1800" b="0" i="0" u="none" strike="noStrike" cap="none">
                <a:solidFill>
                  <a:schemeClr val="dk1"/>
                </a:solidFill>
                <a:latin typeface="Inter"/>
                <a:ea typeface="Inter"/>
                <a:cs typeface="Inter"/>
                <a:sym typeface="Inter"/>
              </a:defRPr>
            </a:lvl8pPr>
            <a:lvl9pPr marL="4114800" marR="0" lvl="8" indent="-304800" algn="ctr" rtl="0">
              <a:lnSpc>
                <a:spcPct val="100000"/>
              </a:lnSpc>
              <a:spcBef>
                <a:spcPts val="0"/>
              </a:spcBef>
              <a:spcAft>
                <a:spcPts val="0"/>
              </a:spcAft>
              <a:buClr>
                <a:schemeClr val="dk1"/>
              </a:buClr>
              <a:buSzPts val="1800"/>
              <a:buFont typeface="Inter"/>
              <a:buNone/>
              <a:defRPr sz="1800" b="0" i="0" u="none" strike="noStrike" cap="none">
                <a:solidFill>
                  <a:schemeClr val="dk1"/>
                </a:solidFill>
                <a:latin typeface="Inter"/>
                <a:ea typeface="Inter"/>
                <a:cs typeface="Inter"/>
                <a:sym typeface="Inter"/>
              </a:defRPr>
            </a:lvl9pPr>
          </a:lstStyle>
          <a:p>
            <a:pPr marL="0" indent="0"/>
            <a:r>
              <a:rPr lang="ru-RU" sz="1200" dirty="0" smtClean="0">
                <a:solidFill>
                  <a:schemeClr val="tx1">
                    <a:lumMod val="75000"/>
                  </a:schemeClr>
                </a:solidFill>
              </a:rPr>
              <a:t>Безусловное исполнение всех социально значимых обязательств</a:t>
            </a:r>
            <a:endParaRPr lang="en-US" sz="1200" dirty="0">
              <a:solidFill>
                <a:schemeClr val="tx1">
                  <a:lumMod val="75000"/>
                </a:schemeClr>
              </a:solidFill>
            </a:endParaRPr>
          </a:p>
        </p:txBody>
      </p:sp>
      <p:sp>
        <p:nvSpPr>
          <p:cNvPr id="17" name="Google Shape;1698;p29"/>
          <p:cNvSpPr txBox="1">
            <a:spLocks/>
          </p:cNvSpPr>
          <p:nvPr/>
        </p:nvSpPr>
        <p:spPr>
          <a:xfrm>
            <a:off x="6136023" y="3186066"/>
            <a:ext cx="2436421" cy="159289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Inter"/>
              <a:buNone/>
              <a:defRPr sz="1400" b="0" i="0" u="none" strike="noStrike" cap="none">
                <a:solidFill>
                  <a:schemeClr val="dk1"/>
                </a:solidFill>
                <a:latin typeface="Inter"/>
                <a:ea typeface="Inter"/>
                <a:cs typeface="Inter"/>
                <a:sym typeface="Inter"/>
              </a:defRPr>
            </a:lvl1pPr>
            <a:lvl2pPr marL="914400" marR="0" lvl="1" indent="-304800" algn="ctr" rtl="0">
              <a:lnSpc>
                <a:spcPct val="100000"/>
              </a:lnSpc>
              <a:spcBef>
                <a:spcPts val="0"/>
              </a:spcBef>
              <a:spcAft>
                <a:spcPts val="0"/>
              </a:spcAft>
              <a:buClr>
                <a:schemeClr val="dk1"/>
              </a:buClr>
              <a:buSzPts val="1800"/>
              <a:buFont typeface="Inter"/>
              <a:buNone/>
              <a:defRPr sz="1800" b="0" i="0" u="none" strike="noStrike" cap="none">
                <a:solidFill>
                  <a:schemeClr val="dk1"/>
                </a:solidFill>
                <a:latin typeface="Inter"/>
                <a:ea typeface="Inter"/>
                <a:cs typeface="Inter"/>
                <a:sym typeface="Inter"/>
              </a:defRPr>
            </a:lvl2pPr>
            <a:lvl3pPr marL="1371600" marR="0" lvl="2" indent="-304800" algn="ctr" rtl="0">
              <a:lnSpc>
                <a:spcPct val="100000"/>
              </a:lnSpc>
              <a:spcBef>
                <a:spcPts val="0"/>
              </a:spcBef>
              <a:spcAft>
                <a:spcPts val="0"/>
              </a:spcAft>
              <a:buClr>
                <a:schemeClr val="dk1"/>
              </a:buClr>
              <a:buSzPts val="1800"/>
              <a:buFont typeface="Inter"/>
              <a:buNone/>
              <a:defRPr sz="1800" b="0" i="0" u="none" strike="noStrike" cap="none">
                <a:solidFill>
                  <a:schemeClr val="dk1"/>
                </a:solidFill>
                <a:latin typeface="Inter"/>
                <a:ea typeface="Inter"/>
                <a:cs typeface="Inter"/>
                <a:sym typeface="Inter"/>
              </a:defRPr>
            </a:lvl3pPr>
            <a:lvl4pPr marL="1828800" marR="0" lvl="3" indent="-304800" algn="ctr" rtl="0">
              <a:lnSpc>
                <a:spcPct val="100000"/>
              </a:lnSpc>
              <a:spcBef>
                <a:spcPts val="0"/>
              </a:spcBef>
              <a:spcAft>
                <a:spcPts val="0"/>
              </a:spcAft>
              <a:buClr>
                <a:schemeClr val="dk1"/>
              </a:buClr>
              <a:buSzPts val="1800"/>
              <a:buFont typeface="Inter"/>
              <a:buNone/>
              <a:defRPr sz="1800" b="0" i="0" u="none" strike="noStrike" cap="none">
                <a:solidFill>
                  <a:schemeClr val="dk1"/>
                </a:solidFill>
                <a:latin typeface="Inter"/>
                <a:ea typeface="Inter"/>
                <a:cs typeface="Inter"/>
                <a:sym typeface="Inter"/>
              </a:defRPr>
            </a:lvl4pPr>
            <a:lvl5pPr marL="2286000" marR="0" lvl="4" indent="-304800" algn="ctr" rtl="0">
              <a:lnSpc>
                <a:spcPct val="100000"/>
              </a:lnSpc>
              <a:spcBef>
                <a:spcPts val="0"/>
              </a:spcBef>
              <a:spcAft>
                <a:spcPts val="0"/>
              </a:spcAft>
              <a:buClr>
                <a:schemeClr val="dk1"/>
              </a:buClr>
              <a:buSzPts val="1800"/>
              <a:buFont typeface="Inter"/>
              <a:buNone/>
              <a:defRPr sz="1800" b="0" i="0" u="none" strike="noStrike" cap="none">
                <a:solidFill>
                  <a:schemeClr val="dk1"/>
                </a:solidFill>
                <a:latin typeface="Inter"/>
                <a:ea typeface="Inter"/>
                <a:cs typeface="Inter"/>
                <a:sym typeface="Inter"/>
              </a:defRPr>
            </a:lvl5pPr>
            <a:lvl6pPr marL="2743200" marR="0" lvl="5" indent="-304800" algn="ctr" rtl="0">
              <a:lnSpc>
                <a:spcPct val="100000"/>
              </a:lnSpc>
              <a:spcBef>
                <a:spcPts val="0"/>
              </a:spcBef>
              <a:spcAft>
                <a:spcPts val="0"/>
              </a:spcAft>
              <a:buClr>
                <a:schemeClr val="dk1"/>
              </a:buClr>
              <a:buSzPts val="1800"/>
              <a:buFont typeface="Inter"/>
              <a:buNone/>
              <a:defRPr sz="1800" b="0" i="0" u="none" strike="noStrike" cap="none">
                <a:solidFill>
                  <a:schemeClr val="dk1"/>
                </a:solidFill>
                <a:latin typeface="Inter"/>
                <a:ea typeface="Inter"/>
                <a:cs typeface="Inter"/>
                <a:sym typeface="Inter"/>
              </a:defRPr>
            </a:lvl6pPr>
            <a:lvl7pPr marL="3200400" marR="0" lvl="6" indent="-304800" algn="ctr" rtl="0">
              <a:lnSpc>
                <a:spcPct val="100000"/>
              </a:lnSpc>
              <a:spcBef>
                <a:spcPts val="0"/>
              </a:spcBef>
              <a:spcAft>
                <a:spcPts val="0"/>
              </a:spcAft>
              <a:buClr>
                <a:schemeClr val="dk1"/>
              </a:buClr>
              <a:buSzPts val="1800"/>
              <a:buFont typeface="Inter"/>
              <a:buNone/>
              <a:defRPr sz="1800" b="0" i="0" u="none" strike="noStrike" cap="none">
                <a:solidFill>
                  <a:schemeClr val="dk1"/>
                </a:solidFill>
                <a:latin typeface="Inter"/>
                <a:ea typeface="Inter"/>
                <a:cs typeface="Inter"/>
                <a:sym typeface="Inter"/>
              </a:defRPr>
            </a:lvl7pPr>
            <a:lvl8pPr marL="3657600" marR="0" lvl="7" indent="-304800" algn="ctr" rtl="0">
              <a:lnSpc>
                <a:spcPct val="100000"/>
              </a:lnSpc>
              <a:spcBef>
                <a:spcPts val="0"/>
              </a:spcBef>
              <a:spcAft>
                <a:spcPts val="0"/>
              </a:spcAft>
              <a:buClr>
                <a:schemeClr val="dk1"/>
              </a:buClr>
              <a:buSzPts val="1800"/>
              <a:buFont typeface="Inter"/>
              <a:buNone/>
              <a:defRPr sz="1800" b="0" i="0" u="none" strike="noStrike" cap="none">
                <a:solidFill>
                  <a:schemeClr val="dk1"/>
                </a:solidFill>
                <a:latin typeface="Inter"/>
                <a:ea typeface="Inter"/>
                <a:cs typeface="Inter"/>
                <a:sym typeface="Inter"/>
              </a:defRPr>
            </a:lvl8pPr>
            <a:lvl9pPr marL="4114800" marR="0" lvl="8" indent="-304800" algn="ctr" rtl="0">
              <a:lnSpc>
                <a:spcPct val="100000"/>
              </a:lnSpc>
              <a:spcBef>
                <a:spcPts val="0"/>
              </a:spcBef>
              <a:spcAft>
                <a:spcPts val="0"/>
              </a:spcAft>
              <a:buClr>
                <a:schemeClr val="dk1"/>
              </a:buClr>
              <a:buSzPts val="1800"/>
              <a:buFont typeface="Inter"/>
              <a:buNone/>
              <a:defRPr sz="1800" b="0" i="0" u="none" strike="noStrike" cap="none">
                <a:solidFill>
                  <a:schemeClr val="dk1"/>
                </a:solidFill>
                <a:latin typeface="Inter"/>
                <a:ea typeface="Inter"/>
                <a:cs typeface="Inter"/>
                <a:sym typeface="Inter"/>
              </a:defRPr>
            </a:lvl9pPr>
          </a:lstStyle>
          <a:p>
            <a:pPr marL="0" indent="0"/>
            <a:r>
              <a:rPr lang="ru-RU" sz="1200" dirty="0" smtClean="0">
                <a:solidFill>
                  <a:schemeClr val="tx1">
                    <a:lumMod val="75000"/>
                  </a:schemeClr>
                </a:solidFill>
              </a:rPr>
              <a:t>Повышение </a:t>
            </a:r>
            <a:r>
              <a:rPr lang="ru-RU" sz="1200" dirty="0">
                <a:solidFill>
                  <a:schemeClr val="tx1">
                    <a:lumMod val="75000"/>
                  </a:schemeClr>
                </a:solidFill>
              </a:rPr>
              <a:t>уровня финансовой грамотности </a:t>
            </a:r>
            <a:r>
              <a:rPr lang="ru-RU" sz="1200" dirty="0" smtClean="0">
                <a:solidFill>
                  <a:schemeClr val="tx1">
                    <a:lumMod val="75000"/>
                  </a:schemeClr>
                </a:solidFill>
              </a:rPr>
              <a:t>населения, </a:t>
            </a:r>
            <a:r>
              <a:rPr lang="ru-RU" sz="1200" dirty="0">
                <a:solidFill>
                  <a:schemeClr val="tx1">
                    <a:lumMod val="75000"/>
                  </a:schemeClr>
                </a:solidFill>
              </a:rPr>
              <a:t>в том числе </a:t>
            </a:r>
            <a:endParaRPr lang="ru-RU" sz="1200" dirty="0" smtClean="0">
              <a:solidFill>
                <a:schemeClr val="tx1">
                  <a:lumMod val="75000"/>
                </a:schemeClr>
              </a:solidFill>
            </a:endParaRPr>
          </a:p>
          <a:p>
            <a:pPr marL="0" indent="0"/>
            <a:r>
              <a:rPr lang="ru-RU" sz="1200" dirty="0" smtClean="0">
                <a:solidFill>
                  <a:schemeClr val="tx1">
                    <a:lumMod val="75000"/>
                  </a:schemeClr>
                </a:solidFill>
              </a:rPr>
              <a:t>через </a:t>
            </a:r>
            <a:r>
              <a:rPr lang="ru-RU" sz="1200" dirty="0">
                <a:solidFill>
                  <a:schemeClr val="tx1">
                    <a:lumMod val="75000"/>
                  </a:schemeClr>
                </a:solidFill>
              </a:rPr>
              <a:t>реализацию практик инициативного бюджетирования и самообложения граждан</a:t>
            </a:r>
            <a:endParaRPr lang="en-US" sz="1200" dirty="0">
              <a:solidFill>
                <a:schemeClr val="tx1">
                  <a:lumMod val="75000"/>
                </a:schemeClr>
              </a:solidFill>
            </a:endParaRPr>
          </a:p>
        </p:txBody>
      </p:sp>
      <p:sp>
        <p:nvSpPr>
          <p:cNvPr id="18" name="Google Shape;1698;p29"/>
          <p:cNvSpPr txBox="1">
            <a:spLocks/>
          </p:cNvSpPr>
          <p:nvPr/>
        </p:nvSpPr>
        <p:spPr>
          <a:xfrm>
            <a:off x="3656949" y="3197930"/>
            <a:ext cx="1721035" cy="1581031"/>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Inter"/>
              <a:buNone/>
              <a:defRPr sz="1400" b="0" i="0" u="none" strike="noStrike" cap="none">
                <a:solidFill>
                  <a:schemeClr val="dk1"/>
                </a:solidFill>
                <a:latin typeface="Inter"/>
                <a:ea typeface="Inter"/>
                <a:cs typeface="Inter"/>
                <a:sym typeface="Inter"/>
              </a:defRPr>
            </a:lvl1pPr>
            <a:lvl2pPr marL="914400" marR="0" lvl="1" indent="-304800" algn="ctr" rtl="0">
              <a:lnSpc>
                <a:spcPct val="100000"/>
              </a:lnSpc>
              <a:spcBef>
                <a:spcPts val="0"/>
              </a:spcBef>
              <a:spcAft>
                <a:spcPts val="0"/>
              </a:spcAft>
              <a:buClr>
                <a:schemeClr val="dk1"/>
              </a:buClr>
              <a:buSzPts val="1800"/>
              <a:buFont typeface="Inter"/>
              <a:buNone/>
              <a:defRPr sz="1800" b="0" i="0" u="none" strike="noStrike" cap="none">
                <a:solidFill>
                  <a:schemeClr val="dk1"/>
                </a:solidFill>
                <a:latin typeface="Inter"/>
                <a:ea typeface="Inter"/>
                <a:cs typeface="Inter"/>
                <a:sym typeface="Inter"/>
              </a:defRPr>
            </a:lvl2pPr>
            <a:lvl3pPr marL="1371600" marR="0" lvl="2" indent="-304800" algn="ctr" rtl="0">
              <a:lnSpc>
                <a:spcPct val="100000"/>
              </a:lnSpc>
              <a:spcBef>
                <a:spcPts val="0"/>
              </a:spcBef>
              <a:spcAft>
                <a:spcPts val="0"/>
              </a:spcAft>
              <a:buClr>
                <a:schemeClr val="dk1"/>
              </a:buClr>
              <a:buSzPts val="1800"/>
              <a:buFont typeface="Inter"/>
              <a:buNone/>
              <a:defRPr sz="1800" b="0" i="0" u="none" strike="noStrike" cap="none">
                <a:solidFill>
                  <a:schemeClr val="dk1"/>
                </a:solidFill>
                <a:latin typeface="Inter"/>
                <a:ea typeface="Inter"/>
                <a:cs typeface="Inter"/>
                <a:sym typeface="Inter"/>
              </a:defRPr>
            </a:lvl3pPr>
            <a:lvl4pPr marL="1828800" marR="0" lvl="3" indent="-304800" algn="ctr" rtl="0">
              <a:lnSpc>
                <a:spcPct val="100000"/>
              </a:lnSpc>
              <a:spcBef>
                <a:spcPts val="0"/>
              </a:spcBef>
              <a:spcAft>
                <a:spcPts val="0"/>
              </a:spcAft>
              <a:buClr>
                <a:schemeClr val="dk1"/>
              </a:buClr>
              <a:buSzPts val="1800"/>
              <a:buFont typeface="Inter"/>
              <a:buNone/>
              <a:defRPr sz="1800" b="0" i="0" u="none" strike="noStrike" cap="none">
                <a:solidFill>
                  <a:schemeClr val="dk1"/>
                </a:solidFill>
                <a:latin typeface="Inter"/>
                <a:ea typeface="Inter"/>
                <a:cs typeface="Inter"/>
                <a:sym typeface="Inter"/>
              </a:defRPr>
            </a:lvl4pPr>
            <a:lvl5pPr marL="2286000" marR="0" lvl="4" indent="-304800" algn="ctr" rtl="0">
              <a:lnSpc>
                <a:spcPct val="100000"/>
              </a:lnSpc>
              <a:spcBef>
                <a:spcPts val="0"/>
              </a:spcBef>
              <a:spcAft>
                <a:spcPts val="0"/>
              </a:spcAft>
              <a:buClr>
                <a:schemeClr val="dk1"/>
              </a:buClr>
              <a:buSzPts val="1800"/>
              <a:buFont typeface="Inter"/>
              <a:buNone/>
              <a:defRPr sz="1800" b="0" i="0" u="none" strike="noStrike" cap="none">
                <a:solidFill>
                  <a:schemeClr val="dk1"/>
                </a:solidFill>
                <a:latin typeface="Inter"/>
                <a:ea typeface="Inter"/>
                <a:cs typeface="Inter"/>
                <a:sym typeface="Inter"/>
              </a:defRPr>
            </a:lvl5pPr>
            <a:lvl6pPr marL="2743200" marR="0" lvl="5" indent="-304800" algn="ctr" rtl="0">
              <a:lnSpc>
                <a:spcPct val="100000"/>
              </a:lnSpc>
              <a:spcBef>
                <a:spcPts val="0"/>
              </a:spcBef>
              <a:spcAft>
                <a:spcPts val="0"/>
              </a:spcAft>
              <a:buClr>
                <a:schemeClr val="dk1"/>
              </a:buClr>
              <a:buSzPts val="1800"/>
              <a:buFont typeface="Inter"/>
              <a:buNone/>
              <a:defRPr sz="1800" b="0" i="0" u="none" strike="noStrike" cap="none">
                <a:solidFill>
                  <a:schemeClr val="dk1"/>
                </a:solidFill>
                <a:latin typeface="Inter"/>
                <a:ea typeface="Inter"/>
                <a:cs typeface="Inter"/>
                <a:sym typeface="Inter"/>
              </a:defRPr>
            </a:lvl6pPr>
            <a:lvl7pPr marL="3200400" marR="0" lvl="6" indent="-304800" algn="ctr" rtl="0">
              <a:lnSpc>
                <a:spcPct val="100000"/>
              </a:lnSpc>
              <a:spcBef>
                <a:spcPts val="0"/>
              </a:spcBef>
              <a:spcAft>
                <a:spcPts val="0"/>
              </a:spcAft>
              <a:buClr>
                <a:schemeClr val="dk1"/>
              </a:buClr>
              <a:buSzPts val="1800"/>
              <a:buFont typeface="Inter"/>
              <a:buNone/>
              <a:defRPr sz="1800" b="0" i="0" u="none" strike="noStrike" cap="none">
                <a:solidFill>
                  <a:schemeClr val="dk1"/>
                </a:solidFill>
                <a:latin typeface="Inter"/>
                <a:ea typeface="Inter"/>
                <a:cs typeface="Inter"/>
                <a:sym typeface="Inter"/>
              </a:defRPr>
            </a:lvl7pPr>
            <a:lvl8pPr marL="3657600" marR="0" lvl="7" indent="-304800" algn="ctr" rtl="0">
              <a:lnSpc>
                <a:spcPct val="100000"/>
              </a:lnSpc>
              <a:spcBef>
                <a:spcPts val="0"/>
              </a:spcBef>
              <a:spcAft>
                <a:spcPts val="0"/>
              </a:spcAft>
              <a:buClr>
                <a:schemeClr val="dk1"/>
              </a:buClr>
              <a:buSzPts val="1800"/>
              <a:buFont typeface="Inter"/>
              <a:buNone/>
              <a:defRPr sz="1800" b="0" i="0" u="none" strike="noStrike" cap="none">
                <a:solidFill>
                  <a:schemeClr val="dk1"/>
                </a:solidFill>
                <a:latin typeface="Inter"/>
                <a:ea typeface="Inter"/>
                <a:cs typeface="Inter"/>
                <a:sym typeface="Inter"/>
              </a:defRPr>
            </a:lvl8pPr>
            <a:lvl9pPr marL="4114800" marR="0" lvl="8" indent="-304800" algn="ctr" rtl="0">
              <a:lnSpc>
                <a:spcPct val="100000"/>
              </a:lnSpc>
              <a:spcBef>
                <a:spcPts val="0"/>
              </a:spcBef>
              <a:spcAft>
                <a:spcPts val="0"/>
              </a:spcAft>
              <a:buClr>
                <a:schemeClr val="dk1"/>
              </a:buClr>
              <a:buSzPts val="1800"/>
              <a:buFont typeface="Inter"/>
              <a:buNone/>
              <a:defRPr sz="1800" b="0" i="0" u="none" strike="noStrike" cap="none">
                <a:solidFill>
                  <a:schemeClr val="dk1"/>
                </a:solidFill>
                <a:latin typeface="Inter"/>
                <a:ea typeface="Inter"/>
                <a:cs typeface="Inter"/>
                <a:sym typeface="Inter"/>
              </a:defRPr>
            </a:lvl9pPr>
          </a:lstStyle>
          <a:p>
            <a:pPr marL="0" indent="0"/>
            <a:r>
              <a:rPr lang="ru-RU" sz="1200" dirty="0">
                <a:solidFill>
                  <a:schemeClr val="tx1">
                    <a:lumMod val="75000"/>
                  </a:schemeClr>
                </a:solidFill>
              </a:rPr>
              <a:t>Повышение эффективности и результативности контроля за целевым</a:t>
            </a:r>
          </a:p>
          <a:p>
            <a:pPr marL="0" indent="0"/>
            <a:r>
              <a:rPr lang="ru-RU" sz="1200" dirty="0">
                <a:solidFill>
                  <a:schemeClr val="tx1">
                    <a:lumMod val="75000"/>
                  </a:schemeClr>
                </a:solidFill>
              </a:rPr>
              <a:t>и рациональным использованием бюджетных средств</a:t>
            </a:r>
            <a:endParaRPr lang="en-US" sz="1200" dirty="0">
              <a:solidFill>
                <a:schemeClr val="tx1">
                  <a:lumMod val="75000"/>
                </a:schemeClr>
              </a:solidFill>
            </a:endParaRPr>
          </a:p>
        </p:txBody>
      </p:sp>
      <p:sp>
        <p:nvSpPr>
          <p:cNvPr id="19" name="Google Shape;1698;p29"/>
          <p:cNvSpPr txBox="1">
            <a:spLocks/>
          </p:cNvSpPr>
          <p:nvPr/>
        </p:nvSpPr>
        <p:spPr>
          <a:xfrm>
            <a:off x="7285513" y="1615920"/>
            <a:ext cx="1721035" cy="86769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Inter"/>
              <a:buNone/>
              <a:defRPr sz="1400" b="0" i="0" u="none" strike="noStrike" cap="none">
                <a:solidFill>
                  <a:schemeClr val="dk1"/>
                </a:solidFill>
                <a:latin typeface="Inter"/>
                <a:ea typeface="Inter"/>
                <a:cs typeface="Inter"/>
                <a:sym typeface="Inter"/>
              </a:defRPr>
            </a:lvl1pPr>
            <a:lvl2pPr marL="914400" marR="0" lvl="1" indent="-304800" algn="ctr" rtl="0">
              <a:lnSpc>
                <a:spcPct val="100000"/>
              </a:lnSpc>
              <a:spcBef>
                <a:spcPts val="0"/>
              </a:spcBef>
              <a:spcAft>
                <a:spcPts val="0"/>
              </a:spcAft>
              <a:buClr>
                <a:schemeClr val="dk1"/>
              </a:buClr>
              <a:buSzPts val="1800"/>
              <a:buFont typeface="Inter"/>
              <a:buNone/>
              <a:defRPr sz="1800" b="0" i="0" u="none" strike="noStrike" cap="none">
                <a:solidFill>
                  <a:schemeClr val="dk1"/>
                </a:solidFill>
                <a:latin typeface="Inter"/>
                <a:ea typeface="Inter"/>
                <a:cs typeface="Inter"/>
                <a:sym typeface="Inter"/>
              </a:defRPr>
            </a:lvl2pPr>
            <a:lvl3pPr marL="1371600" marR="0" lvl="2" indent="-304800" algn="ctr" rtl="0">
              <a:lnSpc>
                <a:spcPct val="100000"/>
              </a:lnSpc>
              <a:spcBef>
                <a:spcPts val="0"/>
              </a:spcBef>
              <a:spcAft>
                <a:spcPts val="0"/>
              </a:spcAft>
              <a:buClr>
                <a:schemeClr val="dk1"/>
              </a:buClr>
              <a:buSzPts val="1800"/>
              <a:buFont typeface="Inter"/>
              <a:buNone/>
              <a:defRPr sz="1800" b="0" i="0" u="none" strike="noStrike" cap="none">
                <a:solidFill>
                  <a:schemeClr val="dk1"/>
                </a:solidFill>
                <a:latin typeface="Inter"/>
                <a:ea typeface="Inter"/>
                <a:cs typeface="Inter"/>
                <a:sym typeface="Inter"/>
              </a:defRPr>
            </a:lvl3pPr>
            <a:lvl4pPr marL="1828800" marR="0" lvl="3" indent="-304800" algn="ctr" rtl="0">
              <a:lnSpc>
                <a:spcPct val="100000"/>
              </a:lnSpc>
              <a:spcBef>
                <a:spcPts val="0"/>
              </a:spcBef>
              <a:spcAft>
                <a:spcPts val="0"/>
              </a:spcAft>
              <a:buClr>
                <a:schemeClr val="dk1"/>
              </a:buClr>
              <a:buSzPts val="1800"/>
              <a:buFont typeface="Inter"/>
              <a:buNone/>
              <a:defRPr sz="1800" b="0" i="0" u="none" strike="noStrike" cap="none">
                <a:solidFill>
                  <a:schemeClr val="dk1"/>
                </a:solidFill>
                <a:latin typeface="Inter"/>
                <a:ea typeface="Inter"/>
                <a:cs typeface="Inter"/>
                <a:sym typeface="Inter"/>
              </a:defRPr>
            </a:lvl4pPr>
            <a:lvl5pPr marL="2286000" marR="0" lvl="4" indent="-304800" algn="ctr" rtl="0">
              <a:lnSpc>
                <a:spcPct val="100000"/>
              </a:lnSpc>
              <a:spcBef>
                <a:spcPts val="0"/>
              </a:spcBef>
              <a:spcAft>
                <a:spcPts val="0"/>
              </a:spcAft>
              <a:buClr>
                <a:schemeClr val="dk1"/>
              </a:buClr>
              <a:buSzPts val="1800"/>
              <a:buFont typeface="Inter"/>
              <a:buNone/>
              <a:defRPr sz="1800" b="0" i="0" u="none" strike="noStrike" cap="none">
                <a:solidFill>
                  <a:schemeClr val="dk1"/>
                </a:solidFill>
                <a:latin typeface="Inter"/>
                <a:ea typeface="Inter"/>
                <a:cs typeface="Inter"/>
                <a:sym typeface="Inter"/>
              </a:defRPr>
            </a:lvl5pPr>
            <a:lvl6pPr marL="2743200" marR="0" lvl="5" indent="-304800" algn="ctr" rtl="0">
              <a:lnSpc>
                <a:spcPct val="100000"/>
              </a:lnSpc>
              <a:spcBef>
                <a:spcPts val="0"/>
              </a:spcBef>
              <a:spcAft>
                <a:spcPts val="0"/>
              </a:spcAft>
              <a:buClr>
                <a:schemeClr val="dk1"/>
              </a:buClr>
              <a:buSzPts val="1800"/>
              <a:buFont typeface="Inter"/>
              <a:buNone/>
              <a:defRPr sz="1800" b="0" i="0" u="none" strike="noStrike" cap="none">
                <a:solidFill>
                  <a:schemeClr val="dk1"/>
                </a:solidFill>
                <a:latin typeface="Inter"/>
                <a:ea typeface="Inter"/>
                <a:cs typeface="Inter"/>
                <a:sym typeface="Inter"/>
              </a:defRPr>
            </a:lvl6pPr>
            <a:lvl7pPr marL="3200400" marR="0" lvl="6" indent="-304800" algn="ctr" rtl="0">
              <a:lnSpc>
                <a:spcPct val="100000"/>
              </a:lnSpc>
              <a:spcBef>
                <a:spcPts val="0"/>
              </a:spcBef>
              <a:spcAft>
                <a:spcPts val="0"/>
              </a:spcAft>
              <a:buClr>
                <a:schemeClr val="dk1"/>
              </a:buClr>
              <a:buSzPts val="1800"/>
              <a:buFont typeface="Inter"/>
              <a:buNone/>
              <a:defRPr sz="1800" b="0" i="0" u="none" strike="noStrike" cap="none">
                <a:solidFill>
                  <a:schemeClr val="dk1"/>
                </a:solidFill>
                <a:latin typeface="Inter"/>
                <a:ea typeface="Inter"/>
                <a:cs typeface="Inter"/>
                <a:sym typeface="Inter"/>
              </a:defRPr>
            </a:lvl7pPr>
            <a:lvl8pPr marL="3657600" marR="0" lvl="7" indent="-304800" algn="ctr" rtl="0">
              <a:lnSpc>
                <a:spcPct val="100000"/>
              </a:lnSpc>
              <a:spcBef>
                <a:spcPts val="0"/>
              </a:spcBef>
              <a:spcAft>
                <a:spcPts val="0"/>
              </a:spcAft>
              <a:buClr>
                <a:schemeClr val="dk1"/>
              </a:buClr>
              <a:buSzPts val="1800"/>
              <a:buFont typeface="Inter"/>
              <a:buNone/>
              <a:defRPr sz="1800" b="0" i="0" u="none" strike="noStrike" cap="none">
                <a:solidFill>
                  <a:schemeClr val="dk1"/>
                </a:solidFill>
                <a:latin typeface="Inter"/>
                <a:ea typeface="Inter"/>
                <a:cs typeface="Inter"/>
                <a:sym typeface="Inter"/>
              </a:defRPr>
            </a:lvl8pPr>
            <a:lvl9pPr marL="4114800" marR="0" lvl="8" indent="-304800" algn="ctr" rtl="0">
              <a:lnSpc>
                <a:spcPct val="100000"/>
              </a:lnSpc>
              <a:spcBef>
                <a:spcPts val="0"/>
              </a:spcBef>
              <a:spcAft>
                <a:spcPts val="0"/>
              </a:spcAft>
              <a:buClr>
                <a:schemeClr val="dk1"/>
              </a:buClr>
              <a:buSzPts val="1800"/>
              <a:buFont typeface="Inter"/>
              <a:buNone/>
              <a:defRPr sz="1800" b="0" i="0" u="none" strike="noStrike" cap="none">
                <a:solidFill>
                  <a:schemeClr val="dk1"/>
                </a:solidFill>
                <a:latin typeface="Inter"/>
                <a:ea typeface="Inter"/>
                <a:cs typeface="Inter"/>
                <a:sym typeface="Inter"/>
              </a:defRPr>
            </a:lvl9pPr>
          </a:lstStyle>
          <a:p>
            <a:pPr marL="0" indent="0"/>
            <a:r>
              <a:rPr lang="ru-RU" sz="1200" dirty="0" smtClean="0">
                <a:solidFill>
                  <a:schemeClr val="tx1">
                    <a:lumMod val="75000"/>
                  </a:schemeClr>
                </a:solidFill>
              </a:rPr>
              <a:t>Проведение </a:t>
            </a:r>
            <a:r>
              <a:rPr lang="ru-RU" sz="1200" dirty="0">
                <a:solidFill>
                  <a:schemeClr val="tx1">
                    <a:lumMod val="75000"/>
                  </a:schemeClr>
                </a:solidFill>
              </a:rPr>
              <a:t>ответственной долговой политики </a:t>
            </a:r>
            <a:endParaRPr lang="en-US" sz="1200" dirty="0">
              <a:solidFill>
                <a:schemeClr val="tx1">
                  <a:lumMod val="75000"/>
                </a:schemeClr>
              </a:solidFill>
            </a:endParaRPr>
          </a:p>
        </p:txBody>
      </p:sp>
      <p:sp>
        <p:nvSpPr>
          <p:cNvPr id="20" name="Google Shape;1698;p29"/>
          <p:cNvSpPr txBox="1">
            <a:spLocks/>
          </p:cNvSpPr>
          <p:nvPr/>
        </p:nvSpPr>
        <p:spPr>
          <a:xfrm>
            <a:off x="1208654" y="3197932"/>
            <a:ext cx="1721035" cy="1581031"/>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Inter"/>
              <a:buNone/>
              <a:defRPr sz="1400" b="0" i="0" u="none" strike="noStrike" cap="none">
                <a:solidFill>
                  <a:schemeClr val="dk1"/>
                </a:solidFill>
                <a:latin typeface="Inter"/>
                <a:ea typeface="Inter"/>
                <a:cs typeface="Inter"/>
                <a:sym typeface="Inter"/>
              </a:defRPr>
            </a:lvl1pPr>
            <a:lvl2pPr marL="914400" marR="0" lvl="1" indent="-304800" algn="ctr" rtl="0">
              <a:lnSpc>
                <a:spcPct val="100000"/>
              </a:lnSpc>
              <a:spcBef>
                <a:spcPts val="0"/>
              </a:spcBef>
              <a:spcAft>
                <a:spcPts val="0"/>
              </a:spcAft>
              <a:buClr>
                <a:schemeClr val="dk1"/>
              </a:buClr>
              <a:buSzPts val="1800"/>
              <a:buFont typeface="Inter"/>
              <a:buNone/>
              <a:defRPr sz="1800" b="0" i="0" u="none" strike="noStrike" cap="none">
                <a:solidFill>
                  <a:schemeClr val="dk1"/>
                </a:solidFill>
                <a:latin typeface="Inter"/>
                <a:ea typeface="Inter"/>
                <a:cs typeface="Inter"/>
                <a:sym typeface="Inter"/>
              </a:defRPr>
            </a:lvl2pPr>
            <a:lvl3pPr marL="1371600" marR="0" lvl="2" indent="-304800" algn="ctr" rtl="0">
              <a:lnSpc>
                <a:spcPct val="100000"/>
              </a:lnSpc>
              <a:spcBef>
                <a:spcPts val="0"/>
              </a:spcBef>
              <a:spcAft>
                <a:spcPts val="0"/>
              </a:spcAft>
              <a:buClr>
                <a:schemeClr val="dk1"/>
              </a:buClr>
              <a:buSzPts val="1800"/>
              <a:buFont typeface="Inter"/>
              <a:buNone/>
              <a:defRPr sz="1800" b="0" i="0" u="none" strike="noStrike" cap="none">
                <a:solidFill>
                  <a:schemeClr val="dk1"/>
                </a:solidFill>
                <a:latin typeface="Inter"/>
                <a:ea typeface="Inter"/>
                <a:cs typeface="Inter"/>
                <a:sym typeface="Inter"/>
              </a:defRPr>
            </a:lvl3pPr>
            <a:lvl4pPr marL="1828800" marR="0" lvl="3" indent="-304800" algn="ctr" rtl="0">
              <a:lnSpc>
                <a:spcPct val="100000"/>
              </a:lnSpc>
              <a:spcBef>
                <a:spcPts val="0"/>
              </a:spcBef>
              <a:spcAft>
                <a:spcPts val="0"/>
              </a:spcAft>
              <a:buClr>
                <a:schemeClr val="dk1"/>
              </a:buClr>
              <a:buSzPts val="1800"/>
              <a:buFont typeface="Inter"/>
              <a:buNone/>
              <a:defRPr sz="1800" b="0" i="0" u="none" strike="noStrike" cap="none">
                <a:solidFill>
                  <a:schemeClr val="dk1"/>
                </a:solidFill>
                <a:latin typeface="Inter"/>
                <a:ea typeface="Inter"/>
                <a:cs typeface="Inter"/>
                <a:sym typeface="Inter"/>
              </a:defRPr>
            </a:lvl4pPr>
            <a:lvl5pPr marL="2286000" marR="0" lvl="4" indent="-304800" algn="ctr" rtl="0">
              <a:lnSpc>
                <a:spcPct val="100000"/>
              </a:lnSpc>
              <a:spcBef>
                <a:spcPts val="0"/>
              </a:spcBef>
              <a:spcAft>
                <a:spcPts val="0"/>
              </a:spcAft>
              <a:buClr>
                <a:schemeClr val="dk1"/>
              </a:buClr>
              <a:buSzPts val="1800"/>
              <a:buFont typeface="Inter"/>
              <a:buNone/>
              <a:defRPr sz="1800" b="0" i="0" u="none" strike="noStrike" cap="none">
                <a:solidFill>
                  <a:schemeClr val="dk1"/>
                </a:solidFill>
                <a:latin typeface="Inter"/>
                <a:ea typeface="Inter"/>
                <a:cs typeface="Inter"/>
                <a:sym typeface="Inter"/>
              </a:defRPr>
            </a:lvl5pPr>
            <a:lvl6pPr marL="2743200" marR="0" lvl="5" indent="-304800" algn="ctr" rtl="0">
              <a:lnSpc>
                <a:spcPct val="100000"/>
              </a:lnSpc>
              <a:spcBef>
                <a:spcPts val="0"/>
              </a:spcBef>
              <a:spcAft>
                <a:spcPts val="0"/>
              </a:spcAft>
              <a:buClr>
                <a:schemeClr val="dk1"/>
              </a:buClr>
              <a:buSzPts val="1800"/>
              <a:buFont typeface="Inter"/>
              <a:buNone/>
              <a:defRPr sz="1800" b="0" i="0" u="none" strike="noStrike" cap="none">
                <a:solidFill>
                  <a:schemeClr val="dk1"/>
                </a:solidFill>
                <a:latin typeface="Inter"/>
                <a:ea typeface="Inter"/>
                <a:cs typeface="Inter"/>
                <a:sym typeface="Inter"/>
              </a:defRPr>
            </a:lvl6pPr>
            <a:lvl7pPr marL="3200400" marR="0" lvl="6" indent="-304800" algn="ctr" rtl="0">
              <a:lnSpc>
                <a:spcPct val="100000"/>
              </a:lnSpc>
              <a:spcBef>
                <a:spcPts val="0"/>
              </a:spcBef>
              <a:spcAft>
                <a:spcPts val="0"/>
              </a:spcAft>
              <a:buClr>
                <a:schemeClr val="dk1"/>
              </a:buClr>
              <a:buSzPts val="1800"/>
              <a:buFont typeface="Inter"/>
              <a:buNone/>
              <a:defRPr sz="1800" b="0" i="0" u="none" strike="noStrike" cap="none">
                <a:solidFill>
                  <a:schemeClr val="dk1"/>
                </a:solidFill>
                <a:latin typeface="Inter"/>
                <a:ea typeface="Inter"/>
                <a:cs typeface="Inter"/>
                <a:sym typeface="Inter"/>
              </a:defRPr>
            </a:lvl7pPr>
            <a:lvl8pPr marL="3657600" marR="0" lvl="7" indent="-304800" algn="ctr" rtl="0">
              <a:lnSpc>
                <a:spcPct val="100000"/>
              </a:lnSpc>
              <a:spcBef>
                <a:spcPts val="0"/>
              </a:spcBef>
              <a:spcAft>
                <a:spcPts val="0"/>
              </a:spcAft>
              <a:buClr>
                <a:schemeClr val="dk1"/>
              </a:buClr>
              <a:buSzPts val="1800"/>
              <a:buFont typeface="Inter"/>
              <a:buNone/>
              <a:defRPr sz="1800" b="0" i="0" u="none" strike="noStrike" cap="none">
                <a:solidFill>
                  <a:schemeClr val="dk1"/>
                </a:solidFill>
                <a:latin typeface="Inter"/>
                <a:ea typeface="Inter"/>
                <a:cs typeface="Inter"/>
                <a:sym typeface="Inter"/>
              </a:defRPr>
            </a:lvl8pPr>
            <a:lvl9pPr marL="4114800" marR="0" lvl="8" indent="-304800" algn="ctr" rtl="0">
              <a:lnSpc>
                <a:spcPct val="100000"/>
              </a:lnSpc>
              <a:spcBef>
                <a:spcPts val="0"/>
              </a:spcBef>
              <a:spcAft>
                <a:spcPts val="0"/>
              </a:spcAft>
              <a:buClr>
                <a:schemeClr val="dk1"/>
              </a:buClr>
              <a:buSzPts val="1800"/>
              <a:buFont typeface="Inter"/>
              <a:buNone/>
              <a:defRPr sz="1800" b="0" i="0" u="none" strike="noStrike" cap="none">
                <a:solidFill>
                  <a:schemeClr val="dk1"/>
                </a:solidFill>
                <a:latin typeface="Inter"/>
                <a:ea typeface="Inter"/>
                <a:cs typeface="Inter"/>
                <a:sym typeface="Inter"/>
              </a:defRPr>
            </a:lvl9pPr>
          </a:lstStyle>
          <a:p>
            <a:pPr marL="0" indent="0"/>
            <a:r>
              <a:rPr lang="ru-RU" sz="1200" dirty="0" smtClean="0">
                <a:solidFill>
                  <a:schemeClr val="tx1">
                    <a:lumMod val="75000"/>
                  </a:schemeClr>
                </a:solidFill>
              </a:rPr>
              <a:t>Концентрации </a:t>
            </a:r>
            <a:r>
              <a:rPr lang="ru-RU" sz="1200" dirty="0">
                <a:solidFill>
                  <a:schemeClr val="tx1">
                    <a:lumMod val="75000"/>
                  </a:schemeClr>
                </a:solidFill>
              </a:rPr>
              <a:t>финансовых ресурсов на достижение целей и результатов региональных проектов</a:t>
            </a:r>
            <a:endParaRPr lang="en-US" sz="1200" dirty="0">
              <a:solidFill>
                <a:schemeClr val="tx1">
                  <a:lumMod val="75000"/>
                </a:schemeClr>
              </a:solidFill>
            </a:endParaRPr>
          </a:p>
        </p:txBody>
      </p:sp>
      <p:sp>
        <p:nvSpPr>
          <p:cNvPr id="26" name="Блок-схема: узел 25"/>
          <p:cNvSpPr/>
          <p:nvPr/>
        </p:nvSpPr>
        <p:spPr>
          <a:xfrm>
            <a:off x="2527300" y="1395351"/>
            <a:ext cx="221068" cy="220571"/>
          </a:xfrm>
          <a:prstGeom prst="flowChartConnector">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solidFill>
                <a:schemeClr val="accent1">
                  <a:lumMod val="50000"/>
                </a:schemeClr>
              </a:solidFill>
            </a:endParaRPr>
          </a:p>
        </p:txBody>
      </p:sp>
      <p:cxnSp>
        <p:nvCxnSpPr>
          <p:cNvPr id="29" name="Прямая соединительная линия 28"/>
          <p:cNvCxnSpPr>
            <a:endCxn id="54" idx="2"/>
          </p:cNvCxnSpPr>
          <p:nvPr/>
        </p:nvCxnSpPr>
        <p:spPr>
          <a:xfrm>
            <a:off x="5160599" y="1505637"/>
            <a:ext cx="1903845" cy="10264"/>
          </a:xfrm>
          <a:prstGeom prst="line">
            <a:avLst/>
          </a:prstGeom>
          <a:ln>
            <a:solidFill>
              <a:schemeClr val="accent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1" name="Прямая соединительная линия 30"/>
          <p:cNvCxnSpPr>
            <a:stCxn id="26" idx="6"/>
          </p:cNvCxnSpPr>
          <p:nvPr/>
        </p:nvCxnSpPr>
        <p:spPr>
          <a:xfrm>
            <a:off x="2748368" y="1505637"/>
            <a:ext cx="2222225" cy="0"/>
          </a:xfrm>
          <a:prstGeom prst="line">
            <a:avLst/>
          </a:prstGeom>
          <a:ln>
            <a:solidFill>
              <a:schemeClr val="accent1">
                <a:lumMod val="50000"/>
              </a:schemeClr>
            </a:solidFill>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4741993" y="1693799"/>
            <a:ext cx="457200" cy="369332"/>
          </a:xfrm>
          <a:prstGeom prst="rect">
            <a:avLst/>
          </a:prstGeom>
          <a:noFill/>
        </p:spPr>
        <p:txBody>
          <a:bodyPr wrap="square" rtlCol="0">
            <a:spAutoFit/>
          </a:bodyPr>
          <a:lstStyle>
            <a:defPPr marR="0" lvl="0" algn="l" rtl="0">
              <a:lnSpc>
                <a:spcPct val="100000"/>
              </a:lnSpc>
              <a:spcBef>
                <a:spcPts val="0"/>
              </a:spcBef>
              <a:spcAft>
                <a:spcPts val="0"/>
              </a:spcAft>
              <a:defRPr/>
            </a:defPPr>
            <a:lvl1pPr algn="ctr">
              <a:defRPr sz="1800" b="1">
                <a:solidFill>
                  <a:schemeClr val="accent1">
                    <a:lumMod val="50000"/>
                  </a:schemeClr>
                </a:solidFill>
              </a:defRPr>
            </a:lvl1pPr>
          </a:lstStyle>
          <a:p>
            <a:r>
              <a:rPr lang="ru-RU" dirty="0">
                <a:solidFill>
                  <a:srgbClr val="FF6600"/>
                </a:solidFill>
              </a:rPr>
              <a:t>03</a:t>
            </a:r>
          </a:p>
        </p:txBody>
      </p:sp>
      <p:sp>
        <p:nvSpPr>
          <p:cNvPr id="35" name="TextBox 34"/>
          <p:cNvSpPr txBox="1"/>
          <p:nvPr/>
        </p:nvSpPr>
        <p:spPr>
          <a:xfrm>
            <a:off x="6869874" y="1693799"/>
            <a:ext cx="457200" cy="369332"/>
          </a:xfrm>
          <a:prstGeom prst="rect">
            <a:avLst/>
          </a:prstGeom>
          <a:noFill/>
        </p:spPr>
        <p:txBody>
          <a:bodyPr wrap="square" rtlCol="0">
            <a:spAutoFit/>
          </a:bodyPr>
          <a:lstStyle>
            <a:defPPr marR="0" lvl="0" algn="l" rtl="0">
              <a:lnSpc>
                <a:spcPct val="100000"/>
              </a:lnSpc>
              <a:spcBef>
                <a:spcPts val="0"/>
              </a:spcBef>
              <a:spcAft>
                <a:spcPts val="0"/>
              </a:spcAft>
              <a:defRPr/>
            </a:defPPr>
            <a:lvl1pPr algn="ctr">
              <a:defRPr sz="1800" b="1">
                <a:solidFill>
                  <a:schemeClr val="accent1">
                    <a:lumMod val="50000"/>
                  </a:schemeClr>
                </a:solidFill>
              </a:defRPr>
            </a:lvl1pPr>
          </a:lstStyle>
          <a:p>
            <a:r>
              <a:rPr lang="ru-RU" dirty="0">
                <a:solidFill>
                  <a:srgbClr val="FF6600"/>
                </a:solidFill>
              </a:rPr>
              <a:t>04</a:t>
            </a:r>
          </a:p>
        </p:txBody>
      </p:sp>
      <p:sp>
        <p:nvSpPr>
          <p:cNvPr id="36" name="TextBox 35"/>
          <p:cNvSpPr txBox="1"/>
          <p:nvPr/>
        </p:nvSpPr>
        <p:spPr>
          <a:xfrm>
            <a:off x="751451" y="3348197"/>
            <a:ext cx="457200" cy="369332"/>
          </a:xfrm>
          <a:prstGeom prst="rect">
            <a:avLst/>
          </a:prstGeom>
          <a:noFill/>
        </p:spPr>
        <p:txBody>
          <a:bodyPr wrap="square" rtlCol="0">
            <a:spAutoFit/>
          </a:bodyPr>
          <a:lstStyle>
            <a:defPPr marR="0" lvl="0" algn="l" rtl="0">
              <a:lnSpc>
                <a:spcPct val="100000"/>
              </a:lnSpc>
              <a:spcBef>
                <a:spcPts val="0"/>
              </a:spcBef>
              <a:spcAft>
                <a:spcPts val="0"/>
              </a:spcAft>
            </a:defPPr>
            <a:lvl1pPr algn="ctr">
              <a:defRPr sz="1800" b="1">
                <a:solidFill>
                  <a:schemeClr val="accent1">
                    <a:lumMod val="50000"/>
                  </a:schemeClr>
                </a:solidFill>
              </a:defRPr>
            </a:lvl1pPr>
          </a:lstStyle>
          <a:p>
            <a:r>
              <a:rPr lang="ru-RU" dirty="0">
                <a:solidFill>
                  <a:srgbClr val="FF6600"/>
                </a:solidFill>
              </a:rPr>
              <a:t>05</a:t>
            </a:r>
          </a:p>
        </p:txBody>
      </p:sp>
      <p:cxnSp>
        <p:nvCxnSpPr>
          <p:cNvPr id="38" name="Прямая соединительная линия 37"/>
          <p:cNvCxnSpPr/>
          <p:nvPr/>
        </p:nvCxnSpPr>
        <p:spPr>
          <a:xfrm>
            <a:off x="7285512" y="1511575"/>
            <a:ext cx="1561608" cy="2969"/>
          </a:xfrm>
          <a:prstGeom prst="line">
            <a:avLst/>
          </a:prstGeom>
          <a:ln>
            <a:solidFill>
              <a:schemeClr val="accent1">
                <a:lumMod val="50000"/>
              </a:schemeClr>
            </a:solidFill>
          </a:ln>
        </p:spPr>
        <p:style>
          <a:lnRef idx="1">
            <a:schemeClr val="accent1"/>
          </a:lnRef>
          <a:fillRef idx="0">
            <a:schemeClr val="accent1"/>
          </a:fillRef>
          <a:effectRef idx="0">
            <a:schemeClr val="accent1"/>
          </a:effectRef>
          <a:fontRef idx="minor">
            <a:schemeClr val="tx1"/>
          </a:fontRef>
        </p:style>
      </p:cxnSp>
      <p:sp>
        <p:nvSpPr>
          <p:cNvPr id="43" name="TextBox 42"/>
          <p:cNvSpPr txBox="1"/>
          <p:nvPr/>
        </p:nvSpPr>
        <p:spPr>
          <a:xfrm>
            <a:off x="3199746" y="3348197"/>
            <a:ext cx="457200" cy="369332"/>
          </a:xfrm>
          <a:prstGeom prst="rect">
            <a:avLst/>
          </a:prstGeom>
          <a:noFill/>
        </p:spPr>
        <p:txBody>
          <a:bodyPr wrap="square" rtlCol="0">
            <a:spAutoFit/>
          </a:bodyPr>
          <a:lstStyle>
            <a:defPPr marR="0" lvl="0" algn="l" rtl="0">
              <a:lnSpc>
                <a:spcPct val="100000"/>
              </a:lnSpc>
              <a:spcBef>
                <a:spcPts val="0"/>
              </a:spcBef>
              <a:spcAft>
                <a:spcPts val="0"/>
              </a:spcAft>
              <a:defRPr/>
            </a:defPPr>
            <a:lvl1pPr algn="ctr">
              <a:defRPr sz="1800" b="1">
                <a:solidFill>
                  <a:schemeClr val="accent1">
                    <a:lumMod val="50000"/>
                  </a:schemeClr>
                </a:solidFill>
              </a:defRPr>
            </a:lvl1pPr>
          </a:lstStyle>
          <a:p>
            <a:r>
              <a:rPr lang="ru-RU" dirty="0">
                <a:solidFill>
                  <a:srgbClr val="FF6600"/>
                </a:solidFill>
              </a:rPr>
              <a:t>06</a:t>
            </a:r>
          </a:p>
        </p:txBody>
      </p:sp>
      <p:sp>
        <p:nvSpPr>
          <p:cNvPr id="44" name="TextBox 43"/>
          <p:cNvSpPr txBox="1"/>
          <p:nvPr/>
        </p:nvSpPr>
        <p:spPr>
          <a:xfrm>
            <a:off x="5678820" y="3348197"/>
            <a:ext cx="457200" cy="369332"/>
          </a:xfrm>
          <a:prstGeom prst="rect">
            <a:avLst/>
          </a:prstGeom>
          <a:noFill/>
        </p:spPr>
        <p:txBody>
          <a:bodyPr wrap="square" rtlCol="0">
            <a:spAutoFit/>
          </a:bodyPr>
          <a:lstStyle>
            <a:defPPr marR="0" lvl="0" algn="l" rtl="0">
              <a:lnSpc>
                <a:spcPct val="100000"/>
              </a:lnSpc>
              <a:spcBef>
                <a:spcPts val="0"/>
              </a:spcBef>
              <a:spcAft>
                <a:spcPts val="0"/>
              </a:spcAft>
              <a:defRPr/>
            </a:defPPr>
            <a:lvl1pPr algn="ctr">
              <a:defRPr sz="1800" b="1">
                <a:solidFill>
                  <a:schemeClr val="accent1">
                    <a:lumMod val="50000"/>
                  </a:schemeClr>
                </a:solidFill>
              </a:defRPr>
            </a:lvl1pPr>
          </a:lstStyle>
          <a:p>
            <a:r>
              <a:rPr lang="ru-RU" dirty="0">
                <a:solidFill>
                  <a:srgbClr val="FF6600"/>
                </a:solidFill>
              </a:rPr>
              <a:t>07</a:t>
            </a:r>
          </a:p>
        </p:txBody>
      </p:sp>
      <p:cxnSp>
        <p:nvCxnSpPr>
          <p:cNvPr id="46" name="Прямая соединительная линия 45"/>
          <p:cNvCxnSpPr>
            <a:endCxn id="57" idx="2"/>
          </p:cNvCxnSpPr>
          <p:nvPr/>
        </p:nvCxnSpPr>
        <p:spPr>
          <a:xfrm>
            <a:off x="1196632" y="3197928"/>
            <a:ext cx="2121180" cy="6188"/>
          </a:xfrm>
          <a:prstGeom prst="line">
            <a:avLst/>
          </a:prstGeom>
          <a:ln>
            <a:solidFill>
              <a:schemeClr val="accent1">
                <a:lumMod val="50000"/>
              </a:schemeClr>
            </a:solidFill>
          </a:ln>
        </p:spPr>
        <p:style>
          <a:lnRef idx="1">
            <a:schemeClr val="accent1"/>
          </a:lnRef>
          <a:fillRef idx="0">
            <a:schemeClr val="accent1"/>
          </a:fillRef>
          <a:effectRef idx="0">
            <a:schemeClr val="accent1"/>
          </a:effectRef>
          <a:fontRef idx="minor">
            <a:schemeClr val="tx1"/>
          </a:fontRef>
        </p:style>
      </p:cxnSp>
      <p:cxnSp>
        <p:nvCxnSpPr>
          <p:cNvPr id="49" name="Прямая соединительная линия 48"/>
          <p:cNvCxnSpPr>
            <a:stCxn id="56" idx="6"/>
          </p:cNvCxnSpPr>
          <p:nvPr/>
        </p:nvCxnSpPr>
        <p:spPr>
          <a:xfrm>
            <a:off x="6104989" y="3201022"/>
            <a:ext cx="2041039" cy="15219"/>
          </a:xfrm>
          <a:prstGeom prst="line">
            <a:avLst/>
          </a:prstGeom>
          <a:ln>
            <a:solidFill>
              <a:schemeClr val="accent1">
                <a:lumMod val="50000"/>
              </a:schemeClr>
            </a:solidFill>
          </a:ln>
        </p:spPr>
        <p:style>
          <a:lnRef idx="1">
            <a:schemeClr val="accent1"/>
          </a:lnRef>
          <a:fillRef idx="0">
            <a:schemeClr val="accent1"/>
          </a:fillRef>
          <a:effectRef idx="0">
            <a:schemeClr val="accent1"/>
          </a:effectRef>
          <a:fontRef idx="minor">
            <a:schemeClr val="tx1"/>
          </a:fontRef>
        </p:style>
      </p:cxnSp>
      <p:cxnSp>
        <p:nvCxnSpPr>
          <p:cNvPr id="50" name="Прямая соединительная линия 49"/>
          <p:cNvCxnSpPr>
            <a:stCxn id="57" idx="6"/>
            <a:endCxn id="56" idx="2"/>
          </p:cNvCxnSpPr>
          <p:nvPr/>
        </p:nvCxnSpPr>
        <p:spPr>
          <a:xfrm flipV="1">
            <a:off x="3538880" y="3201022"/>
            <a:ext cx="2345041" cy="3094"/>
          </a:xfrm>
          <a:prstGeom prst="line">
            <a:avLst/>
          </a:prstGeom>
          <a:ln>
            <a:solidFill>
              <a:schemeClr val="accent1">
                <a:lumMod val="50000"/>
              </a:schemeClr>
            </a:solidFill>
          </a:ln>
        </p:spPr>
        <p:style>
          <a:lnRef idx="1">
            <a:schemeClr val="accent1"/>
          </a:lnRef>
          <a:fillRef idx="0">
            <a:schemeClr val="accent1"/>
          </a:fillRef>
          <a:effectRef idx="0">
            <a:schemeClr val="accent1"/>
          </a:effectRef>
          <a:fontRef idx="minor">
            <a:schemeClr val="tx1"/>
          </a:fontRef>
        </p:style>
      </p:cxnSp>
      <p:pic>
        <p:nvPicPr>
          <p:cNvPr id="2051"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7694" y="310167"/>
            <a:ext cx="420687" cy="4206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3" name="Блок-схема: узел 52"/>
          <p:cNvSpPr/>
          <p:nvPr/>
        </p:nvSpPr>
        <p:spPr>
          <a:xfrm>
            <a:off x="4978125" y="1385452"/>
            <a:ext cx="221068" cy="220571"/>
          </a:xfrm>
          <a:prstGeom prst="flowChartConnector">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solidFill>
                <a:schemeClr val="accent1">
                  <a:lumMod val="50000"/>
                </a:schemeClr>
              </a:solidFill>
            </a:endParaRPr>
          </a:p>
        </p:txBody>
      </p:sp>
      <p:sp>
        <p:nvSpPr>
          <p:cNvPr id="54" name="Блок-схема: узел 53"/>
          <p:cNvSpPr/>
          <p:nvPr/>
        </p:nvSpPr>
        <p:spPr>
          <a:xfrm>
            <a:off x="7064444" y="1405615"/>
            <a:ext cx="221068" cy="220571"/>
          </a:xfrm>
          <a:prstGeom prst="flowChartConnector">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solidFill>
                <a:schemeClr val="accent1">
                  <a:lumMod val="50000"/>
                </a:schemeClr>
              </a:solidFill>
            </a:endParaRPr>
          </a:p>
        </p:txBody>
      </p:sp>
      <p:sp>
        <p:nvSpPr>
          <p:cNvPr id="56" name="Блок-схема: узел 55"/>
          <p:cNvSpPr/>
          <p:nvPr/>
        </p:nvSpPr>
        <p:spPr>
          <a:xfrm>
            <a:off x="5883921" y="3090736"/>
            <a:ext cx="221068" cy="220571"/>
          </a:xfrm>
          <a:prstGeom prst="flowChartConnector">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solidFill>
                <a:schemeClr val="accent1">
                  <a:lumMod val="50000"/>
                </a:schemeClr>
              </a:solidFill>
            </a:endParaRPr>
          </a:p>
        </p:txBody>
      </p:sp>
      <p:sp>
        <p:nvSpPr>
          <p:cNvPr id="57" name="Блок-схема: узел 56"/>
          <p:cNvSpPr/>
          <p:nvPr/>
        </p:nvSpPr>
        <p:spPr>
          <a:xfrm>
            <a:off x="3317812" y="3093830"/>
            <a:ext cx="221068" cy="220571"/>
          </a:xfrm>
          <a:prstGeom prst="flowChartConnector">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solidFill>
                <a:schemeClr val="accent1">
                  <a:lumMod val="50000"/>
                </a:schemeClr>
              </a:solidFill>
            </a:endParaRPr>
          </a:p>
        </p:txBody>
      </p:sp>
      <p:sp>
        <p:nvSpPr>
          <p:cNvPr id="58" name="Блок-схема: узел 57"/>
          <p:cNvSpPr/>
          <p:nvPr/>
        </p:nvSpPr>
        <p:spPr>
          <a:xfrm>
            <a:off x="975564" y="3062603"/>
            <a:ext cx="221068" cy="220571"/>
          </a:xfrm>
          <a:prstGeom prst="flowChartConnector">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solidFill>
                <a:schemeClr val="accent1">
                  <a:lumMod val="50000"/>
                </a:schemeClr>
              </a:solidFill>
            </a:endParaRPr>
          </a:p>
        </p:txBody>
      </p:sp>
    </p:spTree>
    <p:extLst>
      <p:ext uri="{BB962C8B-B14F-4D97-AF65-F5344CB8AC3E}">
        <p14:creationId xmlns:p14="http://schemas.microsoft.com/office/powerpoint/2010/main" val="40685836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1000"/>
                                        <p:tgtEl>
                                          <p:spTgt spid="20"/>
                                        </p:tgtEl>
                                      </p:cBhvr>
                                    </p:animEffect>
                                    <p:anim calcmode="lin" valueType="num">
                                      <p:cBhvr>
                                        <p:cTn id="8" dur="1000" fill="hold"/>
                                        <p:tgtEl>
                                          <p:spTgt spid="20"/>
                                        </p:tgtEl>
                                        <p:attrNameLst>
                                          <p:attrName>ppt_x</p:attrName>
                                        </p:attrNameLst>
                                      </p:cBhvr>
                                      <p:tavLst>
                                        <p:tav tm="0">
                                          <p:val>
                                            <p:strVal val="#ppt_x"/>
                                          </p:val>
                                        </p:tav>
                                        <p:tav tm="100000">
                                          <p:val>
                                            <p:strVal val="#ppt_x"/>
                                          </p:val>
                                        </p:tav>
                                      </p:tavLst>
                                    </p:anim>
                                    <p:anim calcmode="lin" valueType="num">
                                      <p:cBhvr>
                                        <p:cTn id="9" dur="1000" fill="hold"/>
                                        <p:tgtEl>
                                          <p:spTgt spid="20"/>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1000"/>
                                        <p:tgtEl>
                                          <p:spTgt spid="9"/>
                                        </p:tgtEl>
                                      </p:cBhvr>
                                    </p:animEffect>
                                    <p:anim calcmode="lin" valueType="num">
                                      <p:cBhvr>
                                        <p:cTn id="13" dur="1000" fill="hold"/>
                                        <p:tgtEl>
                                          <p:spTgt spid="9"/>
                                        </p:tgtEl>
                                        <p:attrNameLst>
                                          <p:attrName>ppt_x</p:attrName>
                                        </p:attrNameLst>
                                      </p:cBhvr>
                                      <p:tavLst>
                                        <p:tav tm="0">
                                          <p:val>
                                            <p:strVal val="#ppt_x"/>
                                          </p:val>
                                        </p:tav>
                                        <p:tav tm="100000">
                                          <p:val>
                                            <p:strVal val="#ppt_x"/>
                                          </p:val>
                                        </p:tav>
                                      </p:tavLst>
                                    </p:anim>
                                    <p:anim calcmode="lin" valueType="num">
                                      <p:cBhvr>
                                        <p:cTn id="14" dur="1000" fill="hold"/>
                                        <p:tgtEl>
                                          <p:spTgt spid="9"/>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fade">
                                      <p:cBhvr>
                                        <p:cTn id="17" dur="1000"/>
                                        <p:tgtEl>
                                          <p:spTgt spid="14"/>
                                        </p:tgtEl>
                                      </p:cBhvr>
                                    </p:animEffect>
                                    <p:anim calcmode="lin" valueType="num">
                                      <p:cBhvr>
                                        <p:cTn id="18" dur="1000" fill="hold"/>
                                        <p:tgtEl>
                                          <p:spTgt spid="14"/>
                                        </p:tgtEl>
                                        <p:attrNameLst>
                                          <p:attrName>ppt_x</p:attrName>
                                        </p:attrNameLst>
                                      </p:cBhvr>
                                      <p:tavLst>
                                        <p:tav tm="0">
                                          <p:val>
                                            <p:strVal val="#ppt_x"/>
                                          </p:val>
                                        </p:tav>
                                        <p:tav tm="100000">
                                          <p:val>
                                            <p:strVal val="#ppt_x"/>
                                          </p:val>
                                        </p:tav>
                                      </p:tavLst>
                                    </p:anim>
                                    <p:anim calcmode="lin" valueType="num">
                                      <p:cBhvr>
                                        <p:cTn id="19" dur="1000" fill="hold"/>
                                        <p:tgtEl>
                                          <p:spTgt spid="14"/>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1000"/>
                                        <p:tgtEl>
                                          <p:spTgt spid="16"/>
                                        </p:tgtEl>
                                      </p:cBhvr>
                                    </p:animEffect>
                                    <p:anim calcmode="lin" valueType="num">
                                      <p:cBhvr>
                                        <p:cTn id="23" dur="1000" fill="hold"/>
                                        <p:tgtEl>
                                          <p:spTgt spid="16"/>
                                        </p:tgtEl>
                                        <p:attrNameLst>
                                          <p:attrName>ppt_x</p:attrName>
                                        </p:attrNameLst>
                                      </p:cBhvr>
                                      <p:tavLst>
                                        <p:tav tm="0">
                                          <p:val>
                                            <p:strVal val="#ppt_x"/>
                                          </p:val>
                                        </p:tav>
                                        <p:tav tm="100000">
                                          <p:val>
                                            <p:strVal val="#ppt_x"/>
                                          </p:val>
                                        </p:tav>
                                      </p:tavLst>
                                    </p:anim>
                                    <p:anim calcmode="lin" valueType="num">
                                      <p:cBhvr>
                                        <p:cTn id="24" dur="1000" fill="hold"/>
                                        <p:tgtEl>
                                          <p:spTgt spid="16"/>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1000"/>
                                        <p:tgtEl>
                                          <p:spTgt spid="19"/>
                                        </p:tgtEl>
                                      </p:cBhvr>
                                    </p:animEffect>
                                    <p:anim calcmode="lin" valueType="num">
                                      <p:cBhvr>
                                        <p:cTn id="28" dur="1000" fill="hold"/>
                                        <p:tgtEl>
                                          <p:spTgt spid="19"/>
                                        </p:tgtEl>
                                        <p:attrNameLst>
                                          <p:attrName>ppt_x</p:attrName>
                                        </p:attrNameLst>
                                      </p:cBhvr>
                                      <p:tavLst>
                                        <p:tav tm="0">
                                          <p:val>
                                            <p:strVal val="#ppt_x"/>
                                          </p:val>
                                        </p:tav>
                                        <p:tav tm="100000">
                                          <p:val>
                                            <p:strVal val="#ppt_x"/>
                                          </p:val>
                                        </p:tav>
                                      </p:tavLst>
                                    </p:anim>
                                    <p:anim calcmode="lin" valueType="num">
                                      <p:cBhvr>
                                        <p:cTn id="29" dur="1000" fill="hold"/>
                                        <p:tgtEl>
                                          <p:spTgt spid="19"/>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1000"/>
                                        <p:tgtEl>
                                          <p:spTgt spid="18"/>
                                        </p:tgtEl>
                                      </p:cBhvr>
                                    </p:animEffect>
                                    <p:anim calcmode="lin" valueType="num">
                                      <p:cBhvr>
                                        <p:cTn id="33" dur="1000" fill="hold"/>
                                        <p:tgtEl>
                                          <p:spTgt spid="18"/>
                                        </p:tgtEl>
                                        <p:attrNameLst>
                                          <p:attrName>ppt_x</p:attrName>
                                        </p:attrNameLst>
                                      </p:cBhvr>
                                      <p:tavLst>
                                        <p:tav tm="0">
                                          <p:val>
                                            <p:strVal val="#ppt_x"/>
                                          </p:val>
                                        </p:tav>
                                        <p:tav tm="100000">
                                          <p:val>
                                            <p:strVal val="#ppt_x"/>
                                          </p:val>
                                        </p:tav>
                                      </p:tavLst>
                                    </p:anim>
                                    <p:anim calcmode="lin" valueType="num">
                                      <p:cBhvr>
                                        <p:cTn id="34" dur="1000" fill="hold"/>
                                        <p:tgtEl>
                                          <p:spTgt spid="18"/>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fade">
                                      <p:cBhvr>
                                        <p:cTn id="37" dur="1000"/>
                                        <p:tgtEl>
                                          <p:spTgt spid="17"/>
                                        </p:tgtEl>
                                      </p:cBhvr>
                                    </p:animEffect>
                                    <p:anim calcmode="lin" valueType="num">
                                      <p:cBhvr>
                                        <p:cTn id="38" dur="1000" fill="hold"/>
                                        <p:tgtEl>
                                          <p:spTgt spid="17"/>
                                        </p:tgtEl>
                                        <p:attrNameLst>
                                          <p:attrName>ppt_x</p:attrName>
                                        </p:attrNameLst>
                                      </p:cBhvr>
                                      <p:tavLst>
                                        <p:tav tm="0">
                                          <p:val>
                                            <p:strVal val="#ppt_x"/>
                                          </p:val>
                                        </p:tav>
                                        <p:tav tm="100000">
                                          <p:val>
                                            <p:strVal val="#ppt_x"/>
                                          </p:val>
                                        </p:tav>
                                      </p:tavLst>
                                    </p:anim>
                                    <p:anim calcmode="lin" valueType="num">
                                      <p:cBhvr>
                                        <p:cTn id="3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4" grpId="0"/>
      <p:bldP spid="16" grpId="0"/>
      <p:bldP spid="17" grpId="0"/>
      <p:bldP spid="18" grpId="0"/>
      <p:bldP spid="19" grpId="0"/>
      <p:bldP spid="20" grpId="0"/>
    </p:bldLst>
  </p:timing>
</p:sld>
</file>

<file path=ppt/theme/theme1.xml><?xml version="1.0" encoding="utf-8"?>
<a:theme xmlns:a="http://schemas.openxmlformats.org/drawingml/2006/main" name="Economic Activity Meeting by Slidesgo">
  <a:themeElements>
    <a:clrScheme name="Другая 4">
      <a:dk1>
        <a:srgbClr val="00717D"/>
      </a:dk1>
      <a:lt1>
        <a:srgbClr val="E1F8FF"/>
      </a:lt1>
      <a:dk2>
        <a:srgbClr val="DEE7F0"/>
      </a:dk2>
      <a:lt2>
        <a:srgbClr val="F2F2F2"/>
      </a:lt2>
      <a:accent1>
        <a:srgbClr val="C8D8E6"/>
      </a:accent1>
      <a:accent2>
        <a:srgbClr val="92B1CE"/>
      </a:accent2>
      <a:accent3>
        <a:srgbClr val="5B8AB5"/>
      </a:accent3>
      <a:accent4>
        <a:srgbClr val="D8D8D8"/>
      </a:accent4>
      <a:accent5>
        <a:srgbClr val="F2F2F2"/>
      </a:accent5>
      <a:accent6>
        <a:srgbClr val="BFBFBF"/>
      </a:accent6>
      <a:hlink>
        <a:srgbClr val="243B5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Тема Office">
  <a:themeElements>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otalTime>8120</TotalTime>
  <Words>18108</Words>
  <Application>Microsoft Office PowerPoint</Application>
  <PresentationFormat>Экран (16:9)</PresentationFormat>
  <Paragraphs>5393</Paragraphs>
  <Slides>88</Slides>
  <Notes>14</Notes>
  <HiddenSlides>0</HiddenSlides>
  <MMClips>0</MMClips>
  <ScaleCrop>false</ScaleCrop>
  <HeadingPairs>
    <vt:vector size="6" baseType="variant">
      <vt:variant>
        <vt:lpstr>Тема</vt:lpstr>
      </vt:variant>
      <vt:variant>
        <vt:i4>1</vt:i4>
      </vt:variant>
      <vt:variant>
        <vt:lpstr>Внедренные серверы OLE</vt:lpstr>
      </vt:variant>
      <vt:variant>
        <vt:i4>1</vt:i4>
      </vt:variant>
      <vt:variant>
        <vt:lpstr>Заголовки слайдов</vt:lpstr>
      </vt:variant>
      <vt:variant>
        <vt:i4>88</vt:i4>
      </vt:variant>
    </vt:vector>
  </HeadingPairs>
  <TitlesOfParts>
    <vt:vector size="90" baseType="lpstr">
      <vt:lpstr>Economic Activity Meeting by Slidesgo</vt:lpstr>
      <vt:lpstr>Точечный рисунок</vt:lpstr>
      <vt:lpstr>       БЮДЖЕТ ДЛЯ ГРАЖДАН к решению «О бюджете муниципального образования «Муниципальный округ Увинский район Удмуртской Республики»  на 2026 год и на плановый период  2027 и 2028 годов»</vt:lpstr>
      <vt:lpstr>Основные термины и понятия</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Этапы бюджетного процесса </vt:lpstr>
      <vt:lpstr>Презентация PowerPoint</vt:lpstr>
      <vt:lpstr>ОСНОВНЫЕ ПАРАМЕТРЫ БЮДЖЕТА МУНИЦИПАЛЬНОГО ОБРАЗОВАНИЯ  «МУНИЦИПАЛЬНЫЙ ОКРУГ УВИНСКИЙ РАЙОН УДМУРТСКОЙ РЕСПУБЛИКИ» </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Меры социальной поддержки отдельным категориям граждан и выплаты социального характера из бюджета муниципального образования, тыс. ₽ </vt:lpstr>
      <vt:lpstr>Презентация PowerPoint</vt:lpstr>
      <vt:lpstr>Презентация PowerPoint</vt:lpstr>
      <vt:lpstr>Презентация PowerPoint</vt:lpstr>
      <vt:lpstr>Муниципальная программа «Развитие образования и воспитание», тыс.₽ </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Муниципальная программа «Формирование здорового образа жизни населения», тыс.₽</vt:lpstr>
      <vt:lpstr>Презентация PowerPoint</vt:lpstr>
      <vt:lpstr>Презентация PowerPoint</vt:lpstr>
      <vt:lpstr>Презентация PowerPoint</vt:lpstr>
      <vt:lpstr>Презентация PowerPoint</vt:lpstr>
      <vt:lpstr>Муниципальная программа «Развитие культуры», тыс. ₽</vt:lpstr>
      <vt:lpstr>Презентация PowerPoint</vt:lpstr>
      <vt:lpstr>Презентация PowerPoint</vt:lpstr>
      <vt:lpstr>Презентация PowerPoint</vt:lpstr>
      <vt:lpstr>Презентация PowerPoint</vt:lpstr>
      <vt:lpstr>  Муниципальная программа «Социальная поддержка населения», тыс. ₽</vt:lpstr>
      <vt:lpstr>Презентация PowerPoint</vt:lpstr>
      <vt:lpstr>Презентация PowerPoint</vt:lpstr>
      <vt:lpstr>Муниципальная программа «Создание условий для устойчивого экономического развития», тыс. ₽ </vt:lpstr>
      <vt:lpstr>Презентация PowerPoint</vt:lpstr>
      <vt:lpstr>Презентация PowerPoint</vt:lpstr>
      <vt:lpstr>Презентация PowerPoint</vt:lpstr>
      <vt:lpstr>Муниципальная программа «Безопасность», тыс. ₽ </vt:lpstr>
      <vt:lpstr>Презентация PowerPoint</vt:lpstr>
      <vt:lpstr>Презентация PowerPoint</vt:lpstr>
      <vt:lpstr>Презентация PowerPoint</vt:lpstr>
      <vt:lpstr>Муниципальная программа «Муниципальное хозяйство», тыс. ₽ </vt:lpstr>
      <vt:lpstr>Презентация PowerPoint</vt:lpstr>
      <vt:lpstr>Презентация PowerPoint</vt:lpstr>
      <vt:lpstr>Презентация PowerPoint</vt:lpstr>
      <vt:lpstr>Муниципальная программа «Энергосбережение и повышение энергетической эффективности», тыс. ₽ </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Муниципальная программа «Муниципальное управление», тыс. ₽ </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Муниципальная программа «Комфортная городская среда», тыс. ₽</vt:lpstr>
      <vt:lpstr>Презентация PowerPoint</vt:lpstr>
      <vt:lpstr>Сведения об общественно-значимых проектах, реализуемых за счет бюджетных средств  на территории Увинского района </vt:lpstr>
      <vt:lpstr>Презентация PowerPoint</vt:lpstr>
      <vt:lpstr>ПУБЛИЧНЫЕ СЛУШАНИЯ  Публичные слушания проекта решения «О бюджете муниципального образования «Муниципальный округ Увинский район Удмуртской Республики» на 2026 год и на плановый период 2027 и 2028 годов» проводятся 27 ноября 2025 года в 17:00 часов в зале заседаний Администрации муниципального образования «Муниципальный округ Увинский район Удмуртской Республики»  ОТКРЫТЫЕ ГОСУДАРСТВЕННЫЕ И МУНИЦИПАЛЬНЫЕ ИНФОРМАЦИОННЫЕ РЕСУРСЫ</vt:lpstr>
      <vt:lpstr>Презентация PowerPoint</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Economic Activity Meeting</dc:title>
  <dc:creator>User</dc:creator>
  <cp:lastModifiedBy>User</cp:lastModifiedBy>
  <cp:revision>423</cp:revision>
  <cp:lastPrinted>2026-01-26T06:57:45Z</cp:lastPrinted>
  <dcterms:modified xsi:type="dcterms:W3CDTF">2026-01-27T09:28:06Z</dcterms:modified>
</cp:coreProperties>
</file>