
<file path=[Content_Types].xml><?xml version="1.0" encoding="utf-8"?>
<Types xmlns="http://schemas.openxmlformats.org/package/2006/content-types">
  <Default Extension="bin" ContentType="application/vnd.ms-office.activeX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42" autoAdjust="0"/>
    <p:restoredTop sz="94660"/>
  </p:normalViewPr>
  <p:slideViewPr>
    <p:cSldViewPr>
      <p:cViewPr>
        <p:scale>
          <a:sx n="100" d="100"/>
          <a:sy n="100" d="100"/>
        </p:scale>
        <p:origin x="-13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"/>
          <c:dPt>
            <c:idx val="1"/>
            <c:bubble3D val="0"/>
            <c:explosion val="13"/>
          </c:dPt>
          <c:dLbls>
            <c:dLbl>
              <c:idx val="0"/>
              <c:layout>
                <c:manualLayout>
                  <c:x val="0.18948880444688301"/>
                  <c:y val="-6.0105373673600228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65%</a:t>
                    </a:r>
                    <a:endParaRPr lang="ru-RU" dirty="0" smtClean="0"/>
                  </a:p>
                </c:rich>
              </c:tx>
              <c:spPr>
                <a:solidFill>
                  <a:schemeClr val="bg1"/>
                </a:solidFill>
                <a:ln w="0" cap="rnd" cmpd="sng">
                  <a:solidFill>
                    <a:schemeClr val="accent4">
                      <a:lumMod val="75000"/>
                    </a:schemeClr>
                  </a:solidFill>
                  <a:round/>
                </a:ln>
                <a:effectLst>
                  <a:softEdge rad="0"/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8635236213148113"/>
                  <c:y val="1.6032548960883481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35%</a:t>
                    </a:r>
                    <a:endParaRPr lang="en-US" dirty="0"/>
                  </a:p>
                </c:rich>
              </c:tx>
              <c:spPr>
                <a:solidFill>
                  <a:schemeClr val="bg1"/>
                </a:solidFill>
                <a:ln w="0" cap="rnd" cmpd="sng">
                  <a:solidFill>
                    <a:schemeClr val="accent4">
                      <a:lumMod val="75000"/>
                    </a:schemeClr>
                  </a:solidFill>
                  <a:round/>
                </a:ln>
                <a:effectLst>
                  <a:softEdge rad="0"/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 w="0" cap="rnd" cmpd="sng">
                <a:solidFill>
                  <a:schemeClr val="accent4">
                    <a:lumMod val="75000"/>
                  </a:schemeClr>
                </a:solidFill>
                <a:round/>
              </a:ln>
              <a:effectLst>
                <a:softEdge rad="0"/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Безвозмездные поступления 281 418 тыс.руб.</c:v>
                </c:pt>
                <c:pt idx="1">
                  <c:v>Налоговые и неналоговые доходы 34 894 тыс.руб.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62.8</c:v>
                </c:pt>
                <c:pt idx="1">
                  <c:v>37.200000000000003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0754225140296066E-3"/>
          <c:y val="2.4495735041785479E-2"/>
          <c:w val="0.95004179752385232"/>
          <c:h val="0.9461093829080718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12</c:v>
                </c:pt>
              </c:strCache>
            </c:strRef>
          </c:tx>
          <c:spPr>
            <a:gradFill flip="none" rotWithShape="1">
              <a:gsLst>
                <a:gs pos="0">
                  <a:schemeClr val="tx2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tx2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tx2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2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lumMod val="75000"/>
                    <a:tint val="66000"/>
                    <a:satMod val="160000"/>
                  </a:schemeClr>
                </a:gs>
                <a:gs pos="50000">
                  <a:schemeClr val="accent2">
                    <a:lumMod val="75000"/>
                    <a:tint val="44500"/>
                    <a:satMod val="160000"/>
                  </a:schemeClr>
                </a:gs>
                <a:gs pos="100000">
                  <a:schemeClr val="accent2">
                    <a:lumMod val="75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3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76000">
                  <a:schemeClr val="accent3">
                    <a:lumMod val="75000"/>
                    <a:tint val="44500"/>
                    <a:satMod val="160000"/>
                  </a:schemeClr>
                </a:gs>
                <a:gs pos="100000">
                  <a:schemeClr val="accent3">
                    <a:lumMod val="75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Ряд 4</c:v>
                </c:pt>
              </c:strCache>
            </c:strRef>
          </c:tx>
          <c:spPr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Ряд 5</c:v>
                </c:pt>
              </c:strCache>
            </c:strRef>
          </c:tx>
          <c:spPr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Ряд 6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75000"/>
                    <a:tint val="66000"/>
                    <a:satMod val="160000"/>
                  </a:schemeClr>
                </a:gs>
                <a:gs pos="50000">
                  <a:schemeClr val="accent6">
                    <a:lumMod val="75000"/>
                    <a:tint val="44500"/>
                    <a:satMod val="160000"/>
                  </a:schemeClr>
                </a:gs>
                <a:gs pos="100000">
                  <a:schemeClr val="accent6">
                    <a:lumMod val="75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120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Ряд 7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98625408"/>
        <c:axId val="98626944"/>
      </c:barChart>
      <c:catAx>
        <c:axId val="98625408"/>
        <c:scaling>
          <c:orientation val="minMax"/>
        </c:scaling>
        <c:delete val="1"/>
        <c:axPos val="b"/>
        <c:majorTickMark val="none"/>
        <c:minorTickMark val="none"/>
        <c:tickLblPos val="nextTo"/>
        <c:crossAx val="98626944"/>
        <c:crosses val="autoZero"/>
        <c:auto val="1"/>
        <c:lblAlgn val="ctr"/>
        <c:lblOffset val="100"/>
        <c:noMultiLvlLbl val="0"/>
      </c:catAx>
      <c:valAx>
        <c:axId val="9862694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98625408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40"/>
      <c:rAngAx val="0"/>
      <c:perspective val="5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65%</a:t>
                    </a:r>
                    <a:endParaRPr lang="ru-RU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062914884239861"/>
                  <c:y val="2.769652281741452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35%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  <a:ln w="0" cap="rnd" cmpd="sng">
                <a:solidFill>
                  <a:schemeClr val="accent4">
                    <a:lumMod val="75000"/>
                  </a:schemeClr>
                </a:solidFill>
                <a:round/>
              </a:ln>
              <a:effectLst>
                <a:softEdge rad="0"/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Безвозмездные поступления 281 418 тыс.руб.</c:v>
                </c:pt>
                <c:pt idx="1">
                  <c:v>Налоговые и неналоговые доходы 34 894 тыс.руб.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62</c:v>
                </c:pt>
                <c:pt idx="1">
                  <c:v>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5"/>
      <c:rotY val="1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987809633352292E-2"/>
          <c:y val="8.0468763704617613E-2"/>
          <c:w val="0.93459946031680641"/>
          <c:h val="0.919531358001935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21"/>
          </c:dPt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90.1</c:v>
                </c:pt>
                <c:pt idx="1">
                  <c:v>4.4000000000000004</c:v>
                </c:pt>
                <c:pt idx="2">
                  <c:v>4.5999999999999996</c:v>
                </c:pt>
                <c:pt idx="3">
                  <c:v>0.8</c:v>
                </c:pt>
                <c:pt idx="4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250"/>
      <c:rAngAx val="0"/>
      <c:perspective val="6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3396044894564935E-2"/>
          <c:y val="6.7960659680550844E-2"/>
          <c:w val="0.93660395510543504"/>
          <c:h val="0.9320393403194491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7"/>
          <c:dPt>
            <c:idx val="0"/>
            <c:bubble3D val="0"/>
            <c:explosion val="0"/>
          </c:dPt>
          <c:dPt>
            <c:idx val="1"/>
            <c:bubble3D val="0"/>
            <c:explosion val="21"/>
          </c:dPt>
          <c:dPt>
            <c:idx val="2"/>
            <c:bubble3D val="0"/>
            <c:explosion val="6"/>
          </c:dPt>
          <c:cat>
            <c:strRef>
              <c:f>Лист1!$A$2:$A$4</c:f>
              <c:strCache>
                <c:ptCount val="3"/>
                <c:pt idx="0">
                  <c:v>субвенции</c:v>
                </c:pt>
                <c:pt idx="1">
                  <c:v>дотации </c:v>
                </c:pt>
                <c:pt idx="2">
                  <c:v>Иные МБТ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</c:v>
                </c:pt>
                <c:pt idx="1">
                  <c:v>67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0.05157</cdr:y>
    </cdr:from>
    <cdr:to>
      <cdr:x>0.64151</cdr:x>
      <cdr:y>0.2537</cdr:y>
    </cdr:to>
    <cdr:sp macro="" textlink="">
      <cdr:nvSpPr>
        <cdr:cNvPr id="2" name="TextBox 40"/>
        <cdr:cNvSpPr txBox="1"/>
      </cdr:nvSpPr>
      <cdr:spPr>
        <a:xfrm xmlns:a="http://schemas.openxmlformats.org/drawingml/2006/main">
          <a:off x="0" y="212029"/>
          <a:ext cx="2448275" cy="83099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chemeClr val="accent2"/>
              </a:solidFill>
            </a:rPr>
            <a:t>Налоговые и</a:t>
          </a:r>
        </a:p>
        <a:p xmlns:a="http://schemas.openxmlformats.org/drawingml/2006/main">
          <a:pPr algn="ctr"/>
          <a:r>
            <a:rPr lang="ru-RU" sz="1600" b="1" dirty="0" smtClean="0">
              <a:solidFill>
                <a:schemeClr val="accent2"/>
              </a:solidFill>
            </a:rPr>
            <a:t>неналоговые доходы</a:t>
          </a:r>
        </a:p>
        <a:p xmlns:a="http://schemas.openxmlformats.org/drawingml/2006/main">
          <a:pPr algn="ctr"/>
          <a:r>
            <a:rPr lang="ru-RU" sz="1600" b="1" u="sng" dirty="0" smtClean="0">
              <a:solidFill>
                <a:schemeClr val="accent2"/>
              </a:solidFill>
            </a:rPr>
            <a:t>326 677,8</a:t>
          </a:r>
          <a:r>
            <a:rPr lang="en-US" sz="1600" b="1" u="sng" dirty="0" smtClean="0">
              <a:solidFill>
                <a:schemeClr val="accent2"/>
              </a:solidFill>
            </a:rPr>
            <a:t> </a:t>
          </a:r>
          <a:r>
            <a:rPr lang="ru-RU" sz="1600" b="1" u="sng" dirty="0" err="1" smtClean="0">
              <a:solidFill>
                <a:schemeClr val="accent2"/>
              </a:solidFill>
            </a:rPr>
            <a:t>тыс.руб</a:t>
          </a:r>
          <a:r>
            <a:rPr lang="ru-RU" sz="1600" b="1" u="sng" dirty="0" smtClean="0">
              <a:solidFill>
                <a:schemeClr val="accent2"/>
              </a:solidFill>
            </a:rPr>
            <a:t>.</a:t>
          </a:r>
          <a:endParaRPr lang="ru-RU" sz="1600" b="1" u="sng" dirty="0">
            <a:solidFill>
              <a:schemeClr val="accent2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2E045-1D29-49EA-93E8-EF62C573A72B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096AD-7AB0-4F80-A0F7-5B9DC12EE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3913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DDD4CC-901F-4118-B41D-1453C937D28A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20D5B-8BCD-4FFB-B853-AD25154BD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3212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239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239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239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239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239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239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849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311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943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440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165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374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987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831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194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619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730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20148-0B67-4077-822E-FC53C628BA58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07571-E13C-423D-BB92-F86E3EB18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48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87643" y="-3688742"/>
            <a:ext cx="238125" cy="813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4863" y="116632"/>
            <a:ext cx="7772400" cy="171450"/>
          </a:xfrm>
        </p:spPr>
        <p:txBody>
          <a:bodyPr>
            <a:normAutofit fontScale="90000"/>
          </a:bodyPr>
          <a:lstStyle/>
          <a:p>
            <a:pPr algn="r"/>
            <a:r>
              <a:rPr lang="ru-RU" sz="1200" b="1" i="1" dirty="0" smtClean="0"/>
              <a:t>Управление финансов </a:t>
            </a:r>
            <a:r>
              <a:rPr lang="ru-RU" sz="1200" b="1" i="1" dirty="0" err="1" smtClean="0"/>
              <a:t>Увинского</a:t>
            </a:r>
            <a:r>
              <a:rPr lang="ru-RU" sz="1200" b="1" i="1" dirty="0" smtClean="0"/>
              <a:t> района</a:t>
            </a:r>
            <a:endParaRPr lang="ru-RU" sz="12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7604" y="764704"/>
            <a:ext cx="6400800" cy="1752600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93608" y="508548"/>
            <a:ext cx="242888" cy="608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2" y="476672"/>
            <a:ext cx="238125" cy="601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1" y="6359224"/>
            <a:ext cx="8614096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6118" y="1988840"/>
            <a:ext cx="7920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Исполнение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бюджета муниципального образования «</a:t>
            </a:r>
            <a:r>
              <a:rPr lang="ru-RU" sz="2800" b="1" dirty="0" err="1" smtClean="0">
                <a:solidFill>
                  <a:schemeClr val="tx2"/>
                </a:solidFill>
              </a:rPr>
              <a:t>Увинский</a:t>
            </a:r>
            <a:r>
              <a:rPr lang="ru-RU" sz="2800" b="1" dirty="0" smtClean="0">
                <a:solidFill>
                  <a:schemeClr val="tx2"/>
                </a:solidFill>
              </a:rPr>
              <a:t> район»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за </a:t>
            </a:r>
            <a:r>
              <a:rPr lang="en-US" sz="2800" b="1" dirty="0" smtClean="0">
                <a:solidFill>
                  <a:schemeClr val="tx2"/>
                </a:solidFill>
              </a:rPr>
              <a:t>9 </a:t>
            </a:r>
            <a:r>
              <a:rPr lang="ru-RU" sz="2800" b="1" dirty="0" smtClean="0">
                <a:solidFill>
                  <a:schemeClr val="tx2"/>
                </a:solidFill>
              </a:rPr>
              <a:t>месяцев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201</a:t>
            </a:r>
            <a:r>
              <a:rPr lang="en-US" sz="2800" b="1" dirty="0" smtClean="0">
                <a:solidFill>
                  <a:schemeClr val="tx2"/>
                </a:solidFill>
              </a:rPr>
              <a:t>8</a:t>
            </a:r>
            <a:r>
              <a:rPr lang="ru-RU" sz="2800" b="1" dirty="0" smtClean="0">
                <a:solidFill>
                  <a:schemeClr val="tx2"/>
                </a:solidFill>
              </a:rPr>
              <a:t> года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10" name="Picture 2" descr="http://uva.udmurt.ru/images/coats/user/coa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909" y="5139"/>
            <a:ext cx="576263" cy="74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1045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88427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87643" y="-3688742"/>
            <a:ext cx="238125" cy="813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4863" y="116632"/>
            <a:ext cx="7772400" cy="171450"/>
          </a:xfrm>
        </p:spPr>
        <p:txBody>
          <a:bodyPr>
            <a:normAutofit fontScale="90000"/>
          </a:bodyPr>
          <a:lstStyle/>
          <a:p>
            <a:pPr algn="r"/>
            <a:r>
              <a:rPr lang="ru-RU" sz="1200" b="1" i="1" dirty="0" smtClean="0"/>
              <a:t>Управление финансов </a:t>
            </a:r>
            <a:r>
              <a:rPr lang="ru-RU" sz="1200" b="1" i="1" dirty="0" err="1" smtClean="0"/>
              <a:t>Увинского</a:t>
            </a:r>
            <a:r>
              <a:rPr lang="ru-RU" sz="1200" b="1" i="1" dirty="0" smtClean="0"/>
              <a:t> района</a:t>
            </a:r>
            <a:endParaRPr lang="ru-RU" sz="1200" b="1" i="1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93608" y="508548"/>
            <a:ext cx="242888" cy="608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2" y="476672"/>
            <a:ext cx="238125" cy="601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1" y="6359224"/>
            <a:ext cx="8614096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69271393"/>
              </p:ext>
            </p:extLst>
          </p:nvPr>
        </p:nvGraphicFramePr>
        <p:xfrm>
          <a:off x="247730" y="649077"/>
          <a:ext cx="3816426" cy="4794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292177205"/>
              </p:ext>
            </p:extLst>
          </p:nvPr>
        </p:nvGraphicFramePr>
        <p:xfrm>
          <a:off x="3923928" y="1245628"/>
          <a:ext cx="2160240" cy="5077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6007570" y="1268761"/>
            <a:ext cx="2304256" cy="69411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Налог на доходы физических лиц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248 294,4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25701" y="2290695"/>
            <a:ext cx="86409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7</a:t>
            </a:r>
            <a:r>
              <a:rPr lang="ru-RU" dirty="0" smtClean="0"/>
              <a:t>6,0</a:t>
            </a:r>
            <a:r>
              <a:rPr lang="ru-RU" dirty="0" smtClean="0"/>
              <a:t> </a:t>
            </a:r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562617" y="3890798"/>
            <a:ext cx="86409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8,1</a:t>
            </a:r>
            <a:r>
              <a:rPr lang="ru-RU" dirty="0" smtClean="0"/>
              <a:t> </a:t>
            </a:r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573707" y="4461741"/>
            <a:ext cx="86409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4</a:t>
            </a:r>
            <a:r>
              <a:rPr lang="ru-RU" dirty="0" smtClean="0"/>
              <a:t> %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4501699" y="4775182"/>
            <a:ext cx="86409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dirty="0" smtClean="0"/>
              <a:t>2,</a:t>
            </a:r>
            <a:r>
              <a:rPr lang="ru-RU" dirty="0"/>
              <a:t>5</a:t>
            </a:r>
            <a:r>
              <a:rPr lang="ru-RU" dirty="0" smtClean="0"/>
              <a:t> </a:t>
            </a:r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0" y="5089880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</a:t>
            </a:r>
            <a:r>
              <a:rPr lang="ru-RU" sz="1400" dirty="0" smtClean="0"/>
              <a:t>2,4</a:t>
            </a:r>
            <a:r>
              <a:rPr lang="ru-RU" sz="1400" dirty="0" smtClean="0"/>
              <a:t> </a:t>
            </a:r>
            <a:r>
              <a:rPr lang="ru-RU" sz="1400" dirty="0" smtClean="0"/>
              <a:t>%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4573707" y="540457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/>
              <a:t>4</a:t>
            </a:r>
            <a:r>
              <a:rPr lang="ru-RU" dirty="0" smtClean="0"/>
              <a:t>,</a:t>
            </a:r>
            <a:r>
              <a:rPr lang="ru-RU" dirty="0"/>
              <a:t>6</a:t>
            </a:r>
            <a:r>
              <a:rPr lang="ru-RU" dirty="0" smtClean="0"/>
              <a:t> </a:t>
            </a:r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007570" y="1988841"/>
            <a:ext cx="2304256" cy="648072"/>
          </a:xfrm>
          <a:prstGeom prst="roundRect">
            <a:avLst/>
          </a:prstGeom>
          <a:gradFill flip="none" rotWithShape="1">
            <a:gsLst>
              <a:gs pos="0">
                <a:schemeClr val="accent5">
                  <a:tint val="66000"/>
                  <a:satMod val="160000"/>
                </a:schemeClr>
              </a:gs>
              <a:gs pos="50000">
                <a:schemeClr val="accent5">
                  <a:tint val="44500"/>
                  <a:satMod val="160000"/>
                </a:schemeClr>
              </a:gs>
              <a:gs pos="100000">
                <a:schemeClr val="accent5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Доходы от оказания платных услуг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26 622,3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7570" y="2636912"/>
            <a:ext cx="2304256" cy="673732"/>
          </a:xfrm>
          <a:prstGeom prst="roundRect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Налоги на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 совокупный доход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13 058,1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018712" y="5589240"/>
            <a:ext cx="2304257" cy="640574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Доходы от использования имущества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7 842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980210" y="3303232"/>
            <a:ext cx="2304256" cy="70183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Другие налоговые и неналоговые доходы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8 089,5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007570" y="4005064"/>
            <a:ext cx="2304256" cy="913355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Доходы от продажи материальных и нематериальных активов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7 681,4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20410677">
            <a:off x="5204384" y="1733921"/>
            <a:ext cx="1077754" cy="27923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 rot="18423967">
            <a:off x="4899766" y="3011288"/>
            <a:ext cx="1825269" cy="331367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 rot="18178959">
            <a:off x="4985154" y="3725568"/>
            <a:ext cx="1664134" cy="331774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18320026">
            <a:off x="5246903" y="4298345"/>
            <a:ext cx="1386909" cy="27603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9547117">
            <a:off x="5397981" y="4859587"/>
            <a:ext cx="850827" cy="274148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 rot="20361946">
            <a:off x="5376176" y="5763915"/>
            <a:ext cx="767166" cy="291224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53267" y="1356621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Безвозмездные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поступления</a:t>
            </a:r>
          </a:p>
          <a:p>
            <a:pPr algn="ctr"/>
            <a:r>
              <a:rPr lang="ru-RU" sz="1600" b="1" u="sng" dirty="0" smtClean="0">
                <a:solidFill>
                  <a:srgbClr val="0070C0"/>
                </a:solidFill>
              </a:rPr>
              <a:t>605 210,1</a:t>
            </a:r>
            <a:r>
              <a:rPr lang="ru-RU" sz="1600" b="1" u="sng" dirty="0" smtClean="0">
                <a:solidFill>
                  <a:srgbClr val="0070C0"/>
                </a:solidFill>
              </a:rPr>
              <a:t> </a:t>
            </a:r>
            <a:r>
              <a:rPr lang="ru-RU" sz="1600" b="1" u="sng" dirty="0" err="1" smtClean="0">
                <a:solidFill>
                  <a:srgbClr val="0070C0"/>
                </a:solidFill>
              </a:rPr>
              <a:t>тыс.руб</a:t>
            </a:r>
            <a:r>
              <a:rPr lang="ru-RU" sz="1600" b="1" u="sng" dirty="0" smtClean="0">
                <a:solidFill>
                  <a:srgbClr val="0070C0"/>
                </a:solidFill>
              </a:rPr>
              <a:t>.</a:t>
            </a:r>
            <a:endParaRPr lang="ru-RU" sz="1600" b="1" u="sng" dirty="0">
              <a:solidFill>
                <a:srgbClr val="0070C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12301" y="3653849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/>
                </a:solidFill>
              </a:rPr>
              <a:t>Налоговые и</a:t>
            </a:r>
          </a:p>
          <a:p>
            <a:pPr algn="ctr"/>
            <a:r>
              <a:rPr lang="ru-RU" sz="1600" b="1" dirty="0" smtClean="0">
                <a:solidFill>
                  <a:schemeClr val="accent2"/>
                </a:solidFill>
              </a:rPr>
              <a:t>неналоговые доходы</a:t>
            </a:r>
          </a:p>
          <a:p>
            <a:pPr algn="ctr"/>
            <a:r>
              <a:rPr lang="ru-RU" sz="1600" b="1" u="sng" dirty="0" smtClean="0">
                <a:solidFill>
                  <a:schemeClr val="accent2"/>
                </a:solidFill>
              </a:rPr>
              <a:t>326677,8</a:t>
            </a:r>
            <a:r>
              <a:rPr lang="ru-RU" sz="1600" b="1" u="sng" dirty="0" smtClean="0">
                <a:solidFill>
                  <a:schemeClr val="accent2"/>
                </a:solidFill>
              </a:rPr>
              <a:t> </a:t>
            </a:r>
            <a:r>
              <a:rPr lang="ru-RU" sz="1600" b="1" u="sng" dirty="0" err="1" smtClean="0">
                <a:solidFill>
                  <a:schemeClr val="accent2"/>
                </a:solidFill>
              </a:rPr>
              <a:t>тыс.руб</a:t>
            </a:r>
            <a:r>
              <a:rPr lang="ru-RU" sz="1600" b="1" u="sng" dirty="0" smtClean="0">
                <a:solidFill>
                  <a:schemeClr val="accent2"/>
                </a:solidFill>
              </a:rPr>
              <a:t>.</a:t>
            </a:r>
            <a:endParaRPr lang="ru-RU" sz="1600" b="1" u="sng" dirty="0">
              <a:solidFill>
                <a:schemeClr val="accent2"/>
              </a:solidFill>
            </a:endParaRPr>
          </a:p>
        </p:txBody>
      </p:sp>
      <p:sp>
        <p:nvSpPr>
          <p:cNvPr id="18" name="Левая фигурная скобка 17"/>
          <p:cNvSpPr/>
          <p:nvPr/>
        </p:nvSpPr>
        <p:spPr>
          <a:xfrm rot="18391832">
            <a:off x="1594272" y="3327577"/>
            <a:ext cx="360040" cy="2448086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131840" y="3333293"/>
            <a:ext cx="1274865" cy="286093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3491880" y="1432844"/>
            <a:ext cx="864096" cy="106005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39552" y="5089880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Всего доходов</a:t>
            </a:r>
          </a:p>
          <a:p>
            <a:pPr algn="ctr"/>
            <a:r>
              <a:rPr lang="ru-RU" sz="2000" b="1" u="sng" dirty="0" smtClean="0"/>
              <a:t>931 887,9</a:t>
            </a:r>
            <a:r>
              <a:rPr lang="en-US" sz="2000" b="1" u="sng" dirty="0" smtClean="0"/>
              <a:t> </a:t>
            </a:r>
            <a:r>
              <a:rPr lang="ru-RU" sz="2000" b="1" u="sng" dirty="0" err="1" smtClean="0"/>
              <a:t>тыс.руб</a:t>
            </a:r>
            <a:r>
              <a:rPr lang="ru-RU" sz="2000" b="1" u="sng" dirty="0" smtClean="0"/>
              <a:t>.</a:t>
            </a:r>
            <a:endParaRPr lang="ru-RU" sz="20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683567" y="554128"/>
            <a:ext cx="7704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Структура </a:t>
            </a:r>
            <a:r>
              <a:rPr lang="ru-RU" sz="2400" b="1" dirty="0" smtClean="0"/>
              <a:t>доходов</a:t>
            </a:r>
            <a:r>
              <a:rPr lang="ru-RU" sz="2000" b="1" dirty="0" smtClean="0"/>
              <a:t> бюджета</a:t>
            </a:r>
          </a:p>
          <a:p>
            <a:pPr algn="ctr"/>
            <a:r>
              <a:rPr lang="ru-RU" sz="2000" b="1" dirty="0" smtClean="0"/>
              <a:t> МО «Увинский район» </a:t>
            </a:r>
            <a:r>
              <a:rPr lang="ru-RU" sz="2000" b="1" dirty="0" smtClean="0"/>
              <a:t>за 9 месяцев 201</a:t>
            </a:r>
            <a:r>
              <a:rPr lang="en-US" sz="2000" b="1" dirty="0"/>
              <a:t>8</a:t>
            </a:r>
            <a:r>
              <a:rPr lang="ru-RU" sz="2000" b="1" dirty="0" smtClean="0"/>
              <a:t> года</a:t>
            </a:r>
            <a:endParaRPr lang="ru-RU" sz="20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4562617" y="582489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2,8 %</a:t>
            </a:r>
            <a:endParaRPr lang="ru-RU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018712" y="4941169"/>
            <a:ext cx="2304257" cy="67266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Доходы от уплаты акцизов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15 090,1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43" name="Стрелка вправо 42"/>
          <p:cNvSpPr/>
          <p:nvPr/>
        </p:nvSpPr>
        <p:spPr>
          <a:xfrm rot="20361946">
            <a:off x="5439812" y="5298211"/>
            <a:ext cx="767166" cy="291224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2" descr="http://uva.udmurt.ru/images/coats/user/coa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909" y="5139"/>
            <a:ext cx="576263" cy="74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80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87643" y="-3688742"/>
            <a:ext cx="238125" cy="813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4863" y="116632"/>
            <a:ext cx="7772400" cy="171450"/>
          </a:xfrm>
        </p:spPr>
        <p:txBody>
          <a:bodyPr>
            <a:normAutofit fontScale="90000"/>
          </a:bodyPr>
          <a:lstStyle/>
          <a:p>
            <a:pPr algn="r"/>
            <a:r>
              <a:rPr lang="ru-RU" sz="1200" b="1" i="1" dirty="0" smtClean="0"/>
              <a:t>Управление финансов </a:t>
            </a:r>
            <a:r>
              <a:rPr lang="ru-RU" sz="1200" b="1" i="1" dirty="0" err="1" smtClean="0"/>
              <a:t>Увинского</a:t>
            </a:r>
            <a:r>
              <a:rPr lang="ru-RU" sz="1200" b="1" i="1" dirty="0" smtClean="0"/>
              <a:t> района</a:t>
            </a:r>
            <a:endParaRPr lang="ru-RU" sz="1200" b="1" i="1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93608" y="508548"/>
            <a:ext cx="242888" cy="608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2" y="476672"/>
            <a:ext cx="238125" cy="601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1" y="6359224"/>
            <a:ext cx="8614096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7" y="554128"/>
            <a:ext cx="7704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Безвозмездные поступления в бюджет</a:t>
            </a:r>
          </a:p>
          <a:p>
            <a:pPr algn="ctr"/>
            <a:r>
              <a:rPr lang="ru-RU" sz="2000" b="1" dirty="0" smtClean="0"/>
              <a:t> МО «</a:t>
            </a:r>
            <a:r>
              <a:rPr lang="ru-RU" sz="2400" b="1" dirty="0" smtClean="0"/>
              <a:t>Увинский</a:t>
            </a:r>
            <a:r>
              <a:rPr lang="ru-RU" sz="2000" b="1" dirty="0" smtClean="0"/>
              <a:t> район» </a:t>
            </a:r>
            <a:r>
              <a:rPr lang="ru-RU" sz="2000" b="1" dirty="0" smtClean="0"/>
              <a:t>за 9 месяцев 201</a:t>
            </a:r>
            <a:r>
              <a:rPr lang="en-US" sz="2000" b="1" dirty="0" smtClean="0"/>
              <a:t>8</a:t>
            </a:r>
            <a:r>
              <a:rPr lang="ru-RU" sz="2000" b="1" dirty="0" smtClean="0"/>
              <a:t> года</a:t>
            </a:r>
            <a:endParaRPr lang="ru-RU" sz="2000" b="1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484422249"/>
              </p:ext>
            </p:extLst>
          </p:nvPr>
        </p:nvGraphicFramePr>
        <p:xfrm>
          <a:off x="1043608" y="2060848"/>
          <a:ext cx="324036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785762546"/>
              </p:ext>
            </p:extLst>
          </p:nvPr>
        </p:nvGraphicFramePr>
        <p:xfrm>
          <a:off x="179511" y="1262014"/>
          <a:ext cx="3816426" cy="4111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087723" y="4005064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Безвозмездные</a:t>
            </a:r>
          </a:p>
          <a:p>
            <a:pPr algn="ctr"/>
            <a:r>
              <a:rPr lang="ru-RU" sz="1600" b="1" dirty="0" smtClean="0"/>
              <a:t>поступления</a:t>
            </a:r>
          </a:p>
          <a:p>
            <a:pPr algn="ctr"/>
            <a:r>
              <a:rPr lang="ru-RU" sz="1600" b="1" u="sng" dirty="0" smtClean="0"/>
              <a:t>605 210,1</a:t>
            </a:r>
            <a:r>
              <a:rPr lang="en-US" sz="1600" b="1" u="sng" dirty="0" smtClean="0"/>
              <a:t> </a:t>
            </a:r>
            <a:r>
              <a:rPr lang="ru-RU" sz="1600" b="1" u="sng" dirty="0" err="1" smtClean="0"/>
              <a:t>тыс.руб</a:t>
            </a:r>
            <a:r>
              <a:rPr lang="ru-RU" sz="1600" b="1" u="sng" dirty="0" smtClean="0"/>
              <a:t>.</a:t>
            </a:r>
            <a:endParaRPr lang="ru-RU" sz="1600" b="1" u="sng" dirty="0"/>
          </a:p>
        </p:txBody>
      </p:sp>
      <p:sp>
        <p:nvSpPr>
          <p:cNvPr id="13" name="Левая фигурная скобка 12"/>
          <p:cNvSpPr/>
          <p:nvPr/>
        </p:nvSpPr>
        <p:spPr>
          <a:xfrm rot="18391832">
            <a:off x="1450257" y="3203898"/>
            <a:ext cx="360040" cy="2448086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98574" y="4836061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Всего доходов</a:t>
            </a:r>
          </a:p>
          <a:p>
            <a:pPr algn="ctr"/>
            <a:r>
              <a:rPr lang="ru-RU" sz="2000" b="1" u="sng" dirty="0" smtClean="0"/>
              <a:t>931 887,9</a:t>
            </a:r>
            <a:r>
              <a:rPr lang="en-US" sz="2000" b="1" u="sng" dirty="0" smtClean="0"/>
              <a:t> </a:t>
            </a:r>
            <a:r>
              <a:rPr lang="ru-RU" sz="2000" b="1" u="sng" dirty="0" err="1" smtClean="0"/>
              <a:t>тыс.руб</a:t>
            </a:r>
            <a:r>
              <a:rPr lang="ru-RU" sz="2000" b="1" u="sng" dirty="0" smtClean="0"/>
              <a:t>.</a:t>
            </a:r>
            <a:endParaRPr lang="ru-RU" sz="2000" b="1" u="sng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86558" y="1340769"/>
            <a:ext cx="4307049" cy="720079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75000"/>
                  <a:tint val="66000"/>
                  <a:satMod val="160000"/>
                </a:schemeClr>
              </a:gs>
              <a:gs pos="0">
                <a:srgbClr val="BDDF99"/>
              </a:gs>
              <a:gs pos="0">
                <a:srgbClr val="92D050"/>
              </a:gs>
              <a:gs pos="100000">
                <a:srgbClr val="92D050"/>
              </a:gs>
              <a:gs pos="49000">
                <a:schemeClr val="accent3">
                  <a:lumMod val="75000"/>
                  <a:tint val="23500"/>
                  <a:satMod val="160000"/>
                </a:schemeClr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ДОТАЦИИ   бюджетам </a:t>
            </a:r>
            <a:r>
              <a:rPr lang="ru-RU" sz="1400" b="1" dirty="0" smtClean="0">
                <a:solidFill>
                  <a:schemeClr val="tx1"/>
                </a:solidFill>
              </a:rPr>
              <a:t>на поддержку мер по обеспечению сбалансированности бюджетов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13 456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513795" y="3380559"/>
            <a:ext cx="4307049" cy="504056"/>
          </a:xfrm>
          <a:prstGeom prst="round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chemeClr val="accent4">
                  <a:lumMod val="10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СУБСИДИИ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13 552,3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13795" y="3900824"/>
            <a:ext cx="4307049" cy="41441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СУБВЕНЦИИ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512 299,9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499992" y="4332005"/>
            <a:ext cx="4307049" cy="504056"/>
          </a:xfrm>
          <a:prstGeom prst="roundRect">
            <a:avLst/>
          </a:prstGeom>
          <a:gradFill flip="none" rotWithShape="1">
            <a:gsLst>
              <a:gs pos="200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Иные межбюджетные трансферты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27 919,9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495315" y="4836061"/>
            <a:ext cx="4307049" cy="436350"/>
          </a:xfrm>
          <a:prstGeom prst="roundRect">
            <a:avLst/>
          </a:prstGeom>
          <a:gradFill flip="none" rotWithShape="1">
            <a:gsLst>
              <a:gs pos="0">
                <a:srgbClr val="002060">
                  <a:tint val="66000"/>
                  <a:satMod val="160000"/>
                </a:srgbClr>
              </a:gs>
              <a:gs pos="50000">
                <a:srgbClr val="002060">
                  <a:tint val="44500"/>
                  <a:satMod val="160000"/>
                </a:srgbClr>
              </a:gs>
              <a:gs pos="0">
                <a:srgbClr val="9EA1B5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Прочие безвозмездные поступления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1 658,9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472642" y="5301208"/>
            <a:ext cx="4307049" cy="934337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Возврат в республиканский бюджет остатков субсидий, субвенций и иных межбюджетных трансфертов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(-)  </a:t>
            </a:r>
            <a:r>
              <a:rPr lang="en-US" sz="1400" b="1" u="sng" dirty="0" smtClean="0">
                <a:solidFill>
                  <a:schemeClr val="tx1"/>
                </a:solidFill>
              </a:rPr>
              <a:t>1</a:t>
            </a:r>
            <a:r>
              <a:rPr lang="ru-RU" sz="1400" b="1" u="sng" dirty="0" smtClean="0">
                <a:solidFill>
                  <a:schemeClr val="tx1"/>
                </a:solidFill>
              </a:rPr>
              <a:t> 311,9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495315" y="2071219"/>
            <a:ext cx="4307049" cy="792088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lumMod val="10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ДОТАЦИИ</a:t>
            </a:r>
            <a:r>
              <a:rPr lang="en-US" sz="1200" b="1" dirty="0" smtClean="0">
                <a:solidFill>
                  <a:schemeClr val="tx1"/>
                </a:solidFill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</a:rPr>
              <a:t>бюджетам муниципальных районов на </a:t>
            </a:r>
            <a:r>
              <a:rPr lang="ru-RU" sz="1200" b="1" dirty="0" smtClean="0">
                <a:solidFill>
                  <a:schemeClr val="tx1"/>
                </a:solidFill>
              </a:rPr>
              <a:t>выравнивание бюджетной обеспеченности 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37 035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://uva.udmurt.ru/images/coats/user/coa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909" y="5139"/>
            <a:ext cx="576263" cy="74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4523209" y="2876627"/>
            <a:ext cx="4307049" cy="504056"/>
          </a:xfrm>
          <a:prstGeom prst="round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66000">
                <a:schemeClr val="accent6"/>
              </a:gs>
              <a:gs pos="100000">
                <a:schemeClr val="accent4">
                  <a:lumMod val="10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Прочие дотации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600</a:t>
            </a:r>
            <a:r>
              <a:rPr lang="en-US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smtClean="0">
                <a:solidFill>
                  <a:schemeClr val="tx1"/>
                </a:solidFill>
              </a:rPr>
              <a:t>руб.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8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87643" y="-3688742"/>
            <a:ext cx="238125" cy="813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4863" y="116632"/>
            <a:ext cx="7772400" cy="171450"/>
          </a:xfrm>
        </p:spPr>
        <p:txBody>
          <a:bodyPr>
            <a:normAutofit fontScale="90000"/>
          </a:bodyPr>
          <a:lstStyle/>
          <a:p>
            <a:pPr algn="r"/>
            <a:r>
              <a:rPr lang="ru-RU" sz="1200" b="1" i="1" dirty="0" smtClean="0"/>
              <a:t>Управление финансов </a:t>
            </a:r>
            <a:r>
              <a:rPr lang="ru-RU" sz="1200" b="1" i="1" dirty="0" err="1" smtClean="0"/>
              <a:t>Увинского</a:t>
            </a:r>
            <a:r>
              <a:rPr lang="ru-RU" sz="1200" b="1" i="1" dirty="0" smtClean="0"/>
              <a:t> района</a:t>
            </a:r>
            <a:endParaRPr lang="ru-RU" sz="1200" b="1" i="1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93608" y="508548"/>
            <a:ext cx="242888" cy="608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2" y="476672"/>
            <a:ext cx="238125" cy="601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1" y="6359224"/>
            <a:ext cx="8614096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7" y="554128"/>
            <a:ext cx="7704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Структура расходов бюджета</a:t>
            </a:r>
          </a:p>
          <a:p>
            <a:pPr algn="ctr"/>
            <a:r>
              <a:rPr lang="ru-RU" sz="2400" b="1" dirty="0" smtClean="0"/>
              <a:t> МО «Увинский район» </a:t>
            </a:r>
            <a:r>
              <a:rPr lang="ru-RU" sz="2400" b="1" dirty="0" smtClean="0"/>
              <a:t>за 9 месяцев </a:t>
            </a:r>
            <a:r>
              <a:rPr lang="ru-RU" sz="2400" b="1" dirty="0" smtClean="0"/>
              <a:t>2018 года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98574" y="3068960"/>
            <a:ext cx="2194603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ВСЕГО</a:t>
            </a:r>
          </a:p>
          <a:p>
            <a:pPr algn="ctr"/>
            <a:r>
              <a:rPr lang="ru-RU" sz="2000" b="1" dirty="0" smtClean="0"/>
              <a:t> РАСХОДОВ</a:t>
            </a:r>
          </a:p>
          <a:p>
            <a:pPr algn="ctr"/>
            <a:r>
              <a:rPr lang="ru-RU" sz="2000" b="1" u="sng" dirty="0" smtClean="0"/>
              <a:t>884 953</a:t>
            </a:r>
            <a:r>
              <a:rPr lang="ru-RU" sz="2000" b="1" u="sng" dirty="0" smtClean="0"/>
              <a:t> </a:t>
            </a:r>
            <a:r>
              <a:rPr lang="ru-RU" sz="2000" b="1" u="sng" dirty="0" err="1" smtClean="0"/>
              <a:t>тыс.руб</a:t>
            </a:r>
            <a:r>
              <a:rPr lang="ru-RU" sz="2000" b="1" u="sng" dirty="0" smtClean="0"/>
              <a:t>.</a:t>
            </a:r>
          </a:p>
          <a:p>
            <a:pPr algn="ctr"/>
            <a:endParaRPr lang="ru-RU" sz="2000" b="1" u="sng" dirty="0"/>
          </a:p>
          <a:p>
            <a:pPr algn="ctr"/>
            <a:r>
              <a:rPr lang="ru-RU" b="1" dirty="0" smtClean="0"/>
              <a:t>(Темп роста</a:t>
            </a:r>
          </a:p>
          <a:p>
            <a:pPr algn="ctr"/>
            <a:r>
              <a:rPr lang="ru-RU" b="1" dirty="0" smtClean="0"/>
              <a:t>к </a:t>
            </a:r>
            <a:r>
              <a:rPr lang="ru-RU" b="1" dirty="0" smtClean="0"/>
              <a:t>9 месяцам</a:t>
            </a:r>
            <a:endParaRPr lang="ru-RU" b="1" dirty="0" smtClean="0"/>
          </a:p>
          <a:p>
            <a:pPr algn="ctr"/>
            <a:r>
              <a:rPr lang="ru-RU" b="1" dirty="0" smtClean="0"/>
              <a:t>2017 </a:t>
            </a:r>
            <a:r>
              <a:rPr lang="ru-RU" b="1" dirty="0" smtClean="0"/>
              <a:t>года – </a:t>
            </a:r>
            <a:r>
              <a:rPr lang="ru-RU" b="1" dirty="0" smtClean="0"/>
              <a:t>110 </a:t>
            </a:r>
            <a:r>
              <a:rPr lang="ru-RU" b="1" dirty="0" smtClean="0"/>
              <a:t>%)</a:t>
            </a:r>
            <a:endParaRPr lang="ru-RU" b="1" dirty="0"/>
          </a:p>
        </p:txBody>
      </p:sp>
      <p:sp>
        <p:nvSpPr>
          <p:cNvPr id="3" name="Левая фигурная скобка 2"/>
          <p:cNvSpPr/>
          <p:nvPr/>
        </p:nvSpPr>
        <p:spPr>
          <a:xfrm>
            <a:off x="2411760" y="1484783"/>
            <a:ext cx="576064" cy="4782219"/>
          </a:xfrm>
          <a:prstGeom prst="leftBrac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923802831"/>
              </p:ext>
            </p:extLst>
          </p:nvPr>
        </p:nvGraphicFramePr>
        <p:xfrm>
          <a:off x="2995464" y="2420888"/>
          <a:ext cx="3672408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3131840" y="1484783"/>
            <a:ext cx="2160240" cy="1080121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РАСХОДЫ СОЦИАЛЬНОЙ НАПРАВЛЕННОСТИ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8329" y="2627620"/>
            <a:ext cx="864096" cy="369332"/>
          </a:xfrm>
          <a:prstGeom prst="rect">
            <a:avLst/>
          </a:prstGeom>
          <a:noFill/>
          <a:ln w="38100" cap="rnd">
            <a:solidFill>
              <a:schemeClr val="tx1"/>
            </a:solidFill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88,4</a:t>
            </a:r>
            <a:r>
              <a:rPr lang="ru-RU" b="1" dirty="0" smtClean="0"/>
              <a:t> </a:t>
            </a:r>
            <a:r>
              <a:rPr lang="ru-RU" b="1" dirty="0" smtClean="0"/>
              <a:t>%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36096" y="1484783"/>
            <a:ext cx="3357511" cy="925115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Общегосударственные вопросы и обслуживание муниципального долга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59476" y="2492896"/>
            <a:ext cx="805521" cy="369332"/>
          </a:xfrm>
          <a:prstGeom prst="rect">
            <a:avLst/>
          </a:prstGeom>
          <a:noFill/>
          <a:ln w="38100" cap="rnd">
            <a:solidFill>
              <a:schemeClr val="tx1"/>
            </a:solidFill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5,2</a:t>
            </a:r>
            <a:r>
              <a:rPr lang="ru-RU" b="1" dirty="0" smtClean="0"/>
              <a:t> </a:t>
            </a:r>
            <a:r>
              <a:rPr lang="ru-RU" b="1" dirty="0" smtClean="0"/>
              <a:t>%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1114" y="3573016"/>
            <a:ext cx="1989358" cy="1027110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Межбюджетные трансферты бюджетам поселений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79405" y="3161876"/>
            <a:ext cx="805521" cy="369332"/>
          </a:xfrm>
          <a:prstGeom prst="rect">
            <a:avLst/>
          </a:prstGeom>
          <a:noFill/>
          <a:ln w="38100" cap="rnd">
            <a:solidFill>
              <a:schemeClr val="tx1"/>
            </a:solidFill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4,8</a:t>
            </a:r>
            <a:r>
              <a:rPr lang="ru-RU" b="1" dirty="0" smtClean="0"/>
              <a:t> </a:t>
            </a:r>
            <a:r>
              <a:rPr lang="ru-RU" b="1" dirty="0" smtClean="0"/>
              <a:t>%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796136" y="4970859"/>
            <a:ext cx="2592288" cy="1169640"/>
          </a:xfrm>
          <a:prstGeom prst="round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Расходы на поддержку отдельных отраслей экономики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96136" y="4571836"/>
            <a:ext cx="932397" cy="369332"/>
          </a:xfrm>
          <a:prstGeom prst="rect">
            <a:avLst/>
          </a:prstGeom>
          <a:noFill/>
          <a:ln w="38100" cap="rnd">
            <a:solidFill>
              <a:schemeClr val="tx1"/>
            </a:solidFill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1,5 </a:t>
            </a:r>
            <a:r>
              <a:rPr lang="ru-RU" b="1" dirty="0" smtClean="0"/>
              <a:t>%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75144" y="4941167"/>
            <a:ext cx="1864794" cy="1199331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Расходы на обеспечение безопасности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83968" y="4509120"/>
            <a:ext cx="805521" cy="369332"/>
          </a:xfrm>
          <a:prstGeom prst="rect">
            <a:avLst/>
          </a:prstGeom>
          <a:noFill/>
          <a:ln w="38100" cap="rnd">
            <a:solidFill>
              <a:schemeClr val="tx1"/>
            </a:solidFill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0,1</a:t>
            </a:r>
            <a:r>
              <a:rPr lang="ru-RU" b="1" dirty="0" smtClean="0"/>
              <a:t> </a:t>
            </a:r>
            <a:r>
              <a:rPr lang="ru-RU" b="1" dirty="0" smtClean="0"/>
              <a:t>%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428096" y="2256009"/>
            <a:ext cx="1711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782 024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тыс.руб</a:t>
            </a:r>
            <a:r>
              <a:rPr lang="ru-RU" sz="1400" b="1" dirty="0" smtClean="0"/>
              <a:t>.</a:t>
            </a:r>
            <a:endParaRPr lang="ru-RU" sz="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444208" y="2113111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46 361,5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тыс.руб</a:t>
            </a:r>
            <a:r>
              <a:rPr lang="ru-RU" sz="1400" b="1" dirty="0" smtClean="0"/>
              <a:t>.</a:t>
            </a:r>
            <a:endParaRPr lang="ru-RU" sz="1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164288" y="4345359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42 161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тыс.руб</a:t>
            </a:r>
            <a:r>
              <a:rPr lang="ru-RU" sz="1400" b="1" dirty="0" smtClean="0"/>
              <a:t>.</a:t>
            </a:r>
            <a:endParaRPr lang="ru-RU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313625" y="5832722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13 028,7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тыс.руб</a:t>
            </a:r>
            <a:r>
              <a:rPr lang="ru-RU" sz="1400" b="1" dirty="0" smtClean="0"/>
              <a:t>.</a:t>
            </a:r>
            <a:endParaRPr lang="ru-RU" sz="1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3779912" y="5841130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1 377,8</a:t>
            </a:r>
            <a:r>
              <a:rPr lang="ru-RU" sz="1400" b="1" dirty="0" smtClean="0"/>
              <a:t> </a:t>
            </a:r>
            <a:r>
              <a:rPr lang="ru-RU" sz="1400" b="1" dirty="0" smtClean="0"/>
              <a:t>руб.</a:t>
            </a:r>
            <a:endParaRPr lang="ru-RU" sz="1400" b="1" dirty="0"/>
          </a:p>
        </p:txBody>
      </p:sp>
      <p:pic>
        <p:nvPicPr>
          <p:cNvPr id="28" name="Picture 2" descr="http://uva.udmurt.ru/images/coats/user/coat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909" y="5139"/>
            <a:ext cx="576263" cy="74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44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87643" y="-3688742"/>
            <a:ext cx="238125" cy="813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4863" y="116632"/>
            <a:ext cx="7772400" cy="171450"/>
          </a:xfrm>
        </p:spPr>
        <p:txBody>
          <a:bodyPr>
            <a:normAutofit fontScale="90000"/>
          </a:bodyPr>
          <a:lstStyle/>
          <a:p>
            <a:pPr algn="r"/>
            <a:r>
              <a:rPr lang="ru-RU" sz="1200" b="1" i="1" dirty="0" smtClean="0"/>
              <a:t>Управление финансов </a:t>
            </a:r>
            <a:r>
              <a:rPr lang="ru-RU" sz="1200" b="1" i="1" dirty="0" err="1" smtClean="0"/>
              <a:t>Увинского</a:t>
            </a:r>
            <a:r>
              <a:rPr lang="ru-RU" sz="1200" b="1" i="1" dirty="0" smtClean="0"/>
              <a:t> района</a:t>
            </a:r>
            <a:endParaRPr lang="ru-RU" sz="1200" b="1" i="1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93608" y="508548"/>
            <a:ext cx="242888" cy="608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2" y="476672"/>
            <a:ext cx="238125" cy="601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1" y="6359224"/>
            <a:ext cx="8614096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7" y="554128"/>
            <a:ext cx="7704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Анализ расходов бюджета</a:t>
            </a:r>
          </a:p>
          <a:p>
            <a:pPr algn="ctr"/>
            <a:r>
              <a:rPr lang="ru-RU" sz="2400" b="1" dirty="0" smtClean="0"/>
              <a:t> МО «Увинский район» </a:t>
            </a:r>
            <a:r>
              <a:rPr lang="ru-RU" sz="2400" b="1" dirty="0"/>
              <a:t>за </a:t>
            </a:r>
            <a:r>
              <a:rPr lang="ru-RU" sz="2400" b="1" dirty="0" smtClean="0"/>
              <a:t>9 месяцев </a:t>
            </a:r>
            <a:r>
              <a:rPr lang="ru-RU" sz="2400" b="1" dirty="0" smtClean="0"/>
              <a:t>2017 и 2018 гг.</a:t>
            </a:r>
            <a:endParaRPr lang="ru-RU" sz="24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120764"/>
              </p:ext>
            </p:extLst>
          </p:nvPr>
        </p:nvGraphicFramePr>
        <p:xfrm>
          <a:off x="444500" y="1564323"/>
          <a:ext cx="8375972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2397"/>
                <a:gridCol w="1296144"/>
                <a:gridCol w="1152128"/>
                <a:gridCol w="1485303"/>
              </a:tblGrid>
              <a:tr h="350866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 показателя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Исполнение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 за 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9 месяцев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Темп роста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 к уровню 2017 года, %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8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2017 г.</a:t>
                      </a:r>
                      <a:endParaRPr lang="ru-RU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2018 г.</a:t>
                      </a:r>
                      <a:endParaRPr lang="ru-RU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0866"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РАСХОДЫ – всего, в том числе:</a:t>
                      </a:r>
                      <a:endParaRPr lang="ru-RU" sz="2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804 498</a:t>
                      </a:r>
                      <a:endParaRPr lang="ru-RU" sz="2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884 953</a:t>
                      </a:r>
                      <a:endParaRPr lang="ru-RU" sz="2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110</a:t>
                      </a:r>
                      <a:endParaRPr lang="ru-RU" sz="2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5086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Расходы социальной направленности,</a:t>
                      </a:r>
                    </a:p>
                    <a:p>
                      <a:r>
                        <a:rPr lang="ru-RU" b="1" dirty="0" smtClean="0"/>
                        <a:t>      в том числе: 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673</a:t>
                      </a:r>
                      <a:r>
                        <a:rPr lang="ru-RU" b="1" baseline="0" dirty="0" smtClean="0"/>
                        <a:t> 523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782 024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116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86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    Образование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569</a:t>
                      </a:r>
                      <a:r>
                        <a:rPr lang="ru-RU" b="1" baseline="0" dirty="0" smtClean="0"/>
                        <a:t> 133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663 841,1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117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86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    Культура и кинематография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62</a:t>
                      </a:r>
                      <a:r>
                        <a:rPr lang="ru-RU" b="1" baseline="0" dirty="0" smtClean="0"/>
                        <a:t> 709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83 819,7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134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86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    Социальная политика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33</a:t>
                      </a:r>
                      <a:r>
                        <a:rPr lang="ru-RU" b="1" baseline="0" dirty="0" smtClean="0"/>
                        <a:t> 971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26 830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79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86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    Физическая культура и спорт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baseline="0" dirty="0" smtClean="0"/>
                        <a:t>7 418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7 533,2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102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86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Межбюджетные трансферты бюджетам поселений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44</a:t>
                      </a:r>
                      <a:r>
                        <a:rPr lang="ru-RU" b="1" baseline="0" dirty="0" smtClean="0"/>
                        <a:t> 876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42 161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94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70496" y="1225769"/>
            <a:ext cx="1166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/>
              <a:t>(тыс. руб.)</a:t>
            </a:r>
            <a:endParaRPr lang="ru-RU" sz="1600" b="1" dirty="0"/>
          </a:p>
        </p:txBody>
      </p:sp>
      <p:pic>
        <p:nvPicPr>
          <p:cNvPr id="11" name="Picture 2" descr="http://uva.udmurt.ru/images/coats/user/coat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909" y="5139"/>
            <a:ext cx="576263" cy="74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64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87643" y="-3688742"/>
            <a:ext cx="238125" cy="813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4863" y="116632"/>
            <a:ext cx="7772400" cy="171450"/>
          </a:xfrm>
        </p:spPr>
        <p:txBody>
          <a:bodyPr>
            <a:normAutofit fontScale="90000"/>
          </a:bodyPr>
          <a:lstStyle/>
          <a:p>
            <a:pPr algn="r"/>
            <a:r>
              <a:rPr lang="ru-RU" sz="1200" b="1" i="1" dirty="0" smtClean="0"/>
              <a:t>Управление финансов </a:t>
            </a:r>
            <a:r>
              <a:rPr lang="ru-RU" sz="1200" b="1" i="1" dirty="0" err="1" smtClean="0"/>
              <a:t>Увинского</a:t>
            </a:r>
            <a:r>
              <a:rPr lang="ru-RU" sz="1200" b="1" i="1" dirty="0" smtClean="0"/>
              <a:t> района</a:t>
            </a:r>
            <a:endParaRPr lang="ru-RU" sz="1200" b="1" i="1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93608" y="508548"/>
            <a:ext cx="242888" cy="6088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2" y="476672"/>
            <a:ext cx="238125" cy="601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1" y="6359224"/>
            <a:ext cx="8614096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70302" y="620688"/>
            <a:ext cx="7704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Межбюджетные трансферты бюджетам </a:t>
            </a:r>
            <a:r>
              <a:rPr lang="ru-RU" sz="2400" b="1" dirty="0" smtClean="0"/>
              <a:t>поселений </a:t>
            </a:r>
          </a:p>
          <a:p>
            <a:pPr algn="ctr"/>
            <a:r>
              <a:rPr lang="ru-RU" sz="2400" b="1" dirty="0" smtClean="0"/>
              <a:t>за </a:t>
            </a:r>
            <a:r>
              <a:rPr lang="ru-RU" sz="2400" b="1" dirty="0" smtClean="0"/>
              <a:t>9 месяцев </a:t>
            </a:r>
            <a:r>
              <a:rPr lang="ru-RU" sz="2400" b="1" dirty="0" smtClean="0"/>
              <a:t>2018 г.</a:t>
            </a:r>
            <a:endParaRPr lang="ru-RU" sz="2400" b="1" dirty="0"/>
          </a:p>
        </p:txBody>
      </p:sp>
      <p:pic>
        <p:nvPicPr>
          <p:cNvPr id="11" name="Picture 2" descr="http://uva.udmurt.ru/images/coats/user/coat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909" y="5139"/>
            <a:ext cx="576263" cy="74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156176" y="4783141"/>
            <a:ext cx="2571750" cy="1206751"/>
          </a:xfrm>
          <a:prstGeom prst="rect">
            <a:avLst/>
          </a:prstGeom>
          <a:noFill/>
          <a:ln w="22225">
            <a:solidFill>
              <a:srgbClr val="663300"/>
            </a:solidFill>
            <a:miter lim="800000"/>
            <a:headEnd/>
            <a:tailEnd/>
          </a:ln>
        </p:spPr>
        <p:txBody>
          <a:bodyPr wrap="square"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sz="1400" b="1" dirty="0">
                <a:solidFill>
                  <a:srgbClr val="CC3300"/>
                </a:solidFill>
                <a:latin typeface="Arial Black" pitchFamily="34" charset="0"/>
              </a:rPr>
              <a:t>Дотации на выравнивание уровня бюджетной </a:t>
            </a:r>
            <a:r>
              <a:rPr kumimoji="0" lang="ru-RU" sz="1400" b="1" dirty="0" smtClean="0">
                <a:solidFill>
                  <a:srgbClr val="CC3300"/>
                </a:solidFill>
                <a:latin typeface="Arial Black" pitchFamily="34" charset="0"/>
              </a:rPr>
              <a:t>обеспеченности</a:t>
            </a:r>
          </a:p>
          <a:p>
            <a:pPr algn="ctr">
              <a:spcBef>
                <a:spcPct val="50000"/>
              </a:spcBef>
            </a:pPr>
            <a:r>
              <a:rPr lang="ru-RU" sz="1400" b="1" dirty="0" smtClean="0">
                <a:latin typeface="Arial Black" pitchFamily="34" charset="0"/>
              </a:rPr>
              <a:t>29 385</a:t>
            </a:r>
            <a:r>
              <a:rPr lang="ru-RU" sz="1400" b="1" dirty="0" smtClean="0">
                <a:latin typeface="Arial Black" pitchFamily="34" charset="0"/>
              </a:rPr>
              <a:t> </a:t>
            </a:r>
            <a:r>
              <a:rPr lang="ru-RU" sz="1400" b="1" dirty="0" err="1" smtClean="0">
                <a:latin typeface="Arial Black" pitchFamily="34" charset="0"/>
              </a:rPr>
              <a:t>тыс.руб</a:t>
            </a:r>
            <a:r>
              <a:rPr lang="ru-RU" sz="1400" b="1" dirty="0" smtClean="0">
                <a:latin typeface="Arial Black" pitchFamily="34" charset="0"/>
              </a:rPr>
              <a:t>.</a:t>
            </a:r>
            <a:endParaRPr kumimoji="0" lang="ru-RU" sz="1400" dirty="0">
              <a:latin typeface="Arial Black" pitchFamily="34" charset="0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236153" y="2327872"/>
            <a:ext cx="1161816" cy="3295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square" lIns="18000" tIns="10800" rIns="18000" bIns="10800">
            <a:spAutoFit/>
          </a:bodyPr>
          <a:lstStyle/>
          <a:p>
            <a:pPr algn="ctr" eaLnBrk="0" hangingPunct="0"/>
            <a:r>
              <a:rPr kumimoji="0" lang="ru-RU" sz="1600" b="1" dirty="0">
                <a:solidFill>
                  <a:schemeClr val="tx1">
                    <a:lumMod val="75000"/>
                  </a:schemeClr>
                </a:solidFill>
                <a:latin typeface="Arial Black" pitchFamily="34" charset="0"/>
              </a:rPr>
              <a:t>ВСЕГО</a:t>
            </a:r>
            <a:r>
              <a:rPr kumimoji="0" lang="ru-RU" sz="2000" b="1" i="1" dirty="0">
                <a:solidFill>
                  <a:schemeClr val="tx1">
                    <a:lumMod val="75000"/>
                  </a:schemeClr>
                </a:solidFill>
                <a:latin typeface="Arial Black" pitchFamily="34" charset="0"/>
              </a:rPr>
              <a:t>:</a:t>
            </a: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7146789" y="2648881"/>
            <a:ext cx="1340544" cy="646331"/>
          </a:xfrm>
          <a:prstGeom prst="rect">
            <a:avLst/>
          </a:prstGeom>
          <a:solidFill>
            <a:srgbClr val="CCFFFF">
              <a:alpha val="27000"/>
            </a:srgbClr>
          </a:solidFill>
          <a:ln w="44450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0099"/>
                </a:solidFill>
                <a:latin typeface="Arial Black" pitchFamily="34" charset="0"/>
              </a:rPr>
              <a:t>42 161</a:t>
            </a:r>
            <a:endParaRPr kumimoji="0" lang="ru-RU" b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spcBef>
                <a:spcPct val="50000"/>
              </a:spcBef>
            </a:pPr>
            <a:r>
              <a:rPr kumimoji="0" lang="ru-RU" sz="1200" b="1" dirty="0" smtClean="0">
                <a:solidFill>
                  <a:srgbClr val="000099"/>
                </a:solidFill>
                <a:latin typeface="Arial Black" pitchFamily="34" charset="0"/>
              </a:rPr>
              <a:t>тыс. </a:t>
            </a:r>
            <a:r>
              <a:rPr kumimoji="0" lang="ru-RU" sz="1200" b="1" dirty="0">
                <a:solidFill>
                  <a:srgbClr val="000099"/>
                </a:solidFill>
                <a:latin typeface="Arial Black" pitchFamily="34" charset="0"/>
              </a:rPr>
              <a:t>руб.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164736" y="4343809"/>
            <a:ext cx="2714644" cy="1637638"/>
          </a:xfrm>
          <a:prstGeom prst="rect">
            <a:avLst/>
          </a:prstGeom>
          <a:noFill/>
          <a:ln w="22225">
            <a:solidFill>
              <a:srgbClr val="00B050"/>
            </a:solidFill>
            <a:miter lim="800000"/>
            <a:headEnd/>
            <a:tailEnd/>
          </a:ln>
        </p:spPr>
        <p:txBody>
          <a:bodyPr wrap="square" lIns="3600" tIns="10800" rIns="36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sz="1400" b="1" dirty="0">
                <a:solidFill>
                  <a:srgbClr val="003300"/>
                </a:solidFill>
                <a:latin typeface="Arial Black" pitchFamily="34" charset="0"/>
              </a:rPr>
              <a:t>Субвенции </a:t>
            </a:r>
            <a:r>
              <a:rPr lang="ru-RU" sz="1400" b="1" dirty="0">
                <a:solidFill>
                  <a:srgbClr val="003300"/>
                </a:solidFill>
                <a:latin typeface="Arial Black" pitchFamily="34" charset="0"/>
              </a:rPr>
              <a:t>на осуществление первичного воинского учета на территориях, где отсутствуют военные </a:t>
            </a:r>
            <a:r>
              <a:rPr lang="ru-RU" sz="1400" b="1" dirty="0" smtClean="0">
                <a:solidFill>
                  <a:srgbClr val="003300"/>
                </a:solidFill>
                <a:latin typeface="Arial Black" pitchFamily="34" charset="0"/>
              </a:rPr>
              <a:t>комиссариаты</a:t>
            </a:r>
          </a:p>
          <a:p>
            <a:pPr algn="ctr">
              <a:spcBef>
                <a:spcPct val="50000"/>
              </a:spcBef>
            </a:pPr>
            <a:r>
              <a:rPr lang="ru-RU" sz="1400" b="1" dirty="0" smtClean="0">
                <a:latin typeface="Arial Black" pitchFamily="34" charset="0"/>
              </a:rPr>
              <a:t>1 232</a:t>
            </a:r>
            <a:r>
              <a:rPr kumimoji="0" lang="ru-RU" sz="1400" b="1" dirty="0" smtClean="0">
                <a:latin typeface="Arial Black" pitchFamily="34" charset="0"/>
              </a:rPr>
              <a:t> </a:t>
            </a:r>
            <a:r>
              <a:rPr kumimoji="0" lang="ru-RU" sz="1400" b="1" dirty="0" err="1" smtClean="0">
                <a:latin typeface="Arial Black" pitchFamily="34" charset="0"/>
              </a:rPr>
              <a:t>тыс.руб</a:t>
            </a:r>
            <a:r>
              <a:rPr kumimoji="0" lang="ru-RU" sz="1400" b="1" dirty="0" smtClean="0">
                <a:latin typeface="Arial Black" pitchFamily="34" charset="0"/>
              </a:rPr>
              <a:t>.</a:t>
            </a:r>
            <a:endParaRPr kumimoji="0" lang="ru-RU" sz="1400" b="1" dirty="0">
              <a:latin typeface="Arial Black" pitchFamily="34" charset="0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611177" y="1926124"/>
            <a:ext cx="3143272" cy="883585"/>
          </a:xfrm>
          <a:prstGeom prst="rect">
            <a:avLst/>
          </a:prstGeom>
          <a:noFill/>
          <a:ln w="22225">
            <a:solidFill>
              <a:schemeClr val="tx1">
                <a:lumMod val="75000"/>
              </a:schemeClr>
            </a:solidFill>
            <a:miter lim="800000"/>
            <a:headEnd/>
            <a:tailEnd/>
          </a:ln>
        </p:spPr>
        <p:txBody>
          <a:bodyPr wrap="square" lIns="3600" tIns="10800" rIns="3600" bIns="1080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Иные межбюджетные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трансферты </a:t>
            </a:r>
            <a:endParaRPr lang="ru-RU" sz="1400" b="1" dirty="0" smtClean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pPr algn="ctr"/>
            <a:endParaRPr kumimoji="0" lang="ru-RU" sz="14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ru-RU" sz="1400" b="1" dirty="0" smtClean="0">
                <a:latin typeface="Arial Black" pitchFamily="34" charset="0"/>
              </a:rPr>
              <a:t>11 543,5</a:t>
            </a:r>
            <a:r>
              <a:rPr kumimoji="0" lang="ru-RU" sz="1400" b="1" dirty="0" smtClean="0">
                <a:latin typeface="Arial Black" pitchFamily="34" charset="0"/>
              </a:rPr>
              <a:t> </a:t>
            </a:r>
            <a:r>
              <a:rPr kumimoji="0" lang="ru-RU" sz="1400" b="1" dirty="0" err="1" smtClean="0">
                <a:latin typeface="Arial Black" pitchFamily="34" charset="0"/>
              </a:rPr>
              <a:t>тыс.руб</a:t>
            </a:r>
            <a:r>
              <a:rPr kumimoji="0" lang="ru-RU" sz="1400" b="1" dirty="0" smtClean="0">
                <a:latin typeface="Arial Black" pitchFamily="34" charset="0"/>
              </a:rPr>
              <a:t>.</a:t>
            </a:r>
            <a:endParaRPr kumimoji="0" lang="ru-RU" sz="1400" dirty="0">
              <a:latin typeface="Arial Black" pitchFamily="34" charset="0"/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4051365091"/>
              </p:ext>
            </p:extLst>
          </p:nvPr>
        </p:nvGraphicFramePr>
        <p:xfrm>
          <a:off x="2739574" y="1497348"/>
          <a:ext cx="4407215" cy="4111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619672" y="1556792"/>
            <a:ext cx="864096" cy="369332"/>
          </a:xfrm>
          <a:prstGeom prst="rect">
            <a:avLst/>
          </a:prstGeom>
          <a:noFill/>
          <a:ln w="6350" cap="rnd">
            <a:solidFill>
              <a:schemeClr val="tx1"/>
            </a:solidFill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27 %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308304" y="4409453"/>
            <a:ext cx="864096" cy="369332"/>
          </a:xfrm>
          <a:prstGeom prst="rect">
            <a:avLst/>
          </a:prstGeom>
          <a:noFill/>
          <a:ln w="6350" cap="rnd">
            <a:solidFill>
              <a:schemeClr val="tx1"/>
            </a:solidFill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70 %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051720" y="3974477"/>
            <a:ext cx="864096" cy="369332"/>
          </a:xfrm>
          <a:prstGeom prst="rect">
            <a:avLst/>
          </a:prstGeom>
          <a:noFill/>
          <a:ln w="6350" cap="rnd">
            <a:solidFill>
              <a:schemeClr val="tx1"/>
            </a:solidFill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3</a:t>
            </a:r>
            <a:r>
              <a:rPr lang="ru-RU" b="1" dirty="0" smtClean="0"/>
              <a:t> %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5332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1075</TotalTime>
  <Words>527</Words>
  <Application>Microsoft Office PowerPoint</Application>
  <PresentationFormat>Экран (4:3)</PresentationFormat>
  <Paragraphs>150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Управление финансов Увинского района</vt:lpstr>
      <vt:lpstr>Управление финансов Увинского района</vt:lpstr>
      <vt:lpstr>Управление финансов Увинского района</vt:lpstr>
      <vt:lpstr>Управление финансов Увинского района</vt:lpstr>
      <vt:lpstr>Управление финансов Увинского района</vt:lpstr>
      <vt:lpstr>Управление финансов Увинского района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1</cp:lastModifiedBy>
  <cp:revision>142</cp:revision>
  <cp:lastPrinted>2013-08-21T09:09:44Z</cp:lastPrinted>
  <dcterms:created xsi:type="dcterms:W3CDTF">2013-08-15T11:16:10Z</dcterms:created>
  <dcterms:modified xsi:type="dcterms:W3CDTF">2018-10-11T11:08:32Z</dcterms:modified>
</cp:coreProperties>
</file>