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3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21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5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8" y="1484502"/>
            <a:ext cx="158369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305 664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75,1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</a:t>
            </a:r>
            <a:r>
              <a:rPr lang="ru-RU" spc="-100" dirty="0" smtClean="0">
                <a:latin typeface="Trebuchet MS"/>
                <a:cs typeface="Trebuchet MS"/>
              </a:rPr>
              <a:t>6,8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2,5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1,2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8,7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11 993,7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24840" y="1865502"/>
            <a:ext cx="1537868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838 </a:t>
            </a: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034, 6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407 145,5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591718" y="5107304"/>
            <a:ext cx="2180818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ru-RU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1 245 180,1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3</a:t>
            </a:r>
            <a:r>
              <a:rPr lang="ru-RU"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 smtClean="0">
                <a:latin typeface="+mj-lt"/>
                <a:cs typeface="Trebuchet MS"/>
              </a:rPr>
              <a:t>квартале</a:t>
            </a:r>
            <a:r>
              <a:rPr sz="2000" b="1" spc="-120" dirty="0" smtClean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21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27 732,3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10 065,2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11 290,4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4 741,8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35 658,1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9253" y="379678"/>
            <a:ext cx="8249162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lang="ru-RU" sz="2000" spc="-295" dirty="0" smtClean="0">
                <a:latin typeface="+mj-lt"/>
              </a:rPr>
              <a:t> </a:t>
            </a:r>
            <a:r>
              <a:rPr sz="2000" spc="-125" dirty="0" err="1" smtClean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z="2000" spc="-145" dirty="0" smtClean="0">
                <a:latin typeface="+mj-lt"/>
              </a:rPr>
              <a:t>У</a:t>
            </a:r>
            <a:r>
              <a:rPr lang="ru-RU" sz="2000" spc="-145" dirty="0" err="1" smtClean="0">
                <a:latin typeface="+mj-lt"/>
              </a:rPr>
              <a:t>винский</a:t>
            </a:r>
            <a:r>
              <a:rPr lang="ru-RU" sz="2000" spc="-145" dirty="0" smtClean="0">
                <a:latin typeface="+mj-lt"/>
              </a:rPr>
              <a:t> </a:t>
            </a:r>
            <a:r>
              <a:rPr sz="2000" spc="-85" dirty="0" err="1" smtClean="0">
                <a:latin typeface="+mj-lt"/>
              </a:rPr>
              <a:t>район</a:t>
            </a:r>
            <a:r>
              <a:rPr sz="2000" spc="-85" dirty="0">
                <a:latin typeface="+mj-lt"/>
              </a:rPr>
              <a:t>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3</a:t>
            </a:r>
            <a:r>
              <a:rPr sz="2000" spc="-150" dirty="0" smtClean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21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270 949,9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838 034,6 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4587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               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1 245 180,1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13834" y="1028403"/>
            <a:ext cx="4279772" cy="76897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13834" y="1026859"/>
            <a:ext cx="4289678" cy="770522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44044" y="1130630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37 035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81917" y="3075769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1200" y="308127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125 318,7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536 733,3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130 610,4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1 542,8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1 893,7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29454" y="1843221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29454" y="1820860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6413" y="1804986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8 088,1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9"/>
          <p:cNvSpPr/>
          <p:nvPr/>
        </p:nvSpPr>
        <p:spPr>
          <a:xfrm>
            <a:off x="4528961" y="2556343"/>
            <a:ext cx="4306950" cy="5040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400" b="1" dirty="0" smtClean="0"/>
              <a:t>Прочие дотации бюджетам муниципальных районов </a:t>
            </a:r>
            <a:r>
              <a:rPr lang="ru-RU" sz="1400" b="1" u="sng" dirty="0" smtClean="0"/>
              <a:t>600 тыс. </a:t>
            </a:r>
            <a:r>
              <a:rPr lang="ru-RU" sz="1400" b="1" u="sng" dirty="0" err="1" smtClean="0"/>
              <a:t>руб</a:t>
            </a:r>
            <a:r>
              <a:rPr lang="ru-RU" sz="1400" b="1" u="sng" dirty="0" smtClean="0"/>
              <a:t>     </a:t>
            </a:r>
            <a:endParaRPr sz="1400" b="1" u="sng" dirty="0"/>
          </a:p>
        </p:txBody>
      </p:sp>
      <p:sp>
        <p:nvSpPr>
          <p:cNvPr id="39" name="object 20"/>
          <p:cNvSpPr/>
          <p:nvPr/>
        </p:nvSpPr>
        <p:spPr>
          <a:xfrm>
            <a:off x="4528706" y="257460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 smtClean="0">
                <a:latin typeface="+mn-lt"/>
              </a:rPr>
              <a:t>3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21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1 203 278,3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 smtClean="0">
                <a:latin typeface="Trebuchet MS"/>
                <a:cs typeface="Trebuchet MS"/>
              </a:rPr>
              <a:t>3 </a:t>
            </a:r>
            <a:r>
              <a:rPr sz="1800" b="1" spc="-110" dirty="0" err="1" smtClean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20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24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78,6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7,9</a:t>
            </a:r>
            <a:r>
              <a:rPr lang="ru-RU"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5,3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8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946 129,5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94 787,2 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smtClean="0">
                <a:latin typeface="Trebuchet MS"/>
                <a:cs typeface="Trebuchet MS"/>
              </a:rPr>
              <a:t> </a:t>
            </a:r>
            <a:r>
              <a:rPr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64 624,1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96 049,5 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710690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dirty="0" smtClean="0">
                <a:latin typeface="Trebuchet MS"/>
                <a:cs typeface="Trebuchet MS"/>
              </a:rPr>
              <a:t>            </a:t>
            </a:r>
            <a:r>
              <a:rPr lang="ru-RU" sz="1400" b="1" spc="-125" dirty="0" smtClean="0">
                <a:latin typeface="Trebuchet MS"/>
                <a:cs typeface="Trebuchet MS"/>
              </a:rPr>
              <a:t>1 688,0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3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091661"/>
              </p:ext>
            </p:extLst>
          </p:nvPr>
        </p:nvGraphicFramePr>
        <p:xfrm>
          <a:off x="438150" y="1558036"/>
          <a:ext cx="8375650" cy="41763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142365"/>
                <a:gridCol w="1447800"/>
                <a:gridCol w="134620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969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318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1 203 278,3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24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798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745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946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130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680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468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760 700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89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490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151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457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169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19 047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24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877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131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9 740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096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93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54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134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64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624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20" dirty="0" smtClean="0">
                <a:latin typeface="+mj-lt"/>
              </a:rPr>
              <a:t>    </a:t>
            </a:r>
            <a:r>
              <a:rPr lang="ru-RU" spc="-190" dirty="0">
                <a:latin typeface="+mj-lt"/>
              </a:rPr>
              <a:t>3</a:t>
            </a:r>
            <a:r>
              <a:rPr lang="ru-RU" spc="-190" dirty="0" smtClean="0">
                <a:latin typeface="+mj-lt"/>
              </a:rPr>
              <a:t> 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spc="-5" dirty="0" smtClean="0">
                <a:latin typeface="Arial Black"/>
                <a:cs typeface="Arial Black"/>
              </a:rPr>
              <a:t>33 942,6 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6008" y="2662654"/>
            <a:ext cx="1628901" cy="59695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dirty="0" smtClean="0">
                <a:solidFill>
                  <a:srgbClr val="000099"/>
                </a:solidFill>
                <a:latin typeface="Arial Black"/>
                <a:cs typeface="Arial Black"/>
              </a:rPr>
              <a:t>64 624,1</a:t>
            </a:r>
            <a:endParaRPr sz="1800" dirty="0">
              <a:latin typeface="Arial Black"/>
              <a:cs typeface="Arial Black"/>
            </a:endParaRPr>
          </a:p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тыс.</a:t>
            </a:r>
            <a:r>
              <a:rPr sz="1200" spc="-25" dirty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руб.</a:t>
            </a:r>
            <a:endParaRPr sz="12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30 681,5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 smtClean="0">
                <a:latin typeface="Trebuchet MS"/>
                <a:cs typeface="Trebuchet MS"/>
              </a:rPr>
              <a:t>47,5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629400" y="4409427"/>
            <a:ext cx="1543177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824912" y="4449300"/>
            <a:ext cx="111011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 smtClean="0">
                <a:latin typeface="Trebuchet MS"/>
                <a:cs typeface="Trebuchet MS"/>
              </a:rPr>
              <a:t>52,5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480</Words>
  <Application>Microsoft Office PowerPoint</Application>
  <PresentationFormat>Экран (4:3)</PresentationFormat>
  <Paragraphs>132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 бюджет МО «Увинский район» в 3 квартале 2021 года</vt:lpstr>
      <vt:lpstr>Структура расходов бюджета МО «Увинский район» в 3 квартале 2021 года</vt:lpstr>
      <vt:lpstr>Анализ расходов бюджета МО «Увинский район» за 3 квартал 2020 и 2021 г  г.</vt:lpstr>
      <vt:lpstr>Межбюджетные трансферты бюджетам поселений  за     3  квартал 2021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51</cp:revision>
  <cp:lastPrinted>2021-10-21T06:04:50Z</cp:lastPrinted>
  <dcterms:created xsi:type="dcterms:W3CDTF">2019-05-07T09:47:47Z</dcterms:created>
  <dcterms:modified xsi:type="dcterms:W3CDTF">2021-10-25T09:29:15Z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