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587" y="-15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242426" y="297238"/>
            <a:ext cx="7232791" cy="1587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29055" y="567385"/>
            <a:ext cx="6682740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0515" y="1558036"/>
            <a:ext cx="8522969" cy="40055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6.jp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4.png"/><Relationship Id="rId7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6.jpg"/><Relationship Id="rId4" Type="http://schemas.openxmlformats.org/officeDocument/2006/relationships/image" Target="../media/image5.pn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+mj-lt"/>
                <a:cs typeface="Arial"/>
              </a:rPr>
              <a:t>Управление </a:t>
            </a:r>
            <a:r>
              <a:rPr sz="1100" b="1" i="1" spc="-100" dirty="0" err="1">
                <a:latin typeface="+mj-lt"/>
                <a:cs typeface="Arial"/>
              </a:rPr>
              <a:t>финансов</a:t>
            </a:r>
            <a:r>
              <a:rPr sz="1100" b="1" i="1" spc="-100" dirty="0">
                <a:latin typeface="+mj-lt"/>
                <a:cs typeface="Arial"/>
              </a:rPr>
              <a:t> </a:t>
            </a:r>
            <a:r>
              <a:rPr sz="1100" b="1" i="1" spc="-100" dirty="0" err="1" smtClean="0">
                <a:latin typeface="+mj-lt"/>
                <a:cs typeface="Arial"/>
              </a:rPr>
              <a:t>Увинского</a:t>
            </a:r>
            <a:r>
              <a:rPr sz="1100" b="1" i="1" spc="-130" dirty="0" smtClean="0">
                <a:latin typeface="+mj-lt"/>
                <a:cs typeface="Arial"/>
              </a:rPr>
              <a:t> </a:t>
            </a:r>
            <a:r>
              <a:rPr sz="1100" b="1" i="1" spc="-70" dirty="0" err="1" smtClean="0">
                <a:latin typeface="+mj-lt"/>
                <a:cs typeface="Arial"/>
              </a:rPr>
              <a:t>района</a:t>
            </a:r>
            <a:endParaRPr sz="1100" dirty="0">
              <a:latin typeface="+mj-lt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68933" y="1999310"/>
            <a:ext cx="62445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75" dirty="0">
                <a:solidFill>
                  <a:srgbClr val="1F487C"/>
                </a:solidFill>
                <a:latin typeface="+mj-lt"/>
              </a:rPr>
              <a:t>Исполнение</a:t>
            </a:r>
            <a:endParaRPr sz="2800" dirty="0">
              <a:latin typeface="+mj-lt"/>
            </a:endParaRPr>
          </a:p>
          <a:p>
            <a:pPr algn="ctr">
              <a:lnSpc>
                <a:spcPct val="100000"/>
              </a:lnSpc>
            </a:pPr>
            <a:r>
              <a:rPr sz="2800" spc="-170" dirty="0">
                <a:solidFill>
                  <a:srgbClr val="1F487C"/>
                </a:solidFill>
                <a:latin typeface="+mj-lt"/>
              </a:rPr>
              <a:t>бюджета </a:t>
            </a:r>
            <a:r>
              <a:rPr sz="2800" spc="-145" dirty="0">
                <a:solidFill>
                  <a:srgbClr val="1F487C"/>
                </a:solidFill>
                <a:latin typeface="+mj-lt"/>
              </a:rPr>
              <a:t>муниципального</a:t>
            </a:r>
            <a:r>
              <a:rPr sz="2800" spc="-165" dirty="0">
                <a:solidFill>
                  <a:srgbClr val="1F487C"/>
                </a:solidFill>
                <a:latin typeface="+mj-lt"/>
              </a:rPr>
              <a:t> </a:t>
            </a:r>
            <a:r>
              <a:rPr sz="2800" spc="-135" dirty="0">
                <a:solidFill>
                  <a:srgbClr val="1F487C"/>
                </a:solidFill>
                <a:latin typeface="+mj-lt"/>
              </a:rPr>
              <a:t>образования</a:t>
            </a:r>
            <a:endParaRPr sz="2800" dirty="0">
              <a:latin typeface="+mj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40914" y="2853054"/>
            <a:ext cx="349186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b="1" spc="-170" dirty="0">
                <a:solidFill>
                  <a:srgbClr val="1F487C"/>
                </a:solidFill>
                <a:latin typeface="+mj-lt"/>
                <a:cs typeface="Trebuchet MS"/>
              </a:rPr>
              <a:t>«Увинский</a:t>
            </a:r>
            <a:r>
              <a:rPr sz="2800" b="1" spc="-20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25" dirty="0">
                <a:solidFill>
                  <a:srgbClr val="1F487C"/>
                </a:solidFill>
                <a:latin typeface="+mj-lt"/>
                <a:cs typeface="Trebuchet MS"/>
              </a:rPr>
              <a:t>район»</a:t>
            </a:r>
            <a:endParaRPr sz="28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800" b="1" spc="-140" dirty="0" err="1">
                <a:solidFill>
                  <a:srgbClr val="1F487C"/>
                </a:solidFill>
                <a:latin typeface="+mj-lt"/>
                <a:cs typeface="Trebuchet MS"/>
              </a:rPr>
              <a:t>за</a:t>
            </a:r>
            <a:r>
              <a:rPr sz="2800" b="1" spc="-14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lang="ru-RU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 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65" dirty="0" err="1">
                <a:solidFill>
                  <a:srgbClr val="1F487C"/>
                </a:solidFill>
                <a:latin typeface="+mj-lt"/>
                <a:cs typeface="Trebuchet MS"/>
              </a:rPr>
              <a:t>квартал</a:t>
            </a:r>
            <a:r>
              <a:rPr sz="2800" b="1" spc="-165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20</a:t>
            </a:r>
            <a:r>
              <a:rPr lang="ru-RU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22 </a:t>
            </a:r>
            <a:r>
              <a:rPr sz="2800" b="1" spc="-185" dirty="0" err="1" smtClean="0">
                <a:solidFill>
                  <a:srgbClr val="1F487C"/>
                </a:solidFill>
                <a:latin typeface="+mj-lt"/>
                <a:cs typeface="Trebuchet MS"/>
              </a:rPr>
              <a:t>года</a:t>
            </a:r>
            <a:endParaRPr sz="2800" dirty="0">
              <a:latin typeface="+mj-lt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4" name="SapphireHiddenControl" r:id="rId2" imgW="6095880" imgH="4067280"/>
        </mc:Choice>
        <mc:Fallback>
          <p:control name="SapphireHiddenControl" r:id="rId2" imgW="6095880" imgH="4067280">
            <p:pic>
              <p:nvPicPr>
                <p:cNvPr id="0" name="SapphireHiddenControl" hidden="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096000" cy="4067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24840" y="1088136"/>
            <a:ext cx="3061716" cy="391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0119" y="2791967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96492" y="2798445"/>
            <a:ext cx="84322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65,9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699004" y="2430779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734435" y="2436621"/>
            <a:ext cx="75742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34,1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406900" y="1368552"/>
            <a:ext cx="1135887" cy="48259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07608" y="1268730"/>
            <a:ext cx="2304161" cy="69418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07608" y="1268730"/>
            <a:ext cx="2304415" cy="694690"/>
          </a:xfrm>
          <a:custGeom>
            <a:avLst/>
            <a:gdLst/>
            <a:ahLst/>
            <a:cxnLst/>
            <a:rect l="l" t="t" r="r" b="b"/>
            <a:pathLst>
              <a:path w="2304415" h="694689">
                <a:moveTo>
                  <a:pt x="0" y="115697"/>
                </a:moveTo>
                <a:lnTo>
                  <a:pt x="9094" y="70669"/>
                </a:lnTo>
                <a:lnTo>
                  <a:pt x="33893" y="33893"/>
                </a:lnTo>
                <a:lnTo>
                  <a:pt x="70669" y="9094"/>
                </a:lnTo>
                <a:lnTo>
                  <a:pt x="115696" y="0"/>
                </a:lnTo>
                <a:lnTo>
                  <a:pt x="2188591" y="0"/>
                </a:lnTo>
                <a:lnTo>
                  <a:pt x="2233598" y="9094"/>
                </a:lnTo>
                <a:lnTo>
                  <a:pt x="2270331" y="33893"/>
                </a:lnTo>
                <a:lnTo>
                  <a:pt x="2295086" y="70669"/>
                </a:lnTo>
                <a:lnTo>
                  <a:pt x="2304161" y="115697"/>
                </a:lnTo>
                <a:lnTo>
                  <a:pt x="2304161" y="578485"/>
                </a:lnTo>
                <a:lnTo>
                  <a:pt x="2295086" y="623512"/>
                </a:lnTo>
                <a:lnTo>
                  <a:pt x="2270331" y="660288"/>
                </a:lnTo>
                <a:lnTo>
                  <a:pt x="2233598" y="685087"/>
                </a:lnTo>
                <a:lnTo>
                  <a:pt x="2188591" y="694182"/>
                </a:lnTo>
                <a:lnTo>
                  <a:pt x="115696" y="694182"/>
                </a:lnTo>
                <a:lnTo>
                  <a:pt x="70669" y="685087"/>
                </a:lnTo>
                <a:lnTo>
                  <a:pt x="33893" y="660288"/>
                </a:lnTo>
                <a:lnTo>
                  <a:pt x="9094" y="623512"/>
                </a:lnTo>
                <a:lnTo>
                  <a:pt x="0" y="578485"/>
                </a:lnTo>
                <a:lnTo>
                  <a:pt x="0" y="11569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250178" y="1484502"/>
            <a:ext cx="1579372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1750">
              <a:lnSpc>
                <a:spcPct val="100000"/>
              </a:lnSpc>
              <a:spcBef>
                <a:spcPts val="105"/>
              </a:spcBef>
            </a:pPr>
            <a:r>
              <a:rPr sz="1400" b="1" spc="-105" dirty="0">
                <a:latin typeface="Trebuchet MS"/>
                <a:cs typeface="Trebuchet MS"/>
              </a:rPr>
              <a:t>физических </a:t>
            </a:r>
            <a:r>
              <a:rPr sz="1400" b="1" spc="-75" dirty="0" err="1">
                <a:latin typeface="Trebuchet MS"/>
                <a:cs typeface="Trebuchet MS"/>
              </a:rPr>
              <a:t>лиц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212 408,4</a:t>
            </a:r>
            <a:r>
              <a:rPr sz="1400" b="1" u="sng" spc="-14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657090" y="2308986"/>
            <a:ext cx="6464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85" dirty="0" smtClean="0">
                <a:latin typeface="Trebuchet MS"/>
                <a:cs typeface="Trebuchet MS"/>
              </a:rPr>
              <a:t>70,3</a:t>
            </a:r>
            <a:r>
              <a:rPr sz="1800" spc="-19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72000" y="3909441"/>
            <a:ext cx="65227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  7,3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686427" y="4440935"/>
            <a:ext cx="549275" cy="128270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31115">
              <a:lnSpc>
                <a:spcPct val="100000"/>
              </a:lnSpc>
              <a:spcBef>
                <a:spcPts val="409"/>
              </a:spcBef>
            </a:pPr>
            <a:r>
              <a:rPr lang="ru-RU" spc="-95" dirty="0" smtClean="0">
                <a:latin typeface="Trebuchet MS"/>
                <a:cs typeface="Trebuchet MS"/>
              </a:rPr>
              <a:t>3,2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09"/>
              </a:spcBef>
            </a:pPr>
            <a:r>
              <a:rPr lang="ru-RU" spc="-100" dirty="0" smtClean="0">
                <a:latin typeface="Trebuchet MS"/>
                <a:cs typeface="Trebuchet MS"/>
              </a:rPr>
              <a:t>6,8</a:t>
            </a:r>
            <a:r>
              <a:rPr sz="1800" spc="-21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57150">
              <a:lnSpc>
                <a:spcPct val="100000"/>
              </a:lnSpc>
              <a:spcBef>
                <a:spcPts val="345"/>
              </a:spcBef>
            </a:pPr>
            <a:r>
              <a:rPr lang="ru-RU" sz="1400" spc="-75" dirty="0">
                <a:latin typeface="Trebuchet MS"/>
                <a:cs typeface="Trebuchet MS"/>
              </a:rPr>
              <a:t>1</a:t>
            </a:r>
            <a:r>
              <a:rPr lang="en-US" sz="1400" spc="-135" dirty="0" smtClean="0">
                <a:latin typeface="Trebuchet MS"/>
                <a:cs typeface="Trebuchet MS"/>
              </a:rPr>
              <a:t> </a:t>
            </a:r>
            <a:r>
              <a:rPr sz="1400" spc="160" dirty="0" smtClean="0">
                <a:latin typeface="Trebuchet MS"/>
                <a:cs typeface="Trebuchet MS"/>
              </a:rPr>
              <a:t>%</a:t>
            </a:r>
            <a:endParaRPr sz="1400" dirty="0">
              <a:latin typeface="Trebuchet MS"/>
              <a:cs typeface="Trebuchet MS"/>
            </a:endParaRPr>
          </a:p>
          <a:p>
            <a:pPr marL="31115">
              <a:lnSpc>
                <a:spcPct val="100000"/>
              </a:lnSpc>
              <a:spcBef>
                <a:spcPts val="770"/>
              </a:spcBef>
            </a:pPr>
            <a:r>
              <a:rPr lang="ru-RU" spc="-100" dirty="0">
                <a:latin typeface="Trebuchet MS"/>
                <a:cs typeface="Trebuchet MS"/>
              </a:rPr>
              <a:t>9</a:t>
            </a:r>
            <a:r>
              <a:rPr lang="ru-RU" spc="-100" dirty="0" smtClean="0">
                <a:latin typeface="Trebuchet MS"/>
                <a:cs typeface="Trebuchet MS"/>
              </a:rPr>
              <a:t>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007608" y="1988820"/>
            <a:ext cx="2304161" cy="64808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07608" y="2636901"/>
            <a:ext cx="2304161" cy="67373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07608" y="2636901"/>
            <a:ext cx="2304415" cy="673735"/>
          </a:xfrm>
          <a:custGeom>
            <a:avLst/>
            <a:gdLst/>
            <a:ahLst/>
            <a:cxnLst/>
            <a:rect l="l" t="t" r="r" b="b"/>
            <a:pathLst>
              <a:path w="2304415" h="673735">
                <a:moveTo>
                  <a:pt x="0" y="112268"/>
                </a:moveTo>
                <a:lnTo>
                  <a:pt x="8826" y="68579"/>
                </a:lnTo>
                <a:lnTo>
                  <a:pt x="32892" y="32892"/>
                </a:lnTo>
                <a:lnTo>
                  <a:pt x="68579" y="8826"/>
                </a:lnTo>
                <a:lnTo>
                  <a:pt x="112267" y="0"/>
                </a:lnTo>
                <a:lnTo>
                  <a:pt x="2191892" y="0"/>
                </a:lnTo>
                <a:lnTo>
                  <a:pt x="2235634" y="8826"/>
                </a:lnTo>
                <a:lnTo>
                  <a:pt x="2271315" y="32892"/>
                </a:lnTo>
                <a:lnTo>
                  <a:pt x="2295352" y="68579"/>
                </a:lnTo>
                <a:lnTo>
                  <a:pt x="2304161" y="112268"/>
                </a:lnTo>
                <a:lnTo>
                  <a:pt x="2304161" y="561466"/>
                </a:lnTo>
                <a:lnTo>
                  <a:pt x="2295352" y="605155"/>
                </a:lnTo>
                <a:lnTo>
                  <a:pt x="2271315" y="640842"/>
                </a:lnTo>
                <a:lnTo>
                  <a:pt x="2235634" y="664908"/>
                </a:lnTo>
                <a:lnTo>
                  <a:pt x="2191892" y="673735"/>
                </a:lnTo>
                <a:lnTo>
                  <a:pt x="112267" y="673735"/>
                </a:lnTo>
                <a:lnTo>
                  <a:pt x="68579" y="664908"/>
                </a:lnTo>
                <a:lnTo>
                  <a:pt x="32892" y="640842"/>
                </a:lnTo>
                <a:lnTo>
                  <a:pt x="8826" y="605155"/>
                </a:lnTo>
                <a:lnTo>
                  <a:pt x="0" y="561466"/>
                </a:lnTo>
                <a:lnTo>
                  <a:pt x="0" y="11226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18657" y="5589244"/>
            <a:ext cx="2304288" cy="64056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18657" y="5589244"/>
            <a:ext cx="2304415" cy="640715"/>
          </a:xfrm>
          <a:custGeom>
            <a:avLst/>
            <a:gdLst/>
            <a:ahLst/>
            <a:cxnLst/>
            <a:rect l="l" t="t" r="r" b="b"/>
            <a:pathLst>
              <a:path w="2304415" h="640714">
                <a:moveTo>
                  <a:pt x="0" y="106756"/>
                </a:moveTo>
                <a:lnTo>
                  <a:pt x="8401" y="65199"/>
                </a:lnTo>
                <a:lnTo>
                  <a:pt x="31305" y="31265"/>
                </a:lnTo>
                <a:lnTo>
                  <a:pt x="65258" y="8388"/>
                </a:lnTo>
                <a:lnTo>
                  <a:pt x="106806" y="0"/>
                </a:lnTo>
                <a:lnTo>
                  <a:pt x="2197608" y="0"/>
                </a:lnTo>
                <a:lnTo>
                  <a:pt x="2239137" y="8388"/>
                </a:lnTo>
                <a:lnTo>
                  <a:pt x="2273045" y="31265"/>
                </a:lnTo>
                <a:lnTo>
                  <a:pt x="2295905" y="65199"/>
                </a:lnTo>
                <a:lnTo>
                  <a:pt x="2304288" y="106756"/>
                </a:lnTo>
                <a:lnTo>
                  <a:pt x="2304288" y="533806"/>
                </a:lnTo>
                <a:lnTo>
                  <a:pt x="2295906" y="575363"/>
                </a:lnTo>
                <a:lnTo>
                  <a:pt x="2273046" y="609296"/>
                </a:lnTo>
                <a:lnTo>
                  <a:pt x="2239137" y="632174"/>
                </a:lnTo>
                <a:lnTo>
                  <a:pt x="2197608" y="640562"/>
                </a:lnTo>
                <a:lnTo>
                  <a:pt x="106806" y="640562"/>
                </a:lnTo>
                <a:lnTo>
                  <a:pt x="65258" y="632174"/>
                </a:lnTo>
                <a:lnTo>
                  <a:pt x="31305" y="609296"/>
                </a:lnTo>
                <a:lnTo>
                  <a:pt x="8401" y="575363"/>
                </a:lnTo>
                <a:lnTo>
                  <a:pt x="0" y="533806"/>
                </a:lnTo>
                <a:lnTo>
                  <a:pt x="0" y="10675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44259" y="5565749"/>
            <a:ext cx="205422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04" dirty="0">
                <a:latin typeface="Trebuchet MS"/>
                <a:cs typeface="Trebuchet MS"/>
              </a:rPr>
              <a:t> </a:t>
            </a:r>
            <a:r>
              <a:rPr sz="1400" b="1" spc="-80" dirty="0">
                <a:latin typeface="Trebuchet MS"/>
                <a:cs typeface="Trebuchet MS"/>
              </a:rPr>
              <a:t>использования  </a:t>
            </a:r>
            <a:r>
              <a:rPr sz="1400" b="1" spc="-85" dirty="0">
                <a:latin typeface="Trebuchet MS"/>
                <a:cs typeface="Trebuchet MS"/>
              </a:rPr>
              <a:t>имущества</a:t>
            </a:r>
            <a:endParaRPr sz="1400" dirty="0">
              <a:latin typeface="Trebuchet MS"/>
              <a:cs typeface="Trebuchet MS"/>
            </a:endParaRPr>
          </a:p>
          <a:p>
            <a:pPr marL="1905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7 234,5 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980176" y="3303270"/>
            <a:ext cx="2304288" cy="70180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980176" y="3303270"/>
            <a:ext cx="2304415" cy="702310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07608" y="4005071"/>
            <a:ext cx="2304161" cy="91338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007608" y="4005071"/>
            <a:ext cx="2304415" cy="913765"/>
          </a:xfrm>
          <a:custGeom>
            <a:avLst/>
            <a:gdLst/>
            <a:ahLst/>
            <a:cxnLst/>
            <a:rect l="l" t="t" r="r" b="b"/>
            <a:pathLst>
              <a:path w="2304415" h="913764">
                <a:moveTo>
                  <a:pt x="0" y="152272"/>
                </a:moveTo>
                <a:lnTo>
                  <a:pt x="7752" y="104152"/>
                </a:lnTo>
                <a:lnTo>
                  <a:pt x="29342" y="62352"/>
                </a:lnTo>
                <a:lnTo>
                  <a:pt x="62270" y="29386"/>
                </a:lnTo>
                <a:lnTo>
                  <a:pt x="104038" y="7765"/>
                </a:lnTo>
                <a:lnTo>
                  <a:pt x="152145" y="0"/>
                </a:lnTo>
                <a:lnTo>
                  <a:pt x="2152015" y="0"/>
                </a:lnTo>
                <a:lnTo>
                  <a:pt x="2200122" y="7765"/>
                </a:lnTo>
                <a:lnTo>
                  <a:pt x="2241890" y="29386"/>
                </a:lnTo>
                <a:lnTo>
                  <a:pt x="2274818" y="62352"/>
                </a:lnTo>
                <a:lnTo>
                  <a:pt x="2296408" y="104152"/>
                </a:lnTo>
                <a:lnTo>
                  <a:pt x="2304161" y="152272"/>
                </a:lnTo>
                <a:lnTo>
                  <a:pt x="2304161" y="761110"/>
                </a:lnTo>
                <a:lnTo>
                  <a:pt x="2296408" y="809231"/>
                </a:lnTo>
                <a:lnTo>
                  <a:pt x="2274818" y="851031"/>
                </a:lnTo>
                <a:lnTo>
                  <a:pt x="2241890" y="883997"/>
                </a:lnTo>
                <a:lnTo>
                  <a:pt x="2200122" y="905618"/>
                </a:lnTo>
                <a:lnTo>
                  <a:pt x="2152015" y="913383"/>
                </a:lnTo>
                <a:lnTo>
                  <a:pt x="152145" y="913383"/>
                </a:lnTo>
                <a:lnTo>
                  <a:pt x="104038" y="905618"/>
                </a:lnTo>
                <a:lnTo>
                  <a:pt x="62270" y="883997"/>
                </a:lnTo>
                <a:lnTo>
                  <a:pt x="29342" y="851031"/>
                </a:lnTo>
                <a:lnTo>
                  <a:pt x="7752" y="809231"/>
                </a:lnTo>
                <a:lnTo>
                  <a:pt x="0" y="761110"/>
                </a:lnTo>
                <a:lnTo>
                  <a:pt x="0" y="15227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858901" y="0"/>
                </a:moveTo>
                <a:lnTo>
                  <a:pt x="882650" y="65659"/>
                </a:lnTo>
                <a:lnTo>
                  <a:pt x="0" y="383794"/>
                </a:lnTo>
                <a:lnTo>
                  <a:pt x="47371" y="515112"/>
                </a:lnTo>
                <a:lnTo>
                  <a:pt x="929894" y="196976"/>
                </a:lnTo>
                <a:lnTo>
                  <a:pt x="984489" y="196976"/>
                </a:lnTo>
                <a:lnTo>
                  <a:pt x="1037589" y="83947"/>
                </a:lnTo>
                <a:lnTo>
                  <a:pt x="858901" y="0"/>
                </a:lnTo>
                <a:close/>
              </a:path>
              <a:path w="1037589" h="515619">
                <a:moveTo>
                  <a:pt x="984489" y="196976"/>
                </a:moveTo>
                <a:lnTo>
                  <a:pt x="929894" y="196976"/>
                </a:lnTo>
                <a:lnTo>
                  <a:pt x="953642" y="262636"/>
                </a:lnTo>
                <a:lnTo>
                  <a:pt x="984489" y="19697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0" y="383794"/>
                </a:moveTo>
                <a:lnTo>
                  <a:pt x="882650" y="65659"/>
                </a:lnTo>
                <a:lnTo>
                  <a:pt x="858901" y="0"/>
                </a:lnTo>
                <a:lnTo>
                  <a:pt x="1037589" y="83947"/>
                </a:lnTo>
                <a:lnTo>
                  <a:pt x="953642" y="262636"/>
                </a:lnTo>
                <a:lnTo>
                  <a:pt x="929894" y="196976"/>
                </a:lnTo>
                <a:lnTo>
                  <a:pt x="47371" y="515112"/>
                </a:lnTo>
                <a:lnTo>
                  <a:pt x="0" y="38379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1166241" y="0"/>
                </a:moveTo>
                <a:lnTo>
                  <a:pt x="934212" y="32385"/>
                </a:lnTo>
                <a:lnTo>
                  <a:pt x="1000252" y="82296"/>
                </a:lnTo>
                <a:lnTo>
                  <a:pt x="0" y="1406525"/>
                </a:lnTo>
                <a:lnTo>
                  <a:pt x="132207" y="1506474"/>
                </a:lnTo>
                <a:lnTo>
                  <a:pt x="1132459" y="182245"/>
                </a:lnTo>
                <a:lnTo>
                  <a:pt x="1191663" y="182245"/>
                </a:lnTo>
                <a:lnTo>
                  <a:pt x="1166241" y="0"/>
                </a:lnTo>
                <a:close/>
              </a:path>
              <a:path w="1198879" h="1506854">
                <a:moveTo>
                  <a:pt x="1191663" y="182245"/>
                </a:moveTo>
                <a:lnTo>
                  <a:pt x="1132459" y="182245"/>
                </a:lnTo>
                <a:lnTo>
                  <a:pt x="1198626" y="232155"/>
                </a:lnTo>
                <a:lnTo>
                  <a:pt x="1191663" y="18224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0" y="1406525"/>
                </a:moveTo>
                <a:lnTo>
                  <a:pt x="1000252" y="82296"/>
                </a:lnTo>
                <a:lnTo>
                  <a:pt x="934212" y="32385"/>
                </a:lnTo>
                <a:lnTo>
                  <a:pt x="1166241" y="0"/>
                </a:lnTo>
                <a:lnTo>
                  <a:pt x="1198626" y="232155"/>
                </a:lnTo>
                <a:lnTo>
                  <a:pt x="1132459" y="182245"/>
                </a:lnTo>
                <a:lnTo>
                  <a:pt x="132207" y="1506474"/>
                </a:lnTo>
                <a:lnTo>
                  <a:pt x="0" y="1406525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975614" y="0"/>
                </a:moveTo>
                <a:lnTo>
                  <a:pt x="746125" y="48768"/>
                </a:lnTo>
                <a:lnTo>
                  <a:pt x="815721" y="93980"/>
                </a:lnTo>
                <a:lnTo>
                  <a:pt x="0" y="1350772"/>
                </a:lnTo>
                <a:lnTo>
                  <a:pt x="139192" y="1441069"/>
                </a:lnTo>
                <a:lnTo>
                  <a:pt x="954786" y="184277"/>
                </a:lnTo>
                <a:lnTo>
                  <a:pt x="1014795" y="184277"/>
                </a:lnTo>
                <a:lnTo>
                  <a:pt x="975614" y="0"/>
                </a:lnTo>
                <a:close/>
              </a:path>
              <a:path w="1024889" h="1441450">
                <a:moveTo>
                  <a:pt x="1014795" y="184277"/>
                </a:moveTo>
                <a:lnTo>
                  <a:pt x="954786" y="184277"/>
                </a:lnTo>
                <a:lnTo>
                  <a:pt x="1024382" y="229362"/>
                </a:lnTo>
                <a:lnTo>
                  <a:pt x="1014795" y="18427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0" y="1350772"/>
                </a:moveTo>
                <a:lnTo>
                  <a:pt x="815721" y="93980"/>
                </a:lnTo>
                <a:lnTo>
                  <a:pt x="746125" y="48768"/>
                </a:lnTo>
                <a:lnTo>
                  <a:pt x="975614" y="0"/>
                </a:lnTo>
                <a:lnTo>
                  <a:pt x="1024382" y="229362"/>
                </a:lnTo>
                <a:lnTo>
                  <a:pt x="954786" y="184277"/>
                </a:lnTo>
                <a:lnTo>
                  <a:pt x="139192" y="1441069"/>
                </a:lnTo>
                <a:lnTo>
                  <a:pt x="0" y="13507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858392" y="0"/>
                </a:moveTo>
                <a:lnTo>
                  <a:pt x="665988" y="32893"/>
                </a:lnTo>
                <a:lnTo>
                  <a:pt x="722376" y="72771"/>
                </a:lnTo>
                <a:lnTo>
                  <a:pt x="0" y="1091565"/>
                </a:lnTo>
                <a:lnTo>
                  <a:pt x="112649" y="1171448"/>
                </a:lnTo>
                <a:lnTo>
                  <a:pt x="834898" y="152527"/>
                </a:lnTo>
                <a:lnTo>
                  <a:pt x="884350" y="152527"/>
                </a:lnTo>
                <a:lnTo>
                  <a:pt x="858392" y="0"/>
                </a:lnTo>
                <a:close/>
              </a:path>
              <a:path w="891539" h="1171575">
                <a:moveTo>
                  <a:pt x="884350" y="152527"/>
                </a:moveTo>
                <a:lnTo>
                  <a:pt x="834898" y="152527"/>
                </a:lnTo>
                <a:lnTo>
                  <a:pt x="891158" y="192532"/>
                </a:lnTo>
                <a:lnTo>
                  <a:pt x="884350" y="15252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0" y="1091565"/>
                </a:moveTo>
                <a:lnTo>
                  <a:pt x="722376" y="72771"/>
                </a:lnTo>
                <a:lnTo>
                  <a:pt x="665988" y="32893"/>
                </a:lnTo>
                <a:lnTo>
                  <a:pt x="858392" y="0"/>
                </a:lnTo>
                <a:lnTo>
                  <a:pt x="891158" y="192532"/>
                </a:lnTo>
                <a:lnTo>
                  <a:pt x="834898" y="152527"/>
                </a:lnTo>
                <a:lnTo>
                  <a:pt x="112649" y="1171448"/>
                </a:lnTo>
                <a:lnTo>
                  <a:pt x="0" y="1091565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551688" y="0"/>
                </a:moveTo>
                <a:lnTo>
                  <a:pt x="590295" y="56642"/>
                </a:lnTo>
                <a:lnTo>
                  <a:pt x="0" y="457962"/>
                </a:lnTo>
                <a:lnTo>
                  <a:pt x="77088" y="571372"/>
                </a:lnTo>
                <a:lnTo>
                  <a:pt x="667257" y="169925"/>
                </a:lnTo>
                <a:lnTo>
                  <a:pt x="716652" y="169925"/>
                </a:lnTo>
                <a:lnTo>
                  <a:pt x="742061" y="36194"/>
                </a:lnTo>
                <a:lnTo>
                  <a:pt x="551688" y="0"/>
                </a:lnTo>
                <a:close/>
              </a:path>
              <a:path w="742314" h="571500">
                <a:moveTo>
                  <a:pt x="716652" y="169925"/>
                </a:moveTo>
                <a:lnTo>
                  <a:pt x="667257" y="169925"/>
                </a:lnTo>
                <a:lnTo>
                  <a:pt x="705865" y="226694"/>
                </a:lnTo>
                <a:lnTo>
                  <a:pt x="716652" y="16992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0" y="457962"/>
                </a:moveTo>
                <a:lnTo>
                  <a:pt x="590295" y="56642"/>
                </a:lnTo>
                <a:lnTo>
                  <a:pt x="551688" y="0"/>
                </a:lnTo>
                <a:lnTo>
                  <a:pt x="742061" y="36194"/>
                </a:lnTo>
                <a:lnTo>
                  <a:pt x="705865" y="226694"/>
                </a:lnTo>
                <a:lnTo>
                  <a:pt x="667257" y="169925"/>
                </a:lnTo>
                <a:lnTo>
                  <a:pt x="77088" y="571372"/>
                </a:lnTo>
                <a:lnTo>
                  <a:pt x="0" y="457962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35"/>
                </a:lnTo>
                <a:lnTo>
                  <a:pt x="0" y="287172"/>
                </a:lnTo>
                <a:lnTo>
                  <a:pt x="51307" y="423443"/>
                </a:lnTo>
                <a:lnTo>
                  <a:pt x="632967" y="204406"/>
                </a:lnTo>
                <a:lnTo>
                  <a:pt x="689481" y="204406"/>
                </a:lnTo>
                <a:lnTo>
                  <a:pt x="743585" y="84950"/>
                </a:lnTo>
                <a:lnTo>
                  <a:pt x="556005" y="0"/>
                </a:lnTo>
                <a:close/>
              </a:path>
              <a:path w="743585" h="423545">
                <a:moveTo>
                  <a:pt x="689481" y="204406"/>
                </a:moveTo>
                <a:lnTo>
                  <a:pt x="632967" y="204406"/>
                </a:lnTo>
                <a:lnTo>
                  <a:pt x="658622" y="272542"/>
                </a:lnTo>
                <a:lnTo>
                  <a:pt x="689481" y="20440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172"/>
                </a:moveTo>
                <a:lnTo>
                  <a:pt x="581660" y="68135"/>
                </a:lnTo>
                <a:lnTo>
                  <a:pt x="556005" y="0"/>
                </a:lnTo>
                <a:lnTo>
                  <a:pt x="743585" y="84950"/>
                </a:lnTo>
                <a:lnTo>
                  <a:pt x="658622" y="272542"/>
                </a:lnTo>
                <a:lnTo>
                  <a:pt x="632967" y="204406"/>
                </a:lnTo>
                <a:lnTo>
                  <a:pt x="51307" y="423443"/>
                </a:lnTo>
                <a:lnTo>
                  <a:pt x="0" y="2871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61822" y="1377823"/>
            <a:ext cx="14312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5575" marR="5080" indent="-14351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006FC0"/>
                </a:solidFill>
                <a:latin typeface="+mj-lt"/>
                <a:cs typeface="Trebuchet MS"/>
              </a:rPr>
              <a:t>Без</a:t>
            </a:r>
            <a:r>
              <a:rPr sz="1600" b="1" spc="-90" dirty="0">
                <a:solidFill>
                  <a:srgbClr val="006FC0"/>
                </a:solidFill>
                <a:latin typeface="+mj-lt"/>
                <a:cs typeface="Trebuchet MS"/>
              </a:rPr>
              <a:t>в</a:t>
            </a:r>
            <a:r>
              <a:rPr sz="1600" b="1" spc="-55" dirty="0">
                <a:solidFill>
                  <a:srgbClr val="006FC0"/>
                </a:solidFill>
                <a:latin typeface="+mj-lt"/>
                <a:cs typeface="Trebuchet MS"/>
              </a:rPr>
              <a:t>о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зм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е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з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дн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ые  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91718" y="1865502"/>
            <a:ext cx="157099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583 535,2 </a:t>
            </a:r>
            <a:r>
              <a:rPr lang="en-US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35" dirty="0" err="1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3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278760" y="3675379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301 957,3 </a:t>
            </a:r>
            <a:r>
              <a:rPr lang="en-US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25" dirty="0" err="1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813870" y="3678301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2" y="1457325"/>
                </a:moveTo>
                <a:lnTo>
                  <a:pt x="2007514" y="1512222"/>
                </a:lnTo>
                <a:lnTo>
                  <a:pt x="1968286" y="1554368"/>
                </a:lnTo>
                <a:lnTo>
                  <a:pt x="1937679" y="1579679"/>
                </a:lnTo>
                <a:lnTo>
                  <a:pt x="1919931" y="1584071"/>
                </a:lnTo>
                <a:lnTo>
                  <a:pt x="984576" y="891159"/>
                </a:lnTo>
                <a:lnTo>
                  <a:pt x="966754" y="895552"/>
                </a:lnTo>
                <a:lnTo>
                  <a:pt x="936110" y="920876"/>
                </a:lnTo>
                <a:lnTo>
                  <a:pt x="896869" y="963060"/>
                </a:lnTo>
                <a:lnTo>
                  <a:pt x="853258" y="1018032"/>
                </a:lnTo>
                <a:lnTo>
                  <a:pt x="893079" y="960270"/>
                </a:lnTo>
                <a:lnTo>
                  <a:pt x="921981" y="910463"/>
                </a:lnTo>
                <a:lnTo>
                  <a:pt x="937286" y="873799"/>
                </a:lnTo>
                <a:lnTo>
                  <a:pt x="936316" y="855472"/>
                </a:lnTo>
                <a:lnTo>
                  <a:pt x="961" y="162560"/>
                </a:lnTo>
                <a:lnTo>
                  <a:pt x="0" y="144214"/>
                </a:lnTo>
                <a:lnTo>
                  <a:pt x="15299" y="107521"/>
                </a:lnTo>
                <a:lnTo>
                  <a:pt x="44192" y="57707"/>
                </a:lnTo>
                <a:lnTo>
                  <a:pt x="84006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31820" y="3333241"/>
            <a:ext cx="1275080" cy="2861310"/>
          </a:xfrm>
          <a:custGeom>
            <a:avLst/>
            <a:gdLst/>
            <a:ahLst/>
            <a:cxnLst/>
            <a:rect l="l" t="t" r="r" b="b"/>
            <a:pathLst>
              <a:path w="1275079" h="2861310">
                <a:moveTo>
                  <a:pt x="0" y="0"/>
                </a:moveTo>
                <a:lnTo>
                  <a:pt x="1274826" y="2860979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491865" y="1432813"/>
            <a:ext cx="864235" cy="1060450"/>
          </a:xfrm>
          <a:custGeom>
            <a:avLst/>
            <a:gdLst/>
            <a:ahLst/>
            <a:cxnLst/>
            <a:rect l="l" t="t" r="r" b="b"/>
            <a:pathLst>
              <a:path w="864235" h="1060450">
                <a:moveTo>
                  <a:pt x="0" y="1060069"/>
                </a:moveTo>
                <a:lnTo>
                  <a:pt x="864108" y="0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753872" y="5107304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endParaRPr lang="en-US" sz="2000" b="1" spc="-120" dirty="0" smtClean="0">
              <a:latin typeface="+mj-lt"/>
              <a:cs typeface="Trebuchet MS"/>
            </a:endParaRPr>
          </a:p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lang="ru-RU" sz="2000" b="1" u="heavy" spc="-15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885  492,5 </a:t>
            </a:r>
            <a:r>
              <a:rPr sz="2000" b="1" u="heavy" spc="-24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heavy" spc="-15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2000" dirty="0">
              <a:latin typeface="+mj-lt"/>
              <a:cs typeface="Trebuchet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xfrm>
            <a:off x="2860039" y="567385"/>
            <a:ext cx="33521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35" dirty="0">
                <a:latin typeface="+mj-lt"/>
              </a:rPr>
              <a:t>Структура </a:t>
            </a:r>
            <a:r>
              <a:rPr spc="-145" dirty="0">
                <a:latin typeface="+mj-lt"/>
              </a:rPr>
              <a:t>доходов</a:t>
            </a:r>
            <a:r>
              <a:rPr spc="-370" dirty="0">
                <a:latin typeface="+mj-lt"/>
              </a:rPr>
              <a:t> </a:t>
            </a:r>
            <a:r>
              <a:rPr sz="2000" spc="-120" dirty="0">
                <a:latin typeface="+mj-lt"/>
              </a:rPr>
              <a:t>бюджета</a:t>
            </a:r>
            <a:endParaRPr sz="2000" dirty="0">
              <a:latin typeface="+mj-l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023110" y="894768"/>
            <a:ext cx="5806440" cy="61595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2000" b="1" spc="65" dirty="0">
                <a:latin typeface="+mj-lt"/>
                <a:cs typeface="Trebuchet MS"/>
              </a:rPr>
              <a:t>МО</a:t>
            </a:r>
            <a:r>
              <a:rPr sz="2000" b="1" spc="-450" dirty="0">
                <a:latin typeface="+mj-lt"/>
                <a:cs typeface="Trebuchet MS"/>
              </a:rPr>
              <a:t> </a:t>
            </a:r>
            <a:r>
              <a:rPr sz="2000" b="1" spc="-120" dirty="0">
                <a:latin typeface="+mj-lt"/>
                <a:cs typeface="Trebuchet MS"/>
              </a:rPr>
              <a:t>«Увинский </a:t>
            </a:r>
            <a:r>
              <a:rPr sz="2000" b="1" spc="-85" dirty="0">
                <a:latin typeface="+mj-lt"/>
                <a:cs typeface="Trebuchet MS"/>
              </a:rPr>
              <a:t>район» </a:t>
            </a:r>
            <a:r>
              <a:rPr sz="2000" b="1" spc="-100" dirty="0">
                <a:latin typeface="+mj-lt"/>
                <a:cs typeface="Trebuchet MS"/>
              </a:rPr>
              <a:t>в </a:t>
            </a:r>
            <a:r>
              <a:rPr lang="ru-RU" sz="2000" b="1" spc="-160" dirty="0">
                <a:latin typeface="+mj-lt"/>
                <a:cs typeface="Trebuchet MS"/>
              </a:rPr>
              <a:t> </a:t>
            </a:r>
            <a:r>
              <a:rPr lang="ru-RU" sz="2000" b="1" spc="-160" dirty="0" smtClean="0">
                <a:latin typeface="+mj-lt"/>
                <a:cs typeface="Trebuchet MS"/>
              </a:rPr>
              <a:t>2 </a:t>
            </a:r>
            <a:r>
              <a:rPr sz="2000" b="1" spc="-120" dirty="0" err="1" smtClean="0">
                <a:latin typeface="+mj-lt"/>
                <a:cs typeface="Trebuchet MS"/>
              </a:rPr>
              <a:t>квартале</a:t>
            </a:r>
            <a:r>
              <a:rPr sz="2000" b="1" spc="-120" dirty="0" smtClean="0">
                <a:latin typeface="+mj-lt"/>
                <a:cs typeface="Trebuchet MS"/>
              </a:rPr>
              <a:t> </a:t>
            </a:r>
            <a:r>
              <a:rPr sz="2000" b="1" spc="-160" dirty="0" smtClean="0">
                <a:latin typeface="+mj-lt"/>
                <a:cs typeface="Trebuchet MS"/>
              </a:rPr>
              <a:t>20</a:t>
            </a:r>
            <a:r>
              <a:rPr lang="ru-RU" sz="2000" b="1" spc="-160" dirty="0" smtClean="0">
                <a:latin typeface="+mj-lt"/>
                <a:cs typeface="Trebuchet MS"/>
              </a:rPr>
              <a:t>22 </a:t>
            </a:r>
            <a:r>
              <a:rPr sz="2000" b="1" spc="-130" dirty="0" err="1" smtClean="0">
                <a:latin typeface="+mj-lt"/>
                <a:cs typeface="Trebuchet MS"/>
              </a:rPr>
              <a:t>года</a:t>
            </a:r>
            <a:endParaRPr sz="2000" dirty="0">
              <a:latin typeface="+mj-lt"/>
              <a:cs typeface="Trebuchet MS"/>
            </a:endParaRPr>
          </a:p>
          <a:p>
            <a:pPr marR="5080" algn="r">
              <a:lnSpc>
                <a:spcPct val="100000"/>
              </a:lnSpc>
              <a:spcBef>
                <a:spcPts val="235"/>
              </a:spcBef>
            </a:pPr>
            <a:r>
              <a:rPr sz="1400" b="1" spc="-85" dirty="0">
                <a:latin typeface="+mj-lt"/>
                <a:cs typeface="Trebuchet MS"/>
              </a:rPr>
              <a:t>Налог </a:t>
            </a:r>
            <a:r>
              <a:rPr sz="1400" b="1" spc="-65" dirty="0">
                <a:latin typeface="+mj-lt"/>
                <a:cs typeface="Trebuchet MS"/>
              </a:rPr>
              <a:t>на</a:t>
            </a:r>
            <a:r>
              <a:rPr sz="1400" b="1" spc="-229" dirty="0">
                <a:latin typeface="+mj-lt"/>
                <a:cs typeface="Trebuchet MS"/>
              </a:rPr>
              <a:t> </a:t>
            </a:r>
            <a:r>
              <a:rPr sz="1400" b="1" spc="-85" dirty="0">
                <a:latin typeface="+mj-lt"/>
                <a:cs typeface="Trebuchet MS"/>
              </a:rPr>
              <a:t>доходы</a:t>
            </a:r>
            <a:endParaRPr sz="1400" dirty="0">
              <a:latin typeface="+mj-lt"/>
              <a:cs typeface="Trebuchet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694046" y="5844032"/>
            <a:ext cx="5302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2,4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6018657" y="4941189"/>
            <a:ext cx="2304288" cy="67264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018657" y="4941189"/>
            <a:ext cx="2304415" cy="673100"/>
          </a:xfrm>
          <a:custGeom>
            <a:avLst/>
            <a:gdLst/>
            <a:ahLst/>
            <a:cxnLst/>
            <a:rect l="l" t="t" r="r" b="b"/>
            <a:pathLst>
              <a:path w="2304415" h="673100">
                <a:moveTo>
                  <a:pt x="0" y="112141"/>
                </a:moveTo>
                <a:lnTo>
                  <a:pt x="8824" y="68472"/>
                </a:lnTo>
                <a:lnTo>
                  <a:pt x="32877" y="32829"/>
                </a:lnTo>
                <a:lnTo>
                  <a:pt x="68526" y="8806"/>
                </a:lnTo>
                <a:lnTo>
                  <a:pt x="112140" y="0"/>
                </a:lnTo>
                <a:lnTo>
                  <a:pt x="2192146" y="0"/>
                </a:lnTo>
                <a:lnTo>
                  <a:pt x="2235815" y="8806"/>
                </a:lnTo>
                <a:lnTo>
                  <a:pt x="2271458" y="32829"/>
                </a:lnTo>
                <a:lnTo>
                  <a:pt x="2295481" y="68472"/>
                </a:lnTo>
                <a:lnTo>
                  <a:pt x="2304288" y="112141"/>
                </a:lnTo>
                <a:lnTo>
                  <a:pt x="2304288" y="560578"/>
                </a:lnTo>
                <a:lnTo>
                  <a:pt x="2295481" y="604180"/>
                </a:lnTo>
                <a:lnTo>
                  <a:pt x="2271458" y="639803"/>
                </a:lnTo>
                <a:lnTo>
                  <a:pt x="2235815" y="663830"/>
                </a:lnTo>
                <a:lnTo>
                  <a:pt x="2192146" y="672642"/>
                </a:lnTo>
                <a:lnTo>
                  <a:pt x="112140" y="672642"/>
                </a:lnTo>
                <a:lnTo>
                  <a:pt x="68526" y="663830"/>
                </a:lnTo>
                <a:lnTo>
                  <a:pt x="32877" y="639803"/>
                </a:lnTo>
                <a:lnTo>
                  <a:pt x="8824" y="604180"/>
                </a:lnTo>
                <a:lnTo>
                  <a:pt x="0" y="560578"/>
                </a:lnTo>
                <a:lnTo>
                  <a:pt x="0" y="112141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6140766" y="1990297"/>
            <a:ext cx="2061210" cy="365292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1145" marR="208279" algn="ctr">
              <a:lnSpc>
                <a:spcPct val="100000"/>
              </a:lnSpc>
              <a:spcBef>
                <a:spcPts val="10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35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оказания  </a:t>
            </a:r>
            <a:r>
              <a:rPr sz="1400" b="1" spc="-90" dirty="0">
                <a:latin typeface="Trebuchet MS"/>
                <a:cs typeface="Trebuchet MS"/>
              </a:rPr>
              <a:t>платных</a:t>
            </a:r>
            <a:r>
              <a:rPr sz="1400" b="1" spc="-155" dirty="0">
                <a:latin typeface="Trebuchet MS"/>
                <a:cs typeface="Trebuchet MS"/>
              </a:rPr>
              <a:t> </a:t>
            </a:r>
            <a:r>
              <a:rPr sz="1400" b="1" spc="-120" dirty="0">
                <a:latin typeface="Trebuchet MS"/>
                <a:cs typeface="Trebuchet MS"/>
              </a:rPr>
              <a:t>услуг</a:t>
            </a:r>
            <a:endParaRPr sz="14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403860" algn="l"/>
              </a:tabLst>
            </a:pPr>
            <a:r>
              <a:rPr sz="1400" b="1" spc="-105" dirty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 	</a:t>
            </a:r>
            <a:r>
              <a:rPr lang="ru-RU" sz="14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22 087,7  </a:t>
            </a:r>
            <a:r>
              <a:rPr sz="1400" b="1" u="sng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r>
              <a:rPr sz="1400" b="1" spc="-85" dirty="0">
                <a:latin typeface="Trebuchet MS"/>
                <a:cs typeface="Trebuchet MS"/>
              </a:rPr>
              <a:t>Налоги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75" dirty="0">
                <a:latin typeface="Trebuchet MS"/>
                <a:cs typeface="Trebuchet MS"/>
              </a:rPr>
              <a:t>совокупный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доход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9 483,4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201930" marR="196215" indent="1270" algn="ctr">
              <a:lnSpc>
                <a:spcPct val="100000"/>
              </a:lnSpc>
              <a:spcBef>
                <a:spcPts val="320"/>
              </a:spcBef>
            </a:pPr>
            <a:r>
              <a:rPr sz="1400" b="1" spc="-100" dirty="0">
                <a:latin typeface="Trebuchet MS"/>
                <a:cs typeface="Trebuchet MS"/>
              </a:rPr>
              <a:t>Другие </a:t>
            </a:r>
            <a:r>
              <a:rPr sz="1400" b="1" spc="-80" dirty="0">
                <a:latin typeface="Trebuchet MS"/>
                <a:cs typeface="Trebuchet MS"/>
              </a:rPr>
              <a:t>налоговые </a:t>
            </a:r>
            <a:r>
              <a:rPr sz="1400" b="1" spc="-60" dirty="0">
                <a:latin typeface="Trebuchet MS"/>
                <a:cs typeface="Trebuchet MS"/>
              </a:rPr>
              <a:t>и  </a:t>
            </a:r>
            <a:r>
              <a:rPr sz="1400" b="1" spc="-80" dirty="0">
                <a:latin typeface="Trebuchet MS"/>
                <a:cs typeface="Trebuchet MS"/>
              </a:rPr>
              <a:t>неналоговые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85" dirty="0" err="1">
                <a:latin typeface="Trebuchet MS"/>
                <a:cs typeface="Trebuchet MS"/>
              </a:rPr>
              <a:t>доходы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20 460,8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278130" marR="215900" algn="ctr">
              <a:lnSpc>
                <a:spcPct val="100000"/>
              </a:lnSpc>
              <a:spcBef>
                <a:spcPts val="48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29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продажи  </a:t>
            </a:r>
            <a:r>
              <a:rPr sz="1400" b="1" spc="-80" dirty="0">
                <a:latin typeface="Trebuchet MS"/>
                <a:cs typeface="Trebuchet MS"/>
              </a:rPr>
              <a:t>материальных</a:t>
            </a:r>
            <a:r>
              <a:rPr sz="1400" b="1" spc="-165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r>
              <a:rPr sz="1400" b="1" spc="-85" dirty="0">
                <a:latin typeface="Trebuchet MS"/>
                <a:cs typeface="Trebuchet MS"/>
              </a:rPr>
              <a:t>нематериальных</a:t>
            </a:r>
            <a:r>
              <a:rPr sz="1400" b="1" spc="-160" dirty="0">
                <a:latin typeface="Trebuchet MS"/>
                <a:cs typeface="Trebuchet MS"/>
              </a:rPr>
              <a:t> </a:t>
            </a:r>
            <a:r>
              <a:rPr sz="1400" b="1" spc="-75" dirty="0" err="1">
                <a:latin typeface="Trebuchet MS"/>
                <a:cs typeface="Trebuchet MS"/>
              </a:rPr>
              <a:t>активов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3 016,1</a:t>
            </a:r>
            <a:r>
              <a:rPr sz="1400" b="1" u="sng" spc="-10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361315" marR="278765" algn="ctr">
              <a:lnSpc>
                <a:spcPct val="100000"/>
              </a:lnSpc>
              <a:spcBef>
                <a:spcPts val="54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50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уплаты  </a:t>
            </a:r>
            <a:r>
              <a:rPr sz="1400" b="1" spc="-65" dirty="0">
                <a:latin typeface="Trebuchet MS"/>
                <a:cs typeface="Trebuchet MS"/>
              </a:rPr>
              <a:t>акцизов</a:t>
            </a:r>
            <a:endParaRPr sz="1400" dirty="0">
              <a:latin typeface="Trebuchet MS"/>
              <a:cs typeface="Trebuchet MS"/>
            </a:endParaRPr>
          </a:p>
          <a:p>
            <a:pPr marL="7747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27 266,4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99"/>
                </a:lnTo>
                <a:lnTo>
                  <a:pt x="0" y="287274"/>
                </a:lnTo>
                <a:lnTo>
                  <a:pt x="51308" y="423494"/>
                </a:lnTo>
                <a:lnTo>
                  <a:pt x="632967" y="204469"/>
                </a:lnTo>
                <a:lnTo>
                  <a:pt x="689454" y="204469"/>
                </a:lnTo>
                <a:lnTo>
                  <a:pt x="743585" y="84962"/>
                </a:lnTo>
                <a:lnTo>
                  <a:pt x="556005" y="0"/>
                </a:lnTo>
                <a:close/>
              </a:path>
              <a:path w="743585" h="423545">
                <a:moveTo>
                  <a:pt x="689454" y="204469"/>
                </a:moveTo>
                <a:lnTo>
                  <a:pt x="632967" y="204469"/>
                </a:lnTo>
                <a:lnTo>
                  <a:pt x="658622" y="272541"/>
                </a:lnTo>
                <a:lnTo>
                  <a:pt x="689454" y="204469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274"/>
                </a:moveTo>
                <a:lnTo>
                  <a:pt x="581660" y="68199"/>
                </a:lnTo>
                <a:lnTo>
                  <a:pt x="556005" y="0"/>
                </a:lnTo>
                <a:lnTo>
                  <a:pt x="743585" y="84962"/>
                </a:lnTo>
                <a:lnTo>
                  <a:pt x="658622" y="272541"/>
                </a:lnTo>
                <a:lnTo>
                  <a:pt x="632967" y="204469"/>
                </a:lnTo>
                <a:lnTo>
                  <a:pt x="51308" y="423494"/>
                </a:lnTo>
                <a:lnTo>
                  <a:pt x="0" y="2872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69313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48260" algn="ctr">
              <a:lnSpc>
                <a:spcPts val="2385"/>
              </a:lnSpc>
              <a:spcBef>
                <a:spcPts val="105"/>
              </a:spcBef>
            </a:pPr>
            <a:r>
              <a:rPr sz="2000" spc="-105" dirty="0">
                <a:latin typeface="+mj-lt"/>
              </a:rPr>
              <a:t>Безвозмездные </a:t>
            </a:r>
            <a:r>
              <a:rPr sz="2000" spc="-130" dirty="0">
                <a:latin typeface="+mj-lt"/>
              </a:rPr>
              <a:t>поступления </a:t>
            </a:r>
            <a:r>
              <a:rPr sz="2000" spc="-100" dirty="0">
                <a:latin typeface="+mj-lt"/>
              </a:rPr>
              <a:t>в</a:t>
            </a:r>
            <a:r>
              <a:rPr sz="2000" spc="-295" dirty="0">
                <a:latin typeface="+mj-lt"/>
              </a:rPr>
              <a:t> </a:t>
            </a:r>
            <a:r>
              <a:rPr sz="2000" spc="-125" dirty="0">
                <a:latin typeface="+mj-lt"/>
              </a:rPr>
              <a:t>бюджет</a:t>
            </a:r>
            <a:endParaRPr sz="2000" dirty="0">
              <a:latin typeface="+mj-lt"/>
            </a:endParaRPr>
          </a:p>
          <a:p>
            <a:pPr algn="ctr">
              <a:lnSpc>
                <a:spcPts val="2865"/>
              </a:lnSpc>
            </a:pPr>
            <a:r>
              <a:rPr sz="2000" spc="65" dirty="0">
                <a:latin typeface="+mj-lt"/>
              </a:rPr>
              <a:t>МО</a:t>
            </a:r>
            <a:r>
              <a:rPr sz="2000" spc="-165" dirty="0">
                <a:latin typeface="+mj-lt"/>
              </a:rPr>
              <a:t> </a:t>
            </a:r>
            <a:r>
              <a:rPr sz="2000" spc="-145" dirty="0">
                <a:latin typeface="+mj-lt"/>
              </a:rPr>
              <a:t>«</a:t>
            </a:r>
            <a:r>
              <a:rPr spc="-145" dirty="0">
                <a:latin typeface="+mj-lt"/>
              </a:rPr>
              <a:t>Увинский</a:t>
            </a:r>
            <a:r>
              <a:rPr spc="-270" dirty="0">
                <a:latin typeface="+mj-lt"/>
              </a:rPr>
              <a:t> </a:t>
            </a:r>
            <a:r>
              <a:rPr sz="2000" spc="-85" dirty="0">
                <a:latin typeface="+mj-lt"/>
              </a:rPr>
              <a:t>район»</a:t>
            </a:r>
            <a:r>
              <a:rPr sz="2000" spc="-180" dirty="0">
                <a:latin typeface="+mj-lt"/>
              </a:rPr>
              <a:t> </a:t>
            </a:r>
            <a:r>
              <a:rPr sz="2000" spc="-100" dirty="0">
                <a:latin typeface="+mj-lt"/>
              </a:rPr>
              <a:t>в</a:t>
            </a:r>
            <a:r>
              <a:rPr sz="2000" spc="-165" dirty="0">
                <a:latin typeface="+mj-lt"/>
              </a:rPr>
              <a:t> </a:t>
            </a:r>
            <a:r>
              <a:rPr lang="ru-RU" sz="2000" spc="-160" dirty="0">
                <a:latin typeface="+mj-lt"/>
              </a:rPr>
              <a:t>2</a:t>
            </a:r>
            <a:r>
              <a:rPr lang="ru-RU" sz="2000" spc="-150" dirty="0" smtClean="0">
                <a:latin typeface="+mj-lt"/>
              </a:rPr>
              <a:t> </a:t>
            </a:r>
            <a:r>
              <a:rPr sz="2000" spc="-120" dirty="0" err="1" smtClean="0">
                <a:latin typeface="+mj-lt"/>
              </a:rPr>
              <a:t>квартале</a:t>
            </a:r>
            <a:r>
              <a:rPr sz="2000" spc="-180" dirty="0" smtClean="0">
                <a:latin typeface="+mj-lt"/>
              </a:rPr>
              <a:t> </a:t>
            </a:r>
            <a:r>
              <a:rPr lang="ru-RU" sz="2000" spc="-180" dirty="0" smtClean="0">
                <a:latin typeface="+mj-lt"/>
              </a:rPr>
              <a:t> </a:t>
            </a:r>
            <a:r>
              <a:rPr sz="2000" spc="-160" dirty="0" smtClean="0">
                <a:latin typeface="+mj-lt"/>
              </a:rPr>
              <a:t>20</a:t>
            </a:r>
            <a:r>
              <a:rPr lang="ru-RU" sz="2000" spc="-160" dirty="0" smtClean="0">
                <a:latin typeface="+mj-lt"/>
              </a:rPr>
              <a:t>22 </a:t>
            </a:r>
            <a:r>
              <a:rPr sz="2000" spc="-130" dirty="0" err="1" smtClean="0">
                <a:latin typeface="+mj-lt"/>
              </a:rPr>
              <a:t>года</a:t>
            </a:r>
            <a:endParaRPr sz="2000" dirty="0">
              <a:latin typeface="+mj-l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56259" y="1658111"/>
            <a:ext cx="3061716" cy="3319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50820" y="2785872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87141" y="2791714"/>
            <a:ext cx="83083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65,9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43712" y="2862072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79780" y="2869184"/>
            <a:ext cx="74263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34,1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5719" y="1495171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sng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301 957,3 </a:t>
            </a:r>
            <a:r>
              <a:rPr sz="1600" b="1" u="sng" spc="-8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00376" y="4026789"/>
            <a:ext cx="162242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8585" marR="99695" algn="ctr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latin typeface="+mj-lt"/>
                <a:cs typeface="Trebuchet MS"/>
              </a:rPr>
              <a:t>Без</a:t>
            </a:r>
            <a:r>
              <a:rPr sz="1600" b="1" spc="-90" dirty="0">
                <a:latin typeface="+mj-lt"/>
                <a:cs typeface="Trebuchet MS"/>
              </a:rPr>
              <a:t>в</a:t>
            </a:r>
            <a:r>
              <a:rPr sz="1600" b="1" spc="-55" dirty="0">
                <a:latin typeface="+mj-lt"/>
                <a:cs typeface="Trebuchet MS"/>
              </a:rPr>
              <a:t>о</a:t>
            </a:r>
            <a:r>
              <a:rPr sz="1600" b="1" spc="-80" dirty="0">
                <a:latin typeface="+mj-lt"/>
                <a:cs typeface="Trebuchet MS"/>
              </a:rPr>
              <a:t>зм</a:t>
            </a:r>
            <a:r>
              <a:rPr sz="1600" b="1" spc="-70" dirty="0">
                <a:latin typeface="+mj-lt"/>
                <a:cs typeface="Trebuchet MS"/>
              </a:rPr>
              <a:t>е</a:t>
            </a:r>
            <a:r>
              <a:rPr sz="1600" b="1" spc="-105" dirty="0">
                <a:latin typeface="+mj-lt"/>
                <a:cs typeface="Trebuchet MS"/>
              </a:rPr>
              <a:t>з</a:t>
            </a:r>
            <a:r>
              <a:rPr sz="1600" b="1" spc="-80" dirty="0">
                <a:latin typeface="+mj-lt"/>
                <a:cs typeface="Trebuchet MS"/>
              </a:rPr>
              <a:t>дн</a:t>
            </a:r>
            <a:r>
              <a:rPr sz="1600" b="1" spc="-70" dirty="0">
                <a:latin typeface="+mj-lt"/>
                <a:cs typeface="Trebuchet MS"/>
              </a:rPr>
              <a:t>ые  </a:t>
            </a:r>
            <a:r>
              <a:rPr sz="1600" b="1" spc="-105" dirty="0"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600" b="1" u="sng" spc="-135" dirty="0">
                <a:uFill>
                  <a:solidFill>
                    <a:srgbClr val="C0504D"/>
                  </a:solidFill>
                </a:uFill>
                <a:cs typeface="Trebuchet MS"/>
              </a:rPr>
              <a:t>583 535,2 </a:t>
            </a:r>
            <a:r>
              <a:rPr sz="1600" b="1" u="sng" spc="-125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sng" spc="-12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69854" y="3554729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0" y="1457198"/>
                </a:moveTo>
                <a:lnTo>
                  <a:pt x="2007512" y="1512095"/>
                </a:lnTo>
                <a:lnTo>
                  <a:pt x="1968284" y="1554241"/>
                </a:lnTo>
                <a:lnTo>
                  <a:pt x="1937677" y="1579552"/>
                </a:lnTo>
                <a:lnTo>
                  <a:pt x="1919929" y="1583944"/>
                </a:lnTo>
                <a:lnTo>
                  <a:pt x="984574" y="891032"/>
                </a:lnTo>
                <a:lnTo>
                  <a:pt x="966752" y="895496"/>
                </a:lnTo>
                <a:lnTo>
                  <a:pt x="936108" y="920845"/>
                </a:lnTo>
                <a:lnTo>
                  <a:pt x="896867" y="963005"/>
                </a:lnTo>
                <a:lnTo>
                  <a:pt x="853256" y="1017905"/>
                </a:lnTo>
                <a:lnTo>
                  <a:pt x="893077" y="960197"/>
                </a:lnTo>
                <a:lnTo>
                  <a:pt x="921979" y="910383"/>
                </a:lnTo>
                <a:lnTo>
                  <a:pt x="937285" y="873690"/>
                </a:lnTo>
                <a:lnTo>
                  <a:pt x="936314" y="855345"/>
                </a:lnTo>
                <a:lnTo>
                  <a:pt x="959" y="162433"/>
                </a:lnTo>
                <a:lnTo>
                  <a:pt x="0" y="144160"/>
                </a:lnTo>
                <a:lnTo>
                  <a:pt x="15304" y="107505"/>
                </a:lnTo>
                <a:lnTo>
                  <a:pt x="44200" y="57705"/>
                </a:lnTo>
                <a:lnTo>
                  <a:pt x="84017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13080" y="4853432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r>
              <a:rPr lang="ru-RU" sz="2000" b="1" spc="-120" dirty="0" smtClean="0">
                <a:latin typeface="+mj-lt"/>
                <a:cs typeface="Trebuchet MS"/>
              </a:rPr>
              <a:t> </a:t>
            </a:r>
            <a:r>
              <a:rPr lang="ru-RU" sz="2000" b="1" u="sng" spc="-16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885  492,5  </a:t>
            </a:r>
            <a:r>
              <a:rPr sz="2000" b="1" u="sng" spc="-150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2000" b="1" u="sng" spc="-150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2000" u="sng" dirty="0">
              <a:latin typeface="+mj-lt"/>
              <a:cs typeface="Trebuchet M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499944" y="1190926"/>
            <a:ext cx="4307078" cy="79001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494817" y="1183155"/>
            <a:ext cx="4307205" cy="790017"/>
          </a:xfrm>
          <a:custGeom>
            <a:avLst/>
            <a:gdLst/>
            <a:ahLst/>
            <a:cxnLst/>
            <a:rect l="l" t="t" r="r" b="b"/>
            <a:pathLst>
              <a:path w="4307205" h="936625">
                <a:moveTo>
                  <a:pt x="0" y="156083"/>
                </a:moveTo>
                <a:lnTo>
                  <a:pt x="7954" y="106736"/>
                </a:lnTo>
                <a:lnTo>
                  <a:pt x="30106" y="63889"/>
                </a:lnTo>
                <a:lnTo>
                  <a:pt x="63889" y="30106"/>
                </a:lnTo>
                <a:lnTo>
                  <a:pt x="106736" y="7954"/>
                </a:lnTo>
                <a:lnTo>
                  <a:pt x="156083" y="0"/>
                </a:lnTo>
                <a:lnTo>
                  <a:pt x="4150995" y="0"/>
                </a:lnTo>
                <a:lnTo>
                  <a:pt x="4200341" y="7954"/>
                </a:lnTo>
                <a:lnTo>
                  <a:pt x="4243188" y="30106"/>
                </a:lnTo>
                <a:lnTo>
                  <a:pt x="4276971" y="63889"/>
                </a:lnTo>
                <a:lnTo>
                  <a:pt x="4299123" y="106736"/>
                </a:lnTo>
                <a:lnTo>
                  <a:pt x="4307078" y="156083"/>
                </a:lnTo>
                <a:lnTo>
                  <a:pt x="4307078" y="780161"/>
                </a:lnTo>
                <a:lnTo>
                  <a:pt x="4299123" y="829445"/>
                </a:lnTo>
                <a:lnTo>
                  <a:pt x="4276971" y="872255"/>
                </a:lnTo>
                <a:lnTo>
                  <a:pt x="4243188" y="906019"/>
                </a:lnTo>
                <a:lnTo>
                  <a:pt x="4200341" y="928163"/>
                </a:lnTo>
                <a:lnTo>
                  <a:pt x="4150995" y="936116"/>
                </a:lnTo>
                <a:lnTo>
                  <a:pt x="156083" y="936116"/>
                </a:lnTo>
                <a:lnTo>
                  <a:pt x="106736" y="928163"/>
                </a:lnTo>
                <a:lnTo>
                  <a:pt x="63889" y="906019"/>
                </a:lnTo>
                <a:lnTo>
                  <a:pt x="30106" y="872255"/>
                </a:lnTo>
                <a:lnTo>
                  <a:pt x="7954" y="829445"/>
                </a:lnTo>
                <a:lnTo>
                  <a:pt x="0" y="780161"/>
                </a:lnTo>
                <a:lnTo>
                  <a:pt x="0" y="15608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708471" y="1252559"/>
            <a:ext cx="3969385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ДОТАЦИИ </a:t>
            </a:r>
            <a:r>
              <a:rPr sz="1400" b="1" spc="-75" dirty="0">
                <a:latin typeface="Trebuchet MS"/>
                <a:cs typeface="Trebuchet MS"/>
              </a:rPr>
              <a:t>бюджетам муниципальных </a:t>
            </a:r>
            <a:r>
              <a:rPr sz="1400" b="1" spc="-65" dirty="0">
                <a:latin typeface="Trebuchet MS"/>
                <a:cs typeface="Trebuchet MS"/>
              </a:rPr>
              <a:t>районов на  </a:t>
            </a:r>
            <a:r>
              <a:rPr sz="1400" b="1" spc="-70" dirty="0">
                <a:latin typeface="Trebuchet MS"/>
                <a:cs typeface="Trebuchet MS"/>
              </a:rPr>
              <a:t>выравнивание </a:t>
            </a:r>
            <a:r>
              <a:rPr sz="1400" b="1" spc="-80" dirty="0">
                <a:latin typeface="Trebuchet MS"/>
                <a:cs typeface="Trebuchet MS"/>
              </a:rPr>
              <a:t>бюджетной </a:t>
            </a:r>
            <a:r>
              <a:rPr sz="1400" b="1" spc="-95" dirty="0" err="1">
                <a:latin typeface="Trebuchet MS"/>
                <a:cs typeface="Trebuchet MS"/>
              </a:rPr>
              <a:t>обеспеченности</a:t>
            </a:r>
            <a:r>
              <a:rPr sz="1400" b="1" spc="229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endParaRPr lang="en-US" sz="1400" b="1" spc="229" dirty="0" smtClean="0">
              <a:uFill>
                <a:solidFill>
                  <a:srgbClr val="000000"/>
                </a:solidFill>
              </a:uFill>
              <a:latin typeface="Trebuchet MS"/>
              <a:cs typeface="Trebuchet MS"/>
            </a:endParaRPr>
          </a:p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24 690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527146" y="3474296"/>
            <a:ext cx="4311822" cy="5032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48407" y="3474296"/>
            <a:ext cx="4297033" cy="503747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4"/>
                </a:moveTo>
                <a:lnTo>
                  <a:pt x="6598" y="51381"/>
                </a:lnTo>
                <a:lnTo>
                  <a:pt x="24590" y="24653"/>
                </a:lnTo>
                <a:lnTo>
                  <a:pt x="51274" y="6617"/>
                </a:lnTo>
                <a:lnTo>
                  <a:pt x="83946" y="0"/>
                </a:lnTo>
                <a:lnTo>
                  <a:pt x="4223004" y="0"/>
                </a:lnTo>
                <a:lnTo>
                  <a:pt x="4255676" y="6617"/>
                </a:lnTo>
                <a:lnTo>
                  <a:pt x="4282360" y="24653"/>
                </a:lnTo>
                <a:lnTo>
                  <a:pt x="4300352" y="51381"/>
                </a:lnTo>
                <a:lnTo>
                  <a:pt x="4306950" y="84074"/>
                </a:lnTo>
                <a:lnTo>
                  <a:pt x="4306950" y="420115"/>
                </a:lnTo>
                <a:lnTo>
                  <a:pt x="4300352" y="452788"/>
                </a:lnTo>
                <a:lnTo>
                  <a:pt x="4282360" y="479472"/>
                </a:lnTo>
                <a:lnTo>
                  <a:pt x="4255676" y="497464"/>
                </a:lnTo>
                <a:lnTo>
                  <a:pt x="4223004" y="504063"/>
                </a:lnTo>
                <a:lnTo>
                  <a:pt x="83946" y="504063"/>
                </a:lnTo>
                <a:lnTo>
                  <a:pt x="51274" y="497464"/>
                </a:lnTo>
                <a:lnTo>
                  <a:pt x="24590" y="479472"/>
                </a:lnTo>
                <a:lnTo>
                  <a:pt x="6598" y="452788"/>
                </a:lnTo>
                <a:lnTo>
                  <a:pt x="0" y="420115"/>
                </a:lnTo>
                <a:lnTo>
                  <a:pt x="0" y="840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511217" y="3968228"/>
            <a:ext cx="4307078" cy="56057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529454" y="3968036"/>
            <a:ext cx="4307205" cy="560705"/>
          </a:xfrm>
          <a:custGeom>
            <a:avLst/>
            <a:gdLst/>
            <a:ahLst/>
            <a:cxnLst/>
            <a:rect l="l" t="t" r="r" b="b"/>
            <a:pathLst>
              <a:path w="4307205" h="560704">
                <a:moveTo>
                  <a:pt x="0" y="93471"/>
                </a:moveTo>
                <a:lnTo>
                  <a:pt x="7334" y="57114"/>
                </a:lnTo>
                <a:lnTo>
                  <a:pt x="27336" y="27400"/>
                </a:lnTo>
                <a:lnTo>
                  <a:pt x="57007" y="7354"/>
                </a:lnTo>
                <a:lnTo>
                  <a:pt x="93345" y="0"/>
                </a:lnTo>
                <a:lnTo>
                  <a:pt x="4213606" y="0"/>
                </a:lnTo>
                <a:lnTo>
                  <a:pt x="4249963" y="7354"/>
                </a:lnTo>
                <a:lnTo>
                  <a:pt x="4279677" y="27400"/>
                </a:lnTo>
                <a:lnTo>
                  <a:pt x="4299723" y="57114"/>
                </a:lnTo>
                <a:lnTo>
                  <a:pt x="4307078" y="93471"/>
                </a:lnTo>
                <a:lnTo>
                  <a:pt x="4307078" y="467105"/>
                </a:lnTo>
                <a:lnTo>
                  <a:pt x="4299723" y="503517"/>
                </a:lnTo>
                <a:lnTo>
                  <a:pt x="4279677" y="533225"/>
                </a:lnTo>
                <a:lnTo>
                  <a:pt x="4249963" y="553241"/>
                </a:lnTo>
                <a:lnTo>
                  <a:pt x="4213606" y="560577"/>
                </a:lnTo>
                <a:lnTo>
                  <a:pt x="93345" y="560577"/>
                </a:lnTo>
                <a:lnTo>
                  <a:pt x="57007" y="553241"/>
                </a:lnTo>
                <a:lnTo>
                  <a:pt x="27336" y="533225"/>
                </a:lnTo>
                <a:lnTo>
                  <a:pt x="7334" y="503517"/>
                </a:lnTo>
                <a:lnTo>
                  <a:pt x="0" y="467105"/>
                </a:lnTo>
                <a:lnTo>
                  <a:pt x="0" y="9347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824212" y="3537873"/>
            <a:ext cx="1566164" cy="97783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0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СУБСИДИИ</a:t>
            </a:r>
            <a:endParaRPr sz="1400" dirty="0">
              <a:latin typeface="Trebuchet MS"/>
              <a:cs typeface="Trebuchet MS"/>
            </a:endParaRPr>
          </a:p>
          <a:p>
            <a:pPr marL="4445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35 450,2 </a:t>
            </a: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830"/>
              </a:spcBef>
            </a:pPr>
            <a:r>
              <a:rPr sz="1400" b="1" spc="-80" dirty="0">
                <a:latin typeface="Trebuchet MS"/>
                <a:cs typeface="Trebuchet MS"/>
              </a:rPr>
              <a:t>СУБВЕНЦИИ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400" b="1" u="sng" spc="-114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409 176,7 </a:t>
            </a: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529454" y="4528805"/>
            <a:ext cx="4307078" cy="50406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527145" y="4528741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3"/>
                </a:moveTo>
                <a:lnTo>
                  <a:pt x="6600" y="51327"/>
                </a:lnTo>
                <a:lnTo>
                  <a:pt x="24606" y="24606"/>
                </a:lnTo>
                <a:lnTo>
                  <a:pt x="51327" y="6600"/>
                </a:lnTo>
                <a:lnTo>
                  <a:pt x="84074" y="0"/>
                </a:lnTo>
                <a:lnTo>
                  <a:pt x="4223004" y="0"/>
                </a:lnTo>
                <a:lnTo>
                  <a:pt x="4255750" y="6600"/>
                </a:lnTo>
                <a:lnTo>
                  <a:pt x="4282471" y="24606"/>
                </a:lnTo>
                <a:lnTo>
                  <a:pt x="4300477" y="51327"/>
                </a:lnTo>
                <a:lnTo>
                  <a:pt x="4307078" y="84073"/>
                </a:lnTo>
                <a:lnTo>
                  <a:pt x="4307078" y="420115"/>
                </a:lnTo>
                <a:lnTo>
                  <a:pt x="4300477" y="452788"/>
                </a:lnTo>
                <a:lnTo>
                  <a:pt x="4282471" y="479472"/>
                </a:lnTo>
                <a:lnTo>
                  <a:pt x="4255750" y="497464"/>
                </a:lnTo>
                <a:lnTo>
                  <a:pt x="4223004" y="504062"/>
                </a:lnTo>
                <a:lnTo>
                  <a:pt x="84074" y="504062"/>
                </a:lnTo>
                <a:lnTo>
                  <a:pt x="51327" y="497464"/>
                </a:lnTo>
                <a:lnTo>
                  <a:pt x="24606" y="479472"/>
                </a:lnTo>
                <a:lnTo>
                  <a:pt x="6600" y="452788"/>
                </a:lnTo>
                <a:lnTo>
                  <a:pt x="0" y="420115"/>
                </a:lnTo>
                <a:lnTo>
                  <a:pt x="0" y="8407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5270944" y="4554458"/>
            <a:ext cx="273685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9460" marR="5080" indent="-746760">
              <a:lnSpc>
                <a:spcPct val="100000"/>
              </a:lnSpc>
              <a:spcBef>
                <a:spcPts val="100"/>
              </a:spcBef>
            </a:pPr>
            <a:r>
              <a:rPr sz="1400" b="1" spc="-70" dirty="0">
                <a:latin typeface="Trebuchet MS"/>
                <a:cs typeface="Trebuchet MS"/>
              </a:rPr>
              <a:t>Иные </a:t>
            </a:r>
            <a:r>
              <a:rPr sz="1400" b="1" spc="-80" dirty="0">
                <a:latin typeface="Trebuchet MS"/>
                <a:cs typeface="Trebuchet MS"/>
              </a:rPr>
              <a:t>межбюджетные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100" dirty="0" err="1">
                <a:latin typeface="Trebuchet MS"/>
                <a:cs typeface="Trebuchet MS"/>
              </a:rPr>
              <a:t>трансферты</a:t>
            </a:r>
            <a:r>
              <a:rPr sz="1400" b="1" spc="-10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82 966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529454" y="5069014"/>
            <a:ext cx="4307078" cy="59258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518452" y="5032868"/>
            <a:ext cx="4307205" cy="593090"/>
          </a:xfrm>
          <a:custGeom>
            <a:avLst/>
            <a:gdLst/>
            <a:ahLst/>
            <a:cxnLst/>
            <a:rect l="l" t="t" r="r" b="b"/>
            <a:pathLst>
              <a:path w="4307205" h="593089">
                <a:moveTo>
                  <a:pt x="0" y="98806"/>
                </a:moveTo>
                <a:lnTo>
                  <a:pt x="7758" y="60328"/>
                </a:lnTo>
                <a:lnTo>
                  <a:pt x="28924" y="28924"/>
                </a:lnTo>
                <a:lnTo>
                  <a:pt x="60328" y="7758"/>
                </a:lnTo>
                <a:lnTo>
                  <a:pt x="98806" y="0"/>
                </a:lnTo>
                <a:lnTo>
                  <a:pt x="4208272" y="0"/>
                </a:lnTo>
                <a:lnTo>
                  <a:pt x="4246749" y="7758"/>
                </a:lnTo>
                <a:lnTo>
                  <a:pt x="4278153" y="28924"/>
                </a:lnTo>
                <a:lnTo>
                  <a:pt x="4299319" y="60328"/>
                </a:lnTo>
                <a:lnTo>
                  <a:pt x="4307078" y="98806"/>
                </a:lnTo>
                <a:lnTo>
                  <a:pt x="4307078" y="493775"/>
                </a:lnTo>
                <a:lnTo>
                  <a:pt x="4299319" y="532253"/>
                </a:lnTo>
                <a:lnTo>
                  <a:pt x="4278153" y="563657"/>
                </a:lnTo>
                <a:lnTo>
                  <a:pt x="4246749" y="584823"/>
                </a:lnTo>
                <a:lnTo>
                  <a:pt x="4208272" y="592582"/>
                </a:lnTo>
                <a:lnTo>
                  <a:pt x="98806" y="592582"/>
                </a:lnTo>
                <a:lnTo>
                  <a:pt x="60328" y="584823"/>
                </a:lnTo>
                <a:lnTo>
                  <a:pt x="28924" y="563657"/>
                </a:lnTo>
                <a:lnTo>
                  <a:pt x="7758" y="532253"/>
                </a:lnTo>
                <a:lnTo>
                  <a:pt x="0" y="493775"/>
                </a:lnTo>
                <a:lnTo>
                  <a:pt x="0" y="9880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179439" y="5103035"/>
            <a:ext cx="28936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2335" marR="5080" indent="-890269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Прочие безвозмездные</a:t>
            </a:r>
            <a:r>
              <a:rPr sz="1400" b="1" spc="-245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поступления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10 984,2</a:t>
            </a:r>
            <a:r>
              <a:rPr sz="1400" b="1" u="sng" spc="-9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491354" y="5625958"/>
            <a:ext cx="4306950" cy="93431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472685" y="5625991"/>
            <a:ext cx="4307205" cy="934719"/>
          </a:xfrm>
          <a:custGeom>
            <a:avLst/>
            <a:gdLst/>
            <a:ahLst/>
            <a:cxnLst/>
            <a:rect l="l" t="t" r="r" b="b"/>
            <a:pathLst>
              <a:path w="4307205" h="934720">
                <a:moveTo>
                  <a:pt x="0" y="155701"/>
                </a:moveTo>
                <a:lnTo>
                  <a:pt x="7939" y="106493"/>
                </a:lnTo>
                <a:lnTo>
                  <a:pt x="30045" y="63751"/>
                </a:lnTo>
                <a:lnTo>
                  <a:pt x="63751" y="30045"/>
                </a:lnTo>
                <a:lnTo>
                  <a:pt x="106493" y="7939"/>
                </a:lnTo>
                <a:lnTo>
                  <a:pt x="155701" y="0"/>
                </a:lnTo>
                <a:lnTo>
                  <a:pt x="4151248" y="0"/>
                </a:lnTo>
                <a:lnTo>
                  <a:pt x="4200457" y="7939"/>
                </a:lnTo>
                <a:lnTo>
                  <a:pt x="4243199" y="30045"/>
                </a:lnTo>
                <a:lnTo>
                  <a:pt x="4276905" y="63751"/>
                </a:lnTo>
                <a:lnTo>
                  <a:pt x="4299011" y="106493"/>
                </a:lnTo>
                <a:lnTo>
                  <a:pt x="4306950" y="155701"/>
                </a:lnTo>
                <a:lnTo>
                  <a:pt x="4306950" y="778586"/>
                </a:lnTo>
                <a:lnTo>
                  <a:pt x="4299011" y="827807"/>
                </a:lnTo>
                <a:lnTo>
                  <a:pt x="4276905" y="870556"/>
                </a:lnTo>
                <a:lnTo>
                  <a:pt x="4243199" y="904266"/>
                </a:lnTo>
                <a:lnTo>
                  <a:pt x="4200457" y="926374"/>
                </a:lnTo>
                <a:lnTo>
                  <a:pt x="4151248" y="934313"/>
                </a:lnTo>
                <a:lnTo>
                  <a:pt x="155701" y="934313"/>
                </a:lnTo>
                <a:lnTo>
                  <a:pt x="106493" y="926374"/>
                </a:lnTo>
                <a:lnTo>
                  <a:pt x="63751" y="904266"/>
                </a:lnTo>
                <a:lnTo>
                  <a:pt x="30045" y="870556"/>
                </a:lnTo>
                <a:lnTo>
                  <a:pt x="7939" y="827807"/>
                </a:lnTo>
                <a:lnTo>
                  <a:pt x="0" y="778586"/>
                </a:lnTo>
                <a:lnTo>
                  <a:pt x="0" y="15570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833105" y="5680796"/>
            <a:ext cx="3548379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Возврат </a:t>
            </a:r>
            <a:r>
              <a:rPr sz="1400" b="1" spc="-70" dirty="0">
                <a:latin typeface="Trebuchet MS"/>
                <a:cs typeface="Trebuchet MS"/>
              </a:rPr>
              <a:t>в </a:t>
            </a:r>
            <a:r>
              <a:rPr sz="1400" b="1" spc="-90" dirty="0">
                <a:latin typeface="Trebuchet MS"/>
                <a:cs typeface="Trebuchet MS"/>
              </a:rPr>
              <a:t>республиканский бюджет</a:t>
            </a:r>
            <a:r>
              <a:rPr sz="1400" b="1" spc="-290" dirty="0">
                <a:latin typeface="Trebuchet MS"/>
                <a:cs typeface="Trebuchet MS"/>
              </a:rPr>
              <a:t> </a:t>
            </a:r>
            <a:r>
              <a:rPr sz="1400" b="1" spc="-90" dirty="0">
                <a:latin typeface="Trebuchet MS"/>
                <a:cs typeface="Trebuchet MS"/>
              </a:rPr>
              <a:t>остатков  </a:t>
            </a:r>
            <a:r>
              <a:rPr sz="1400" b="1" spc="-100" dirty="0">
                <a:latin typeface="Trebuchet MS"/>
                <a:cs typeface="Trebuchet MS"/>
              </a:rPr>
              <a:t>субсидий, </a:t>
            </a:r>
            <a:r>
              <a:rPr sz="1400" b="1" spc="-85" dirty="0">
                <a:latin typeface="Trebuchet MS"/>
                <a:cs typeface="Trebuchet MS"/>
              </a:rPr>
              <a:t>субвенций </a:t>
            </a:r>
            <a:r>
              <a:rPr sz="1400" b="1" spc="-60" dirty="0">
                <a:latin typeface="Trebuchet MS"/>
                <a:cs typeface="Trebuchet MS"/>
              </a:rPr>
              <a:t>и </a:t>
            </a:r>
            <a:r>
              <a:rPr sz="1400" b="1" spc="-80" dirty="0">
                <a:latin typeface="Trebuchet MS"/>
                <a:cs typeface="Trebuchet MS"/>
              </a:rPr>
              <a:t>иных</a:t>
            </a:r>
            <a:r>
              <a:rPr sz="1400" b="1" spc="-254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межбюджетных  </a:t>
            </a:r>
            <a:r>
              <a:rPr sz="1400" b="1" spc="-100" dirty="0">
                <a:latin typeface="Trebuchet MS"/>
                <a:cs typeface="Trebuchet MS"/>
              </a:rPr>
              <a:t>трансфертов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400" b="1" u="sng" spc="-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(-)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6 331,2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499944" y="2032376"/>
            <a:ext cx="4314800" cy="86039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499944" y="1994222"/>
            <a:ext cx="4307206" cy="874962"/>
          </a:xfrm>
          <a:custGeom>
            <a:avLst/>
            <a:gdLst/>
            <a:ahLst/>
            <a:cxnLst/>
            <a:rect l="l" t="t" r="r" b="b"/>
            <a:pathLst>
              <a:path w="4307205" h="753744">
                <a:moveTo>
                  <a:pt x="0" y="125603"/>
                </a:moveTo>
                <a:lnTo>
                  <a:pt x="9872" y="76723"/>
                </a:lnTo>
                <a:lnTo>
                  <a:pt x="36782" y="36798"/>
                </a:lnTo>
                <a:lnTo>
                  <a:pt x="76670" y="9874"/>
                </a:lnTo>
                <a:lnTo>
                  <a:pt x="125475" y="0"/>
                </a:lnTo>
                <a:lnTo>
                  <a:pt x="4181475" y="0"/>
                </a:lnTo>
                <a:lnTo>
                  <a:pt x="4230354" y="9874"/>
                </a:lnTo>
                <a:lnTo>
                  <a:pt x="4270279" y="36798"/>
                </a:lnTo>
                <a:lnTo>
                  <a:pt x="4297203" y="76723"/>
                </a:lnTo>
                <a:lnTo>
                  <a:pt x="4307078" y="125603"/>
                </a:lnTo>
                <a:lnTo>
                  <a:pt x="4307078" y="627634"/>
                </a:lnTo>
                <a:lnTo>
                  <a:pt x="4297203" y="676513"/>
                </a:lnTo>
                <a:lnTo>
                  <a:pt x="4270279" y="716438"/>
                </a:lnTo>
                <a:lnTo>
                  <a:pt x="4230354" y="743362"/>
                </a:lnTo>
                <a:lnTo>
                  <a:pt x="4181475" y="753237"/>
                </a:lnTo>
                <a:lnTo>
                  <a:pt x="125475" y="753237"/>
                </a:lnTo>
                <a:lnTo>
                  <a:pt x="76670" y="743362"/>
                </a:lnTo>
                <a:lnTo>
                  <a:pt x="36782" y="716438"/>
                </a:lnTo>
                <a:lnTo>
                  <a:pt x="9872" y="676513"/>
                </a:lnTo>
                <a:lnTo>
                  <a:pt x="0" y="627634"/>
                </a:lnTo>
                <a:lnTo>
                  <a:pt x="0" y="12560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830889" y="2052813"/>
            <a:ext cx="3616960" cy="785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spc="-90" dirty="0">
                <a:latin typeface="Trebuchet MS"/>
                <a:cs typeface="Trebuchet MS"/>
              </a:rPr>
              <a:t>ДОТАЦИИ </a:t>
            </a:r>
            <a:r>
              <a:rPr sz="1200" b="1" spc="-65" dirty="0">
                <a:latin typeface="Trebuchet MS"/>
                <a:cs typeface="Trebuchet MS"/>
              </a:rPr>
              <a:t>бюджетам муниципальных </a:t>
            </a:r>
            <a:r>
              <a:rPr sz="1200" b="1" spc="-55" dirty="0">
                <a:latin typeface="Trebuchet MS"/>
                <a:cs typeface="Trebuchet MS"/>
              </a:rPr>
              <a:t>районов на  </a:t>
            </a:r>
            <a:r>
              <a:rPr sz="1200" b="1" spc="-70" dirty="0">
                <a:latin typeface="Trebuchet MS"/>
                <a:cs typeface="Trebuchet MS"/>
              </a:rPr>
              <a:t>поддержку </a:t>
            </a:r>
            <a:r>
              <a:rPr sz="1200" b="1" spc="-60" dirty="0">
                <a:latin typeface="Trebuchet MS"/>
                <a:cs typeface="Trebuchet MS"/>
              </a:rPr>
              <a:t>мер </a:t>
            </a:r>
            <a:r>
              <a:rPr sz="1200" b="1" spc="-55" dirty="0">
                <a:latin typeface="Trebuchet MS"/>
                <a:cs typeface="Trebuchet MS"/>
              </a:rPr>
              <a:t>по </a:t>
            </a:r>
            <a:r>
              <a:rPr sz="1200" b="1" spc="-75" dirty="0">
                <a:latin typeface="Trebuchet MS"/>
                <a:cs typeface="Trebuchet MS"/>
              </a:rPr>
              <a:t>обеспечению</a:t>
            </a:r>
            <a:r>
              <a:rPr sz="1200" b="1" spc="-160" dirty="0">
                <a:latin typeface="Trebuchet MS"/>
                <a:cs typeface="Trebuchet MS"/>
              </a:rPr>
              <a:t> </a:t>
            </a:r>
            <a:r>
              <a:rPr sz="1200" b="1" spc="-75" dirty="0">
                <a:latin typeface="Trebuchet MS"/>
                <a:cs typeface="Trebuchet MS"/>
              </a:rPr>
              <a:t>сбалансированности  бюджетов</a:t>
            </a:r>
            <a:endParaRPr sz="1200" dirty="0">
              <a:latin typeface="Trebuchet MS"/>
              <a:cs typeface="Trebuchet MS"/>
            </a:endParaRPr>
          </a:p>
          <a:p>
            <a:pPr marL="3175" algn="ctr">
              <a:lnSpc>
                <a:spcPts val="1660"/>
              </a:lnSpc>
            </a:pPr>
            <a:r>
              <a:rPr lang="ru-RU"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2 6 099,3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548408" y="2890697"/>
            <a:ext cx="4258742" cy="5835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Прочие дотации</a:t>
            </a: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</a:rPr>
              <a:t>500 </a:t>
            </a:r>
            <a:r>
              <a:rPr lang="ru-RU" sz="1400" b="1" u="sng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b="1" u="sng" dirty="0" smtClean="0">
                <a:solidFill>
                  <a:schemeClr val="tx1"/>
                </a:solidFill>
              </a:rPr>
              <a:t>.</a:t>
            </a:r>
            <a:endParaRPr lang="ru-RU" sz="1400" b="1" u="sn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9690" algn="ctr">
              <a:lnSpc>
                <a:spcPct val="100000"/>
              </a:lnSpc>
              <a:spcBef>
                <a:spcPts val="100"/>
              </a:spcBef>
            </a:pPr>
            <a:r>
              <a:rPr spc="-165" dirty="0">
                <a:latin typeface="+mn-lt"/>
              </a:rPr>
              <a:t>Структура </a:t>
            </a:r>
            <a:r>
              <a:rPr spc="-150" dirty="0">
                <a:latin typeface="+mn-lt"/>
              </a:rPr>
              <a:t>расходов</a:t>
            </a:r>
            <a:r>
              <a:rPr spc="-240" dirty="0">
                <a:latin typeface="+mn-lt"/>
              </a:rPr>
              <a:t> </a:t>
            </a:r>
            <a:r>
              <a:rPr spc="-145" dirty="0">
                <a:latin typeface="+mn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n-lt"/>
              </a:rPr>
              <a:t>МО</a:t>
            </a:r>
            <a:r>
              <a:rPr spc="-420" dirty="0">
                <a:latin typeface="+mn-lt"/>
              </a:rPr>
              <a:t> </a:t>
            </a:r>
            <a:r>
              <a:rPr spc="-145" dirty="0">
                <a:latin typeface="+mn-lt"/>
              </a:rPr>
              <a:t>«Увинский </a:t>
            </a:r>
            <a:r>
              <a:rPr spc="-110" dirty="0">
                <a:latin typeface="+mn-lt"/>
              </a:rPr>
              <a:t>район» </a:t>
            </a:r>
            <a:r>
              <a:rPr spc="-125" dirty="0">
                <a:latin typeface="+mn-lt"/>
              </a:rPr>
              <a:t>в </a:t>
            </a:r>
            <a:r>
              <a:rPr lang="ru-RU" spc="-190" dirty="0">
                <a:latin typeface="+mn-lt"/>
              </a:rPr>
              <a:t>2</a:t>
            </a:r>
            <a:r>
              <a:rPr spc="-190" dirty="0" smtClean="0">
                <a:latin typeface="+mn-lt"/>
              </a:rPr>
              <a:t> </a:t>
            </a:r>
            <a:r>
              <a:rPr lang="ru-RU" spc="-190" dirty="0" smtClean="0">
                <a:latin typeface="+mn-lt"/>
              </a:rPr>
              <a:t> </a:t>
            </a:r>
            <a:r>
              <a:rPr spc="-145" dirty="0" err="1" smtClean="0">
                <a:latin typeface="+mn-lt"/>
              </a:rPr>
              <a:t>квартале</a:t>
            </a:r>
            <a:r>
              <a:rPr spc="-145" dirty="0" smtClean="0">
                <a:latin typeface="+mn-lt"/>
              </a:rPr>
              <a:t> </a:t>
            </a:r>
            <a:r>
              <a:rPr lang="ru-RU" spc="-145" dirty="0" smtClean="0">
                <a:latin typeface="+mn-lt"/>
              </a:rPr>
              <a:t> </a:t>
            </a:r>
            <a:r>
              <a:rPr spc="-195" dirty="0" smtClean="0">
                <a:latin typeface="+mn-lt"/>
              </a:rPr>
              <a:t>20</a:t>
            </a:r>
            <a:r>
              <a:rPr lang="ru-RU" spc="-195" dirty="0" smtClean="0">
                <a:latin typeface="+mn-lt"/>
              </a:rPr>
              <a:t>22  </a:t>
            </a:r>
            <a:r>
              <a:rPr spc="-160" dirty="0" err="1" smtClean="0">
                <a:latin typeface="+mn-lt"/>
              </a:rPr>
              <a:t>года</a:t>
            </a:r>
            <a:endParaRPr spc="-160" dirty="0">
              <a:latin typeface="+mn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6588" y="3085845"/>
            <a:ext cx="2018664" cy="9367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5134" marR="382905" indent="-55880" algn="ctr">
              <a:lnSpc>
                <a:spcPct val="100000"/>
              </a:lnSpc>
              <a:spcBef>
                <a:spcPts val="105"/>
              </a:spcBef>
            </a:pPr>
            <a:r>
              <a:rPr sz="2000" b="1" spc="-155" dirty="0">
                <a:latin typeface="Trebuchet MS"/>
                <a:cs typeface="Trebuchet MS"/>
              </a:rPr>
              <a:t>ВСЕГО  </a:t>
            </a:r>
            <a:r>
              <a:rPr sz="2000" b="1" spc="-225" dirty="0">
                <a:latin typeface="Trebuchet MS"/>
                <a:cs typeface="Trebuchet MS"/>
              </a:rPr>
              <a:t>Р</a:t>
            </a:r>
            <a:r>
              <a:rPr sz="2000" b="1" spc="-130" dirty="0">
                <a:latin typeface="Trebuchet MS"/>
                <a:cs typeface="Trebuchet MS"/>
              </a:rPr>
              <a:t>А</a:t>
            </a:r>
            <a:r>
              <a:rPr sz="2000" b="1" spc="-150" dirty="0">
                <a:latin typeface="Trebuchet MS"/>
                <a:cs typeface="Trebuchet MS"/>
              </a:rPr>
              <a:t>С</a:t>
            </a:r>
            <a:r>
              <a:rPr sz="2000" b="1" spc="-210" dirty="0">
                <a:latin typeface="Trebuchet MS"/>
                <a:cs typeface="Trebuchet MS"/>
              </a:rPr>
              <a:t>Х</a:t>
            </a:r>
            <a:r>
              <a:rPr sz="2000" b="1" spc="-105" dirty="0">
                <a:latin typeface="Trebuchet MS"/>
                <a:cs typeface="Trebuchet MS"/>
              </a:rPr>
              <a:t>О</a:t>
            </a:r>
            <a:r>
              <a:rPr sz="2000" b="1" spc="-150" dirty="0">
                <a:latin typeface="Trebuchet MS"/>
                <a:cs typeface="Trebuchet MS"/>
              </a:rPr>
              <a:t>Д</a:t>
            </a:r>
            <a:r>
              <a:rPr sz="2000" b="1" spc="-70" dirty="0">
                <a:latin typeface="Trebuchet MS"/>
                <a:cs typeface="Trebuchet MS"/>
              </a:rPr>
              <a:t>ОВ</a:t>
            </a:r>
            <a:endParaRPr sz="20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2000" b="1" u="sng" spc="-15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862 231 </a:t>
            </a:r>
            <a:r>
              <a:rPr sz="2000" b="1" u="sng" spc="-24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-15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2000" u="sng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4980" y="4306951"/>
            <a:ext cx="184023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7975" marR="297815" indent="-2540" algn="ctr">
              <a:lnSpc>
                <a:spcPct val="100000"/>
              </a:lnSpc>
              <a:spcBef>
                <a:spcPts val="100"/>
              </a:spcBef>
            </a:pPr>
            <a:r>
              <a:rPr sz="1800" b="1" spc="-155" dirty="0">
                <a:latin typeface="Trebuchet MS"/>
                <a:cs typeface="Trebuchet MS"/>
              </a:rPr>
              <a:t>(Темп </a:t>
            </a:r>
            <a:r>
              <a:rPr sz="1800" b="1" spc="-114" dirty="0">
                <a:latin typeface="Trebuchet MS"/>
                <a:cs typeface="Trebuchet MS"/>
              </a:rPr>
              <a:t>роста  </a:t>
            </a:r>
            <a:r>
              <a:rPr sz="1800" b="1" spc="-95" dirty="0">
                <a:latin typeface="Trebuchet MS"/>
                <a:cs typeface="Trebuchet MS"/>
              </a:rPr>
              <a:t>к </a:t>
            </a:r>
            <a:r>
              <a:rPr sz="1800" b="1" spc="-145" dirty="0">
                <a:latin typeface="Trebuchet MS"/>
                <a:cs typeface="Trebuchet MS"/>
              </a:rPr>
              <a:t>1</a:t>
            </a:r>
            <a:r>
              <a:rPr sz="1800" b="1" spc="-235" dirty="0">
                <a:latin typeface="Trebuchet MS"/>
                <a:cs typeface="Trebuchet MS"/>
              </a:rPr>
              <a:t> </a:t>
            </a:r>
            <a:r>
              <a:rPr sz="1800" b="1" spc="-110" dirty="0">
                <a:latin typeface="Trebuchet MS"/>
                <a:cs typeface="Trebuchet MS"/>
              </a:rPr>
              <a:t>кварталу</a:t>
            </a:r>
            <a:endParaRPr sz="18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800" b="1" spc="-145" dirty="0" smtClean="0">
                <a:latin typeface="Trebuchet MS"/>
                <a:cs typeface="Trebuchet MS"/>
              </a:rPr>
              <a:t>20</a:t>
            </a:r>
            <a:r>
              <a:rPr lang="ru-RU" sz="1800" b="1" spc="-145" dirty="0" smtClean="0">
                <a:latin typeface="Trebuchet MS"/>
                <a:cs typeface="Trebuchet MS"/>
              </a:rPr>
              <a:t>21</a:t>
            </a:r>
            <a:r>
              <a:rPr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-120" dirty="0">
                <a:latin typeface="Trebuchet MS"/>
                <a:cs typeface="Trebuchet MS"/>
              </a:rPr>
              <a:t>года </a:t>
            </a:r>
            <a:r>
              <a:rPr sz="1800" b="1" spc="235" dirty="0">
                <a:latin typeface="Trebuchet MS"/>
                <a:cs typeface="Trebuchet MS"/>
              </a:rPr>
              <a:t>–</a:t>
            </a:r>
            <a:r>
              <a:rPr sz="1800" b="1" spc="-180" dirty="0">
                <a:latin typeface="Trebuchet MS"/>
                <a:cs typeface="Trebuchet MS"/>
              </a:rPr>
              <a:t> </a:t>
            </a:r>
            <a:r>
              <a:rPr sz="1800" b="1" spc="-145" dirty="0" smtClean="0">
                <a:latin typeface="Trebuchet MS"/>
                <a:cs typeface="Trebuchet MS"/>
              </a:rPr>
              <a:t>1</a:t>
            </a:r>
            <a:r>
              <a:rPr lang="ru-RU" b="1" spc="-145" dirty="0" smtClean="0">
                <a:latin typeface="Trebuchet MS"/>
                <a:cs typeface="Trebuchet MS"/>
              </a:rPr>
              <a:t>17</a:t>
            </a:r>
            <a:r>
              <a:rPr sz="1800" b="1" spc="-15" dirty="0" smtClean="0">
                <a:latin typeface="Trebuchet MS"/>
                <a:cs typeface="Trebuchet MS"/>
              </a:rPr>
              <a:t>%)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11729" y="1484757"/>
            <a:ext cx="576580" cy="4782820"/>
          </a:xfrm>
          <a:custGeom>
            <a:avLst/>
            <a:gdLst/>
            <a:ahLst/>
            <a:cxnLst/>
            <a:rect l="l" t="t" r="r" b="b"/>
            <a:pathLst>
              <a:path w="576580" h="4782820">
                <a:moveTo>
                  <a:pt x="576071" y="4782248"/>
                </a:moveTo>
                <a:lnTo>
                  <a:pt x="499526" y="4780533"/>
                </a:lnTo>
                <a:lnTo>
                  <a:pt x="430727" y="4775692"/>
                </a:lnTo>
                <a:lnTo>
                  <a:pt x="372427" y="4768184"/>
                </a:lnTo>
                <a:lnTo>
                  <a:pt x="327377" y="4758468"/>
                </a:lnTo>
                <a:lnTo>
                  <a:pt x="288036" y="4734242"/>
                </a:lnTo>
                <a:lnTo>
                  <a:pt x="288036" y="2439161"/>
                </a:lnTo>
                <a:lnTo>
                  <a:pt x="277750" y="2426389"/>
                </a:lnTo>
                <a:lnTo>
                  <a:pt x="203692" y="2405205"/>
                </a:lnTo>
                <a:lnTo>
                  <a:pt x="145400" y="2397703"/>
                </a:lnTo>
                <a:lnTo>
                  <a:pt x="76589" y="2392868"/>
                </a:lnTo>
                <a:lnTo>
                  <a:pt x="0" y="2391155"/>
                </a:lnTo>
                <a:lnTo>
                  <a:pt x="76589" y="2389443"/>
                </a:lnTo>
                <a:lnTo>
                  <a:pt x="145400" y="2384608"/>
                </a:lnTo>
                <a:lnTo>
                  <a:pt x="203692" y="2377106"/>
                </a:lnTo>
                <a:lnTo>
                  <a:pt x="248722" y="2367392"/>
                </a:lnTo>
                <a:lnTo>
                  <a:pt x="288036" y="2343149"/>
                </a:lnTo>
                <a:lnTo>
                  <a:pt x="288036" y="48005"/>
                </a:lnTo>
                <a:lnTo>
                  <a:pt x="298330" y="35233"/>
                </a:lnTo>
                <a:lnTo>
                  <a:pt x="327377" y="23763"/>
                </a:lnTo>
                <a:lnTo>
                  <a:pt x="372427" y="14049"/>
                </a:lnTo>
                <a:lnTo>
                  <a:pt x="430727" y="6547"/>
                </a:lnTo>
                <a:lnTo>
                  <a:pt x="499526" y="1712"/>
                </a:lnTo>
                <a:lnTo>
                  <a:pt x="576071" y="0"/>
                </a:lnTo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63823" y="2639567"/>
            <a:ext cx="3433572" cy="25176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31820" y="1484757"/>
            <a:ext cx="2160270" cy="10801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31820" y="1484757"/>
            <a:ext cx="2160270" cy="1080135"/>
          </a:xfrm>
          <a:custGeom>
            <a:avLst/>
            <a:gdLst/>
            <a:ahLst/>
            <a:cxnLst/>
            <a:rect l="l" t="t" r="r" b="b"/>
            <a:pathLst>
              <a:path w="2160270" h="1080135">
                <a:moveTo>
                  <a:pt x="0" y="180085"/>
                </a:moveTo>
                <a:lnTo>
                  <a:pt x="6434" y="132218"/>
                </a:lnTo>
                <a:lnTo>
                  <a:pt x="24590" y="89201"/>
                </a:lnTo>
                <a:lnTo>
                  <a:pt x="52752" y="52752"/>
                </a:lnTo>
                <a:lnTo>
                  <a:pt x="89201" y="24590"/>
                </a:lnTo>
                <a:lnTo>
                  <a:pt x="132218" y="6434"/>
                </a:lnTo>
                <a:lnTo>
                  <a:pt x="180085" y="0"/>
                </a:lnTo>
                <a:lnTo>
                  <a:pt x="1980183" y="0"/>
                </a:lnTo>
                <a:lnTo>
                  <a:pt x="2028051" y="6434"/>
                </a:lnTo>
                <a:lnTo>
                  <a:pt x="2071068" y="24590"/>
                </a:lnTo>
                <a:lnTo>
                  <a:pt x="2107517" y="52752"/>
                </a:lnTo>
                <a:lnTo>
                  <a:pt x="2135679" y="89201"/>
                </a:lnTo>
                <a:lnTo>
                  <a:pt x="2153835" y="132218"/>
                </a:lnTo>
                <a:lnTo>
                  <a:pt x="2160270" y="180085"/>
                </a:lnTo>
                <a:lnTo>
                  <a:pt x="2160270" y="900176"/>
                </a:lnTo>
                <a:lnTo>
                  <a:pt x="2153835" y="947990"/>
                </a:lnTo>
                <a:lnTo>
                  <a:pt x="2135679" y="990971"/>
                </a:lnTo>
                <a:lnTo>
                  <a:pt x="2107517" y="1027398"/>
                </a:lnTo>
                <a:lnTo>
                  <a:pt x="2071068" y="1055548"/>
                </a:lnTo>
                <a:lnTo>
                  <a:pt x="2028051" y="1073701"/>
                </a:lnTo>
                <a:lnTo>
                  <a:pt x="1980183" y="1080134"/>
                </a:lnTo>
                <a:lnTo>
                  <a:pt x="180085" y="1080134"/>
                </a:lnTo>
                <a:lnTo>
                  <a:pt x="132218" y="1073701"/>
                </a:lnTo>
                <a:lnTo>
                  <a:pt x="89201" y="1055548"/>
                </a:lnTo>
                <a:lnTo>
                  <a:pt x="52752" y="1027398"/>
                </a:lnTo>
                <a:lnTo>
                  <a:pt x="24590" y="990971"/>
                </a:lnTo>
                <a:lnTo>
                  <a:pt x="6434" y="947990"/>
                </a:lnTo>
                <a:lnTo>
                  <a:pt x="0" y="900176"/>
                </a:lnTo>
                <a:lnTo>
                  <a:pt x="0" y="18008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508375" y="2627617"/>
            <a:ext cx="86423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18745">
              <a:lnSpc>
                <a:spcPct val="100000"/>
              </a:lnSpc>
              <a:spcBef>
                <a:spcPts val="245"/>
              </a:spcBef>
            </a:pPr>
            <a:r>
              <a:rPr lang="ru-RU" b="1" spc="-160" dirty="0" smtClean="0">
                <a:latin typeface="Trebuchet MS"/>
                <a:cs typeface="Trebuchet MS"/>
              </a:rPr>
              <a:t>79,8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436108" y="1484757"/>
            <a:ext cx="3357498" cy="92519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6108" y="1484757"/>
            <a:ext cx="3357879" cy="925194"/>
          </a:xfrm>
          <a:custGeom>
            <a:avLst/>
            <a:gdLst/>
            <a:ahLst/>
            <a:cxnLst/>
            <a:rect l="l" t="t" r="r" b="b"/>
            <a:pathLst>
              <a:path w="3357879" h="925194">
                <a:moveTo>
                  <a:pt x="0" y="154177"/>
                </a:moveTo>
                <a:lnTo>
                  <a:pt x="7853" y="105468"/>
                </a:lnTo>
                <a:lnTo>
                  <a:pt x="29728" y="63148"/>
                </a:lnTo>
                <a:lnTo>
                  <a:pt x="63093" y="29764"/>
                </a:lnTo>
                <a:lnTo>
                  <a:pt x="105420" y="7865"/>
                </a:lnTo>
                <a:lnTo>
                  <a:pt x="154177" y="0"/>
                </a:lnTo>
                <a:lnTo>
                  <a:pt x="3203320" y="0"/>
                </a:lnTo>
                <a:lnTo>
                  <a:pt x="3252030" y="7865"/>
                </a:lnTo>
                <a:lnTo>
                  <a:pt x="3294350" y="29764"/>
                </a:lnTo>
                <a:lnTo>
                  <a:pt x="3327734" y="63148"/>
                </a:lnTo>
                <a:lnTo>
                  <a:pt x="3349633" y="105468"/>
                </a:lnTo>
                <a:lnTo>
                  <a:pt x="3357498" y="154177"/>
                </a:lnTo>
                <a:lnTo>
                  <a:pt x="3357498" y="770889"/>
                </a:lnTo>
                <a:lnTo>
                  <a:pt x="3349633" y="819661"/>
                </a:lnTo>
                <a:lnTo>
                  <a:pt x="3327734" y="862019"/>
                </a:lnTo>
                <a:lnTo>
                  <a:pt x="3294350" y="895422"/>
                </a:lnTo>
                <a:lnTo>
                  <a:pt x="3252030" y="917328"/>
                </a:lnTo>
                <a:lnTo>
                  <a:pt x="3203320" y="925194"/>
                </a:lnTo>
                <a:lnTo>
                  <a:pt x="154177" y="925194"/>
                </a:lnTo>
                <a:lnTo>
                  <a:pt x="105420" y="917328"/>
                </a:lnTo>
                <a:lnTo>
                  <a:pt x="63093" y="895422"/>
                </a:lnTo>
                <a:lnTo>
                  <a:pt x="29728" y="862019"/>
                </a:lnTo>
                <a:lnTo>
                  <a:pt x="7853" y="819661"/>
                </a:lnTo>
                <a:lnTo>
                  <a:pt x="0" y="770889"/>
                </a:lnTo>
                <a:lnTo>
                  <a:pt x="0" y="15417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059423" y="2492870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8,8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796153" y="4970907"/>
            <a:ext cx="2592324" cy="116959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96153" y="4970907"/>
            <a:ext cx="2592705" cy="1169670"/>
          </a:xfrm>
          <a:custGeom>
            <a:avLst/>
            <a:gdLst/>
            <a:ahLst/>
            <a:cxnLst/>
            <a:rect l="l" t="t" r="r" b="b"/>
            <a:pathLst>
              <a:path w="2592704" h="1169670">
                <a:moveTo>
                  <a:pt x="0" y="194945"/>
                </a:moveTo>
                <a:lnTo>
                  <a:pt x="5147" y="150236"/>
                </a:lnTo>
                <a:lnTo>
                  <a:pt x="19809" y="109199"/>
                </a:lnTo>
                <a:lnTo>
                  <a:pt x="42817" y="73003"/>
                </a:lnTo>
                <a:lnTo>
                  <a:pt x="73003" y="42817"/>
                </a:lnTo>
                <a:lnTo>
                  <a:pt x="109199" y="19809"/>
                </a:lnTo>
                <a:lnTo>
                  <a:pt x="150236" y="5147"/>
                </a:lnTo>
                <a:lnTo>
                  <a:pt x="194945" y="0"/>
                </a:lnTo>
                <a:lnTo>
                  <a:pt x="2397379" y="0"/>
                </a:lnTo>
                <a:lnTo>
                  <a:pt x="2442047" y="5147"/>
                </a:lnTo>
                <a:lnTo>
                  <a:pt x="2483068" y="19809"/>
                </a:lnTo>
                <a:lnTo>
                  <a:pt x="2519266" y="42817"/>
                </a:lnTo>
                <a:lnTo>
                  <a:pt x="2549466" y="73003"/>
                </a:lnTo>
                <a:lnTo>
                  <a:pt x="2572492" y="109199"/>
                </a:lnTo>
                <a:lnTo>
                  <a:pt x="2587170" y="150236"/>
                </a:lnTo>
                <a:lnTo>
                  <a:pt x="2592324" y="194945"/>
                </a:lnTo>
                <a:lnTo>
                  <a:pt x="2592324" y="974648"/>
                </a:lnTo>
                <a:lnTo>
                  <a:pt x="2587170" y="1019345"/>
                </a:lnTo>
                <a:lnTo>
                  <a:pt x="2572492" y="1060377"/>
                </a:lnTo>
                <a:lnTo>
                  <a:pt x="2549466" y="1096573"/>
                </a:lnTo>
                <a:lnTo>
                  <a:pt x="2519266" y="1126764"/>
                </a:lnTo>
                <a:lnTo>
                  <a:pt x="2483068" y="1149778"/>
                </a:lnTo>
                <a:lnTo>
                  <a:pt x="2442047" y="1164444"/>
                </a:lnTo>
                <a:lnTo>
                  <a:pt x="2397379" y="1169593"/>
                </a:lnTo>
                <a:lnTo>
                  <a:pt x="194945" y="1169593"/>
                </a:lnTo>
                <a:lnTo>
                  <a:pt x="150236" y="1164444"/>
                </a:lnTo>
                <a:lnTo>
                  <a:pt x="109199" y="1149778"/>
                </a:lnTo>
                <a:lnTo>
                  <a:pt x="73003" y="1126764"/>
                </a:lnTo>
                <a:lnTo>
                  <a:pt x="42817" y="1096573"/>
                </a:lnTo>
                <a:lnTo>
                  <a:pt x="19809" y="1060377"/>
                </a:lnTo>
                <a:lnTo>
                  <a:pt x="5147" y="1019345"/>
                </a:lnTo>
                <a:lnTo>
                  <a:pt x="0" y="974648"/>
                </a:lnTo>
                <a:lnTo>
                  <a:pt x="0" y="19494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796153" y="4571860"/>
            <a:ext cx="932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212725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11,2 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475101" y="4941189"/>
            <a:ext cx="1864868" cy="119931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475101" y="4941189"/>
            <a:ext cx="1864995" cy="1199515"/>
          </a:xfrm>
          <a:custGeom>
            <a:avLst/>
            <a:gdLst/>
            <a:ahLst/>
            <a:cxnLst/>
            <a:rect l="l" t="t" r="r" b="b"/>
            <a:pathLst>
              <a:path w="1864995" h="1199514">
                <a:moveTo>
                  <a:pt x="0" y="199898"/>
                </a:moveTo>
                <a:lnTo>
                  <a:pt x="5281" y="154075"/>
                </a:lnTo>
                <a:lnTo>
                  <a:pt x="20324" y="112004"/>
                </a:lnTo>
                <a:lnTo>
                  <a:pt x="43927" y="74887"/>
                </a:lnTo>
                <a:lnTo>
                  <a:pt x="74887" y="43927"/>
                </a:lnTo>
                <a:lnTo>
                  <a:pt x="112004" y="20324"/>
                </a:lnTo>
                <a:lnTo>
                  <a:pt x="154075" y="5281"/>
                </a:lnTo>
                <a:lnTo>
                  <a:pt x="199898" y="0"/>
                </a:lnTo>
                <a:lnTo>
                  <a:pt x="1664970" y="0"/>
                </a:lnTo>
                <a:lnTo>
                  <a:pt x="1710792" y="5281"/>
                </a:lnTo>
                <a:lnTo>
                  <a:pt x="1752863" y="20324"/>
                </a:lnTo>
                <a:lnTo>
                  <a:pt x="1789980" y="43927"/>
                </a:lnTo>
                <a:lnTo>
                  <a:pt x="1820940" y="74887"/>
                </a:lnTo>
                <a:lnTo>
                  <a:pt x="1844543" y="112004"/>
                </a:lnTo>
                <a:lnTo>
                  <a:pt x="1859586" y="154075"/>
                </a:lnTo>
                <a:lnTo>
                  <a:pt x="1864868" y="199898"/>
                </a:lnTo>
                <a:lnTo>
                  <a:pt x="1864868" y="999413"/>
                </a:lnTo>
                <a:lnTo>
                  <a:pt x="1859586" y="1045248"/>
                </a:lnTo>
                <a:lnTo>
                  <a:pt x="1844543" y="1087324"/>
                </a:lnTo>
                <a:lnTo>
                  <a:pt x="1820940" y="1124440"/>
                </a:lnTo>
                <a:lnTo>
                  <a:pt x="1789980" y="1155396"/>
                </a:lnTo>
                <a:lnTo>
                  <a:pt x="1752863" y="1178994"/>
                </a:lnTo>
                <a:lnTo>
                  <a:pt x="1710792" y="1194032"/>
                </a:lnTo>
                <a:lnTo>
                  <a:pt x="1664970" y="1199311"/>
                </a:lnTo>
                <a:lnTo>
                  <a:pt x="199898" y="1199311"/>
                </a:lnTo>
                <a:lnTo>
                  <a:pt x="154075" y="1194032"/>
                </a:lnTo>
                <a:lnTo>
                  <a:pt x="112004" y="1178994"/>
                </a:lnTo>
                <a:lnTo>
                  <a:pt x="74887" y="1155396"/>
                </a:lnTo>
                <a:lnTo>
                  <a:pt x="43927" y="1124440"/>
                </a:lnTo>
                <a:lnTo>
                  <a:pt x="20324" y="1087324"/>
                </a:lnTo>
                <a:lnTo>
                  <a:pt x="5281" y="1045248"/>
                </a:lnTo>
                <a:lnTo>
                  <a:pt x="0" y="999413"/>
                </a:lnTo>
                <a:lnTo>
                  <a:pt x="0" y="19989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83964" y="4509122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sz="1800" b="1" spc="-165" dirty="0" smtClean="0">
                <a:latin typeface="Trebuchet MS"/>
                <a:cs typeface="Trebuchet MS"/>
              </a:rPr>
              <a:t>0,</a:t>
            </a:r>
            <a:r>
              <a:rPr lang="ru-RU" b="1" spc="-165" dirty="0" smtClean="0">
                <a:latin typeface="Trebuchet MS"/>
                <a:cs typeface="Trebuchet MS"/>
              </a:rPr>
              <a:t>2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63544" y="1680210"/>
            <a:ext cx="1497330" cy="836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9230" marR="1828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РАСХОДЫ  </a:t>
            </a:r>
            <a:r>
              <a:rPr sz="1400" b="1" spc="-75" dirty="0">
                <a:latin typeface="Trebuchet MS"/>
                <a:cs typeface="Trebuchet MS"/>
              </a:rPr>
              <a:t>СОЦИАЛ</a:t>
            </a:r>
            <a:r>
              <a:rPr sz="1400" b="1" spc="-55" dirty="0">
                <a:latin typeface="Trebuchet MS"/>
                <a:cs typeface="Trebuchet MS"/>
              </a:rPr>
              <a:t>Ь</a:t>
            </a:r>
            <a:r>
              <a:rPr sz="1400" b="1" spc="-70" dirty="0">
                <a:latin typeface="Trebuchet MS"/>
                <a:cs typeface="Trebuchet MS"/>
              </a:rPr>
              <a:t>НОЙ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510"/>
              </a:lnSpc>
            </a:pPr>
            <a:r>
              <a:rPr sz="1400" b="1" spc="-55" dirty="0">
                <a:latin typeface="Trebuchet MS"/>
                <a:cs typeface="Trebuchet MS"/>
              </a:rPr>
              <a:t>НА</a:t>
            </a:r>
            <a:r>
              <a:rPr sz="1400" b="1" spc="-50" dirty="0">
                <a:latin typeface="Trebuchet MS"/>
                <a:cs typeface="Trebuchet MS"/>
              </a:rPr>
              <a:t>П</a:t>
            </a:r>
            <a:r>
              <a:rPr sz="1400" b="1" spc="-155" dirty="0">
                <a:latin typeface="Trebuchet MS"/>
                <a:cs typeface="Trebuchet MS"/>
              </a:rPr>
              <a:t>Р</a:t>
            </a:r>
            <a:r>
              <a:rPr sz="1400" b="1" spc="-50" dirty="0">
                <a:latin typeface="Trebuchet MS"/>
                <a:cs typeface="Trebuchet MS"/>
              </a:rPr>
              <a:t>АВ</a:t>
            </a:r>
            <a:r>
              <a:rPr sz="1400" b="1" spc="-95" dirty="0">
                <a:latin typeface="Trebuchet MS"/>
                <a:cs typeface="Trebuchet MS"/>
              </a:rPr>
              <a:t>Л</a:t>
            </a:r>
            <a:r>
              <a:rPr sz="1400" b="1" spc="-100" dirty="0">
                <a:latin typeface="Trebuchet MS"/>
                <a:cs typeface="Trebuchet MS"/>
              </a:rPr>
              <a:t>ЕННОСТИ</a:t>
            </a:r>
            <a:endParaRPr sz="1400" dirty="0">
              <a:latin typeface="Trebuchet MS"/>
              <a:cs typeface="Trebuchet MS"/>
            </a:endParaRPr>
          </a:p>
          <a:p>
            <a:pPr marL="13970" algn="ctr">
              <a:lnSpc>
                <a:spcPts val="1510"/>
              </a:lnSpc>
            </a:pPr>
            <a:r>
              <a:rPr lang="ru-RU" sz="1400" b="1" spc="-114" dirty="0" smtClean="0">
                <a:latin typeface="Trebuchet MS"/>
                <a:cs typeface="Trebuchet MS"/>
              </a:rPr>
              <a:t>688 326,7 </a:t>
            </a:r>
            <a:r>
              <a:rPr sz="1400" b="1" spc="-114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17845" y="1709420"/>
            <a:ext cx="2993390" cy="6648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Общегосударственные </a:t>
            </a:r>
            <a:r>
              <a:rPr sz="1400" b="1" spc="-70" dirty="0">
                <a:latin typeface="Trebuchet MS"/>
                <a:cs typeface="Trebuchet MS"/>
              </a:rPr>
              <a:t>вопросы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675"/>
              </a:lnSpc>
            </a:pPr>
            <a:r>
              <a:rPr sz="1400" b="1" spc="-80" dirty="0">
                <a:latin typeface="Trebuchet MS"/>
                <a:cs typeface="Trebuchet MS"/>
              </a:rPr>
              <a:t>обслуживание </a:t>
            </a:r>
            <a:r>
              <a:rPr sz="1400" b="1" spc="-75" dirty="0">
                <a:latin typeface="Trebuchet MS"/>
                <a:cs typeface="Trebuchet MS"/>
              </a:rPr>
              <a:t>муниципального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5" dirty="0">
                <a:latin typeface="Trebuchet MS"/>
                <a:cs typeface="Trebuchet MS"/>
              </a:rPr>
              <a:t>долга</a:t>
            </a:r>
            <a:endParaRPr sz="1400" dirty="0">
              <a:latin typeface="Trebuchet MS"/>
              <a:cs typeface="Trebuchet MS"/>
            </a:endParaRPr>
          </a:p>
          <a:p>
            <a:pPr marL="918844">
              <a:lnSpc>
                <a:spcPts val="1675"/>
              </a:lnSpc>
            </a:pPr>
            <a:r>
              <a:rPr lang="ru-RU" sz="1400" b="1" spc="-110" dirty="0" smtClean="0">
                <a:latin typeface="Trebuchet MS"/>
                <a:cs typeface="Trebuchet MS"/>
              </a:rPr>
              <a:t>75 330,9  </a:t>
            </a:r>
            <a:r>
              <a:rPr sz="1400" b="1" spc="-110" dirty="0" err="1" smtClean="0">
                <a:latin typeface="Trebuchet MS"/>
                <a:cs typeface="Trebuchet MS"/>
              </a:rPr>
              <a:t>тыс.р</a:t>
            </a:r>
            <a:r>
              <a:rPr lang="ru-RU" sz="1400" b="1" spc="-110" dirty="0" err="1" smtClean="0">
                <a:latin typeface="Trebuchet MS"/>
                <a:cs typeface="Trebuchet MS"/>
              </a:rPr>
              <a:t>уб</a:t>
            </a:r>
            <a:r>
              <a:rPr sz="1400" b="1" spc="-110" dirty="0" smtClean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179058" y="5211826"/>
            <a:ext cx="1828800" cy="882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</a:t>
            </a:r>
            <a:r>
              <a:rPr sz="1400" b="1" spc="-240" dirty="0">
                <a:latin typeface="Trebuchet MS"/>
                <a:cs typeface="Trebuchet MS"/>
              </a:rPr>
              <a:t> </a:t>
            </a:r>
            <a:r>
              <a:rPr sz="1400" b="1" spc="-75" dirty="0">
                <a:latin typeface="Trebuchet MS"/>
                <a:cs typeface="Trebuchet MS"/>
              </a:rPr>
              <a:t>поддержку  </a:t>
            </a:r>
            <a:r>
              <a:rPr sz="1400" b="1" spc="-95" dirty="0">
                <a:latin typeface="Trebuchet MS"/>
                <a:cs typeface="Trebuchet MS"/>
              </a:rPr>
              <a:t>отдельных </a:t>
            </a:r>
            <a:r>
              <a:rPr sz="1400" b="1" spc="-90" dirty="0">
                <a:latin typeface="Trebuchet MS"/>
                <a:cs typeface="Trebuchet MS"/>
              </a:rPr>
              <a:t>отраслей  </a:t>
            </a:r>
            <a:r>
              <a:rPr sz="1400" b="1" spc="-65" dirty="0">
                <a:latin typeface="Trebuchet MS"/>
                <a:cs typeface="Trebuchet MS"/>
              </a:rPr>
              <a:t>экономики</a:t>
            </a:r>
            <a:endParaRPr sz="1400" dirty="0">
              <a:latin typeface="Trebuchet MS"/>
              <a:cs typeface="Trebuchet MS"/>
            </a:endParaRPr>
          </a:p>
          <a:p>
            <a:pPr marL="226695">
              <a:lnSpc>
                <a:spcPct val="100000"/>
              </a:lnSpc>
              <a:spcBef>
                <a:spcPts val="25"/>
              </a:spcBef>
            </a:pPr>
            <a:r>
              <a:rPr lang="ru-RU" sz="1400" b="1" spc="-110" dirty="0" smtClean="0">
                <a:latin typeface="Trebuchet MS"/>
                <a:cs typeface="Trebuchet MS"/>
              </a:rPr>
              <a:t>96 604,1 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581400" y="5196966"/>
            <a:ext cx="1390903" cy="900631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 indent="93980">
              <a:lnSpc>
                <a:spcPct val="104099"/>
              </a:lnSpc>
              <a:spcBef>
                <a:spcPts val="35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90" dirty="0">
                <a:latin typeface="Trebuchet MS"/>
                <a:cs typeface="Trebuchet MS"/>
              </a:rPr>
              <a:t>обеспечение  </a:t>
            </a:r>
            <a:r>
              <a:rPr sz="1400" b="1" spc="-85" dirty="0" err="1">
                <a:latin typeface="Trebuchet MS"/>
                <a:cs typeface="Trebuchet MS"/>
              </a:rPr>
              <a:t>безопасности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spc="-85" smtClean="0">
                <a:latin typeface="Trebuchet MS"/>
                <a:cs typeface="Trebuchet MS"/>
              </a:rPr>
              <a:t>     </a:t>
            </a:r>
            <a:r>
              <a:rPr lang="ru-RU" sz="1400" b="1" spc="-125" smtClean="0">
                <a:latin typeface="Trebuchet MS"/>
                <a:cs typeface="Trebuchet MS"/>
              </a:rPr>
              <a:t>1 </a:t>
            </a:r>
            <a:r>
              <a:rPr lang="ru-RU" sz="1400" b="1" spc="-125" dirty="0" smtClean="0">
                <a:latin typeface="Trebuchet MS"/>
                <a:cs typeface="Trebuchet MS"/>
              </a:rPr>
              <a:t>969,3</a:t>
            </a:r>
            <a:r>
              <a:rPr sz="1400" b="1" spc="-14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2230" algn="ctr">
              <a:lnSpc>
                <a:spcPct val="100000"/>
              </a:lnSpc>
              <a:spcBef>
                <a:spcPts val="100"/>
              </a:spcBef>
            </a:pPr>
            <a:r>
              <a:rPr spc="-120" dirty="0">
                <a:latin typeface="+mj-lt"/>
              </a:rPr>
              <a:t>Анализ </a:t>
            </a:r>
            <a:r>
              <a:rPr spc="-150" dirty="0">
                <a:latin typeface="+mj-lt"/>
              </a:rPr>
              <a:t>расходов</a:t>
            </a:r>
            <a:r>
              <a:rPr spc="-275" dirty="0">
                <a:latin typeface="+mj-lt"/>
              </a:rPr>
              <a:t> </a:t>
            </a:r>
            <a:r>
              <a:rPr spc="-145" dirty="0">
                <a:latin typeface="+mj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j-lt"/>
              </a:rPr>
              <a:t>МО</a:t>
            </a:r>
            <a:r>
              <a:rPr spc="-515" dirty="0">
                <a:latin typeface="+mj-lt"/>
              </a:rPr>
              <a:t> </a:t>
            </a:r>
            <a:r>
              <a:rPr spc="-145" dirty="0">
                <a:latin typeface="+mj-lt"/>
              </a:rPr>
              <a:t>«Увинский </a:t>
            </a:r>
            <a:r>
              <a:rPr spc="-110" dirty="0">
                <a:latin typeface="+mj-lt"/>
              </a:rPr>
              <a:t>район» </a:t>
            </a:r>
            <a:r>
              <a:rPr spc="-120" dirty="0" err="1">
                <a:latin typeface="+mj-lt"/>
              </a:rPr>
              <a:t>за</a:t>
            </a:r>
            <a:r>
              <a:rPr spc="-120" dirty="0">
                <a:latin typeface="+mj-lt"/>
              </a:rPr>
              <a:t> </a:t>
            </a:r>
            <a:r>
              <a:rPr lang="ru-RU" spc="-190" dirty="0">
                <a:latin typeface="+mj-lt"/>
              </a:rPr>
              <a:t>2</a:t>
            </a:r>
            <a:r>
              <a:rPr spc="-190" dirty="0" smtClean="0">
                <a:latin typeface="+mj-lt"/>
              </a:rPr>
              <a:t>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21 </a:t>
            </a:r>
            <a:r>
              <a:rPr spc="-110" dirty="0" smtClean="0">
                <a:latin typeface="+mj-lt"/>
              </a:rPr>
              <a:t>и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22 </a:t>
            </a:r>
            <a:r>
              <a:rPr spc="-290" dirty="0" smtClean="0">
                <a:latin typeface="+mj-lt"/>
              </a:rPr>
              <a:t>г</a:t>
            </a:r>
            <a:r>
              <a:rPr lang="en-US" spc="-290" dirty="0" smtClean="0">
                <a:latin typeface="+mj-lt"/>
              </a:rPr>
              <a:t>  </a:t>
            </a:r>
            <a:r>
              <a:rPr spc="-290" dirty="0" smtClean="0">
                <a:latin typeface="+mj-lt"/>
              </a:rPr>
              <a:t>г</a:t>
            </a:r>
            <a:r>
              <a:rPr spc="-290" dirty="0">
                <a:latin typeface="+mj-lt"/>
              </a:rPr>
              <a:t>.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605526"/>
              </p:ext>
            </p:extLst>
          </p:nvPr>
        </p:nvGraphicFramePr>
        <p:xfrm>
          <a:off x="438150" y="1558036"/>
          <a:ext cx="8375650" cy="39897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39285"/>
                <a:gridCol w="1299210"/>
                <a:gridCol w="1155065"/>
                <a:gridCol w="1482090"/>
              </a:tblGrid>
              <a:tr h="35052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850" dirty="0">
                        <a:latin typeface="Times New Roman"/>
                        <a:cs typeface="Times New Roman"/>
                      </a:endParaRPr>
                    </a:p>
                    <a:p>
                      <a:pPr marL="1043940">
                        <a:lnSpc>
                          <a:spcPct val="100000"/>
                        </a:lnSpc>
                      </a:pPr>
                      <a:r>
                        <a:rPr sz="1600" b="1" spc="-80" dirty="0"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16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показателя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Исполнение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в </a:t>
                      </a:r>
                      <a:r>
                        <a:rPr lang="ru-RU" sz="1600" b="1" spc="-130" dirty="0" smtClean="0">
                          <a:latin typeface="Trebuchet MS"/>
                          <a:cs typeface="Trebuchet MS"/>
                        </a:rPr>
                        <a:t>2</a:t>
                      </a:r>
                      <a:r>
                        <a:rPr lang="ru-RU" sz="1600" b="1" spc="-130" baseline="0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0" dirty="0" err="1" smtClean="0">
                          <a:latin typeface="Trebuchet MS"/>
                          <a:cs typeface="Trebuchet MS"/>
                        </a:rPr>
                        <a:t>квартале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79705" marR="160020" indent="-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55" dirty="0">
                          <a:latin typeface="Trebuchet MS"/>
                          <a:cs typeface="Trebuchet MS"/>
                        </a:rPr>
                        <a:t>Темп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роста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к  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ур</a:t>
                      </a:r>
                      <a:r>
                        <a:rPr lang="ru-RU" sz="1600" b="1" spc="-75" dirty="0" smtClean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вню</a:t>
                      </a:r>
                      <a:r>
                        <a:rPr sz="1600" b="1" spc="-180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21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1600" b="1" spc="-120" dirty="0">
                          <a:latin typeface="Trebuchet MS"/>
                          <a:cs typeface="Trebuchet MS"/>
                        </a:rPr>
                        <a:t>года,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65" dirty="0">
                          <a:latin typeface="Trebuchet MS"/>
                          <a:cs typeface="Trebuchet MS"/>
                        </a:rPr>
                        <a:t>%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718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21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22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6084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6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2200" b="1" spc="285" dirty="0">
                          <a:latin typeface="Trebuchet MS"/>
                          <a:cs typeface="Trebuchet MS"/>
                        </a:rPr>
                        <a:t>–</a:t>
                      </a:r>
                      <a:r>
                        <a:rPr sz="2200" b="1" spc="-2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всего, </a:t>
                      </a:r>
                      <a:r>
                        <a:rPr sz="2200" b="1" spc="-114" dirty="0">
                          <a:latin typeface="Trebuchet MS"/>
                          <a:cs typeface="Trebuchet MS"/>
                        </a:rPr>
                        <a:t>в том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738</a:t>
                      </a:r>
                      <a:r>
                        <a:rPr lang="ru-RU" sz="2200" b="1" spc="-180" baseline="0" dirty="0" smtClean="0">
                          <a:latin typeface="Trebuchet MS"/>
                          <a:cs typeface="Trebuchet MS"/>
                        </a:rPr>
                        <a:t> 840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862 231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80" dirty="0" smtClean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17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социальной</a:t>
                      </a:r>
                      <a:r>
                        <a:rPr sz="1800" b="1" spc="-1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направленности,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4114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в том</a:t>
                      </a:r>
                      <a:r>
                        <a:rPr sz="18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634 943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688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327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108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Образование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549 624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599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549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109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1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кинематография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59 475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72 155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121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00" dirty="0">
                          <a:latin typeface="Trebuchet MS"/>
                          <a:cs typeface="Trebuchet MS"/>
                        </a:rPr>
                        <a:t>Социальная</a:t>
                      </a:r>
                      <a:r>
                        <a:rPr sz="18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политика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19 792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10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662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59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Физическая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2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спорт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6 052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5 961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55" dirty="0" smtClean="0">
                          <a:latin typeface="Trebuchet MS"/>
                          <a:cs typeface="Trebuchet MS"/>
                        </a:rPr>
                        <a:t>99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97790" marR="30416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85" dirty="0">
                          <a:latin typeface="Trebuchet MS"/>
                          <a:cs typeface="Trebuchet MS"/>
                        </a:rPr>
                        <a:t>Межбюджетные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трансферты</a:t>
                      </a:r>
                      <a:r>
                        <a:rPr sz="1800" b="1" spc="-2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бюджетам 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поселений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36 358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0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-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7532623" y="1246708"/>
            <a:ext cx="9271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30" dirty="0">
                <a:latin typeface="Trebuchet MS"/>
                <a:cs typeface="Trebuchet MS"/>
              </a:rPr>
              <a:t>(тыс.</a:t>
            </a:r>
            <a:r>
              <a:rPr sz="1600" b="1" spc="-170" dirty="0">
                <a:latin typeface="Trebuchet MS"/>
                <a:cs typeface="Trebuchet MS"/>
              </a:rPr>
              <a:t> </a:t>
            </a:r>
            <a:r>
              <a:rPr sz="1600" b="1" spc="-110" dirty="0">
                <a:latin typeface="Trebuchet MS"/>
                <a:cs typeface="Trebuchet MS"/>
              </a:rPr>
              <a:t>руб.)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598</TotalTime>
  <Words>415</Words>
  <Application>Microsoft Office PowerPoint</Application>
  <PresentationFormat>Экран (4:3)</PresentationFormat>
  <Paragraphs>118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Office Theme</vt:lpstr>
      <vt:lpstr>Исполнение бюджета муниципального образования</vt:lpstr>
      <vt:lpstr>Структура доходов бюджета</vt:lpstr>
      <vt:lpstr>Безвозмездные поступления в бюджет МО «Увинский район» в 2 квартале  2022 года</vt:lpstr>
      <vt:lpstr>Структура расходов бюджета МО «Увинский район» в 2  квартале  2022  года</vt:lpstr>
      <vt:lpstr>Анализ расходов бюджета МО «Увинский район» за 2 квартал 2021 и 2022 г  г.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финансов Увинского района</dc:title>
  <dc:creator>1</dc:creator>
  <cp:lastModifiedBy>User</cp:lastModifiedBy>
  <cp:revision>45</cp:revision>
  <cp:lastPrinted>2022-07-13T05:47:24Z</cp:lastPrinted>
  <dcterms:created xsi:type="dcterms:W3CDTF">2019-05-07T09:47:47Z</dcterms:created>
  <dcterms:modified xsi:type="dcterms:W3CDTF">2022-07-13T10:53:39Z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2018-05-10T00:00:00Z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2019-05-07T00:00:00Z</vt:filetime>
  </property>
</Properties>
</file>