
<file path=[Content_Types].xml><?xml version="1.0" encoding="utf-8"?>
<Types xmlns="http://schemas.openxmlformats.org/package/2006/content-types">
  <Default Extension="png" ContentType="image/png"/>
  <Default Extension="bin" ContentType="application/vnd.ms-office.activeX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xlsx" ContentType="application/vnd.openxmlformats-officedocument.spreadsheetml.sheet"/>
  <Default Extension="jpg" ContentType="image/jp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activeX/activeX1.xml" ContentType="application/vnd.ms-office.activeX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9144000" cy="6858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90" d="100"/>
          <a:sy n="90" d="100"/>
        </p:scale>
        <p:origin x="-594" y="-390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activeX/_rels/activeX1.xml.rels><?xml version="1.0" encoding="UTF-8" standalone="yes"?>
<Relationships xmlns="http://schemas.openxmlformats.org/package/2006/relationships"><Relationship Id="rId1" Type="http://schemas.microsoft.com/office/2006/relationships/activeXControlBinary" Target="activeX1.bin"/></Relationships>
</file>

<file path=ppt/activeX/activeX1.xml><?xml version="1.0" encoding="utf-8"?>
<ax:ocx xmlns:ax="http://schemas.microsoft.com/office/2006/activeX" xmlns:r="http://schemas.openxmlformats.org/officeDocument/2006/relationships" ax:classid="{978C9E23-D4B0-11CE-BF2D-00AA003F40D0}" ax:persistence="persistStorage" r:id="rId1"/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4.4349628144142485E-2"/>
          <c:y val="0"/>
          <c:w val="0.86905897171911217"/>
          <c:h val="0.76478071122794544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explosion val="25"/>
          <c:cat>
            <c:numRef>
              <c:f>Лист1!$A$2:$A$3</c:f>
              <c:numCache>
                <c:formatCode>General</c:formatCode>
                <c:ptCount val="2"/>
              </c:numCache>
            </c:num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5.9</c:v>
                </c:pt>
                <c:pt idx="1">
                  <c:v>10.5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685800" y="2125980"/>
            <a:ext cx="7772400" cy="14401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371600" y="3840480"/>
            <a:ext cx="6400800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4/23/2020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400" b="1" i="0">
                <a:solidFill>
                  <a:schemeClr val="tx1"/>
                </a:solidFill>
                <a:latin typeface="Trebuchet MS"/>
                <a:cs typeface="Trebuchet M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4/23/2020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400" b="1" i="0">
                <a:solidFill>
                  <a:schemeClr val="tx1"/>
                </a:solidFill>
                <a:latin typeface="Trebuchet MS"/>
                <a:cs typeface="Trebuchet M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457200" y="1577340"/>
            <a:ext cx="397764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4709160" y="1577340"/>
            <a:ext cx="397764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4/23/2020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400" b="1" i="0">
                <a:solidFill>
                  <a:schemeClr val="tx1"/>
                </a:solidFill>
                <a:latin typeface="Trebuchet MS"/>
                <a:cs typeface="Trebuchet M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4/23/2020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4/23/2020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1242426" y="297238"/>
            <a:ext cx="7232791" cy="158750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1229055" y="567385"/>
            <a:ext cx="6682740" cy="75755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400" b="1" i="0">
                <a:solidFill>
                  <a:schemeClr val="tx1"/>
                </a:solidFill>
                <a:latin typeface="Trebuchet MS"/>
                <a:cs typeface="Trebuchet M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10515" y="1558036"/>
            <a:ext cx="8522969" cy="400557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108960" y="6377940"/>
            <a:ext cx="292608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457200" y="6377940"/>
            <a:ext cx="21031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4/23/2020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6583680" y="6377940"/>
            <a:ext cx="21031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wmf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6.jpg"/><Relationship Id="rId2" Type="http://schemas.openxmlformats.org/officeDocument/2006/relationships/control" Target="../activeX/activeX1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13" Type="http://schemas.openxmlformats.org/officeDocument/2006/relationships/image" Target="../media/image16.png"/><Relationship Id="rId3" Type="http://schemas.openxmlformats.org/officeDocument/2006/relationships/image" Target="../media/image4.png"/><Relationship Id="rId7" Type="http://schemas.openxmlformats.org/officeDocument/2006/relationships/image" Target="../media/image10.png"/><Relationship Id="rId12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11" Type="http://schemas.openxmlformats.org/officeDocument/2006/relationships/image" Target="../media/image14.png"/><Relationship Id="rId5" Type="http://schemas.openxmlformats.org/officeDocument/2006/relationships/image" Target="../media/image8.png"/><Relationship Id="rId15" Type="http://schemas.openxmlformats.org/officeDocument/2006/relationships/image" Target="../media/image6.jpg"/><Relationship Id="rId10" Type="http://schemas.openxmlformats.org/officeDocument/2006/relationships/image" Target="../media/image13.png"/><Relationship Id="rId4" Type="http://schemas.openxmlformats.org/officeDocument/2006/relationships/image" Target="../media/image5.png"/><Relationship Id="rId9" Type="http://schemas.openxmlformats.org/officeDocument/2006/relationships/image" Target="../media/image12.png"/><Relationship Id="rId14" Type="http://schemas.openxmlformats.org/officeDocument/2006/relationships/image" Target="../media/image17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13" Type="http://schemas.openxmlformats.org/officeDocument/2006/relationships/image" Target="../media/image25.png"/><Relationship Id="rId3" Type="http://schemas.openxmlformats.org/officeDocument/2006/relationships/image" Target="../media/image4.png"/><Relationship Id="rId7" Type="http://schemas.openxmlformats.org/officeDocument/2006/relationships/image" Target="../media/image19.png"/><Relationship Id="rId12" Type="http://schemas.openxmlformats.org/officeDocument/2006/relationships/image" Target="../media/image2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11" Type="http://schemas.openxmlformats.org/officeDocument/2006/relationships/image" Target="../media/image23.png"/><Relationship Id="rId5" Type="http://schemas.openxmlformats.org/officeDocument/2006/relationships/image" Target="../media/image18.png"/><Relationship Id="rId10" Type="http://schemas.openxmlformats.org/officeDocument/2006/relationships/image" Target="../media/image22.png"/><Relationship Id="rId4" Type="http://schemas.openxmlformats.org/officeDocument/2006/relationships/image" Target="../media/image5.png"/><Relationship Id="rId9" Type="http://schemas.openxmlformats.org/officeDocument/2006/relationships/image" Target="../media/image21.png"/><Relationship Id="rId14" Type="http://schemas.openxmlformats.org/officeDocument/2006/relationships/image" Target="../media/image6.jp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image" Target="../media/image4.png"/><Relationship Id="rId7" Type="http://schemas.openxmlformats.org/officeDocument/2006/relationships/image" Target="../media/image2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png"/><Relationship Id="rId11" Type="http://schemas.openxmlformats.org/officeDocument/2006/relationships/image" Target="../media/image6.jpg"/><Relationship Id="rId5" Type="http://schemas.openxmlformats.org/officeDocument/2006/relationships/image" Target="../media/image26.png"/><Relationship Id="rId10" Type="http://schemas.openxmlformats.org/officeDocument/2006/relationships/image" Target="../media/image31.png"/><Relationship Id="rId4" Type="http://schemas.openxmlformats.org/officeDocument/2006/relationships/image" Target="../media/image5.png"/><Relationship Id="rId9" Type="http://schemas.openxmlformats.org/officeDocument/2006/relationships/image" Target="../media/image3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g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chart" Target="../charts/chart1.xml"/><Relationship Id="rId5" Type="http://schemas.openxmlformats.org/officeDocument/2006/relationships/image" Target="../media/image6.jpg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977890" y="96773"/>
            <a:ext cx="2520950" cy="1821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100" b="1" i="1" spc="-90" dirty="0">
                <a:latin typeface="+mj-lt"/>
                <a:cs typeface="Arial"/>
              </a:rPr>
              <a:t>Управление </a:t>
            </a:r>
            <a:r>
              <a:rPr sz="1100" b="1" i="1" spc="-100" dirty="0" err="1">
                <a:latin typeface="+mj-lt"/>
                <a:cs typeface="Arial"/>
              </a:rPr>
              <a:t>финансов</a:t>
            </a:r>
            <a:r>
              <a:rPr sz="1100" b="1" i="1" spc="-100" dirty="0">
                <a:latin typeface="+mj-lt"/>
                <a:cs typeface="Arial"/>
              </a:rPr>
              <a:t> </a:t>
            </a:r>
            <a:r>
              <a:rPr sz="1100" b="1" i="1" spc="-100" dirty="0" err="1" smtClean="0">
                <a:latin typeface="+mj-lt"/>
                <a:cs typeface="Arial"/>
              </a:rPr>
              <a:t>Увинского</a:t>
            </a:r>
            <a:r>
              <a:rPr sz="1100" b="1" i="1" spc="-130" dirty="0" smtClean="0">
                <a:latin typeface="+mj-lt"/>
                <a:cs typeface="Arial"/>
              </a:rPr>
              <a:t> </a:t>
            </a:r>
            <a:r>
              <a:rPr sz="1100" b="1" i="1" spc="-70" dirty="0" err="1" smtClean="0">
                <a:latin typeface="+mj-lt"/>
                <a:cs typeface="Arial"/>
              </a:rPr>
              <a:t>района</a:t>
            </a:r>
            <a:endParaRPr sz="1100" dirty="0">
              <a:latin typeface="+mj-lt"/>
              <a:cs typeface="Arial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8836532" y="1190926"/>
            <a:ext cx="152400" cy="5399717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216149" y="476630"/>
            <a:ext cx="158750" cy="5349014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185908" y="6401960"/>
            <a:ext cx="7652005" cy="158750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1368933" y="1999310"/>
            <a:ext cx="6244590" cy="8788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95"/>
              </a:spcBef>
            </a:pPr>
            <a:r>
              <a:rPr sz="2800" spc="-175" dirty="0">
                <a:solidFill>
                  <a:srgbClr val="1F487C"/>
                </a:solidFill>
                <a:latin typeface="+mj-lt"/>
              </a:rPr>
              <a:t>Исполнение</a:t>
            </a:r>
            <a:endParaRPr sz="2800" dirty="0">
              <a:latin typeface="+mj-lt"/>
            </a:endParaRPr>
          </a:p>
          <a:p>
            <a:pPr algn="ctr">
              <a:lnSpc>
                <a:spcPct val="100000"/>
              </a:lnSpc>
            </a:pPr>
            <a:r>
              <a:rPr sz="2800" spc="-170" dirty="0">
                <a:solidFill>
                  <a:srgbClr val="1F487C"/>
                </a:solidFill>
                <a:latin typeface="+mj-lt"/>
              </a:rPr>
              <a:t>бюджета </a:t>
            </a:r>
            <a:r>
              <a:rPr sz="2800" spc="-145" dirty="0">
                <a:solidFill>
                  <a:srgbClr val="1F487C"/>
                </a:solidFill>
                <a:latin typeface="+mj-lt"/>
              </a:rPr>
              <a:t>муниципального</a:t>
            </a:r>
            <a:r>
              <a:rPr sz="2800" spc="-165" dirty="0">
                <a:solidFill>
                  <a:srgbClr val="1F487C"/>
                </a:solidFill>
                <a:latin typeface="+mj-lt"/>
              </a:rPr>
              <a:t> </a:t>
            </a:r>
            <a:r>
              <a:rPr sz="2800" spc="-135" dirty="0">
                <a:solidFill>
                  <a:srgbClr val="1F487C"/>
                </a:solidFill>
                <a:latin typeface="+mj-lt"/>
              </a:rPr>
              <a:t>образования</a:t>
            </a:r>
            <a:endParaRPr sz="2800" dirty="0">
              <a:latin typeface="+mj-lt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2740914" y="2853054"/>
            <a:ext cx="3491865" cy="8788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2540" algn="ctr">
              <a:lnSpc>
                <a:spcPct val="100000"/>
              </a:lnSpc>
              <a:spcBef>
                <a:spcPts val="95"/>
              </a:spcBef>
            </a:pPr>
            <a:r>
              <a:rPr sz="2800" b="1" spc="-170" dirty="0">
                <a:solidFill>
                  <a:srgbClr val="1F487C"/>
                </a:solidFill>
                <a:latin typeface="+mj-lt"/>
                <a:cs typeface="Trebuchet MS"/>
              </a:rPr>
              <a:t>«Увинский</a:t>
            </a:r>
            <a:r>
              <a:rPr sz="2800" b="1" spc="-200" dirty="0">
                <a:solidFill>
                  <a:srgbClr val="1F487C"/>
                </a:solidFill>
                <a:latin typeface="+mj-lt"/>
                <a:cs typeface="Trebuchet MS"/>
              </a:rPr>
              <a:t> </a:t>
            </a:r>
            <a:r>
              <a:rPr sz="2800" b="1" spc="-125" dirty="0">
                <a:solidFill>
                  <a:srgbClr val="1F487C"/>
                </a:solidFill>
                <a:latin typeface="+mj-lt"/>
                <a:cs typeface="Trebuchet MS"/>
              </a:rPr>
              <a:t>район»</a:t>
            </a:r>
            <a:endParaRPr sz="2800" dirty="0">
              <a:latin typeface="+mj-lt"/>
              <a:cs typeface="Trebuchet MS"/>
            </a:endParaRPr>
          </a:p>
          <a:p>
            <a:pPr algn="ctr">
              <a:lnSpc>
                <a:spcPct val="100000"/>
              </a:lnSpc>
            </a:pPr>
            <a:r>
              <a:rPr sz="2800" b="1" spc="-140" dirty="0">
                <a:solidFill>
                  <a:srgbClr val="1F487C"/>
                </a:solidFill>
                <a:latin typeface="+mj-lt"/>
                <a:cs typeface="Trebuchet MS"/>
              </a:rPr>
              <a:t>за </a:t>
            </a:r>
            <a:r>
              <a:rPr sz="2800" b="1" spc="-225" dirty="0">
                <a:solidFill>
                  <a:srgbClr val="1F487C"/>
                </a:solidFill>
                <a:latin typeface="+mj-lt"/>
                <a:cs typeface="Trebuchet MS"/>
              </a:rPr>
              <a:t>1 </a:t>
            </a:r>
            <a:r>
              <a:rPr sz="2800" b="1" spc="-165" dirty="0" err="1">
                <a:solidFill>
                  <a:srgbClr val="1F487C"/>
                </a:solidFill>
                <a:latin typeface="+mj-lt"/>
                <a:cs typeface="Trebuchet MS"/>
              </a:rPr>
              <a:t>квартал</a:t>
            </a:r>
            <a:r>
              <a:rPr sz="2800" b="1" spc="-165" dirty="0">
                <a:solidFill>
                  <a:srgbClr val="1F487C"/>
                </a:solidFill>
                <a:latin typeface="+mj-lt"/>
                <a:cs typeface="Trebuchet MS"/>
              </a:rPr>
              <a:t> </a:t>
            </a:r>
            <a:r>
              <a:rPr sz="2800" b="1" spc="-225" dirty="0" smtClean="0">
                <a:solidFill>
                  <a:srgbClr val="1F487C"/>
                </a:solidFill>
                <a:latin typeface="+mj-lt"/>
                <a:cs typeface="Trebuchet MS"/>
              </a:rPr>
              <a:t>20</a:t>
            </a:r>
            <a:r>
              <a:rPr lang="ru-RU" sz="2800" b="1" spc="-225" dirty="0" smtClean="0">
                <a:solidFill>
                  <a:srgbClr val="1F487C"/>
                </a:solidFill>
                <a:latin typeface="+mj-lt"/>
                <a:cs typeface="Trebuchet MS"/>
              </a:rPr>
              <a:t>20</a:t>
            </a:r>
            <a:r>
              <a:rPr sz="2800" b="1" spc="-300" dirty="0" smtClean="0">
                <a:solidFill>
                  <a:srgbClr val="1F487C"/>
                </a:solidFill>
                <a:latin typeface="+mj-lt"/>
                <a:cs typeface="Trebuchet MS"/>
              </a:rPr>
              <a:t> </a:t>
            </a:r>
            <a:r>
              <a:rPr sz="2800" b="1" spc="-185" dirty="0">
                <a:solidFill>
                  <a:srgbClr val="1F487C"/>
                </a:solidFill>
                <a:latin typeface="+mj-lt"/>
                <a:cs typeface="Trebuchet MS"/>
              </a:rPr>
              <a:t>года</a:t>
            </a:r>
            <a:endParaRPr sz="2800" dirty="0">
              <a:latin typeface="+mj-lt"/>
              <a:cs typeface="Trebuchet MS"/>
            </a:endParaRPr>
          </a:p>
        </p:txBody>
      </p:sp>
      <p:sp>
        <p:nvSpPr>
          <p:cNvPr id="8" name="object 8"/>
          <p:cNvSpPr/>
          <p:nvPr/>
        </p:nvSpPr>
        <p:spPr>
          <a:xfrm>
            <a:off x="8518906" y="5105"/>
            <a:ext cx="576262" cy="749147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  <p:controls>
      <mc:AlternateContent xmlns:mc="http://schemas.openxmlformats.org/markup-compatibility/2006">
        <mc:Choice xmlns:v="urn:schemas-microsoft-com:vml" Requires="v">
          <p:control spid="1030" name="SapphireHiddenControl" r:id="rId2" imgW="6095880" imgH="4067280"/>
        </mc:Choice>
        <mc:Fallback>
          <p:control name="SapphireHiddenControl" r:id="rId2" imgW="6095880" imgH="4067280">
            <p:pic>
              <p:nvPicPr>
                <p:cNvPr id="0" name="SapphireHiddenControl" hidden="1"/>
                <p:cNvPicPr preferRelativeResize="0">
                  <a:picLocks noChangeArrowheads="1" noChangeShapeType="1"/>
                </p:cNvPicPr>
                <p:nvPr/>
              </p:nvPicPr>
              <p:blipFill>
                <a:blip r:embed="rId8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6096000" cy="4067175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9525">
                      <a:noFill/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</p:pic>
          </p:control>
        </mc:Fallback>
      </mc:AlternateContent>
    </p:controls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977890" y="96773"/>
            <a:ext cx="2520950" cy="1936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100" b="1" i="1" spc="-90" dirty="0">
                <a:latin typeface="Arial"/>
                <a:cs typeface="Arial"/>
              </a:rPr>
              <a:t>Управление </a:t>
            </a:r>
            <a:r>
              <a:rPr sz="1100" b="1" i="1" spc="-100" dirty="0">
                <a:latin typeface="Arial"/>
                <a:cs typeface="Arial"/>
              </a:rPr>
              <a:t>финансов Увинского</a:t>
            </a:r>
            <a:r>
              <a:rPr sz="1100" b="1" i="1" spc="-130" dirty="0">
                <a:latin typeface="Arial"/>
                <a:cs typeface="Arial"/>
              </a:rPr>
              <a:t> </a:t>
            </a:r>
            <a:r>
              <a:rPr sz="1100" b="1" i="1" spc="-70" dirty="0">
                <a:latin typeface="Arial"/>
                <a:cs typeface="Arial"/>
              </a:rPr>
              <a:t>района</a:t>
            </a:r>
            <a:endParaRPr sz="1100">
              <a:latin typeface="Arial"/>
              <a:cs typeface="Arial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8836532" y="1190926"/>
            <a:ext cx="152400" cy="539971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216149" y="476630"/>
            <a:ext cx="158750" cy="5349014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185908" y="6401960"/>
            <a:ext cx="7652005" cy="15875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624840" y="1088136"/>
            <a:ext cx="3061716" cy="3916679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960119" y="2791967"/>
            <a:ext cx="664463" cy="338327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996492" y="2798445"/>
            <a:ext cx="593090" cy="56682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ru-RU" spc="-40" dirty="0" smtClean="0">
                <a:latin typeface="Trebuchet MS"/>
                <a:cs typeface="Trebuchet MS"/>
              </a:rPr>
              <a:t>57,6</a:t>
            </a:r>
            <a:r>
              <a:rPr sz="1800" spc="204" dirty="0" smtClean="0">
                <a:latin typeface="Trebuchet MS"/>
                <a:cs typeface="Trebuchet MS"/>
              </a:rPr>
              <a:t>%</a:t>
            </a:r>
            <a:endParaRPr sz="1800" dirty="0">
              <a:latin typeface="Trebuchet MS"/>
              <a:cs typeface="Trebuchet MS"/>
            </a:endParaRPr>
          </a:p>
        </p:txBody>
      </p:sp>
      <p:sp>
        <p:nvSpPr>
          <p:cNvPr id="9" name="object 9"/>
          <p:cNvSpPr/>
          <p:nvPr/>
        </p:nvSpPr>
        <p:spPr>
          <a:xfrm>
            <a:off x="2699004" y="2430779"/>
            <a:ext cx="664464" cy="336803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 txBox="1"/>
          <p:nvPr/>
        </p:nvSpPr>
        <p:spPr>
          <a:xfrm>
            <a:off x="2734435" y="2436621"/>
            <a:ext cx="757429" cy="28982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ru-RU" spc="-40" dirty="0" smtClean="0">
                <a:latin typeface="Trebuchet MS"/>
                <a:cs typeface="Trebuchet MS"/>
              </a:rPr>
              <a:t>42,4</a:t>
            </a:r>
            <a:r>
              <a:rPr sz="1800" spc="204" dirty="0" smtClean="0">
                <a:latin typeface="Trebuchet MS"/>
                <a:cs typeface="Trebuchet MS"/>
              </a:rPr>
              <a:t>%</a:t>
            </a:r>
            <a:endParaRPr sz="1800" dirty="0">
              <a:latin typeface="Trebuchet MS"/>
              <a:cs typeface="Trebuchet MS"/>
            </a:endParaRPr>
          </a:p>
        </p:txBody>
      </p:sp>
      <p:sp>
        <p:nvSpPr>
          <p:cNvPr id="11" name="object 11"/>
          <p:cNvSpPr/>
          <p:nvPr/>
        </p:nvSpPr>
        <p:spPr>
          <a:xfrm>
            <a:off x="4370808" y="1368552"/>
            <a:ext cx="1171979" cy="4825999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6007608" y="1268730"/>
            <a:ext cx="2304161" cy="694182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6007608" y="1268730"/>
            <a:ext cx="2304415" cy="694690"/>
          </a:xfrm>
          <a:custGeom>
            <a:avLst/>
            <a:gdLst/>
            <a:ahLst/>
            <a:cxnLst/>
            <a:rect l="l" t="t" r="r" b="b"/>
            <a:pathLst>
              <a:path w="2304415" h="694689">
                <a:moveTo>
                  <a:pt x="0" y="115697"/>
                </a:moveTo>
                <a:lnTo>
                  <a:pt x="9094" y="70669"/>
                </a:lnTo>
                <a:lnTo>
                  <a:pt x="33893" y="33893"/>
                </a:lnTo>
                <a:lnTo>
                  <a:pt x="70669" y="9094"/>
                </a:lnTo>
                <a:lnTo>
                  <a:pt x="115696" y="0"/>
                </a:lnTo>
                <a:lnTo>
                  <a:pt x="2188591" y="0"/>
                </a:lnTo>
                <a:lnTo>
                  <a:pt x="2233598" y="9094"/>
                </a:lnTo>
                <a:lnTo>
                  <a:pt x="2270331" y="33893"/>
                </a:lnTo>
                <a:lnTo>
                  <a:pt x="2295086" y="70669"/>
                </a:lnTo>
                <a:lnTo>
                  <a:pt x="2304161" y="115697"/>
                </a:lnTo>
                <a:lnTo>
                  <a:pt x="2304161" y="578485"/>
                </a:lnTo>
                <a:lnTo>
                  <a:pt x="2295086" y="623512"/>
                </a:lnTo>
                <a:lnTo>
                  <a:pt x="2270331" y="660288"/>
                </a:lnTo>
                <a:lnTo>
                  <a:pt x="2233598" y="685087"/>
                </a:lnTo>
                <a:lnTo>
                  <a:pt x="2188591" y="694182"/>
                </a:lnTo>
                <a:lnTo>
                  <a:pt x="115696" y="694182"/>
                </a:lnTo>
                <a:lnTo>
                  <a:pt x="70669" y="685087"/>
                </a:lnTo>
                <a:lnTo>
                  <a:pt x="33893" y="660288"/>
                </a:lnTo>
                <a:lnTo>
                  <a:pt x="9094" y="623512"/>
                </a:lnTo>
                <a:lnTo>
                  <a:pt x="0" y="578485"/>
                </a:lnTo>
                <a:lnTo>
                  <a:pt x="0" y="115697"/>
                </a:lnTo>
                <a:close/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 txBox="1"/>
          <p:nvPr/>
        </p:nvSpPr>
        <p:spPr>
          <a:xfrm>
            <a:off x="6493509" y="1484502"/>
            <a:ext cx="1333500" cy="444352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marR="5080" indent="31750">
              <a:lnSpc>
                <a:spcPct val="100000"/>
              </a:lnSpc>
              <a:spcBef>
                <a:spcPts val="105"/>
              </a:spcBef>
            </a:pPr>
            <a:r>
              <a:rPr sz="1400" b="1" spc="-105" dirty="0">
                <a:latin typeface="Trebuchet MS"/>
                <a:cs typeface="Trebuchet MS"/>
              </a:rPr>
              <a:t>физических </a:t>
            </a:r>
            <a:r>
              <a:rPr sz="1400" b="1" spc="-75" dirty="0" err="1">
                <a:latin typeface="Trebuchet MS"/>
                <a:cs typeface="Trebuchet MS"/>
              </a:rPr>
              <a:t>лиц</a:t>
            </a:r>
            <a:r>
              <a:rPr sz="1400" b="1" spc="-75" dirty="0">
                <a:latin typeface="Trebuchet MS"/>
                <a:cs typeface="Trebuchet MS"/>
              </a:rPr>
              <a:t>  </a:t>
            </a:r>
            <a:r>
              <a:rPr lang="ru-RU" sz="1400" b="1" u="sng" spc="-110" dirty="0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91 294,6</a:t>
            </a:r>
            <a:r>
              <a:rPr sz="1400" b="1" u="sng" spc="-145" dirty="0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 </a:t>
            </a:r>
            <a:r>
              <a:rPr sz="1400" b="1" u="sng" spc="-110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тыс.руб</a:t>
            </a:r>
            <a:r>
              <a:rPr sz="1400" b="1" u="heavy" spc="-110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.</a:t>
            </a:r>
            <a:endParaRPr sz="1400" dirty="0">
              <a:latin typeface="Trebuchet MS"/>
              <a:cs typeface="Trebuchet MS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4657090" y="2308986"/>
            <a:ext cx="646430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ru-RU" spc="-85" dirty="0" smtClean="0">
                <a:latin typeface="Trebuchet MS"/>
                <a:cs typeface="Trebuchet MS"/>
              </a:rPr>
              <a:t>74,2</a:t>
            </a:r>
            <a:r>
              <a:rPr sz="1800" spc="-195" dirty="0" smtClean="0">
                <a:latin typeface="Trebuchet MS"/>
                <a:cs typeface="Trebuchet MS"/>
              </a:rPr>
              <a:t> </a:t>
            </a:r>
            <a:r>
              <a:rPr sz="1800" spc="204" dirty="0">
                <a:latin typeface="Trebuchet MS"/>
                <a:cs typeface="Trebuchet MS"/>
              </a:rPr>
              <a:t>%</a:t>
            </a:r>
            <a:endParaRPr sz="1800" dirty="0">
              <a:latin typeface="Trebuchet MS"/>
              <a:cs typeface="Trebuchet MS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4572000" y="3909441"/>
            <a:ext cx="652271" cy="28982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ru-RU" spc="-100" dirty="0" smtClean="0">
                <a:latin typeface="Trebuchet MS"/>
                <a:cs typeface="Trebuchet MS"/>
              </a:rPr>
              <a:t>  9,8</a:t>
            </a:r>
            <a:r>
              <a:rPr sz="1800" spc="-195" dirty="0" smtClean="0">
                <a:latin typeface="Trebuchet MS"/>
                <a:cs typeface="Trebuchet MS"/>
              </a:rPr>
              <a:t> </a:t>
            </a:r>
            <a:r>
              <a:rPr sz="1800" spc="204" dirty="0">
                <a:latin typeface="Trebuchet MS"/>
                <a:cs typeface="Trebuchet MS"/>
              </a:rPr>
              <a:t>%</a:t>
            </a:r>
            <a:endParaRPr sz="1800" dirty="0">
              <a:latin typeface="Trebuchet MS"/>
              <a:cs typeface="Trebuchet MS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4686427" y="4440935"/>
            <a:ext cx="549275" cy="1282700"/>
          </a:xfrm>
          <a:prstGeom prst="rect">
            <a:avLst/>
          </a:prstGeom>
        </p:spPr>
        <p:txBody>
          <a:bodyPr vert="horz" wrap="square" lIns="0" tIns="52069" rIns="0" bIns="0" rtlCol="0">
            <a:spAutoFit/>
          </a:bodyPr>
          <a:lstStyle/>
          <a:p>
            <a:pPr marL="31115">
              <a:lnSpc>
                <a:spcPct val="100000"/>
              </a:lnSpc>
              <a:spcBef>
                <a:spcPts val="409"/>
              </a:spcBef>
            </a:pPr>
            <a:r>
              <a:rPr sz="1800" spc="-95" dirty="0" smtClean="0">
                <a:latin typeface="Trebuchet MS"/>
                <a:cs typeface="Trebuchet MS"/>
              </a:rPr>
              <a:t>3,</a:t>
            </a:r>
            <a:r>
              <a:rPr lang="ru-RU" spc="-95" dirty="0">
                <a:latin typeface="Trebuchet MS"/>
                <a:cs typeface="Trebuchet MS"/>
              </a:rPr>
              <a:t>3</a:t>
            </a:r>
            <a:r>
              <a:rPr sz="1800" spc="-225" dirty="0" smtClean="0">
                <a:latin typeface="Trebuchet MS"/>
                <a:cs typeface="Trebuchet MS"/>
              </a:rPr>
              <a:t> </a:t>
            </a:r>
            <a:r>
              <a:rPr sz="1800" spc="204" dirty="0">
                <a:latin typeface="Trebuchet MS"/>
                <a:cs typeface="Trebuchet MS"/>
              </a:rPr>
              <a:t>%</a:t>
            </a:r>
            <a:endParaRPr sz="1800" dirty="0"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  <a:spcBef>
                <a:spcPts val="309"/>
              </a:spcBef>
            </a:pPr>
            <a:r>
              <a:rPr lang="ru-RU" spc="-100" dirty="0" smtClean="0">
                <a:latin typeface="Trebuchet MS"/>
                <a:cs typeface="Trebuchet MS"/>
              </a:rPr>
              <a:t>4,3</a:t>
            </a:r>
            <a:r>
              <a:rPr sz="1800" spc="-215" dirty="0" smtClean="0">
                <a:latin typeface="Trebuchet MS"/>
                <a:cs typeface="Trebuchet MS"/>
              </a:rPr>
              <a:t> </a:t>
            </a:r>
            <a:r>
              <a:rPr sz="1800" spc="204" dirty="0">
                <a:latin typeface="Trebuchet MS"/>
                <a:cs typeface="Trebuchet MS"/>
              </a:rPr>
              <a:t>%</a:t>
            </a:r>
            <a:endParaRPr sz="1800" dirty="0">
              <a:latin typeface="Trebuchet MS"/>
              <a:cs typeface="Trebuchet MS"/>
            </a:endParaRPr>
          </a:p>
          <a:p>
            <a:pPr marL="57150">
              <a:lnSpc>
                <a:spcPct val="100000"/>
              </a:lnSpc>
              <a:spcBef>
                <a:spcPts val="345"/>
              </a:spcBef>
            </a:pPr>
            <a:r>
              <a:rPr lang="ru-RU" sz="1400" spc="-75" dirty="0" smtClean="0">
                <a:latin typeface="Trebuchet MS"/>
                <a:cs typeface="Trebuchet MS"/>
              </a:rPr>
              <a:t>1,9</a:t>
            </a:r>
            <a:r>
              <a:rPr lang="en-US" sz="1400" spc="-135" dirty="0" smtClean="0">
                <a:latin typeface="Trebuchet MS"/>
                <a:cs typeface="Trebuchet MS"/>
              </a:rPr>
              <a:t> </a:t>
            </a:r>
            <a:r>
              <a:rPr sz="1400" spc="160" dirty="0" smtClean="0">
                <a:latin typeface="Trebuchet MS"/>
                <a:cs typeface="Trebuchet MS"/>
              </a:rPr>
              <a:t>%</a:t>
            </a:r>
            <a:endParaRPr sz="1400" dirty="0">
              <a:latin typeface="Trebuchet MS"/>
              <a:cs typeface="Trebuchet MS"/>
            </a:endParaRPr>
          </a:p>
          <a:p>
            <a:pPr marL="31115">
              <a:lnSpc>
                <a:spcPct val="100000"/>
              </a:lnSpc>
              <a:spcBef>
                <a:spcPts val="770"/>
              </a:spcBef>
            </a:pPr>
            <a:r>
              <a:rPr sz="1800" spc="-100" dirty="0" smtClean="0">
                <a:latin typeface="Trebuchet MS"/>
                <a:cs typeface="Trebuchet MS"/>
              </a:rPr>
              <a:t>4,</a:t>
            </a:r>
            <a:r>
              <a:rPr lang="ru-RU" spc="-100" dirty="0">
                <a:latin typeface="Trebuchet MS"/>
                <a:cs typeface="Trebuchet MS"/>
              </a:rPr>
              <a:t>2</a:t>
            </a:r>
            <a:r>
              <a:rPr lang="en-US" sz="1800" spc="-100" dirty="0" smtClean="0">
                <a:latin typeface="Trebuchet MS"/>
                <a:cs typeface="Trebuchet MS"/>
              </a:rPr>
              <a:t> </a:t>
            </a:r>
            <a:r>
              <a:rPr sz="1800" spc="204" dirty="0" smtClean="0">
                <a:latin typeface="Trebuchet MS"/>
                <a:cs typeface="Trebuchet MS"/>
              </a:rPr>
              <a:t>%</a:t>
            </a:r>
            <a:endParaRPr sz="1800" dirty="0">
              <a:latin typeface="Trebuchet MS"/>
              <a:cs typeface="Trebuchet MS"/>
            </a:endParaRPr>
          </a:p>
        </p:txBody>
      </p:sp>
      <p:sp>
        <p:nvSpPr>
          <p:cNvPr id="18" name="object 18"/>
          <p:cNvSpPr/>
          <p:nvPr/>
        </p:nvSpPr>
        <p:spPr>
          <a:xfrm>
            <a:off x="6007608" y="1988820"/>
            <a:ext cx="2304161" cy="648080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6007608" y="2636901"/>
            <a:ext cx="2304161" cy="673735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6007608" y="2636901"/>
            <a:ext cx="2304415" cy="673735"/>
          </a:xfrm>
          <a:custGeom>
            <a:avLst/>
            <a:gdLst/>
            <a:ahLst/>
            <a:cxnLst/>
            <a:rect l="l" t="t" r="r" b="b"/>
            <a:pathLst>
              <a:path w="2304415" h="673735">
                <a:moveTo>
                  <a:pt x="0" y="112268"/>
                </a:moveTo>
                <a:lnTo>
                  <a:pt x="8826" y="68579"/>
                </a:lnTo>
                <a:lnTo>
                  <a:pt x="32892" y="32892"/>
                </a:lnTo>
                <a:lnTo>
                  <a:pt x="68579" y="8826"/>
                </a:lnTo>
                <a:lnTo>
                  <a:pt x="112267" y="0"/>
                </a:lnTo>
                <a:lnTo>
                  <a:pt x="2191892" y="0"/>
                </a:lnTo>
                <a:lnTo>
                  <a:pt x="2235634" y="8826"/>
                </a:lnTo>
                <a:lnTo>
                  <a:pt x="2271315" y="32892"/>
                </a:lnTo>
                <a:lnTo>
                  <a:pt x="2295352" y="68579"/>
                </a:lnTo>
                <a:lnTo>
                  <a:pt x="2304161" y="112268"/>
                </a:lnTo>
                <a:lnTo>
                  <a:pt x="2304161" y="561466"/>
                </a:lnTo>
                <a:lnTo>
                  <a:pt x="2295352" y="605155"/>
                </a:lnTo>
                <a:lnTo>
                  <a:pt x="2271315" y="640842"/>
                </a:lnTo>
                <a:lnTo>
                  <a:pt x="2235634" y="664908"/>
                </a:lnTo>
                <a:lnTo>
                  <a:pt x="2191892" y="673735"/>
                </a:lnTo>
                <a:lnTo>
                  <a:pt x="112267" y="673735"/>
                </a:lnTo>
                <a:lnTo>
                  <a:pt x="68579" y="664908"/>
                </a:lnTo>
                <a:lnTo>
                  <a:pt x="32892" y="640842"/>
                </a:lnTo>
                <a:lnTo>
                  <a:pt x="8826" y="605155"/>
                </a:lnTo>
                <a:lnTo>
                  <a:pt x="0" y="561466"/>
                </a:lnTo>
                <a:lnTo>
                  <a:pt x="0" y="112268"/>
                </a:lnTo>
                <a:close/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6018657" y="5589244"/>
            <a:ext cx="2304288" cy="640562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/>
          <p:nvPr/>
        </p:nvSpPr>
        <p:spPr>
          <a:xfrm>
            <a:off x="6018657" y="5589244"/>
            <a:ext cx="2304415" cy="640715"/>
          </a:xfrm>
          <a:custGeom>
            <a:avLst/>
            <a:gdLst/>
            <a:ahLst/>
            <a:cxnLst/>
            <a:rect l="l" t="t" r="r" b="b"/>
            <a:pathLst>
              <a:path w="2304415" h="640714">
                <a:moveTo>
                  <a:pt x="0" y="106756"/>
                </a:moveTo>
                <a:lnTo>
                  <a:pt x="8401" y="65199"/>
                </a:lnTo>
                <a:lnTo>
                  <a:pt x="31305" y="31265"/>
                </a:lnTo>
                <a:lnTo>
                  <a:pt x="65258" y="8388"/>
                </a:lnTo>
                <a:lnTo>
                  <a:pt x="106806" y="0"/>
                </a:lnTo>
                <a:lnTo>
                  <a:pt x="2197608" y="0"/>
                </a:lnTo>
                <a:lnTo>
                  <a:pt x="2239137" y="8388"/>
                </a:lnTo>
                <a:lnTo>
                  <a:pt x="2273045" y="31265"/>
                </a:lnTo>
                <a:lnTo>
                  <a:pt x="2295905" y="65199"/>
                </a:lnTo>
                <a:lnTo>
                  <a:pt x="2304288" y="106756"/>
                </a:lnTo>
                <a:lnTo>
                  <a:pt x="2304288" y="533806"/>
                </a:lnTo>
                <a:lnTo>
                  <a:pt x="2295906" y="575363"/>
                </a:lnTo>
                <a:lnTo>
                  <a:pt x="2273046" y="609296"/>
                </a:lnTo>
                <a:lnTo>
                  <a:pt x="2239137" y="632174"/>
                </a:lnTo>
                <a:lnTo>
                  <a:pt x="2197608" y="640562"/>
                </a:lnTo>
                <a:lnTo>
                  <a:pt x="106806" y="640562"/>
                </a:lnTo>
                <a:lnTo>
                  <a:pt x="65258" y="632174"/>
                </a:lnTo>
                <a:lnTo>
                  <a:pt x="31305" y="609296"/>
                </a:lnTo>
                <a:lnTo>
                  <a:pt x="8401" y="575363"/>
                </a:lnTo>
                <a:lnTo>
                  <a:pt x="0" y="533806"/>
                </a:lnTo>
                <a:lnTo>
                  <a:pt x="0" y="106756"/>
                </a:lnTo>
                <a:close/>
              </a:path>
            </a:pathLst>
          </a:custGeom>
          <a:ln w="25399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 txBox="1"/>
          <p:nvPr/>
        </p:nvSpPr>
        <p:spPr>
          <a:xfrm>
            <a:off x="6144259" y="5565749"/>
            <a:ext cx="2054225" cy="6661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065" marR="5080" algn="ctr">
              <a:lnSpc>
                <a:spcPct val="100000"/>
              </a:lnSpc>
              <a:spcBef>
                <a:spcPts val="100"/>
              </a:spcBef>
            </a:pPr>
            <a:r>
              <a:rPr sz="1400" b="1" spc="-85" dirty="0">
                <a:latin typeface="Trebuchet MS"/>
                <a:cs typeface="Trebuchet MS"/>
              </a:rPr>
              <a:t>Доходы </a:t>
            </a:r>
            <a:r>
              <a:rPr sz="1400" b="1" spc="-90" dirty="0">
                <a:latin typeface="Trebuchet MS"/>
                <a:cs typeface="Trebuchet MS"/>
              </a:rPr>
              <a:t>от</a:t>
            </a:r>
            <a:r>
              <a:rPr sz="1400" b="1" spc="-204" dirty="0">
                <a:latin typeface="Trebuchet MS"/>
                <a:cs typeface="Trebuchet MS"/>
              </a:rPr>
              <a:t> </a:t>
            </a:r>
            <a:r>
              <a:rPr sz="1400" b="1" spc="-80" dirty="0">
                <a:latin typeface="Trebuchet MS"/>
                <a:cs typeface="Trebuchet MS"/>
              </a:rPr>
              <a:t>использования  </a:t>
            </a:r>
            <a:r>
              <a:rPr sz="1400" b="1" spc="-85" dirty="0">
                <a:latin typeface="Trebuchet MS"/>
                <a:cs typeface="Trebuchet MS"/>
              </a:rPr>
              <a:t>имущества</a:t>
            </a:r>
            <a:endParaRPr sz="1400" dirty="0">
              <a:latin typeface="Trebuchet MS"/>
              <a:cs typeface="Trebuchet MS"/>
            </a:endParaRPr>
          </a:p>
          <a:p>
            <a:pPr marL="1905" algn="ctr">
              <a:lnSpc>
                <a:spcPct val="100000"/>
              </a:lnSpc>
            </a:pPr>
            <a:r>
              <a:rPr lang="ru-RU" sz="1400" b="1" u="sng" spc="-110" dirty="0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2 784,6</a:t>
            </a:r>
            <a:r>
              <a:rPr sz="1400" b="1" u="sng" spc="-105" dirty="0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 </a:t>
            </a:r>
            <a:r>
              <a:rPr sz="1400" b="1" u="sng" spc="-110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тыс.руб.</a:t>
            </a:r>
            <a:endParaRPr sz="1400" u="sng" dirty="0">
              <a:latin typeface="Trebuchet MS"/>
              <a:cs typeface="Trebuchet MS"/>
            </a:endParaRPr>
          </a:p>
        </p:txBody>
      </p:sp>
      <p:sp>
        <p:nvSpPr>
          <p:cNvPr id="24" name="object 24"/>
          <p:cNvSpPr/>
          <p:nvPr/>
        </p:nvSpPr>
        <p:spPr>
          <a:xfrm>
            <a:off x="5980176" y="3303270"/>
            <a:ext cx="2304288" cy="701801"/>
          </a:xfrm>
          <a:prstGeom prst="rect">
            <a:avLst/>
          </a:prstGeom>
          <a:blipFill>
            <a:blip r:embed="rId1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/>
          <p:nvPr/>
        </p:nvSpPr>
        <p:spPr>
          <a:xfrm>
            <a:off x="5980176" y="3303270"/>
            <a:ext cx="2304415" cy="702310"/>
          </a:xfrm>
          <a:custGeom>
            <a:avLst/>
            <a:gdLst/>
            <a:ahLst/>
            <a:cxnLst/>
            <a:rect l="l" t="t" r="r" b="b"/>
            <a:pathLst>
              <a:path w="2304415" h="702310">
                <a:moveTo>
                  <a:pt x="0" y="116966"/>
                </a:moveTo>
                <a:lnTo>
                  <a:pt x="9203" y="71419"/>
                </a:lnTo>
                <a:lnTo>
                  <a:pt x="34289" y="34242"/>
                </a:lnTo>
                <a:lnTo>
                  <a:pt x="71473" y="9185"/>
                </a:lnTo>
                <a:lnTo>
                  <a:pt x="116966" y="0"/>
                </a:lnTo>
                <a:lnTo>
                  <a:pt x="2187321" y="0"/>
                </a:lnTo>
                <a:lnTo>
                  <a:pt x="2232868" y="9185"/>
                </a:lnTo>
                <a:lnTo>
                  <a:pt x="2270045" y="34242"/>
                </a:lnTo>
                <a:lnTo>
                  <a:pt x="2295102" y="71419"/>
                </a:lnTo>
                <a:lnTo>
                  <a:pt x="2304288" y="116966"/>
                </a:lnTo>
                <a:lnTo>
                  <a:pt x="2304288" y="584834"/>
                </a:lnTo>
                <a:lnTo>
                  <a:pt x="2295102" y="630382"/>
                </a:lnTo>
                <a:lnTo>
                  <a:pt x="2270045" y="667559"/>
                </a:lnTo>
                <a:lnTo>
                  <a:pt x="2232868" y="692616"/>
                </a:lnTo>
                <a:lnTo>
                  <a:pt x="2187321" y="701801"/>
                </a:lnTo>
                <a:lnTo>
                  <a:pt x="116966" y="701801"/>
                </a:lnTo>
                <a:lnTo>
                  <a:pt x="71473" y="692616"/>
                </a:lnTo>
                <a:lnTo>
                  <a:pt x="34289" y="667559"/>
                </a:lnTo>
                <a:lnTo>
                  <a:pt x="9203" y="630382"/>
                </a:lnTo>
                <a:lnTo>
                  <a:pt x="0" y="584834"/>
                </a:lnTo>
                <a:lnTo>
                  <a:pt x="0" y="116966"/>
                </a:lnTo>
                <a:close/>
              </a:path>
            </a:pathLst>
          </a:custGeom>
          <a:ln w="25399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/>
          <p:nvPr/>
        </p:nvSpPr>
        <p:spPr>
          <a:xfrm>
            <a:off x="6007608" y="4005071"/>
            <a:ext cx="2304161" cy="913383"/>
          </a:xfrm>
          <a:prstGeom prst="rect">
            <a:avLst/>
          </a:prstGeom>
          <a:blipFill>
            <a:blip r:embed="rId1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7"/>
          <p:cNvSpPr/>
          <p:nvPr/>
        </p:nvSpPr>
        <p:spPr>
          <a:xfrm>
            <a:off x="6007608" y="4005071"/>
            <a:ext cx="2304415" cy="913765"/>
          </a:xfrm>
          <a:custGeom>
            <a:avLst/>
            <a:gdLst/>
            <a:ahLst/>
            <a:cxnLst/>
            <a:rect l="l" t="t" r="r" b="b"/>
            <a:pathLst>
              <a:path w="2304415" h="913764">
                <a:moveTo>
                  <a:pt x="0" y="152272"/>
                </a:moveTo>
                <a:lnTo>
                  <a:pt x="7752" y="104152"/>
                </a:lnTo>
                <a:lnTo>
                  <a:pt x="29342" y="62352"/>
                </a:lnTo>
                <a:lnTo>
                  <a:pt x="62270" y="29386"/>
                </a:lnTo>
                <a:lnTo>
                  <a:pt x="104038" y="7765"/>
                </a:lnTo>
                <a:lnTo>
                  <a:pt x="152145" y="0"/>
                </a:lnTo>
                <a:lnTo>
                  <a:pt x="2152015" y="0"/>
                </a:lnTo>
                <a:lnTo>
                  <a:pt x="2200122" y="7765"/>
                </a:lnTo>
                <a:lnTo>
                  <a:pt x="2241890" y="29386"/>
                </a:lnTo>
                <a:lnTo>
                  <a:pt x="2274818" y="62352"/>
                </a:lnTo>
                <a:lnTo>
                  <a:pt x="2296408" y="104152"/>
                </a:lnTo>
                <a:lnTo>
                  <a:pt x="2304161" y="152272"/>
                </a:lnTo>
                <a:lnTo>
                  <a:pt x="2304161" y="761110"/>
                </a:lnTo>
                <a:lnTo>
                  <a:pt x="2296408" y="809231"/>
                </a:lnTo>
                <a:lnTo>
                  <a:pt x="2274818" y="851031"/>
                </a:lnTo>
                <a:lnTo>
                  <a:pt x="2241890" y="883997"/>
                </a:lnTo>
                <a:lnTo>
                  <a:pt x="2200122" y="905618"/>
                </a:lnTo>
                <a:lnTo>
                  <a:pt x="2152015" y="913383"/>
                </a:lnTo>
                <a:lnTo>
                  <a:pt x="152145" y="913383"/>
                </a:lnTo>
                <a:lnTo>
                  <a:pt x="104038" y="905618"/>
                </a:lnTo>
                <a:lnTo>
                  <a:pt x="62270" y="883997"/>
                </a:lnTo>
                <a:lnTo>
                  <a:pt x="29342" y="851031"/>
                </a:lnTo>
                <a:lnTo>
                  <a:pt x="7752" y="809231"/>
                </a:lnTo>
                <a:lnTo>
                  <a:pt x="0" y="761110"/>
                </a:lnTo>
                <a:lnTo>
                  <a:pt x="0" y="152272"/>
                </a:lnTo>
                <a:close/>
              </a:path>
            </a:pathLst>
          </a:custGeom>
          <a:ln w="25399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28"/>
          <p:cNvSpPr/>
          <p:nvPr/>
        </p:nvSpPr>
        <p:spPr>
          <a:xfrm>
            <a:off x="5212588" y="1606803"/>
            <a:ext cx="1037590" cy="515620"/>
          </a:xfrm>
          <a:custGeom>
            <a:avLst/>
            <a:gdLst/>
            <a:ahLst/>
            <a:cxnLst/>
            <a:rect l="l" t="t" r="r" b="b"/>
            <a:pathLst>
              <a:path w="1037589" h="515619">
                <a:moveTo>
                  <a:pt x="858901" y="0"/>
                </a:moveTo>
                <a:lnTo>
                  <a:pt x="882650" y="65659"/>
                </a:lnTo>
                <a:lnTo>
                  <a:pt x="0" y="383794"/>
                </a:lnTo>
                <a:lnTo>
                  <a:pt x="47371" y="515112"/>
                </a:lnTo>
                <a:lnTo>
                  <a:pt x="929894" y="196976"/>
                </a:lnTo>
                <a:lnTo>
                  <a:pt x="984489" y="196976"/>
                </a:lnTo>
                <a:lnTo>
                  <a:pt x="1037589" y="83947"/>
                </a:lnTo>
                <a:lnTo>
                  <a:pt x="858901" y="0"/>
                </a:lnTo>
                <a:close/>
              </a:path>
              <a:path w="1037589" h="515619">
                <a:moveTo>
                  <a:pt x="984489" y="196976"/>
                </a:moveTo>
                <a:lnTo>
                  <a:pt x="929894" y="196976"/>
                </a:lnTo>
                <a:lnTo>
                  <a:pt x="953642" y="262636"/>
                </a:lnTo>
                <a:lnTo>
                  <a:pt x="984489" y="196976"/>
                </a:lnTo>
                <a:close/>
              </a:path>
            </a:pathLst>
          </a:custGeom>
          <a:solidFill>
            <a:srgbClr val="FBD4B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29"/>
          <p:cNvSpPr/>
          <p:nvPr/>
        </p:nvSpPr>
        <p:spPr>
          <a:xfrm>
            <a:off x="5212588" y="1606803"/>
            <a:ext cx="1037590" cy="515620"/>
          </a:xfrm>
          <a:custGeom>
            <a:avLst/>
            <a:gdLst/>
            <a:ahLst/>
            <a:cxnLst/>
            <a:rect l="l" t="t" r="r" b="b"/>
            <a:pathLst>
              <a:path w="1037589" h="515619">
                <a:moveTo>
                  <a:pt x="0" y="383794"/>
                </a:moveTo>
                <a:lnTo>
                  <a:pt x="882650" y="65659"/>
                </a:lnTo>
                <a:lnTo>
                  <a:pt x="858901" y="0"/>
                </a:lnTo>
                <a:lnTo>
                  <a:pt x="1037589" y="83947"/>
                </a:lnTo>
                <a:lnTo>
                  <a:pt x="953642" y="262636"/>
                </a:lnTo>
                <a:lnTo>
                  <a:pt x="929894" y="196976"/>
                </a:lnTo>
                <a:lnTo>
                  <a:pt x="47371" y="515112"/>
                </a:lnTo>
                <a:lnTo>
                  <a:pt x="0" y="383794"/>
                </a:lnTo>
                <a:close/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30"/>
          <p:cNvSpPr/>
          <p:nvPr/>
        </p:nvSpPr>
        <p:spPr>
          <a:xfrm>
            <a:off x="5196204" y="2448686"/>
            <a:ext cx="1198880" cy="1506855"/>
          </a:xfrm>
          <a:custGeom>
            <a:avLst/>
            <a:gdLst/>
            <a:ahLst/>
            <a:cxnLst/>
            <a:rect l="l" t="t" r="r" b="b"/>
            <a:pathLst>
              <a:path w="1198879" h="1506854">
                <a:moveTo>
                  <a:pt x="1166241" y="0"/>
                </a:moveTo>
                <a:lnTo>
                  <a:pt x="934212" y="32385"/>
                </a:lnTo>
                <a:lnTo>
                  <a:pt x="1000252" y="82296"/>
                </a:lnTo>
                <a:lnTo>
                  <a:pt x="0" y="1406525"/>
                </a:lnTo>
                <a:lnTo>
                  <a:pt x="132207" y="1506474"/>
                </a:lnTo>
                <a:lnTo>
                  <a:pt x="1132459" y="182245"/>
                </a:lnTo>
                <a:lnTo>
                  <a:pt x="1191663" y="182245"/>
                </a:lnTo>
                <a:lnTo>
                  <a:pt x="1166241" y="0"/>
                </a:lnTo>
                <a:close/>
              </a:path>
              <a:path w="1198879" h="1506854">
                <a:moveTo>
                  <a:pt x="1191663" y="182245"/>
                </a:moveTo>
                <a:lnTo>
                  <a:pt x="1132459" y="182245"/>
                </a:lnTo>
                <a:lnTo>
                  <a:pt x="1198626" y="232155"/>
                </a:lnTo>
                <a:lnTo>
                  <a:pt x="1191663" y="182245"/>
                </a:lnTo>
                <a:close/>
              </a:path>
            </a:pathLst>
          </a:custGeom>
          <a:solidFill>
            <a:srgbClr val="FBD4B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object 31"/>
          <p:cNvSpPr/>
          <p:nvPr/>
        </p:nvSpPr>
        <p:spPr>
          <a:xfrm>
            <a:off x="5196204" y="2448686"/>
            <a:ext cx="1198880" cy="1506855"/>
          </a:xfrm>
          <a:custGeom>
            <a:avLst/>
            <a:gdLst/>
            <a:ahLst/>
            <a:cxnLst/>
            <a:rect l="l" t="t" r="r" b="b"/>
            <a:pathLst>
              <a:path w="1198879" h="1506854">
                <a:moveTo>
                  <a:pt x="0" y="1406525"/>
                </a:moveTo>
                <a:lnTo>
                  <a:pt x="1000252" y="82296"/>
                </a:lnTo>
                <a:lnTo>
                  <a:pt x="934212" y="32385"/>
                </a:lnTo>
                <a:lnTo>
                  <a:pt x="1166241" y="0"/>
                </a:lnTo>
                <a:lnTo>
                  <a:pt x="1198626" y="232155"/>
                </a:lnTo>
                <a:lnTo>
                  <a:pt x="1132459" y="182245"/>
                </a:lnTo>
                <a:lnTo>
                  <a:pt x="132207" y="1506474"/>
                </a:lnTo>
                <a:lnTo>
                  <a:pt x="0" y="1406525"/>
                </a:lnTo>
                <a:close/>
              </a:path>
            </a:pathLst>
          </a:custGeom>
          <a:ln w="25399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object 32"/>
          <p:cNvSpPr/>
          <p:nvPr/>
        </p:nvSpPr>
        <p:spPr>
          <a:xfrm>
            <a:off x="5294629" y="3193542"/>
            <a:ext cx="1024890" cy="1441450"/>
          </a:xfrm>
          <a:custGeom>
            <a:avLst/>
            <a:gdLst/>
            <a:ahLst/>
            <a:cxnLst/>
            <a:rect l="l" t="t" r="r" b="b"/>
            <a:pathLst>
              <a:path w="1024889" h="1441450">
                <a:moveTo>
                  <a:pt x="975614" y="0"/>
                </a:moveTo>
                <a:lnTo>
                  <a:pt x="746125" y="48768"/>
                </a:lnTo>
                <a:lnTo>
                  <a:pt x="815721" y="93980"/>
                </a:lnTo>
                <a:lnTo>
                  <a:pt x="0" y="1350772"/>
                </a:lnTo>
                <a:lnTo>
                  <a:pt x="139192" y="1441069"/>
                </a:lnTo>
                <a:lnTo>
                  <a:pt x="954786" y="184277"/>
                </a:lnTo>
                <a:lnTo>
                  <a:pt x="1014795" y="184277"/>
                </a:lnTo>
                <a:lnTo>
                  <a:pt x="975614" y="0"/>
                </a:lnTo>
                <a:close/>
              </a:path>
              <a:path w="1024889" h="1441450">
                <a:moveTo>
                  <a:pt x="1014795" y="184277"/>
                </a:moveTo>
                <a:lnTo>
                  <a:pt x="954786" y="184277"/>
                </a:lnTo>
                <a:lnTo>
                  <a:pt x="1024382" y="229362"/>
                </a:lnTo>
                <a:lnTo>
                  <a:pt x="1014795" y="184277"/>
                </a:lnTo>
                <a:close/>
              </a:path>
            </a:pathLst>
          </a:custGeom>
          <a:solidFill>
            <a:srgbClr val="FBD4B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" name="object 33"/>
          <p:cNvSpPr/>
          <p:nvPr/>
        </p:nvSpPr>
        <p:spPr>
          <a:xfrm>
            <a:off x="5294629" y="3193542"/>
            <a:ext cx="1024890" cy="1441450"/>
          </a:xfrm>
          <a:custGeom>
            <a:avLst/>
            <a:gdLst/>
            <a:ahLst/>
            <a:cxnLst/>
            <a:rect l="l" t="t" r="r" b="b"/>
            <a:pathLst>
              <a:path w="1024889" h="1441450">
                <a:moveTo>
                  <a:pt x="0" y="1350772"/>
                </a:moveTo>
                <a:lnTo>
                  <a:pt x="815721" y="93980"/>
                </a:lnTo>
                <a:lnTo>
                  <a:pt x="746125" y="48768"/>
                </a:lnTo>
                <a:lnTo>
                  <a:pt x="975614" y="0"/>
                </a:lnTo>
                <a:lnTo>
                  <a:pt x="1024382" y="229362"/>
                </a:lnTo>
                <a:lnTo>
                  <a:pt x="954786" y="184277"/>
                </a:lnTo>
                <a:lnTo>
                  <a:pt x="139192" y="1441069"/>
                </a:lnTo>
                <a:lnTo>
                  <a:pt x="0" y="1350772"/>
                </a:lnTo>
                <a:close/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object 34"/>
          <p:cNvSpPr/>
          <p:nvPr/>
        </p:nvSpPr>
        <p:spPr>
          <a:xfrm>
            <a:off x="5482971" y="3870578"/>
            <a:ext cx="891540" cy="1171575"/>
          </a:xfrm>
          <a:custGeom>
            <a:avLst/>
            <a:gdLst/>
            <a:ahLst/>
            <a:cxnLst/>
            <a:rect l="l" t="t" r="r" b="b"/>
            <a:pathLst>
              <a:path w="891539" h="1171575">
                <a:moveTo>
                  <a:pt x="858392" y="0"/>
                </a:moveTo>
                <a:lnTo>
                  <a:pt x="665988" y="32893"/>
                </a:lnTo>
                <a:lnTo>
                  <a:pt x="722376" y="72771"/>
                </a:lnTo>
                <a:lnTo>
                  <a:pt x="0" y="1091565"/>
                </a:lnTo>
                <a:lnTo>
                  <a:pt x="112649" y="1171448"/>
                </a:lnTo>
                <a:lnTo>
                  <a:pt x="834898" y="152527"/>
                </a:lnTo>
                <a:lnTo>
                  <a:pt x="884350" y="152527"/>
                </a:lnTo>
                <a:lnTo>
                  <a:pt x="858392" y="0"/>
                </a:lnTo>
                <a:close/>
              </a:path>
              <a:path w="891539" h="1171575">
                <a:moveTo>
                  <a:pt x="884350" y="152527"/>
                </a:moveTo>
                <a:lnTo>
                  <a:pt x="834898" y="152527"/>
                </a:lnTo>
                <a:lnTo>
                  <a:pt x="891158" y="192532"/>
                </a:lnTo>
                <a:lnTo>
                  <a:pt x="884350" y="152527"/>
                </a:lnTo>
                <a:close/>
              </a:path>
            </a:pathLst>
          </a:custGeom>
          <a:solidFill>
            <a:srgbClr val="FBD4B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" name="object 35"/>
          <p:cNvSpPr/>
          <p:nvPr/>
        </p:nvSpPr>
        <p:spPr>
          <a:xfrm>
            <a:off x="5482971" y="3870578"/>
            <a:ext cx="891540" cy="1171575"/>
          </a:xfrm>
          <a:custGeom>
            <a:avLst/>
            <a:gdLst/>
            <a:ahLst/>
            <a:cxnLst/>
            <a:rect l="l" t="t" r="r" b="b"/>
            <a:pathLst>
              <a:path w="891539" h="1171575">
                <a:moveTo>
                  <a:pt x="0" y="1091565"/>
                </a:moveTo>
                <a:lnTo>
                  <a:pt x="722376" y="72771"/>
                </a:lnTo>
                <a:lnTo>
                  <a:pt x="665988" y="32893"/>
                </a:lnTo>
                <a:lnTo>
                  <a:pt x="858392" y="0"/>
                </a:lnTo>
                <a:lnTo>
                  <a:pt x="891158" y="192532"/>
                </a:lnTo>
                <a:lnTo>
                  <a:pt x="834898" y="152527"/>
                </a:lnTo>
                <a:lnTo>
                  <a:pt x="112649" y="1171448"/>
                </a:lnTo>
                <a:lnTo>
                  <a:pt x="0" y="1091565"/>
                </a:lnTo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" name="object 36"/>
          <p:cNvSpPr/>
          <p:nvPr/>
        </p:nvSpPr>
        <p:spPr>
          <a:xfrm>
            <a:off x="5433059" y="4721225"/>
            <a:ext cx="742315" cy="571500"/>
          </a:xfrm>
          <a:custGeom>
            <a:avLst/>
            <a:gdLst/>
            <a:ahLst/>
            <a:cxnLst/>
            <a:rect l="l" t="t" r="r" b="b"/>
            <a:pathLst>
              <a:path w="742314" h="571500">
                <a:moveTo>
                  <a:pt x="551688" y="0"/>
                </a:moveTo>
                <a:lnTo>
                  <a:pt x="590295" y="56642"/>
                </a:lnTo>
                <a:lnTo>
                  <a:pt x="0" y="457962"/>
                </a:lnTo>
                <a:lnTo>
                  <a:pt x="77088" y="571372"/>
                </a:lnTo>
                <a:lnTo>
                  <a:pt x="667257" y="169925"/>
                </a:lnTo>
                <a:lnTo>
                  <a:pt x="716652" y="169925"/>
                </a:lnTo>
                <a:lnTo>
                  <a:pt x="742061" y="36194"/>
                </a:lnTo>
                <a:lnTo>
                  <a:pt x="551688" y="0"/>
                </a:lnTo>
                <a:close/>
              </a:path>
              <a:path w="742314" h="571500">
                <a:moveTo>
                  <a:pt x="716652" y="169925"/>
                </a:moveTo>
                <a:lnTo>
                  <a:pt x="667257" y="169925"/>
                </a:lnTo>
                <a:lnTo>
                  <a:pt x="705865" y="226694"/>
                </a:lnTo>
                <a:lnTo>
                  <a:pt x="716652" y="169925"/>
                </a:lnTo>
                <a:close/>
              </a:path>
            </a:pathLst>
          </a:custGeom>
          <a:solidFill>
            <a:srgbClr val="FBD4B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" name="object 37"/>
          <p:cNvSpPr/>
          <p:nvPr/>
        </p:nvSpPr>
        <p:spPr>
          <a:xfrm>
            <a:off x="5433059" y="4721225"/>
            <a:ext cx="742315" cy="571500"/>
          </a:xfrm>
          <a:custGeom>
            <a:avLst/>
            <a:gdLst/>
            <a:ahLst/>
            <a:cxnLst/>
            <a:rect l="l" t="t" r="r" b="b"/>
            <a:pathLst>
              <a:path w="742314" h="571500">
                <a:moveTo>
                  <a:pt x="0" y="457962"/>
                </a:moveTo>
                <a:lnTo>
                  <a:pt x="590295" y="56642"/>
                </a:lnTo>
                <a:lnTo>
                  <a:pt x="551688" y="0"/>
                </a:lnTo>
                <a:lnTo>
                  <a:pt x="742061" y="36194"/>
                </a:lnTo>
                <a:lnTo>
                  <a:pt x="705865" y="226694"/>
                </a:lnTo>
                <a:lnTo>
                  <a:pt x="667257" y="169925"/>
                </a:lnTo>
                <a:lnTo>
                  <a:pt x="77088" y="571372"/>
                </a:lnTo>
                <a:lnTo>
                  <a:pt x="0" y="457962"/>
                </a:lnTo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" name="object 38"/>
          <p:cNvSpPr/>
          <p:nvPr/>
        </p:nvSpPr>
        <p:spPr>
          <a:xfrm>
            <a:off x="5375147" y="5689396"/>
            <a:ext cx="743585" cy="423545"/>
          </a:xfrm>
          <a:custGeom>
            <a:avLst/>
            <a:gdLst/>
            <a:ahLst/>
            <a:cxnLst/>
            <a:rect l="l" t="t" r="r" b="b"/>
            <a:pathLst>
              <a:path w="743585" h="423545">
                <a:moveTo>
                  <a:pt x="556005" y="0"/>
                </a:moveTo>
                <a:lnTo>
                  <a:pt x="581660" y="68135"/>
                </a:lnTo>
                <a:lnTo>
                  <a:pt x="0" y="287172"/>
                </a:lnTo>
                <a:lnTo>
                  <a:pt x="51307" y="423443"/>
                </a:lnTo>
                <a:lnTo>
                  <a:pt x="632967" y="204406"/>
                </a:lnTo>
                <a:lnTo>
                  <a:pt x="689481" y="204406"/>
                </a:lnTo>
                <a:lnTo>
                  <a:pt x="743585" y="84950"/>
                </a:lnTo>
                <a:lnTo>
                  <a:pt x="556005" y="0"/>
                </a:lnTo>
                <a:close/>
              </a:path>
              <a:path w="743585" h="423545">
                <a:moveTo>
                  <a:pt x="689481" y="204406"/>
                </a:moveTo>
                <a:lnTo>
                  <a:pt x="632967" y="204406"/>
                </a:lnTo>
                <a:lnTo>
                  <a:pt x="658622" y="272542"/>
                </a:lnTo>
                <a:lnTo>
                  <a:pt x="689481" y="204406"/>
                </a:lnTo>
                <a:close/>
              </a:path>
            </a:pathLst>
          </a:custGeom>
          <a:solidFill>
            <a:srgbClr val="FBD4B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" name="object 39"/>
          <p:cNvSpPr/>
          <p:nvPr/>
        </p:nvSpPr>
        <p:spPr>
          <a:xfrm>
            <a:off x="5375147" y="5689396"/>
            <a:ext cx="743585" cy="423545"/>
          </a:xfrm>
          <a:custGeom>
            <a:avLst/>
            <a:gdLst/>
            <a:ahLst/>
            <a:cxnLst/>
            <a:rect l="l" t="t" r="r" b="b"/>
            <a:pathLst>
              <a:path w="743585" h="423545">
                <a:moveTo>
                  <a:pt x="0" y="287172"/>
                </a:moveTo>
                <a:lnTo>
                  <a:pt x="581660" y="68135"/>
                </a:lnTo>
                <a:lnTo>
                  <a:pt x="556005" y="0"/>
                </a:lnTo>
                <a:lnTo>
                  <a:pt x="743585" y="84950"/>
                </a:lnTo>
                <a:lnTo>
                  <a:pt x="658622" y="272542"/>
                </a:lnTo>
                <a:lnTo>
                  <a:pt x="632967" y="204406"/>
                </a:lnTo>
                <a:lnTo>
                  <a:pt x="51307" y="423443"/>
                </a:lnTo>
                <a:lnTo>
                  <a:pt x="0" y="287172"/>
                </a:lnTo>
                <a:close/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" name="object 40"/>
          <p:cNvSpPr txBox="1"/>
          <p:nvPr/>
        </p:nvSpPr>
        <p:spPr>
          <a:xfrm>
            <a:off x="661822" y="1377823"/>
            <a:ext cx="1431290" cy="513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55575" marR="5080" indent="-143510">
              <a:lnSpc>
                <a:spcPct val="100000"/>
              </a:lnSpc>
              <a:spcBef>
                <a:spcPts val="95"/>
              </a:spcBef>
            </a:pPr>
            <a:r>
              <a:rPr sz="1600" b="1" spc="-95" dirty="0">
                <a:solidFill>
                  <a:srgbClr val="006FC0"/>
                </a:solidFill>
                <a:latin typeface="+mj-lt"/>
                <a:cs typeface="Trebuchet MS"/>
              </a:rPr>
              <a:t>Без</a:t>
            </a:r>
            <a:r>
              <a:rPr sz="1600" b="1" spc="-90" dirty="0">
                <a:solidFill>
                  <a:srgbClr val="006FC0"/>
                </a:solidFill>
                <a:latin typeface="+mj-lt"/>
                <a:cs typeface="Trebuchet MS"/>
              </a:rPr>
              <a:t>в</a:t>
            </a:r>
            <a:r>
              <a:rPr sz="1600" b="1" spc="-55" dirty="0">
                <a:solidFill>
                  <a:srgbClr val="006FC0"/>
                </a:solidFill>
                <a:latin typeface="+mj-lt"/>
                <a:cs typeface="Trebuchet MS"/>
              </a:rPr>
              <a:t>о</a:t>
            </a:r>
            <a:r>
              <a:rPr sz="1600" b="1" spc="-80" dirty="0">
                <a:solidFill>
                  <a:srgbClr val="006FC0"/>
                </a:solidFill>
                <a:latin typeface="+mj-lt"/>
                <a:cs typeface="Trebuchet MS"/>
              </a:rPr>
              <a:t>зм</a:t>
            </a:r>
            <a:r>
              <a:rPr sz="1600" b="1" spc="-70" dirty="0">
                <a:solidFill>
                  <a:srgbClr val="006FC0"/>
                </a:solidFill>
                <a:latin typeface="+mj-lt"/>
                <a:cs typeface="Trebuchet MS"/>
              </a:rPr>
              <a:t>е</a:t>
            </a:r>
            <a:r>
              <a:rPr sz="1600" b="1" spc="-105" dirty="0">
                <a:solidFill>
                  <a:srgbClr val="006FC0"/>
                </a:solidFill>
                <a:latin typeface="+mj-lt"/>
                <a:cs typeface="Trebuchet MS"/>
              </a:rPr>
              <a:t>з</a:t>
            </a:r>
            <a:r>
              <a:rPr sz="1600" b="1" spc="-80" dirty="0">
                <a:solidFill>
                  <a:srgbClr val="006FC0"/>
                </a:solidFill>
                <a:latin typeface="+mj-lt"/>
                <a:cs typeface="Trebuchet MS"/>
              </a:rPr>
              <a:t>дн</a:t>
            </a:r>
            <a:r>
              <a:rPr sz="1600" b="1" spc="-70" dirty="0">
                <a:solidFill>
                  <a:srgbClr val="006FC0"/>
                </a:solidFill>
                <a:latin typeface="+mj-lt"/>
                <a:cs typeface="Trebuchet MS"/>
              </a:rPr>
              <a:t>ые  </a:t>
            </a:r>
            <a:r>
              <a:rPr sz="1600" b="1" spc="-105" dirty="0">
                <a:solidFill>
                  <a:srgbClr val="006FC0"/>
                </a:solidFill>
                <a:latin typeface="+mj-lt"/>
                <a:cs typeface="Trebuchet MS"/>
              </a:rPr>
              <a:t>поступления</a:t>
            </a:r>
            <a:endParaRPr sz="1600" dirty="0">
              <a:latin typeface="+mj-lt"/>
              <a:cs typeface="Trebuchet MS"/>
            </a:endParaRPr>
          </a:p>
        </p:txBody>
      </p:sp>
      <p:sp>
        <p:nvSpPr>
          <p:cNvPr id="41" name="object 41"/>
          <p:cNvSpPr txBox="1"/>
          <p:nvPr/>
        </p:nvSpPr>
        <p:spPr>
          <a:xfrm>
            <a:off x="591718" y="1865502"/>
            <a:ext cx="1570990" cy="258404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lang="en-US" sz="1600" b="1" u="heavy" spc="-135" dirty="0" smtClean="0">
                <a:solidFill>
                  <a:srgbClr val="006FC0"/>
                </a:solidFill>
                <a:uFill>
                  <a:solidFill>
                    <a:srgbClr val="006FC0"/>
                  </a:solidFill>
                </a:uFill>
                <a:latin typeface="+mj-lt"/>
                <a:cs typeface="Trebuchet MS"/>
              </a:rPr>
              <a:t>1</a:t>
            </a:r>
            <a:r>
              <a:rPr lang="ru-RU" sz="1600" b="1" u="heavy" spc="-135" dirty="0" smtClean="0">
                <a:solidFill>
                  <a:srgbClr val="006FC0"/>
                </a:solidFill>
                <a:uFill>
                  <a:solidFill>
                    <a:srgbClr val="006FC0"/>
                  </a:solidFill>
                </a:uFill>
                <a:latin typeface="+mj-lt"/>
                <a:cs typeface="Trebuchet MS"/>
              </a:rPr>
              <a:t>67 375,5</a:t>
            </a:r>
            <a:r>
              <a:rPr lang="en-US" sz="1600" b="1" u="heavy" spc="-135" dirty="0" smtClean="0">
                <a:solidFill>
                  <a:srgbClr val="006FC0"/>
                </a:solidFill>
                <a:uFill>
                  <a:solidFill>
                    <a:srgbClr val="006FC0"/>
                  </a:solidFill>
                </a:uFill>
                <a:latin typeface="+mj-lt"/>
                <a:cs typeface="Trebuchet MS"/>
              </a:rPr>
              <a:t> </a:t>
            </a:r>
            <a:r>
              <a:rPr sz="1600" b="1" u="heavy" spc="-135" dirty="0" err="1" smtClean="0">
                <a:solidFill>
                  <a:srgbClr val="006FC0"/>
                </a:solidFill>
                <a:uFill>
                  <a:solidFill>
                    <a:srgbClr val="006FC0"/>
                  </a:solidFill>
                </a:uFill>
                <a:latin typeface="+mj-lt"/>
                <a:cs typeface="Trebuchet MS"/>
              </a:rPr>
              <a:t>тыс.руб</a:t>
            </a:r>
            <a:r>
              <a:rPr sz="1600" b="1" u="heavy" spc="-135" dirty="0">
                <a:solidFill>
                  <a:srgbClr val="006FC0"/>
                </a:solidFill>
                <a:uFill>
                  <a:solidFill>
                    <a:srgbClr val="006FC0"/>
                  </a:solidFill>
                </a:uFill>
                <a:latin typeface="+mj-lt"/>
                <a:cs typeface="Trebuchet MS"/>
              </a:rPr>
              <a:t>.</a:t>
            </a:r>
            <a:endParaRPr sz="1600" dirty="0">
              <a:latin typeface="+mj-lt"/>
              <a:cs typeface="Trebuchet MS"/>
            </a:endParaRPr>
          </a:p>
        </p:txBody>
      </p:sp>
      <p:sp>
        <p:nvSpPr>
          <p:cNvPr id="42" name="object 42"/>
          <p:cNvSpPr txBox="1"/>
          <p:nvPr/>
        </p:nvSpPr>
        <p:spPr>
          <a:xfrm>
            <a:off x="2278760" y="3675379"/>
            <a:ext cx="1915795" cy="7569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indent="381000">
              <a:lnSpc>
                <a:spcPct val="100000"/>
              </a:lnSpc>
              <a:spcBef>
                <a:spcPts val="95"/>
              </a:spcBef>
            </a:pPr>
            <a:r>
              <a:rPr sz="1600" b="1" spc="-95" dirty="0">
                <a:solidFill>
                  <a:srgbClr val="C0504D"/>
                </a:solidFill>
                <a:latin typeface="+mj-lt"/>
                <a:cs typeface="Trebuchet MS"/>
              </a:rPr>
              <a:t>Налоговые </a:t>
            </a:r>
            <a:r>
              <a:rPr sz="1600" b="1" spc="-75" dirty="0">
                <a:solidFill>
                  <a:srgbClr val="C0504D"/>
                </a:solidFill>
                <a:latin typeface="+mj-lt"/>
                <a:cs typeface="Trebuchet MS"/>
              </a:rPr>
              <a:t>и  </a:t>
            </a:r>
            <a:r>
              <a:rPr sz="1600" b="1" spc="-95" dirty="0">
                <a:solidFill>
                  <a:srgbClr val="C0504D"/>
                </a:solidFill>
                <a:latin typeface="+mj-lt"/>
                <a:cs typeface="Trebuchet MS"/>
              </a:rPr>
              <a:t>неналоговые</a:t>
            </a:r>
            <a:r>
              <a:rPr sz="1600" b="1" spc="-210" dirty="0">
                <a:solidFill>
                  <a:srgbClr val="C0504D"/>
                </a:solidFill>
                <a:latin typeface="+mj-lt"/>
                <a:cs typeface="Trebuchet MS"/>
              </a:rPr>
              <a:t> </a:t>
            </a:r>
            <a:r>
              <a:rPr sz="1600" b="1" spc="-95" dirty="0">
                <a:solidFill>
                  <a:srgbClr val="C0504D"/>
                </a:solidFill>
                <a:latin typeface="+mj-lt"/>
                <a:cs typeface="Trebuchet MS"/>
              </a:rPr>
              <a:t>доходы</a:t>
            </a:r>
            <a:endParaRPr sz="1600" dirty="0">
              <a:latin typeface="+mj-lt"/>
              <a:cs typeface="Trebuchet MS"/>
            </a:endParaRPr>
          </a:p>
          <a:p>
            <a:pPr marL="158750">
              <a:lnSpc>
                <a:spcPct val="100000"/>
              </a:lnSpc>
            </a:pPr>
            <a:r>
              <a:rPr lang="en-US" sz="1600" b="1" u="heavy" spc="-135" dirty="0" smtClean="0">
                <a:solidFill>
                  <a:srgbClr val="C0504D"/>
                </a:solidFill>
                <a:uFill>
                  <a:solidFill>
                    <a:srgbClr val="C0504D"/>
                  </a:solidFill>
                </a:uFill>
                <a:latin typeface="+mj-lt"/>
                <a:cs typeface="Trebuchet MS"/>
              </a:rPr>
              <a:t>1</a:t>
            </a:r>
            <a:r>
              <a:rPr lang="ru-RU" sz="1600" b="1" u="heavy" spc="-135" dirty="0" smtClean="0">
                <a:solidFill>
                  <a:srgbClr val="C0504D"/>
                </a:solidFill>
                <a:uFill>
                  <a:solidFill>
                    <a:srgbClr val="C0504D"/>
                  </a:solidFill>
                </a:uFill>
                <a:latin typeface="+mj-lt"/>
                <a:cs typeface="Trebuchet MS"/>
              </a:rPr>
              <a:t>23 050,7</a:t>
            </a:r>
            <a:r>
              <a:rPr lang="en-US" sz="1600" b="1" u="heavy" spc="-135" dirty="0" smtClean="0">
                <a:solidFill>
                  <a:srgbClr val="C0504D"/>
                </a:solidFill>
                <a:uFill>
                  <a:solidFill>
                    <a:srgbClr val="C0504D"/>
                  </a:solidFill>
                </a:uFill>
                <a:latin typeface="+mj-lt"/>
                <a:cs typeface="Trebuchet MS"/>
              </a:rPr>
              <a:t> </a:t>
            </a:r>
            <a:r>
              <a:rPr sz="1600" b="1" u="heavy" spc="-125" dirty="0" err="1" smtClean="0">
                <a:solidFill>
                  <a:srgbClr val="C0504D"/>
                </a:solidFill>
                <a:uFill>
                  <a:solidFill>
                    <a:srgbClr val="C0504D"/>
                  </a:solidFill>
                </a:uFill>
                <a:latin typeface="+mj-lt"/>
                <a:cs typeface="Trebuchet MS"/>
              </a:rPr>
              <a:t>тыс.руб</a:t>
            </a:r>
            <a:r>
              <a:rPr sz="1600" b="1" u="heavy" spc="-125" dirty="0">
                <a:solidFill>
                  <a:srgbClr val="C0504D"/>
                </a:solidFill>
                <a:uFill>
                  <a:solidFill>
                    <a:srgbClr val="C0504D"/>
                  </a:solidFill>
                </a:uFill>
                <a:latin typeface="+mj-lt"/>
                <a:cs typeface="Trebuchet MS"/>
              </a:rPr>
              <a:t>.</a:t>
            </a:r>
            <a:endParaRPr sz="1600" dirty="0">
              <a:latin typeface="+mj-lt"/>
              <a:cs typeface="Trebuchet MS"/>
            </a:endParaRPr>
          </a:p>
        </p:txBody>
      </p:sp>
      <p:sp>
        <p:nvSpPr>
          <p:cNvPr id="43" name="object 43"/>
          <p:cNvSpPr/>
          <p:nvPr/>
        </p:nvSpPr>
        <p:spPr>
          <a:xfrm>
            <a:off x="813870" y="3678301"/>
            <a:ext cx="2051685" cy="1584325"/>
          </a:xfrm>
          <a:custGeom>
            <a:avLst/>
            <a:gdLst/>
            <a:ahLst/>
            <a:cxnLst/>
            <a:rect l="l" t="t" r="r" b="b"/>
            <a:pathLst>
              <a:path w="2051685" h="1584325">
                <a:moveTo>
                  <a:pt x="2051122" y="1457325"/>
                </a:moveTo>
                <a:lnTo>
                  <a:pt x="2007514" y="1512222"/>
                </a:lnTo>
                <a:lnTo>
                  <a:pt x="1968286" y="1554368"/>
                </a:lnTo>
                <a:lnTo>
                  <a:pt x="1937679" y="1579679"/>
                </a:lnTo>
                <a:lnTo>
                  <a:pt x="1919931" y="1584071"/>
                </a:lnTo>
                <a:lnTo>
                  <a:pt x="984576" y="891159"/>
                </a:lnTo>
                <a:lnTo>
                  <a:pt x="966754" y="895552"/>
                </a:lnTo>
                <a:lnTo>
                  <a:pt x="936110" y="920876"/>
                </a:lnTo>
                <a:lnTo>
                  <a:pt x="896869" y="963060"/>
                </a:lnTo>
                <a:lnTo>
                  <a:pt x="853258" y="1018032"/>
                </a:lnTo>
                <a:lnTo>
                  <a:pt x="893079" y="960270"/>
                </a:lnTo>
                <a:lnTo>
                  <a:pt x="921981" y="910463"/>
                </a:lnTo>
                <a:lnTo>
                  <a:pt x="937286" y="873799"/>
                </a:lnTo>
                <a:lnTo>
                  <a:pt x="936316" y="855472"/>
                </a:lnTo>
                <a:lnTo>
                  <a:pt x="961" y="162560"/>
                </a:lnTo>
                <a:lnTo>
                  <a:pt x="0" y="144214"/>
                </a:lnTo>
                <a:lnTo>
                  <a:pt x="15299" y="107521"/>
                </a:lnTo>
                <a:lnTo>
                  <a:pt x="44192" y="57707"/>
                </a:lnTo>
                <a:lnTo>
                  <a:pt x="84006" y="0"/>
                </a:lnTo>
              </a:path>
            </a:pathLst>
          </a:custGeom>
          <a:ln w="285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" name="object 44"/>
          <p:cNvSpPr/>
          <p:nvPr/>
        </p:nvSpPr>
        <p:spPr>
          <a:xfrm>
            <a:off x="3131820" y="3333241"/>
            <a:ext cx="1275080" cy="2861310"/>
          </a:xfrm>
          <a:custGeom>
            <a:avLst/>
            <a:gdLst/>
            <a:ahLst/>
            <a:cxnLst/>
            <a:rect l="l" t="t" r="r" b="b"/>
            <a:pathLst>
              <a:path w="1275079" h="2861310">
                <a:moveTo>
                  <a:pt x="0" y="0"/>
                </a:moveTo>
                <a:lnTo>
                  <a:pt x="1274826" y="2860979"/>
                </a:lnTo>
              </a:path>
            </a:pathLst>
          </a:custGeom>
          <a:ln w="9525">
            <a:solidFill>
              <a:srgbClr val="497DBA"/>
            </a:solidFill>
            <a:prstDash val="sysDash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" name="object 45"/>
          <p:cNvSpPr/>
          <p:nvPr/>
        </p:nvSpPr>
        <p:spPr>
          <a:xfrm>
            <a:off x="3491865" y="1432813"/>
            <a:ext cx="864235" cy="1060450"/>
          </a:xfrm>
          <a:custGeom>
            <a:avLst/>
            <a:gdLst/>
            <a:ahLst/>
            <a:cxnLst/>
            <a:rect l="l" t="t" r="r" b="b"/>
            <a:pathLst>
              <a:path w="864235" h="1060450">
                <a:moveTo>
                  <a:pt x="0" y="1060069"/>
                </a:moveTo>
                <a:lnTo>
                  <a:pt x="864108" y="0"/>
                </a:lnTo>
              </a:path>
            </a:pathLst>
          </a:custGeom>
          <a:ln w="9525">
            <a:solidFill>
              <a:srgbClr val="497DBA"/>
            </a:solidFill>
            <a:prstDash val="sysDash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" name="object 46"/>
          <p:cNvSpPr txBox="1"/>
          <p:nvPr/>
        </p:nvSpPr>
        <p:spPr>
          <a:xfrm>
            <a:off x="753872" y="5107304"/>
            <a:ext cx="2018664" cy="6356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202565">
              <a:lnSpc>
                <a:spcPct val="100000"/>
              </a:lnSpc>
              <a:spcBef>
                <a:spcPts val="100"/>
              </a:spcBef>
            </a:pPr>
            <a:r>
              <a:rPr sz="2000" b="1" spc="-145" dirty="0">
                <a:latin typeface="+mj-lt"/>
                <a:cs typeface="Trebuchet MS"/>
              </a:rPr>
              <a:t>Всего </a:t>
            </a:r>
            <a:r>
              <a:rPr sz="2000" b="1" spc="-120" dirty="0" err="1">
                <a:latin typeface="+mj-lt"/>
                <a:cs typeface="Trebuchet MS"/>
              </a:rPr>
              <a:t>доходов</a:t>
            </a:r>
            <a:r>
              <a:rPr sz="2000" b="1" spc="-120" dirty="0">
                <a:latin typeface="+mj-lt"/>
                <a:cs typeface="Trebuchet MS"/>
              </a:rPr>
              <a:t>  </a:t>
            </a:r>
            <a:endParaRPr lang="en-US" sz="2000" b="1" spc="-120" dirty="0" smtClean="0">
              <a:latin typeface="+mj-lt"/>
              <a:cs typeface="Trebuchet MS"/>
            </a:endParaRPr>
          </a:p>
          <a:p>
            <a:pPr marL="12700" marR="5080" indent="202565">
              <a:lnSpc>
                <a:spcPct val="100000"/>
              </a:lnSpc>
              <a:spcBef>
                <a:spcPts val="100"/>
              </a:spcBef>
            </a:pPr>
            <a:r>
              <a:rPr lang="ru-RU" sz="2000" b="1" u="heavy" spc="-155" dirty="0" smtClean="0">
                <a:uFill>
                  <a:solidFill>
                    <a:srgbClr val="000000"/>
                  </a:solidFill>
                </a:uFill>
                <a:latin typeface="+mj-lt"/>
                <a:cs typeface="Trebuchet MS"/>
              </a:rPr>
              <a:t>290 426,1</a:t>
            </a:r>
            <a:r>
              <a:rPr sz="2000" b="1" u="heavy" spc="-245" dirty="0" smtClean="0">
                <a:uFill>
                  <a:solidFill>
                    <a:srgbClr val="000000"/>
                  </a:solidFill>
                </a:uFill>
                <a:latin typeface="+mj-lt"/>
                <a:cs typeface="Trebuchet MS"/>
              </a:rPr>
              <a:t> </a:t>
            </a:r>
            <a:r>
              <a:rPr sz="2000" b="1" u="heavy" spc="-155" dirty="0">
                <a:uFill>
                  <a:solidFill>
                    <a:srgbClr val="000000"/>
                  </a:solidFill>
                </a:uFill>
                <a:latin typeface="+mj-lt"/>
                <a:cs typeface="Trebuchet MS"/>
              </a:rPr>
              <a:t>тыс.руб.</a:t>
            </a:r>
            <a:endParaRPr sz="2000" dirty="0">
              <a:latin typeface="+mj-lt"/>
              <a:cs typeface="Trebuchet MS"/>
            </a:endParaRPr>
          </a:p>
        </p:txBody>
      </p:sp>
      <p:sp>
        <p:nvSpPr>
          <p:cNvPr id="47" name="object 47"/>
          <p:cNvSpPr txBox="1">
            <a:spLocks noGrp="1"/>
          </p:cNvSpPr>
          <p:nvPr>
            <p:ph type="title"/>
          </p:nvPr>
        </p:nvSpPr>
        <p:spPr>
          <a:xfrm>
            <a:off x="2860039" y="567385"/>
            <a:ext cx="3352165" cy="3917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spc="-135" dirty="0">
                <a:latin typeface="+mj-lt"/>
              </a:rPr>
              <a:t>Структура </a:t>
            </a:r>
            <a:r>
              <a:rPr spc="-145" dirty="0">
                <a:latin typeface="+mj-lt"/>
              </a:rPr>
              <a:t>доходов</a:t>
            </a:r>
            <a:r>
              <a:rPr spc="-370" dirty="0">
                <a:latin typeface="+mj-lt"/>
              </a:rPr>
              <a:t> </a:t>
            </a:r>
            <a:r>
              <a:rPr sz="2000" spc="-120" dirty="0">
                <a:latin typeface="+mj-lt"/>
              </a:rPr>
              <a:t>бюджета</a:t>
            </a:r>
            <a:endParaRPr sz="2000" dirty="0">
              <a:latin typeface="+mj-lt"/>
            </a:endParaRPr>
          </a:p>
        </p:txBody>
      </p:sp>
      <p:sp>
        <p:nvSpPr>
          <p:cNvPr id="48" name="object 48"/>
          <p:cNvSpPr txBox="1"/>
          <p:nvPr/>
        </p:nvSpPr>
        <p:spPr>
          <a:xfrm>
            <a:off x="2023110" y="894768"/>
            <a:ext cx="5806440" cy="615950"/>
          </a:xfrm>
          <a:prstGeom prst="rect">
            <a:avLst/>
          </a:prstGeom>
        </p:spPr>
        <p:txBody>
          <a:bodyPr vert="horz" wrap="square" lIns="0" tIns="546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30"/>
              </a:spcBef>
            </a:pPr>
            <a:r>
              <a:rPr sz="2000" b="1" spc="65" dirty="0">
                <a:latin typeface="+mj-lt"/>
                <a:cs typeface="Trebuchet MS"/>
              </a:rPr>
              <a:t>МО</a:t>
            </a:r>
            <a:r>
              <a:rPr sz="2000" b="1" spc="-450" dirty="0">
                <a:latin typeface="+mj-lt"/>
                <a:cs typeface="Trebuchet MS"/>
              </a:rPr>
              <a:t> </a:t>
            </a:r>
            <a:r>
              <a:rPr sz="2000" b="1" spc="-120" dirty="0">
                <a:latin typeface="+mj-lt"/>
                <a:cs typeface="Trebuchet MS"/>
              </a:rPr>
              <a:t>«Увинский </a:t>
            </a:r>
            <a:r>
              <a:rPr sz="2000" b="1" spc="-85" dirty="0">
                <a:latin typeface="+mj-lt"/>
                <a:cs typeface="Trebuchet MS"/>
              </a:rPr>
              <a:t>район» </a:t>
            </a:r>
            <a:r>
              <a:rPr sz="2000" b="1" spc="-100" dirty="0">
                <a:latin typeface="+mj-lt"/>
                <a:cs typeface="Trebuchet MS"/>
              </a:rPr>
              <a:t>в </a:t>
            </a:r>
            <a:r>
              <a:rPr sz="2000" b="1" spc="-160" dirty="0">
                <a:latin typeface="+mj-lt"/>
                <a:cs typeface="Trebuchet MS"/>
              </a:rPr>
              <a:t>1 </a:t>
            </a:r>
            <a:r>
              <a:rPr sz="2000" b="1" spc="-120" dirty="0" err="1">
                <a:latin typeface="+mj-lt"/>
                <a:cs typeface="Trebuchet MS"/>
              </a:rPr>
              <a:t>квартале</a:t>
            </a:r>
            <a:r>
              <a:rPr sz="2000" b="1" spc="-120" dirty="0">
                <a:latin typeface="+mj-lt"/>
                <a:cs typeface="Trebuchet MS"/>
              </a:rPr>
              <a:t> </a:t>
            </a:r>
            <a:r>
              <a:rPr sz="2000" b="1" spc="-160" dirty="0" smtClean="0">
                <a:latin typeface="+mj-lt"/>
                <a:cs typeface="Trebuchet MS"/>
              </a:rPr>
              <a:t>20</a:t>
            </a:r>
            <a:r>
              <a:rPr lang="ru-RU" sz="2000" b="1" spc="-160" dirty="0" smtClean="0">
                <a:latin typeface="+mj-lt"/>
                <a:cs typeface="Trebuchet MS"/>
              </a:rPr>
              <a:t>20</a:t>
            </a:r>
            <a:r>
              <a:rPr sz="2000" b="1" spc="-160" dirty="0" smtClean="0">
                <a:latin typeface="+mj-lt"/>
                <a:cs typeface="Trebuchet MS"/>
              </a:rPr>
              <a:t> </a:t>
            </a:r>
            <a:r>
              <a:rPr sz="2000" b="1" spc="-130" dirty="0">
                <a:latin typeface="+mj-lt"/>
                <a:cs typeface="Trebuchet MS"/>
              </a:rPr>
              <a:t>года</a:t>
            </a:r>
            <a:endParaRPr sz="2000" dirty="0">
              <a:latin typeface="+mj-lt"/>
              <a:cs typeface="Trebuchet MS"/>
            </a:endParaRPr>
          </a:p>
          <a:p>
            <a:pPr marR="5080" algn="r">
              <a:lnSpc>
                <a:spcPct val="100000"/>
              </a:lnSpc>
              <a:spcBef>
                <a:spcPts val="235"/>
              </a:spcBef>
            </a:pPr>
            <a:r>
              <a:rPr sz="1400" b="1" spc="-85" dirty="0">
                <a:latin typeface="+mj-lt"/>
                <a:cs typeface="Trebuchet MS"/>
              </a:rPr>
              <a:t>Налог </a:t>
            </a:r>
            <a:r>
              <a:rPr sz="1400" b="1" spc="-65" dirty="0">
                <a:latin typeface="+mj-lt"/>
                <a:cs typeface="Trebuchet MS"/>
              </a:rPr>
              <a:t>на</a:t>
            </a:r>
            <a:r>
              <a:rPr sz="1400" b="1" spc="-229" dirty="0">
                <a:latin typeface="+mj-lt"/>
                <a:cs typeface="Trebuchet MS"/>
              </a:rPr>
              <a:t> </a:t>
            </a:r>
            <a:r>
              <a:rPr sz="1400" b="1" spc="-85" dirty="0">
                <a:latin typeface="+mj-lt"/>
                <a:cs typeface="Trebuchet MS"/>
              </a:rPr>
              <a:t>доходы</a:t>
            </a:r>
            <a:endParaRPr sz="1400" dirty="0">
              <a:latin typeface="+mj-lt"/>
              <a:cs typeface="Trebuchet MS"/>
            </a:endParaRPr>
          </a:p>
        </p:txBody>
      </p:sp>
      <p:sp>
        <p:nvSpPr>
          <p:cNvPr id="49" name="object 49"/>
          <p:cNvSpPr txBox="1"/>
          <p:nvPr/>
        </p:nvSpPr>
        <p:spPr>
          <a:xfrm>
            <a:off x="4694046" y="5844032"/>
            <a:ext cx="530225" cy="28982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ru-RU" spc="-100" dirty="0" smtClean="0">
                <a:latin typeface="Trebuchet MS"/>
                <a:cs typeface="Trebuchet MS"/>
              </a:rPr>
              <a:t>2,3 </a:t>
            </a:r>
            <a:r>
              <a:rPr sz="1800" spc="204" dirty="0" smtClean="0">
                <a:latin typeface="Trebuchet MS"/>
                <a:cs typeface="Trebuchet MS"/>
              </a:rPr>
              <a:t>%</a:t>
            </a:r>
            <a:endParaRPr sz="1800" dirty="0">
              <a:latin typeface="Trebuchet MS"/>
              <a:cs typeface="Trebuchet MS"/>
            </a:endParaRPr>
          </a:p>
        </p:txBody>
      </p:sp>
      <p:sp>
        <p:nvSpPr>
          <p:cNvPr id="50" name="object 50"/>
          <p:cNvSpPr/>
          <p:nvPr/>
        </p:nvSpPr>
        <p:spPr>
          <a:xfrm>
            <a:off x="6018657" y="4941189"/>
            <a:ext cx="2304288" cy="672642"/>
          </a:xfrm>
          <a:prstGeom prst="rect">
            <a:avLst/>
          </a:prstGeom>
          <a:blipFill>
            <a:blip r:embed="rId1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" name="object 51"/>
          <p:cNvSpPr/>
          <p:nvPr/>
        </p:nvSpPr>
        <p:spPr>
          <a:xfrm>
            <a:off x="6018657" y="4941189"/>
            <a:ext cx="2304415" cy="673100"/>
          </a:xfrm>
          <a:custGeom>
            <a:avLst/>
            <a:gdLst/>
            <a:ahLst/>
            <a:cxnLst/>
            <a:rect l="l" t="t" r="r" b="b"/>
            <a:pathLst>
              <a:path w="2304415" h="673100">
                <a:moveTo>
                  <a:pt x="0" y="112141"/>
                </a:moveTo>
                <a:lnTo>
                  <a:pt x="8824" y="68472"/>
                </a:lnTo>
                <a:lnTo>
                  <a:pt x="32877" y="32829"/>
                </a:lnTo>
                <a:lnTo>
                  <a:pt x="68526" y="8806"/>
                </a:lnTo>
                <a:lnTo>
                  <a:pt x="112140" y="0"/>
                </a:lnTo>
                <a:lnTo>
                  <a:pt x="2192146" y="0"/>
                </a:lnTo>
                <a:lnTo>
                  <a:pt x="2235815" y="8806"/>
                </a:lnTo>
                <a:lnTo>
                  <a:pt x="2271458" y="32829"/>
                </a:lnTo>
                <a:lnTo>
                  <a:pt x="2295481" y="68472"/>
                </a:lnTo>
                <a:lnTo>
                  <a:pt x="2304288" y="112141"/>
                </a:lnTo>
                <a:lnTo>
                  <a:pt x="2304288" y="560578"/>
                </a:lnTo>
                <a:lnTo>
                  <a:pt x="2295481" y="604180"/>
                </a:lnTo>
                <a:lnTo>
                  <a:pt x="2271458" y="639803"/>
                </a:lnTo>
                <a:lnTo>
                  <a:pt x="2235815" y="663830"/>
                </a:lnTo>
                <a:lnTo>
                  <a:pt x="2192146" y="672642"/>
                </a:lnTo>
                <a:lnTo>
                  <a:pt x="112140" y="672642"/>
                </a:lnTo>
                <a:lnTo>
                  <a:pt x="68526" y="663830"/>
                </a:lnTo>
                <a:lnTo>
                  <a:pt x="32877" y="639803"/>
                </a:lnTo>
                <a:lnTo>
                  <a:pt x="8824" y="604180"/>
                </a:lnTo>
                <a:lnTo>
                  <a:pt x="0" y="560578"/>
                </a:lnTo>
                <a:lnTo>
                  <a:pt x="0" y="112141"/>
                </a:lnTo>
                <a:close/>
              </a:path>
            </a:pathLst>
          </a:custGeom>
          <a:ln w="25399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" name="object 52"/>
          <p:cNvSpPr txBox="1"/>
          <p:nvPr/>
        </p:nvSpPr>
        <p:spPr>
          <a:xfrm>
            <a:off x="6140766" y="1990297"/>
            <a:ext cx="2061210" cy="363156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271145" marR="208279" algn="ctr">
              <a:lnSpc>
                <a:spcPct val="100000"/>
              </a:lnSpc>
              <a:spcBef>
                <a:spcPts val="105"/>
              </a:spcBef>
            </a:pPr>
            <a:r>
              <a:rPr sz="1400" b="1" spc="-85" dirty="0">
                <a:latin typeface="Trebuchet MS"/>
                <a:cs typeface="Trebuchet MS"/>
              </a:rPr>
              <a:t>Доходы </a:t>
            </a:r>
            <a:r>
              <a:rPr sz="1400" b="1" spc="-90" dirty="0">
                <a:latin typeface="Trebuchet MS"/>
                <a:cs typeface="Trebuchet MS"/>
              </a:rPr>
              <a:t>от</a:t>
            </a:r>
            <a:r>
              <a:rPr sz="1400" b="1" spc="-235" dirty="0">
                <a:latin typeface="Trebuchet MS"/>
                <a:cs typeface="Trebuchet MS"/>
              </a:rPr>
              <a:t> </a:t>
            </a:r>
            <a:r>
              <a:rPr sz="1400" b="1" spc="-70" dirty="0">
                <a:latin typeface="Trebuchet MS"/>
                <a:cs typeface="Trebuchet MS"/>
              </a:rPr>
              <a:t>оказания  </a:t>
            </a:r>
            <a:r>
              <a:rPr sz="1400" b="1" spc="-90" dirty="0">
                <a:latin typeface="Trebuchet MS"/>
                <a:cs typeface="Trebuchet MS"/>
              </a:rPr>
              <a:t>платных</a:t>
            </a:r>
            <a:r>
              <a:rPr sz="1400" b="1" spc="-155" dirty="0">
                <a:latin typeface="Trebuchet MS"/>
                <a:cs typeface="Trebuchet MS"/>
              </a:rPr>
              <a:t> </a:t>
            </a:r>
            <a:r>
              <a:rPr sz="1400" b="1" spc="-120" dirty="0">
                <a:latin typeface="Trebuchet MS"/>
                <a:cs typeface="Trebuchet MS"/>
              </a:rPr>
              <a:t>услуг</a:t>
            </a:r>
            <a:endParaRPr sz="1400" dirty="0"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  <a:tabLst>
                <a:tab pos="403860" algn="l"/>
              </a:tabLst>
            </a:pPr>
            <a:r>
              <a:rPr sz="1400" b="1" spc="-105" dirty="0">
                <a:uFill>
                  <a:solidFill>
                    <a:srgbClr val="385D89"/>
                  </a:solidFill>
                </a:uFill>
                <a:latin typeface="Trebuchet MS"/>
                <a:cs typeface="Trebuchet MS"/>
              </a:rPr>
              <a:t> 	</a:t>
            </a:r>
            <a:r>
              <a:rPr lang="en-US" sz="1400" b="1" u="sng" spc="-110" dirty="0" smtClean="0">
                <a:uFill>
                  <a:solidFill>
                    <a:srgbClr val="385D89"/>
                  </a:solidFill>
                </a:uFill>
                <a:latin typeface="Trebuchet MS"/>
                <a:cs typeface="Trebuchet MS"/>
              </a:rPr>
              <a:t>1</a:t>
            </a:r>
            <a:r>
              <a:rPr lang="ru-RU" sz="1400" b="1" u="sng" spc="-110" dirty="0" smtClean="0">
                <a:uFill>
                  <a:solidFill>
                    <a:srgbClr val="385D89"/>
                  </a:solidFill>
                </a:uFill>
                <a:latin typeface="Trebuchet MS"/>
                <a:cs typeface="Trebuchet MS"/>
              </a:rPr>
              <a:t>2 081,6</a:t>
            </a:r>
            <a:r>
              <a:rPr sz="1400" b="1" u="sng" spc="-145" dirty="0" smtClean="0">
                <a:latin typeface="Trebuchet MS"/>
                <a:cs typeface="Trebuchet MS"/>
              </a:rPr>
              <a:t> </a:t>
            </a:r>
            <a:r>
              <a:rPr sz="1400" b="1" u="sng" spc="-110" dirty="0">
                <a:latin typeface="Trebuchet MS"/>
                <a:cs typeface="Trebuchet MS"/>
              </a:rPr>
              <a:t>тыс.руб.</a:t>
            </a:r>
            <a:endParaRPr sz="1400" u="sng" dirty="0">
              <a:latin typeface="Trebuchet MS"/>
              <a:cs typeface="Trebuchet MS"/>
            </a:endParaRPr>
          </a:p>
          <a:p>
            <a:pPr marL="352425" marR="250190" indent="-41910" algn="ctr">
              <a:lnSpc>
                <a:spcPct val="100000"/>
              </a:lnSpc>
              <a:spcBef>
                <a:spcPts val="160"/>
              </a:spcBef>
            </a:pPr>
            <a:r>
              <a:rPr sz="1400" b="1" spc="-85" dirty="0">
                <a:latin typeface="Trebuchet MS"/>
                <a:cs typeface="Trebuchet MS"/>
              </a:rPr>
              <a:t>Налоги </a:t>
            </a:r>
            <a:r>
              <a:rPr sz="1400" b="1" spc="-65" dirty="0">
                <a:latin typeface="Trebuchet MS"/>
                <a:cs typeface="Trebuchet MS"/>
              </a:rPr>
              <a:t>на  </a:t>
            </a:r>
            <a:r>
              <a:rPr sz="1400" b="1" spc="-75" dirty="0">
                <a:latin typeface="Trebuchet MS"/>
                <a:cs typeface="Trebuchet MS"/>
              </a:rPr>
              <a:t>совокупный</a:t>
            </a:r>
            <a:r>
              <a:rPr sz="1400" b="1" spc="-210" dirty="0">
                <a:latin typeface="Trebuchet MS"/>
                <a:cs typeface="Trebuchet MS"/>
              </a:rPr>
              <a:t> </a:t>
            </a:r>
            <a:r>
              <a:rPr sz="1400" b="1" spc="-90" dirty="0" err="1">
                <a:latin typeface="Trebuchet MS"/>
                <a:cs typeface="Trebuchet MS"/>
              </a:rPr>
              <a:t>доход</a:t>
            </a:r>
            <a:r>
              <a:rPr sz="1400" b="1" spc="-90" dirty="0">
                <a:latin typeface="Trebuchet MS"/>
                <a:cs typeface="Trebuchet MS"/>
              </a:rPr>
              <a:t>  </a:t>
            </a:r>
            <a:r>
              <a:rPr lang="ru-RU" sz="1400" b="1" u="sng" spc="-110" dirty="0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4  072,9</a:t>
            </a:r>
            <a:r>
              <a:rPr sz="1400" b="1" u="sng" spc="-120" dirty="0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 </a:t>
            </a:r>
            <a:r>
              <a:rPr sz="1400" b="1" u="sng" spc="-110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тыс.руб.</a:t>
            </a:r>
            <a:endParaRPr sz="1400" u="sng" dirty="0">
              <a:latin typeface="Trebuchet MS"/>
              <a:cs typeface="Trebuchet MS"/>
            </a:endParaRPr>
          </a:p>
          <a:p>
            <a:pPr marL="201930" marR="196215" indent="1270" algn="ctr">
              <a:lnSpc>
                <a:spcPct val="100000"/>
              </a:lnSpc>
              <a:spcBef>
                <a:spcPts val="320"/>
              </a:spcBef>
            </a:pPr>
            <a:r>
              <a:rPr sz="1400" b="1" spc="-100" dirty="0">
                <a:latin typeface="Trebuchet MS"/>
                <a:cs typeface="Trebuchet MS"/>
              </a:rPr>
              <a:t>Другие </a:t>
            </a:r>
            <a:r>
              <a:rPr sz="1400" b="1" spc="-80" dirty="0">
                <a:latin typeface="Trebuchet MS"/>
                <a:cs typeface="Trebuchet MS"/>
              </a:rPr>
              <a:t>налоговые </a:t>
            </a:r>
            <a:r>
              <a:rPr sz="1400" b="1" spc="-60" dirty="0">
                <a:latin typeface="Trebuchet MS"/>
                <a:cs typeface="Trebuchet MS"/>
              </a:rPr>
              <a:t>и  </a:t>
            </a:r>
            <a:r>
              <a:rPr sz="1400" b="1" spc="-80" dirty="0">
                <a:latin typeface="Trebuchet MS"/>
                <a:cs typeface="Trebuchet MS"/>
              </a:rPr>
              <a:t>неналоговые</a:t>
            </a:r>
            <a:r>
              <a:rPr sz="1400" b="1" spc="-220" dirty="0">
                <a:latin typeface="Trebuchet MS"/>
                <a:cs typeface="Trebuchet MS"/>
              </a:rPr>
              <a:t> </a:t>
            </a:r>
            <a:r>
              <a:rPr sz="1400" b="1" spc="-85" dirty="0" err="1">
                <a:latin typeface="Trebuchet MS"/>
                <a:cs typeface="Trebuchet MS"/>
              </a:rPr>
              <a:t>доходы</a:t>
            </a:r>
            <a:r>
              <a:rPr sz="1400" b="1" spc="-85" dirty="0">
                <a:latin typeface="Trebuchet MS"/>
                <a:cs typeface="Trebuchet MS"/>
              </a:rPr>
              <a:t>  </a:t>
            </a:r>
            <a:r>
              <a:rPr lang="ru-RU" sz="1400" b="1" u="sng" spc="-110" dirty="0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5 273,2</a:t>
            </a:r>
            <a:r>
              <a:rPr sz="1400" b="1" u="sng" spc="-110" dirty="0" err="1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тыс.руб</a:t>
            </a:r>
            <a:r>
              <a:rPr sz="1400" b="1" u="sng" spc="-110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.</a:t>
            </a:r>
            <a:endParaRPr sz="1400" u="sng" dirty="0">
              <a:latin typeface="Trebuchet MS"/>
              <a:cs typeface="Trebuchet MS"/>
            </a:endParaRPr>
          </a:p>
          <a:p>
            <a:pPr marL="278130" marR="215900" algn="ctr">
              <a:lnSpc>
                <a:spcPct val="100000"/>
              </a:lnSpc>
              <a:spcBef>
                <a:spcPts val="480"/>
              </a:spcBef>
            </a:pPr>
            <a:r>
              <a:rPr sz="1400" b="1" spc="-85" dirty="0">
                <a:latin typeface="Trebuchet MS"/>
                <a:cs typeface="Trebuchet MS"/>
              </a:rPr>
              <a:t>Доходы </a:t>
            </a:r>
            <a:r>
              <a:rPr sz="1400" b="1" spc="-90" dirty="0">
                <a:latin typeface="Trebuchet MS"/>
                <a:cs typeface="Trebuchet MS"/>
              </a:rPr>
              <a:t>от</a:t>
            </a:r>
            <a:r>
              <a:rPr sz="1400" b="1" spc="-229" dirty="0">
                <a:latin typeface="Trebuchet MS"/>
                <a:cs typeface="Trebuchet MS"/>
              </a:rPr>
              <a:t> </a:t>
            </a:r>
            <a:r>
              <a:rPr sz="1400" b="1" spc="-70" dirty="0">
                <a:latin typeface="Trebuchet MS"/>
                <a:cs typeface="Trebuchet MS"/>
              </a:rPr>
              <a:t>продажи  </a:t>
            </a:r>
            <a:r>
              <a:rPr sz="1400" b="1" spc="-80" dirty="0">
                <a:latin typeface="Trebuchet MS"/>
                <a:cs typeface="Trebuchet MS"/>
              </a:rPr>
              <a:t>материальных</a:t>
            </a:r>
            <a:r>
              <a:rPr sz="1400" b="1" spc="-165" dirty="0">
                <a:latin typeface="Trebuchet MS"/>
                <a:cs typeface="Trebuchet MS"/>
              </a:rPr>
              <a:t> </a:t>
            </a:r>
            <a:r>
              <a:rPr sz="1400" b="1" spc="-60" dirty="0">
                <a:latin typeface="Trebuchet MS"/>
                <a:cs typeface="Trebuchet MS"/>
              </a:rPr>
              <a:t>и</a:t>
            </a:r>
            <a:endParaRPr sz="1400" dirty="0">
              <a:latin typeface="Trebuchet MS"/>
              <a:cs typeface="Trebuchet MS"/>
            </a:endParaRPr>
          </a:p>
          <a:p>
            <a:pPr marL="67310" marR="5080" algn="ctr">
              <a:lnSpc>
                <a:spcPct val="100000"/>
              </a:lnSpc>
            </a:pPr>
            <a:r>
              <a:rPr sz="1400" b="1" spc="-85" dirty="0">
                <a:latin typeface="Trebuchet MS"/>
                <a:cs typeface="Trebuchet MS"/>
              </a:rPr>
              <a:t>нематериальных</a:t>
            </a:r>
            <a:r>
              <a:rPr sz="1400" b="1" spc="-160" dirty="0">
                <a:latin typeface="Trebuchet MS"/>
                <a:cs typeface="Trebuchet MS"/>
              </a:rPr>
              <a:t> </a:t>
            </a:r>
            <a:r>
              <a:rPr sz="1400" b="1" spc="-75" dirty="0" err="1">
                <a:latin typeface="Trebuchet MS"/>
                <a:cs typeface="Trebuchet MS"/>
              </a:rPr>
              <a:t>активов</a:t>
            </a:r>
            <a:r>
              <a:rPr sz="1400" b="1" spc="-75" dirty="0">
                <a:latin typeface="Trebuchet MS"/>
                <a:cs typeface="Trebuchet MS"/>
              </a:rPr>
              <a:t>  </a:t>
            </a:r>
            <a:r>
              <a:rPr lang="ru-RU" sz="1400" b="1" u="sng" spc="-125" dirty="0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2 340,8</a:t>
            </a:r>
            <a:r>
              <a:rPr sz="1400" b="1" u="sng" spc="-100" dirty="0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 </a:t>
            </a:r>
            <a:r>
              <a:rPr sz="1400" b="1" u="sng" spc="-110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тыс.руб.</a:t>
            </a:r>
            <a:endParaRPr sz="1400" u="sng" dirty="0">
              <a:latin typeface="Trebuchet MS"/>
              <a:cs typeface="Trebuchet MS"/>
            </a:endParaRPr>
          </a:p>
          <a:p>
            <a:pPr marL="361315" marR="278765" algn="ctr">
              <a:lnSpc>
                <a:spcPct val="100000"/>
              </a:lnSpc>
              <a:spcBef>
                <a:spcPts val="545"/>
              </a:spcBef>
            </a:pPr>
            <a:r>
              <a:rPr sz="1400" b="1" spc="-85" dirty="0">
                <a:latin typeface="Trebuchet MS"/>
                <a:cs typeface="Trebuchet MS"/>
              </a:rPr>
              <a:t>Доходы </a:t>
            </a:r>
            <a:r>
              <a:rPr sz="1400" b="1" spc="-90" dirty="0">
                <a:latin typeface="Trebuchet MS"/>
                <a:cs typeface="Trebuchet MS"/>
              </a:rPr>
              <a:t>от</a:t>
            </a:r>
            <a:r>
              <a:rPr sz="1400" b="1" spc="-250" dirty="0">
                <a:latin typeface="Trebuchet MS"/>
                <a:cs typeface="Trebuchet MS"/>
              </a:rPr>
              <a:t> </a:t>
            </a:r>
            <a:r>
              <a:rPr sz="1400" b="1" spc="-85" dirty="0">
                <a:latin typeface="Trebuchet MS"/>
                <a:cs typeface="Trebuchet MS"/>
              </a:rPr>
              <a:t>уплаты  </a:t>
            </a:r>
            <a:r>
              <a:rPr sz="1400" b="1" spc="-65" dirty="0">
                <a:latin typeface="Trebuchet MS"/>
                <a:cs typeface="Trebuchet MS"/>
              </a:rPr>
              <a:t>акцизов</a:t>
            </a:r>
            <a:endParaRPr sz="1400" dirty="0">
              <a:latin typeface="Trebuchet MS"/>
              <a:cs typeface="Trebuchet MS"/>
            </a:endParaRPr>
          </a:p>
          <a:p>
            <a:pPr marL="77470" algn="ctr">
              <a:lnSpc>
                <a:spcPct val="100000"/>
              </a:lnSpc>
            </a:pPr>
            <a:r>
              <a:rPr lang="ru-RU" sz="1400" b="1" u="sng" spc="-110" dirty="0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5 203,0</a:t>
            </a:r>
            <a:r>
              <a:rPr sz="1400" b="1" u="sng" spc="-105" dirty="0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 </a:t>
            </a:r>
            <a:r>
              <a:rPr sz="1400" b="1" u="sng" spc="-110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тыс.руб.</a:t>
            </a:r>
            <a:endParaRPr sz="1400" u="sng" dirty="0">
              <a:latin typeface="Trebuchet MS"/>
              <a:cs typeface="Trebuchet MS"/>
            </a:endParaRPr>
          </a:p>
        </p:txBody>
      </p:sp>
      <p:sp>
        <p:nvSpPr>
          <p:cNvPr id="53" name="object 53"/>
          <p:cNvSpPr/>
          <p:nvPr/>
        </p:nvSpPr>
        <p:spPr>
          <a:xfrm>
            <a:off x="5438775" y="5223636"/>
            <a:ext cx="743585" cy="423545"/>
          </a:xfrm>
          <a:custGeom>
            <a:avLst/>
            <a:gdLst/>
            <a:ahLst/>
            <a:cxnLst/>
            <a:rect l="l" t="t" r="r" b="b"/>
            <a:pathLst>
              <a:path w="743585" h="423545">
                <a:moveTo>
                  <a:pt x="556005" y="0"/>
                </a:moveTo>
                <a:lnTo>
                  <a:pt x="581660" y="68199"/>
                </a:lnTo>
                <a:lnTo>
                  <a:pt x="0" y="287274"/>
                </a:lnTo>
                <a:lnTo>
                  <a:pt x="51308" y="423494"/>
                </a:lnTo>
                <a:lnTo>
                  <a:pt x="632967" y="204469"/>
                </a:lnTo>
                <a:lnTo>
                  <a:pt x="689454" y="204469"/>
                </a:lnTo>
                <a:lnTo>
                  <a:pt x="743585" y="84962"/>
                </a:lnTo>
                <a:lnTo>
                  <a:pt x="556005" y="0"/>
                </a:lnTo>
                <a:close/>
              </a:path>
              <a:path w="743585" h="423545">
                <a:moveTo>
                  <a:pt x="689454" y="204469"/>
                </a:moveTo>
                <a:lnTo>
                  <a:pt x="632967" y="204469"/>
                </a:lnTo>
                <a:lnTo>
                  <a:pt x="658622" y="272541"/>
                </a:lnTo>
                <a:lnTo>
                  <a:pt x="689454" y="204469"/>
                </a:lnTo>
                <a:close/>
              </a:path>
            </a:pathLst>
          </a:custGeom>
          <a:solidFill>
            <a:srgbClr val="FBD4B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" name="object 54"/>
          <p:cNvSpPr/>
          <p:nvPr/>
        </p:nvSpPr>
        <p:spPr>
          <a:xfrm>
            <a:off x="5438775" y="5223636"/>
            <a:ext cx="743585" cy="423545"/>
          </a:xfrm>
          <a:custGeom>
            <a:avLst/>
            <a:gdLst/>
            <a:ahLst/>
            <a:cxnLst/>
            <a:rect l="l" t="t" r="r" b="b"/>
            <a:pathLst>
              <a:path w="743585" h="423545">
                <a:moveTo>
                  <a:pt x="0" y="287274"/>
                </a:moveTo>
                <a:lnTo>
                  <a:pt x="581660" y="68199"/>
                </a:lnTo>
                <a:lnTo>
                  <a:pt x="556005" y="0"/>
                </a:lnTo>
                <a:lnTo>
                  <a:pt x="743585" y="84962"/>
                </a:lnTo>
                <a:lnTo>
                  <a:pt x="658622" y="272541"/>
                </a:lnTo>
                <a:lnTo>
                  <a:pt x="632967" y="204469"/>
                </a:lnTo>
                <a:lnTo>
                  <a:pt x="51308" y="423494"/>
                </a:lnTo>
                <a:lnTo>
                  <a:pt x="0" y="287274"/>
                </a:lnTo>
                <a:close/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" name="object 55"/>
          <p:cNvSpPr/>
          <p:nvPr/>
        </p:nvSpPr>
        <p:spPr>
          <a:xfrm>
            <a:off x="8518906" y="5105"/>
            <a:ext cx="576262" cy="749147"/>
          </a:xfrm>
          <a:prstGeom prst="rect">
            <a:avLst/>
          </a:prstGeom>
          <a:blipFill>
            <a:blip r:embed="rId1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977890" y="96773"/>
            <a:ext cx="2520950" cy="1936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100" b="1" i="1" spc="-90" dirty="0">
                <a:latin typeface="Arial"/>
                <a:cs typeface="Arial"/>
              </a:rPr>
              <a:t>Управление </a:t>
            </a:r>
            <a:r>
              <a:rPr sz="1100" b="1" i="1" spc="-100" dirty="0">
                <a:latin typeface="Arial"/>
                <a:cs typeface="Arial"/>
              </a:rPr>
              <a:t>финансов Увинского</a:t>
            </a:r>
            <a:r>
              <a:rPr sz="1100" b="1" i="1" spc="-130" dirty="0">
                <a:latin typeface="Arial"/>
                <a:cs typeface="Arial"/>
              </a:rPr>
              <a:t> </a:t>
            </a:r>
            <a:r>
              <a:rPr sz="1100" b="1" i="1" spc="-70" dirty="0">
                <a:latin typeface="Arial"/>
                <a:cs typeface="Arial"/>
              </a:rPr>
              <a:t>района</a:t>
            </a:r>
            <a:endParaRPr sz="1100">
              <a:latin typeface="Arial"/>
              <a:cs typeface="Arial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8836532" y="1190926"/>
            <a:ext cx="152400" cy="539971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216149" y="476630"/>
            <a:ext cx="158750" cy="5349014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185908" y="6401960"/>
            <a:ext cx="7652005" cy="15875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1229055" y="567385"/>
            <a:ext cx="6682740" cy="693138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R="48260" algn="ctr">
              <a:lnSpc>
                <a:spcPts val="2385"/>
              </a:lnSpc>
              <a:spcBef>
                <a:spcPts val="105"/>
              </a:spcBef>
            </a:pPr>
            <a:r>
              <a:rPr sz="2000" spc="-105" dirty="0">
                <a:latin typeface="+mj-lt"/>
              </a:rPr>
              <a:t>Безвозмездные </a:t>
            </a:r>
            <a:r>
              <a:rPr sz="2000" spc="-130" dirty="0">
                <a:latin typeface="+mj-lt"/>
              </a:rPr>
              <a:t>поступления </a:t>
            </a:r>
            <a:r>
              <a:rPr sz="2000" spc="-100" dirty="0">
                <a:latin typeface="+mj-lt"/>
              </a:rPr>
              <a:t>в</a:t>
            </a:r>
            <a:r>
              <a:rPr sz="2000" spc="-295" dirty="0">
                <a:latin typeface="+mj-lt"/>
              </a:rPr>
              <a:t> </a:t>
            </a:r>
            <a:r>
              <a:rPr sz="2000" spc="-125" dirty="0">
                <a:latin typeface="+mj-lt"/>
              </a:rPr>
              <a:t>бюджет</a:t>
            </a:r>
            <a:endParaRPr sz="2000" dirty="0">
              <a:latin typeface="+mj-lt"/>
            </a:endParaRPr>
          </a:p>
          <a:p>
            <a:pPr algn="ctr">
              <a:lnSpc>
                <a:spcPts val="2865"/>
              </a:lnSpc>
            </a:pPr>
            <a:r>
              <a:rPr sz="2000" spc="65" dirty="0">
                <a:latin typeface="+mj-lt"/>
              </a:rPr>
              <a:t>МО</a:t>
            </a:r>
            <a:r>
              <a:rPr sz="2000" spc="-165" dirty="0">
                <a:latin typeface="+mj-lt"/>
              </a:rPr>
              <a:t> </a:t>
            </a:r>
            <a:r>
              <a:rPr sz="2000" spc="-145" dirty="0">
                <a:latin typeface="+mj-lt"/>
              </a:rPr>
              <a:t>«</a:t>
            </a:r>
            <a:r>
              <a:rPr spc="-145" dirty="0">
                <a:latin typeface="+mj-lt"/>
              </a:rPr>
              <a:t>Увинский</a:t>
            </a:r>
            <a:r>
              <a:rPr spc="-270" dirty="0">
                <a:latin typeface="+mj-lt"/>
              </a:rPr>
              <a:t> </a:t>
            </a:r>
            <a:r>
              <a:rPr sz="2000" spc="-85" dirty="0">
                <a:latin typeface="+mj-lt"/>
              </a:rPr>
              <a:t>район»</a:t>
            </a:r>
            <a:r>
              <a:rPr sz="2000" spc="-180" dirty="0">
                <a:latin typeface="+mj-lt"/>
              </a:rPr>
              <a:t> </a:t>
            </a:r>
            <a:r>
              <a:rPr sz="2000" spc="-100" dirty="0">
                <a:latin typeface="+mj-lt"/>
              </a:rPr>
              <a:t>в</a:t>
            </a:r>
            <a:r>
              <a:rPr sz="2000" spc="-165" dirty="0">
                <a:latin typeface="+mj-lt"/>
              </a:rPr>
              <a:t> </a:t>
            </a:r>
            <a:r>
              <a:rPr sz="2000" spc="-160" dirty="0">
                <a:latin typeface="+mj-lt"/>
              </a:rPr>
              <a:t>1</a:t>
            </a:r>
            <a:r>
              <a:rPr sz="2000" spc="-150" dirty="0">
                <a:latin typeface="+mj-lt"/>
              </a:rPr>
              <a:t> </a:t>
            </a:r>
            <a:r>
              <a:rPr sz="2000" spc="-120" dirty="0" err="1">
                <a:latin typeface="+mj-lt"/>
              </a:rPr>
              <a:t>квартале</a:t>
            </a:r>
            <a:r>
              <a:rPr sz="2000" spc="-180" dirty="0">
                <a:latin typeface="+mj-lt"/>
              </a:rPr>
              <a:t> </a:t>
            </a:r>
            <a:r>
              <a:rPr sz="2000" spc="-160" dirty="0" smtClean="0">
                <a:latin typeface="+mj-lt"/>
              </a:rPr>
              <a:t>20</a:t>
            </a:r>
            <a:r>
              <a:rPr lang="ru-RU" sz="2000" spc="-160" dirty="0" smtClean="0">
                <a:latin typeface="+mj-lt"/>
              </a:rPr>
              <a:t>20</a:t>
            </a:r>
            <a:r>
              <a:rPr sz="2000" spc="-130" dirty="0" err="1" smtClean="0">
                <a:latin typeface="+mj-lt"/>
              </a:rPr>
              <a:t>года</a:t>
            </a:r>
            <a:endParaRPr sz="2000" dirty="0">
              <a:latin typeface="+mj-lt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556259" y="1658111"/>
            <a:ext cx="3061716" cy="3319272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2750820" y="2785872"/>
            <a:ext cx="664464" cy="336803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 txBox="1"/>
          <p:nvPr/>
        </p:nvSpPr>
        <p:spPr>
          <a:xfrm>
            <a:off x="2787141" y="2791714"/>
            <a:ext cx="830833" cy="28982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ru-RU" spc="-40" dirty="0" smtClean="0">
                <a:latin typeface="Trebuchet MS"/>
                <a:cs typeface="Trebuchet MS"/>
              </a:rPr>
              <a:t>57,6</a:t>
            </a:r>
            <a:r>
              <a:rPr sz="1800" spc="204" dirty="0" smtClean="0">
                <a:latin typeface="Trebuchet MS"/>
                <a:cs typeface="Trebuchet MS"/>
              </a:rPr>
              <a:t>%</a:t>
            </a:r>
            <a:endParaRPr sz="1800" dirty="0">
              <a:latin typeface="Trebuchet MS"/>
              <a:cs typeface="Trebuchet MS"/>
            </a:endParaRPr>
          </a:p>
        </p:txBody>
      </p:sp>
      <p:sp>
        <p:nvSpPr>
          <p:cNvPr id="10" name="object 10"/>
          <p:cNvSpPr/>
          <p:nvPr/>
        </p:nvSpPr>
        <p:spPr>
          <a:xfrm>
            <a:off x="743712" y="2862072"/>
            <a:ext cx="664463" cy="338327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 txBox="1"/>
          <p:nvPr/>
        </p:nvSpPr>
        <p:spPr>
          <a:xfrm>
            <a:off x="779780" y="2869184"/>
            <a:ext cx="742632" cy="28982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ru-RU" spc="-40" dirty="0" smtClean="0">
                <a:latin typeface="Trebuchet MS"/>
                <a:cs typeface="Trebuchet MS"/>
              </a:rPr>
              <a:t>42,4</a:t>
            </a:r>
            <a:r>
              <a:rPr sz="1800" spc="204" dirty="0" smtClean="0">
                <a:latin typeface="Trebuchet MS"/>
                <a:cs typeface="Trebuchet MS"/>
              </a:rPr>
              <a:t>%</a:t>
            </a:r>
            <a:endParaRPr sz="1800" dirty="0">
              <a:latin typeface="Trebuchet MS"/>
              <a:cs typeface="Trebuchet MS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445719" y="1495171"/>
            <a:ext cx="1915795" cy="7569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indent="381000">
              <a:lnSpc>
                <a:spcPct val="100000"/>
              </a:lnSpc>
              <a:spcBef>
                <a:spcPts val="95"/>
              </a:spcBef>
            </a:pPr>
            <a:r>
              <a:rPr sz="1600" b="1" spc="-95" dirty="0">
                <a:solidFill>
                  <a:srgbClr val="C0504D"/>
                </a:solidFill>
                <a:latin typeface="+mj-lt"/>
                <a:cs typeface="Trebuchet MS"/>
              </a:rPr>
              <a:t>Налоговые </a:t>
            </a:r>
            <a:r>
              <a:rPr sz="1600" b="1" spc="-75" dirty="0">
                <a:solidFill>
                  <a:srgbClr val="C0504D"/>
                </a:solidFill>
                <a:latin typeface="+mj-lt"/>
                <a:cs typeface="Trebuchet MS"/>
              </a:rPr>
              <a:t>и  </a:t>
            </a:r>
            <a:r>
              <a:rPr sz="1600" b="1" spc="-95" dirty="0">
                <a:solidFill>
                  <a:srgbClr val="C0504D"/>
                </a:solidFill>
                <a:latin typeface="+mj-lt"/>
                <a:cs typeface="Trebuchet MS"/>
              </a:rPr>
              <a:t>неналоговые</a:t>
            </a:r>
            <a:r>
              <a:rPr sz="1600" b="1" spc="-210" dirty="0">
                <a:solidFill>
                  <a:srgbClr val="C0504D"/>
                </a:solidFill>
                <a:latin typeface="+mj-lt"/>
                <a:cs typeface="Trebuchet MS"/>
              </a:rPr>
              <a:t> </a:t>
            </a:r>
            <a:r>
              <a:rPr sz="1600" b="1" spc="-95" dirty="0">
                <a:solidFill>
                  <a:srgbClr val="C0504D"/>
                </a:solidFill>
                <a:latin typeface="+mj-lt"/>
                <a:cs typeface="Trebuchet MS"/>
              </a:rPr>
              <a:t>доходы</a:t>
            </a:r>
            <a:endParaRPr sz="1600" dirty="0">
              <a:latin typeface="+mj-lt"/>
              <a:cs typeface="Trebuchet MS"/>
            </a:endParaRPr>
          </a:p>
          <a:p>
            <a:pPr marL="158750">
              <a:lnSpc>
                <a:spcPct val="100000"/>
              </a:lnSpc>
            </a:pPr>
            <a:r>
              <a:rPr lang="en-US" sz="1600" b="1" u="sng" spc="-135" dirty="0" smtClean="0">
                <a:solidFill>
                  <a:srgbClr val="C0504D"/>
                </a:solidFill>
                <a:uFill>
                  <a:solidFill>
                    <a:srgbClr val="C0504D"/>
                  </a:solidFill>
                </a:uFill>
                <a:latin typeface="+mj-lt"/>
                <a:cs typeface="Trebuchet MS"/>
              </a:rPr>
              <a:t>1</a:t>
            </a:r>
            <a:r>
              <a:rPr lang="ru-RU" sz="1600" b="1" u="sng" spc="-135" dirty="0" smtClean="0">
                <a:solidFill>
                  <a:srgbClr val="C0504D"/>
                </a:solidFill>
                <a:uFill>
                  <a:solidFill>
                    <a:srgbClr val="C0504D"/>
                  </a:solidFill>
                </a:uFill>
                <a:latin typeface="+mj-lt"/>
                <a:cs typeface="Trebuchet MS"/>
              </a:rPr>
              <a:t>23 050,7</a:t>
            </a:r>
            <a:r>
              <a:rPr sz="1600" b="1" u="sng" spc="-85" dirty="0" smtClean="0">
                <a:solidFill>
                  <a:srgbClr val="C0504D"/>
                </a:solidFill>
                <a:uFill>
                  <a:solidFill>
                    <a:srgbClr val="C0504D"/>
                  </a:solidFill>
                </a:uFill>
                <a:latin typeface="+mj-lt"/>
                <a:cs typeface="Trebuchet MS"/>
              </a:rPr>
              <a:t> </a:t>
            </a:r>
            <a:r>
              <a:rPr sz="1600" b="1" u="sng" spc="-125" dirty="0">
                <a:solidFill>
                  <a:srgbClr val="C0504D"/>
                </a:solidFill>
                <a:uFill>
                  <a:solidFill>
                    <a:srgbClr val="C0504D"/>
                  </a:solidFill>
                </a:uFill>
                <a:latin typeface="+mj-lt"/>
                <a:cs typeface="Trebuchet MS"/>
              </a:rPr>
              <a:t>тыс.руб.</a:t>
            </a:r>
            <a:endParaRPr sz="1600" u="sng" dirty="0">
              <a:latin typeface="+mj-lt"/>
              <a:cs typeface="Trebuchet MS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2500376" y="4026789"/>
            <a:ext cx="1622425" cy="7569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08585" marR="99695" algn="ctr">
              <a:lnSpc>
                <a:spcPct val="100000"/>
              </a:lnSpc>
              <a:spcBef>
                <a:spcPts val="95"/>
              </a:spcBef>
            </a:pPr>
            <a:r>
              <a:rPr sz="1600" b="1" spc="-95" dirty="0">
                <a:latin typeface="+mj-lt"/>
                <a:cs typeface="Trebuchet MS"/>
              </a:rPr>
              <a:t>Без</a:t>
            </a:r>
            <a:r>
              <a:rPr sz="1600" b="1" spc="-90" dirty="0">
                <a:latin typeface="+mj-lt"/>
                <a:cs typeface="Trebuchet MS"/>
              </a:rPr>
              <a:t>в</a:t>
            </a:r>
            <a:r>
              <a:rPr sz="1600" b="1" spc="-55" dirty="0">
                <a:latin typeface="+mj-lt"/>
                <a:cs typeface="Trebuchet MS"/>
              </a:rPr>
              <a:t>о</a:t>
            </a:r>
            <a:r>
              <a:rPr sz="1600" b="1" spc="-80" dirty="0">
                <a:latin typeface="+mj-lt"/>
                <a:cs typeface="Trebuchet MS"/>
              </a:rPr>
              <a:t>зм</a:t>
            </a:r>
            <a:r>
              <a:rPr sz="1600" b="1" spc="-70" dirty="0">
                <a:latin typeface="+mj-lt"/>
                <a:cs typeface="Trebuchet MS"/>
              </a:rPr>
              <a:t>е</a:t>
            </a:r>
            <a:r>
              <a:rPr sz="1600" b="1" spc="-105" dirty="0">
                <a:latin typeface="+mj-lt"/>
                <a:cs typeface="Trebuchet MS"/>
              </a:rPr>
              <a:t>з</a:t>
            </a:r>
            <a:r>
              <a:rPr sz="1600" b="1" spc="-80" dirty="0">
                <a:latin typeface="+mj-lt"/>
                <a:cs typeface="Trebuchet MS"/>
              </a:rPr>
              <a:t>дн</a:t>
            </a:r>
            <a:r>
              <a:rPr sz="1600" b="1" spc="-70" dirty="0">
                <a:latin typeface="+mj-lt"/>
                <a:cs typeface="Trebuchet MS"/>
              </a:rPr>
              <a:t>ые  </a:t>
            </a:r>
            <a:r>
              <a:rPr sz="1600" b="1" spc="-105" dirty="0">
                <a:latin typeface="+mj-lt"/>
                <a:cs typeface="Trebuchet MS"/>
              </a:rPr>
              <a:t>поступления</a:t>
            </a:r>
            <a:endParaRPr sz="1600" dirty="0">
              <a:latin typeface="+mj-lt"/>
              <a:cs typeface="Trebuchet MS"/>
            </a:endParaRPr>
          </a:p>
          <a:p>
            <a:pPr algn="ctr">
              <a:lnSpc>
                <a:spcPct val="100000"/>
              </a:lnSpc>
            </a:pPr>
            <a:r>
              <a:rPr lang="en-US" sz="1600" b="1" u="sng" spc="-135" dirty="0" smtClean="0">
                <a:uFill>
                  <a:solidFill>
                    <a:srgbClr val="000000"/>
                  </a:solidFill>
                </a:uFill>
                <a:latin typeface="+mj-lt"/>
                <a:cs typeface="Trebuchet MS"/>
              </a:rPr>
              <a:t>1</a:t>
            </a:r>
            <a:r>
              <a:rPr lang="ru-RU" sz="1600" b="1" u="sng" spc="-135" dirty="0" smtClean="0">
                <a:uFill>
                  <a:solidFill>
                    <a:srgbClr val="000000"/>
                  </a:solidFill>
                </a:uFill>
                <a:latin typeface="+mj-lt"/>
                <a:cs typeface="Trebuchet MS"/>
              </a:rPr>
              <a:t>67 375,5</a:t>
            </a:r>
            <a:r>
              <a:rPr sz="1600" b="1" u="sng" spc="-105" dirty="0" smtClean="0">
                <a:uFill>
                  <a:solidFill>
                    <a:srgbClr val="000000"/>
                  </a:solidFill>
                </a:uFill>
                <a:latin typeface="+mj-lt"/>
                <a:cs typeface="Trebuchet MS"/>
              </a:rPr>
              <a:t> </a:t>
            </a:r>
            <a:r>
              <a:rPr sz="1600" b="1" u="sng" spc="-125" dirty="0">
                <a:uFill>
                  <a:solidFill>
                    <a:srgbClr val="000000"/>
                  </a:solidFill>
                </a:uFill>
                <a:latin typeface="+mj-lt"/>
                <a:cs typeface="Trebuchet MS"/>
              </a:rPr>
              <a:t>тыс.руб.</a:t>
            </a:r>
            <a:endParaRPr sz="1600" u="sng" dirty="0">
              <a:latin typeface="+mj-lt"/>
              <a:cs typeface="Trebuchet MS"/>
            </a:endParaRPr>
          </a:p>
        </p:txBody>
      </p:sp>
      <p:sp>
        <p:nvSpPr>
          <p:cNvPr id="14" name="object 14"/>
          <p:cNvSpPr/>
          <p:nvPr/>
        </p:nvSpPr>
        <p:spPr>
          <a:xfrm>
            <a:off x="669854" y="3554729"/>
            <a:ext cx="2051685" cy="1584325"/>
          </a:xfrm>
          <a:custGeom>
            <a:avLst/>
            <a:gdLst/>
            <a:ahLst/>
            <a:cxnLst/>
            <a:rect l="l" t="t" r="r" b="b"/>
            <a:pathLst>
              <a:path w="2051685" h="1584325">
                <a:moveTo>
                  <a:pt x="2051120" y="1457198"/>
                </a:moveTo>
                <a:lnTo>
                  <a:pt x="2007512" y="1512095"/>
                </a:lnTo>
                <a:lnTo>
                  <a:pt x="1968284" y="1554241"/>
                </a:lnTo>
                <a:lnTo>
                  <a:pt x="1937677" y="1579552"/>
                </a:lnTo>
                <a:lnTo>
                  <a:pt x="1919929" y="1583944"/>
                </a:lnTo>
                <a:lnTo>
                  <a:pt x="984574" y="891032"/>
                </a:lnTo>
                <a:lnTo>
                  <a:pt x="966752" y="895496"/>
                </a:lnTo>
                <a:lnTo>
                  <a:pt x="936108" y="920845"/>
                </a:lnTo>
                <a:lnTo>
                  <a:pt x="896867" y="963005"/>
                </a:lnTo>
                <a:lnTo>
                  <a:pt x="853256" y="1017905"/>
                </a:lnTo>
                <a:lnTo>
                  <a:pt x="893077" y="960197"/>
                </a:lnTo>
                <a:lnTo>
                  <a:pt x="921979" y="910383"/>
                </a:lnTo>
                <a:lnTo>
                  <a:pt x="937285" y="873690"/>
                </a:lnTo>
                <a:lnTo>
                  <a:pt x="936314" y="855345"/>
                </a:lnTo>
                <a:lnTo>
                  <a:pt x="959" y="162433"/>
                </a:lnTo>
                <a:lnTo>
                  <a:pt x="0" y="144160"/>
                </a:lnTo>
                <a:lnTo>
                  <a:pt x="15304" y="107505"/>
                </a:lnTo>
                <a:lnTo>
                  <a:pt x="44200" y="57705"/>
                </a:lnTo>
                <a:lnTo>
                  <a:pt x="84017" y="0"/>
                </a:lnTo>
              </a:path>
            </a:pathLst>
          </a:custGeom>
          <a:ln w="285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 txBox="1"/>
          <p:nvPr/>
        </p:nvSpPr>
        <p:spPr>
          <a:xfrm>
            <a:off x="513080" y="4853432"/>
            <a:ext cx="2018664" cy="6356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202565">
              <a:lnSpc>
                <a:spcPct val="100000"/>
              </a:lnSpc>
              <a:spcBef>
                <a:spcPts val="100"/>
              </a:spcBef>
            </a:pPr>
            <a:r>
              <a:rPr sz="2000" b="1" spc="-145" dirty="0">
                <a:latin typeface="+mj-lt"/>
                <a:cs typeface="Trebuchet MS"/>
              </a:rPr>
              <a:t>Всего </a:t>
            </a:r>
            <a:r>
              <a:rPr sz="2000" b="1" spc="-120" dirty="0" err="1">
                <a:latin typeface="+mj-lt"/>
                <a:cs typeface="Trebuchet MS"/>
              </a:rPr>
              <a:t>доходов</a:t>
            </a:r>
            <a:r>
              <a:rPr sz="2000" b="1" spc="-120" dirty="0">
                <a:latin typeface="+mj-lt"/>
                <a:cs typeface="Trebuchet MS"/>
              </a:rPr>
              <a:t>  </a:t>
            </a:r>
            <a:r>
              <a:rPr lang="ru-RU" sz="2000" b="1" spc="-120" dirty="0" smtClean="0">
                <a:latin typeface="+mj-lt"/>
                <a:cs typeface="Trebuchet MS"/>
              </a:rPr>
              <a:t> </a:t>
            </a:r>
            <a:r>
              <a:rPr lang="ru-RU" sz="2000" b="1" u="sng" spc="-160" dirty="0" smtClean="0">
                <a:uFill>
                  <a:solidFill>
                    <a:srgbClr val="000000"/>
                  </a:solidFill>
                </a:uFill>
                <a:latin typeface="+mj-lt"/>
                <a:cs typeface="Trebuchet MS"/>
              </a:rPr>
              <a:t>290 426,1</a:t>
            </a:r>
            <a:r>
              <a:rPr sz="2000" b="1" u="sng" spc="-280" dirty="0" smtClean="0">
                <a:uFill>
                  <a:solidFill>
                    <a:srgbClr val="000000"/>
                  </a:solidFill>
                </a:uFill>
                <a:latin typeface="+mj-lt"/>
                <a:cs typeface="Trebuchet MS"/>
              </a:rPr>
              <a:t> </a:t>
            </a:r>
            <a:r>
              <a:rPr sz="2000" b="1" u="sng" spc="-150" dirty="0">
                <a:uFill>
                  <a:solidFill>
                    <a:srgbClr val="000000"/>
                  </a:solidFill>
                </a:uFill>
                <a:latin typeface="+mj-lt"/>
                <a:cs typeface="Trebuchet MS"/>
              </a:rPr>
              <a:t>тыс.руб.</a:t>
            </a:r>
            <a:endParaRPr sz="2000" u="sng" dirty="0">
              <a:latin typeface="+mj-lt"/>
              <a:cs typeface="Trebuchet MS"/>
            </a:endParaRPr>
          </a:p>
        </p:txBody>
      </p:sp>
      <p:sp>
        <p:nvSpPr>
          <p:cNvPr id="16" name="object 16"/>
          <p:cNvSpPr/>
          <p:nvPr/>
        </p:nvSpPr>
        <p:spPr>
          <a:xfrm>
            <a:off x="4486528" y="1340738"/>
            <a:ext cx="4307078" cy="936116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4486528" y="1340738"/>
            <a:ext cx="4307205" cy="936625"/>
          </a:xfrm>
          <a:custGeom>
            <a:avLst/>
            <a:gdLst/>
            <a:ahLst/>
            <a:cxnLst/>
            <a:rect l="l" t="t" r="r" b="b"/>
            <a:pathLst>
              <a:path w="4307205" h="936625">
                <a:moveTo>
                  <a:pt x="0" y="156083"/>
                </a:moveTo>
                <a:lnTo>
                  <a:pt x="7954" y="106736"/>
                </a:lnTo>
                <a:lnTo>
                  <a:pt x="30106" y="63889"/>
                </a:lnTo>
                <a:lnTo>
                  <a:pt x="63889" y="30106"/>
                </a:lnTo>
                <a:lnTo>
                  <a:pt x="106736" y="7954"/>
                </a:lnTo>
                <a:lnTo>
                  <a:pt x="156083" y="0"/>
                </a:lnTo>
                <a:lnTo>
                  <a:pt x="4150995" y="0"/>
                </a:lnTo>
                <a:lnTo>
                  <a:pt x="4200341" y="7954"/>
                </a:lnTo>
                <a:lnTo>
                  <a:pt x="4243188" y="30106"/>
                </a:lnTo>
                <a:lnTo>
                  <a:pt x="4276971" y="63889"/>
                </a:lnTo>
                <a:lnTo>
                  <a:pt x="4299123" y="106736"/>
                </a:lnTo>
                <a:lnTo>
                  <a:pt x="4307078" y="156083"/>
                </a:lnTo>
                <a:lnTo>
                  <a:pt x="4307078" y="780161"/>
                </a:lnTo>
                <a:lnTo>
                  <a:pt x="4299123" y="829445"/>
                </a:lnTo>
                <a:lnTo>
                  <a:pt x="4276971" y="872255"/>
                </a:lnTo>
                <a:lnTo>
                  <a:pt x="4243188" y="906019"/>
                </a:lnTo>
                <a:lnTo>
                  <a:pt x="4200341" y="928163"/>
                </a:lnTo>
                <a:lnTo>
                  <a:pt x="4150995" y="936116"/>
                </a:lnTo>
                <a:lnTo>
                  <a:pt x="156083" y="936116"/>
                </a:lnTo>
                <a:lnTo>
                  <a:pt x="106736" y="928163"/>
                </a:lnTo>
                <a:lnTo>
                  <a:pt x="63889" y="906019"/>
                </a:lnTo>
                <a:lnTo>
                  <a:pt x="30106" y="872255"/>
                </a:lnTo>
                <a:lnTo>
                  <a:pt x="7954" y="829445"/>
                </a:lnTo>
                <a:lnTo>
                  <a:pt x="0" y="780161"/>
                </a:lnTo>
                <a:lnTo>
                  <a:pt x="0" y="156083"/>
                </a:lnTo>
                <a:close/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 txBox="1"/>
          <p:nvPr/>
        </p:nvSpPr>
        <p:spPr>
          <a:xfrm>
            <a:off x="4654677" y="1464005"/>
            <a:ext cx="3969385" cy="66675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065" marR="5080" algn="ctr">
              <a:lnSpc>
                <a:spcPct val="100000"/>
              </a:lnSpc>
              <a:spcBef>
                <a:spcPts val="105"/>
              </a:spcBef>
            </a:pPr>
            <a:r>
              <a:rPr sz="1400" b="1" spc="-100" dirty="0">
                <a:latin typeface="Trebuchet MS"/>
                <a:cs typeface="Trebuchet MS"/>
              </a:rPr>
              <a:t>ДОТАЦИИ </a:t>
            </a:r>
            <a:r>
              <a:rPr sz="1400" b="1" spc="-75" dirty="0">
                <a:latin typeface="Trebuchet MS"/>
                <a:cs typeface="Trebuchet MS"/>
              </a:rPr>
              <a:t>бюджетам муниципальных </a:t>
            </a:r>
            <a:r>
              <a:rPr sz="1400" b="1" spc="-65" dirty="0">
                <a:latin typeface="Trebuchet MS"/>
                <a:cs typeface="Trebuchet MS"/>
              </a:rPr>
              <a:t>районов на  </a:t>
            </a:r>
            <a:r>
              <a:rPr sz="1400" b="1" spc="-70" dirty="0">
                <a:latin typeface="Trebuchet MS"/>
                <a:cs typeface="Trebuchet MS"/>
              </a:rPr>
              <a:t>выравнивание </a:t>
            </a:r>
            <a:r>
              <a:rPr sz="1400" b="1" spc="-80" dirty="0">
                <a:latin typeface="Trebuchet MS"/>
                <a:cs typeface="Trebuchet MS"/>
              </a:rPr>
              <a:t>бюджетной </a:t>
            </a:r>
            <a:r>
              <a:rPr sz="1400" b="1" spc="-95" dirty="0" err="1">
                <a:latin typeface="Trebuchet MS"/>
                <a:cs typeface="Trebuchet MS"/>
              </a:rPr>
              <a:t>обеспеченности</a:t>
            </a:r>
            <a:r>
              <a:rPr sz="1400" b="1" spc="229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 </a:t>
            </a:r>
            <a:endParaRPr lang="en-US" sz="1400" b="1" spc="229" dirty="0" smtClean="0">
              <a:uFill>
                <a:solidFill>
                  <a:srgbClr val="000000"/>
                </a:solidFill>
              </a:uFill>
              <a:latin typeface="Trebuchet MS"/>
              <a:cs typeface="Trebuchet MS"/>
            </a:endParaRPr>
          </a:p>
          <a:p>
            <a:pPr marL="12065" marR="5080" algn="ctr">
              <a:lnSpc>
                <a:spcPct val="100000"/>
              </a:lnSpc>
              <a:spcBef>
                <a:spcPts val="105"/>
              </a:spcBef>
            </a:pPr>
            <a:r>
              <a:rPr lang="ru-RU" sz="1400" b="1" u="sng" spc="-110" dirty="0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10 525,5</a:t>
            </a:r>
            <a:r>
              <a:rPr sz="1400" b="1" u="sng" spc="-95" dirty="0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 </a:t>
            </a:r>
            <a:r>
              <a:rPr sz="1400" b="1" u="sng" spc="-110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тыс.руб.</a:t>
            </a:r>
            <a:endParaRPr sz="1400" u="sng" dirty="0">
              <a:latin typeface="Trebuchet MS"/>
              <a:cs typeface="Trebuchet MS"/>
            </a:endParaRPr>
          </a:p>
        </p:txBody>
      </p:sp>
      <p:sp>
        <p:nvSpPr>
          <p:cNvPr id="19" name="object 19"/>
          <p:cNvSpPr/>
          <p:nvPr/>
        </p:nvSpPr>
        <p:spPr>
          <a:xfrm>
            <a:off x="4513834" y="3066795"/>
            <a:ext cx="4306950" cy="504063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4513834" y="3066795"/>
            <a:ext cx="4307205" cy="504190"/>
          </a:xfrm>
          <a:custGeom>
            <a:avLst/>
            <a:gdLst/>
            <a:ahLst/>
            <a:cxnLst/>
            <a:rect l="l" t="t" r="r" b="b"/>
            <a:pathLst>
              <a:path w="4307205" h="504189">
                <a:moveTo>
                  <a:pt x="0" y="84074"/>
                </a:moveTo>
                <a:lnTo>
                  <a:pt x="6598" y="51381"/>
                </a:lnTo>
                <a:lnTo>
                  <a:pt x="24590" y="24653"/>
                </a:lnTo>
                <a:lnTo>
                  <a:pt x="51274" y="6617"/>
                </a:lnTo>
                <a:lnTo>
                  <a:pt x="83946" y="0"/>
                </a:lnTo>
                <a:lnTo>
                  <a:pt x="4223004" y="0"/>
                </a:lnTo>
                <a:lnTo>
                  <a:pt x="4255676" y="6617"/>
                </a:lnTo>
                <a:lnTo>
                  <a:pt x="4282360" y="24653"/>
                </a:lnTo>
                <a:lnTo>
                  <a:pt x="4300352" y="51381"/>
                </a:lnTo>
                <a:lnTo>
                  <a:pt x="4306950" y="84074"/>
                </a:lnTo>
                <a:lnTo>
                  <a:pt x="4306950" y="420115"/>
                </a:lnTo>
                <a:lnTo>
                  <a:pt x="4300352" y="452788"/>
                </a:lnTo>
                <a:lnTo>
                  <a:pt x="4282360" y="479472"/>
                </a:lnTo>
                <a:lnTo>
                  <a:pt x="4255676" y="497464"/>
                </a:lnTo>
                <a:lnTo>
                  <a:pt x="4223004" y="504063"/>
                </a:lnTo>
                <a:lnTo>
                  <a:pt x="83946" y="504063"/>
                </a:lnTo>
                <a:lnTo>
                  <a:pt x="51274" y="497464"/>
                </a:lnTo>
                <a:lnTo>
                  <a:pt x="24590" y="479472"/>
                </a:lnTo>
                <a:lnTo>
                  <a:pt x="6598" y="452788"/>
                </a:lnTo>
                <a:lnTo>
                  <a:pt x="0" y="420115"/>
                </a:lnTo>
                <a:lnTo>
                  <a:pt x="0" y="84074"/>
                </a:lnTo>
                <a:close/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4491354" y="3570859"/>
            <a:ext cx="4307078" cy="560577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/>
          <p:nvPr/>
        </p:nvSpPr>
        <p:spPr>
          <a:xfrm>
            <a:off x="4491354" y="3570859"/>
            <a:ext cx="4307205" cy="560705"/>
          </a:xfrm>
          <a:custGeom>
            <a:avLst/>
            <a:gdLst/>
            <a:ahLst/>
            <a:cxnLst/>
            <a:rect l="l" t="t" r="r" b="b"/>
            <a:pathLst>
              <a:path w="4307205" h="560704">
                <a:moveTo>
                  <a:pt x="0" y="93471"/>
                </a:moveTo>
                <a:lnTo>
                  <a:pt x="7334" y="57114"/>
                </a:lnTo>
                <a:lnTo>
                  <a:pt x="27336" y="27400"/>
                </a:lnTo>
                <a:lnTo>
                  <a:pt x="57007" y="7354"/>
                </a:lnTo>
                <a:lnTo>
                  <a:pt x="93345" y="0"/>
                </a:lnTo>
                <a:lnTo>
                  <a:pt x="4213606" y="0"/>
                </a:lnTo>
                <a:lnTo>
                  <a:pt x="4249963" y="7354"/>
                </a:lnTo>
                <a:lnTo>
                  <a:pt x="4279677" y="27400"/>
                </a:lnTo>
                <a:lnTo>
                  <a:pt x="4299723" y="57114"/>
                </a:lnTo>
                <a:lnTo>
                  <a:pt x="4307078" y="93471"/>
                </a:lnTo>
                <a:lnTo>
                  <a:pt x="4307078" y="467105"/>
                </a:lnTo>
                <a:lnTo>
                  <a:pt x="4299723" y="503517"/>
                </a:lnTo>
                <a:lnTo>
                  <a:pt x="4279677" y="533225"/>
                </a:lnTo>
                <a:lnTo>
                  <a:pt x="4249963" y="553241"/>
                </a:lnTo>
                <a:lnTo>
                  <a:pt x="4213606" y="560577"/>
                </a:lnTo>
                <a:lnTo>
                  <a:pt x="93345" y="560577"/>
                </a:lnTo>
                <a:lnTo>
                  <a:pt x="57007" y="553241"/>
                </a:lnTo>
                <a:lnTo>
                  <a:pt x="27336" y="533225"/>
                </a:lnTo>
                <a:lnTo>
                  <a:pt x="7334" y="503517"/>
                </a:lnTo>
                <a:lnTo>
                  <a:pt x="0" y="467105"/>
                </a:lnTo>
                <a:lnTo>
                  <a:pt x="0" y="93471"/>
                </a:lnTo>
                <a:close/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 txBox="1"/>
          <p:nvPr/>
        </p:nvSpPr>
        <p:spPr>
          <a:xfrm>
            <a:off x="5933694" y="3081274"/>
            <a:ext cx="1423670" cy="985519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44450" algn="ctr">
              <a:lnSpc>
                <a:spcPct val="100000"/>
              </a:lnSpc>
              <a:spcBef>
                <a:spcPts val="105"/>
              </a:spcBef>
            </a:pPr>
            <a:r>
              <a:rPr sz="1400" b="1" spc="-90" dirty="0">
                <a:latin typeface="Trebuchet MS"/>
                <a:cs typeface="Trebuchet MS"/>
              </a:rPr>
              <a:t>СУБСИДИИ</a:t>
            </a:r>
            <a:endParaRPr sz="1400" dirty="0">
              <a:latin typeface="Trebuchet MS"/>
              <a:cs typeface="Trebuchet MS"/>
            </a:endParaRPr>
          </a:p>
          <a:p>
            <a:pPr marL="44450" algn="ctr">
              <a:lnSpc>
                <a:spcPct val="100000"/>
              </a:lnSpc>
            </a:pPr>
            <a:r>
              <a:rPr lang="ru-RU" sz="1400" b="1" u="sng" spc="-110" dirty="0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2 692,5</a:t>
            </a:r>
            <a:r>
              <a:rPr sz="1400" b="1" u="sng" spc="-125" dirty="0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 </a:t>
            </a:r>
            <a:r>
              <a:rPr sz="1400" b="1" u="sng" spc="-110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тыс.руб.</a:t>
            </a:r>
            <a:endParaRPr sz="1400" u="sng" dirty="0">
              <a:latin typeface="Trebuchet MS"/>
              <a:cs typeface="Trebuchet MS"/>
            </a:endParaRPr>
          </a:p>
          <a:p>
            <a:pPr algn="ctr">
              <a:lnSpc>
                <a:spcPct val="100000"/>
              </a:lnSpc>
              <a:spcBef>
                <a:spcPts val="830"/>
              </a:spcBef>
            </a:pPr>
            <a:r>
              <a:rPr sz="1400" b="1" spc="-80" dirty="0">
                <a:latin typeface="Trebuchet MS"/>
                <a:cs typeface="Trebuchet MS"/>
              </a:rPr>
              <a:t>СУБВЕНЦИИ</a:t>
            </a:r>
            <a:endParaRPr sz="1400" dirty="0">
              <a:latin typeface="Trebuchet MS"/>
              <a:cs typeface="Trebuchet MS"/>
            </a:endParaRPr>
          </a:p>
          <a:p>
            <a:pPr algn="ctr">
              <a:lnSpc>
                <a:spcPct val="100000"/>
              </a:lnSpc>
            </a:pPr>
            <a:r>
              <a:rPr lang="ru-RU" sz="1400" b="1" u="sng" spc="-114" dirty="0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155 771,6</a:t>
            </a:r>
            <a:r>
              <a:rPr sz="1400" b="1" u="sng" spc="-125" dirty="0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 </a:t>
            </a:r>
            <a:r>
              <a:rPr sz="1400" b="1" u="sng" spc="-110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тыс.руб</a:t>
            </a:r>
            <a:r>
              <a:rPr sz="1400" b="1" u="heavy" spc="-110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.</a:t>
            </a:r>
            <a:endParaRPr sz="1400" dirty="0">
              <a:latin typeface="Trebuchet MS"/>
              <a:cs typeface="Trebuchet MS"/>
            </a:endParaRPr>
          </a:p>
        </p:txBody>
      </p:sp>
      <p:sp>
        <p:nvSpPr>
          <p:cNvPr id="24" name="object 24"/>
          <p:cNvSpPr/>
          <p:nvPr/>
        </p:nvSpPr>
        <p:spPr>
          <a:xfrm>
            <a:off x="4499990" y="4168521"/>
            <a:ext cx="4307078" cy="504063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/>
          <p:nvPr/>
        </p:nvSpPr>
        <p:spPr>
          <a:xfrm>
            <a:off x="4499990" y="4168521"/>
            <a:ext cx="4307205" cy="504190"/>
          </a:xfrm>
          <a:custGeom>
            <a:avLst/>
            <a:gdLst/>
            <a:ahLst/>
            <a:cxnLst/>
            <a:rect l="l" t="t" r="r" b="b"/>
            <a:pathLst>
              <a:path w="4307205" h="504189">
                <a:moveTo>
                  <a:pt x="0" y="84073"/>
                </a:moveTo>
                <a:lnTo>
                  <a:pt x="6600" y="51327"/>
                </a:lnTo>
                <a:lnTo>
                  <a:pt x="24606" y="24606"/>
                </a:lnTo>
                <a:lnTo>
                  <a:pt x="51327" y="6600"/>
                </a:lnTo>
                <a:lnTo>
                  <a:pt x="84074" y="0"/>
                </a:lnTo>
                <a:lnTo>
                  <a:pt x="4223004" y="0"/>
                </a:lnTo>
                <a:lnTo>
                  <a:pt x="4255750" y="6600"/>
                </a:lnTo>
                <a:lnTo>
                  <a:pt x="4282471" y="24606"/>
                </a:lnTo>
                <a:lnTo>
                  <a:pt x="4300477" y="51327"/>
                </a:lnTo>
                <a:lnTo>
                  <a:pt x="4307078" y="84073"/>
                </a:lnTo>
                <a:lnTo>
                  <a:pt x="4307078" y="420115"/>
                </a:lnTo>
                <a:lnTo>
                  <a:pt x="4300477" y="452788"/>
                </a:lnTo>
                <a:lnTo>
                  <a:pt x="4282471" y="479472"/>
                </a:lnTo>
                <a:lnTo>
                  <a:pt x="4255750" y="497464"/>
                </a:lnTo>
                <a:lnTo>
                  <a:pt x="4223004" y="504062"/>
                </a:lnTo>
                <a:lnTo>
                  <a:pt x="84074" y="504062"/>
                </a:lnTo>
                <a:lnTo>
                  <a:pt x="51327" y="497464"/>
                </a:lnTo>
                <a:lnTo>
                  <a:pt x="24606" y="479472"/>
                </a:lnTo>
                <a:lnTo>
                  <a:pt x="6600" y="452788"/>
                </a:lnTo>
                <a:lnTo>
                  <a:pt x="0" y="420115"/>
                </a:lnTo>
                <a:lnTo>
                  <a:pt x="0" y="84073"/>
                </a:lnTo>
                <a:close/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 txBox="1"/>
          <p:nvPr/>
        </p:nvSpPr>
        <p:spPr>
          <a:xfrm>
            <a:off x="5286247" y="4183126"/>
            <a:ext cx="2736850" cy="4527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759460" marR="5080" indent="-746760">
              <a:lnSpc>
                <a:spcPct val="100000"/>
              </a:lnSpc>
              <a:spcBef>
                <a:spcPts val="100"/>
              </a:spcBef>
            </a:pPr>
            <a:r>
              <a:rPr sz="1400" b="1" spc="-70" dirty="0">
                <a:latin typeface="Trebuchet MS"/>
                <a:cs typeface="Trebuchet MS"/>
              </a:rPr>
              <a:t>Иные </a:t>
            </a:r>
            <a:r>
              <a:rPr sz="1400" b="1" spc="-80" dirty="0">
                <a:latin typeface="Trebuchet MS"/>
                <a:cs typeface="Trebuchet MS"/>
              </a:rPr>
              <a:t>межбюджетные</a:t>
            </a:r>
            <a:r>
              <a:rPr sz="1400" b="1" spc="-220" dirty="0">
                <a:latin typeface="Trebuchet MS"/>
                <a:cs typeface="Trebuchet MS"/>
              </a:rPr>
              <a:t> </a:t>
            </a:r>
            <a:r>
              <a:rPr sz="1400" b="1" spc="-100" dirty="0" err="1">
                <a:latin typeface="Trebuchet MS"/>
                <a:cs typeface="Trebuchet MS"/>
              </a:rPr>
              <a:t>трансферты</a:t>
            </a:r>
            <a:r>
              <a:rPr sz="1400" b="1" spc="-100" dirty="0">
                <a:latin typeface="Trebuchet MS"/>
                <a:cs typeface="Trebuchet MS"/>
              </a:rPr>
              <a:t>  </a:t>
            </a:r>
            <a:r>
              <a:rPr lang="ru-RU" sz="1400" b="1" u="sng" spc="-110" dirty="0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10 668,1</a:t>
            </a:r>
            <a:r>
              <a:rPr sz="1400" b="1" u="sng" spc="-100" dirty="0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 </a:t>
            </a:r>
            <a:r>
              <a:rPr sz="1400" b="1" u="sng" spc="-110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тыс.руб.</a:t>
            </a:r>
            <a:endParaRPr sz="1400" u="sng" dirty="0">
              <a:latin typeface="Trebuchet MS"/>
              <a:cs typeface="Trebuchet MS"/>
            </a:endParaRPr>
          </a:p>
        </p:txBody>
      </p:sp>
      <p:sp>
        <p:nvSpPr>
          <p:cNvPr id="27" name="object 27"/>
          <p:cNvSpPr/>
          <p:nvPr/>
        </p:nvSpPr>
        <p:spPr>
          <a:xfrm>
            <a:off x="4495291" y="4679822"/>
            <a:ext cx="4307078" cy="592582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28"/>
          <p:cNvSpPr/>
          <p:nvPr/>
        </p:nvSpPr>
        <p:spPr>
          <a:xfrm>
            <a:off x="4495291" y="4679822"/>
            <a:ext cx="4307205" cy="593090"/>
          </a:xfrm>
          <a:custGeom>
            <a:avLst/>
            <a:gdLst/>
            <a:ahLst/>
            <a:cxnLst/>
            <a:rect l="l" t="t" r="r" b="b"/>
            <a:pathLst>
              <a:path w="4307205" h="593089">
                <a:moveTo>
                  <a:pt x="0" y="98806"/>
                </a:moveTo>
                <a:lnTo>
                  <a:pt x="7758" y="60328"/>
                </a:lnTo>
                <a:lnTo>
                  <a:pt x="28924" y="28924"/>
                </a:lnTo>
                <a:lnTo>
                  <a:pt x="60328" y="7758"/>
                </a:lnTo>
                <a:lnTo>
                  <a:pt x="98806" y="0"/>
                </a:lnTo>
                <a:lnTo>
                  <a:pt x="4208272" y="0"/>
                </a:lnTo>
                <a:lnTo>
                  <a:pt x="4246749" y="7758"/>
                </a:lnTo>
                <a:lnTo>
                  <a:pt x="4278153" y="28924"/>
                </a:lnTo>
                <a:lnTo>
                  <a:pt x="4299319" y="60328"/>
                </a:lnTo>
                <a:lnTo>
                  <a:pt x="4307078" y="98806"/>
                </a:lnTo>
                <a:lnTo>
                  <a:pt x="4307078" y="493775"/>
                </a:lnTo>
                <a:lnTo>
                  <a:pt x="4299319" y="532253"/>
                </a:lnTo>
                <a:lnTo>
                  <a:pt x="4278153" y="563657"/>
                </a:lnTo>
                <a:lnTo>
                  <a:pt x="4246749" y="584823"/>
                </a:lnTo>
                <a:lnTo>
                  <a:pt x="4208272" y="592582"/>
                </a:lnTo>
                <a:lnTo>
                  <a:pt x="98806" y="592582"/>
                </a:lnTo>
                <a:lnTo>
                  <a:pt x="60328" y="584823"/>
                </a:lnTo>
                <a:lnTo>
                  <a:pt x="28924" y="563657"/>
                </a:lnTo>
                <a:lnTo>
                  <a:pt x="7758" y="532253"/>
                </a:lnTo>
                <a:lnTo>
                  <a:pt x="0" y="493775"/>
                </a:lnTo>
                <a:lnTo>
                  <a:pt x="0" y="98806"/>
                </a:lnTo>
                <a:close/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29"/>
          <p:cNvSpPr txBox="1"/>
          <p:nvPr/>
        </p:nvSpPr>
        <p:spPr>
          <a:xfrm>
            <a:off x="5203063" y="4738877"/>
            <a:ext cx="2893695" cy="4527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902335" marR="5080" indent="-890269">
              <a:lnSpc>
                <a:spcPct val="100000"/>
              </a:lnSpc>
              <a:spcBef>
                <a:spcPts val="100"/>
              </a:spcBef>
            </a:pPr>
            <a:r>
              <a:rPr sz="1400" b="1" spc="-75" dirty="0">
                <a:latin typeface="Trebuchet MS"/>
                <a:cs typeface="Trebuchet MS"/>
              </a:rPr>
              <a:t>Прочие безвозмездные</a:t>
            </a:r>
            <a:r>
              <a:rPr sz="1400" b="1" spc="-245" dirty="0">
                <a:latin typeface="Trebuchet MS"/>
                <a:cs typeface="Trebuchet MS"/>
              </a:rPr>
              <a:t> </a:t>
            </a:r>
            <a:r>
              <a:rPr sz="1400" b="1" spc="-90" dirty="0" err="1">
                <a:latin typeface="Trebuchet MS"/>
                <a:cs typeface="Trebuchet MS"/>
              </a:rPr>
              <a:t>поступления</a:t>
            </a:r>
            <a:r>
              <a:rPr sz="1400" b="1" spc="-90" dirty="0">
                <a:latin typeface="Trebuchet MS"/>
                <a:cs typeface="Trebuchet MS"/>
              </a:rPr>
              <a:t>  </a:t>
            </a:r>
            <a:r>
              <a:rPr lang="ru-RU" sz="1400" b="1" u="sng" spc="-125" dirty="0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484,1</a:t>
            </a:r>
            <a:r>
              <a:rPr sz="1400" b="1" u="sng" spc="-95" dirty="0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 </a:t>
            </a:r>
            <a:r>
              <a:rPr sz="1400" b="1" u="sng" spc="-110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тыс.руб.</a:t>
            </a:r>
            <a:endParaRPr sz="1400" u="sng" dirty="0">
              <a:latin typeface="Trebuchet MS"/>
              <a:cs typeface="Trebuchet MS"/>
            </a:endParaRPr>
          </a:p>
        </p:txBody>
      </p:sp>
      <p:sp>
        <p:nvSpPr>
          <p:cNvPr id="30" name="object 30"/>
          <p:cNvSpPr/>
          <p:nvPr/>
        </p:nvSpPr>
        <p:spPr>
          <a:xfrm>
            <a:off x="4472685" y="5301234"/>
            <a:ext cx="4306950" cy="934313"/>
          </a:xfrm>
          <a:prstGeom prst="rect">
            <a:avLst/>
          </a:prstGeom>
          <a:blipFill>
            <a:blip r:embed="rId1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object 31"/>
          <p:cNvSpPr/>
          <p:nvPr/>
        </p:nvSpPr>
        <p:spPr>
          <a:xfrm>
            <a:off x="4472685" y="5301234"/>
            <a:ext cx="4307205" cy="934719"/>
          </a:xfrm>
          <a:custGeom>
            <a:avLst/>
            <a:gdLst/>
            <a:ahLst/>
            <a:cxnLst/>
            <a:rect l="l" t="t" r="r" b="b"/>
            <a:pathLst>
              <a:path w="4307205" h="934720">
                <a:moveTo>
                  <a:pt x="0" y="155701"/>
                </a:moveTo>
                <a:lnTo>
                  <a:pt x="7939" y="106493"/>
                </a:lnTo>
                <a:lnTo>
                  <a:pt x="30045" y="63751"/>
                </a:lnTo>
                <a:lnTo>
                  <a:pt x="63751" y="30045"/>
                </a:lnTo>
                <a:lnTo>
                  <a:pt x="106493" y="7939"/>
                </a:lnTo>
                <a:lnTo>
                  <a:pt x="155701" y="0"/>
                </a:lnTo>
                <a:lnTo>
                  <a:pt x="4151248" y="0"/>
                </a:lnTo>
                <a:lnTo>
                  <a:pt x="4200457" y="7939"/>
                </a:lnTo>
                <a:lnTo>
                  <a:pt x="4243199" y="30045"/>
                </a:lnTo>
                <a:lnTo>
                  <a:pt x="4276905" y="63751"/>
                </a:lnTo>
                <a:lnTo>
                  <a:pt x="4299011" y="106493"/>
                </a:lnTo>
                <a:lnTo>
                  <a:pt x="4306950" y="155701"/>
                </a:lnTo>
                <a:lnTo>
                  <a:pt x="4306950" y="778586"/>
                </a:lnTo>
                <a:lnTo>
                  <a:pt x="4299011" y="827807"/>
                </a:lnTo>
                <a:lnTo>
                  <a:pt x="4276905" y="870556"/>
                </a:lnTo>
                <a:lnTo>
                  <a:pt x="4243199" y="904266"/>
                </a:lnTo>
                <a:lnTo>
                  <a:pt x="4200457" y="926374"/>
                </a:lnTo>
                <a:lnTo>
                  <a:pt x="4151248" y="934313"/>
                </a:lnTo>
                <a:lnTo>
                  <a:pt x="155701" y="934313"/>
                </a:lnTo>
                <a:lnTo>
                  <a:pt x="106493" y="926374"/>
                </a:lnTo>
                <a:lnTo>
                  <a:pt x="63751" y="904266"/>
                </a:lnTo>
                <a:lnTo>
                  <a:pt x="30045" y="870556"/>
                </a:lnTo>
                <a:lnTo>
                  <a:pt x="7939" y="827807"/>
                </a:lnTo>
                <a:lnTo>
                  <a:pt x="0" y="778586"/>
                </a:lnTo>
                <a:lnTo>
                  <a:pt x="0" y="155701"/>
                </a:lnTo>
                <a:close/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object 32"/>
          <p:cNvSpPr txBox="1"/>
          <p:nvPr/>
        </p:nvSpPr>
        <p:spPr>
          <a:xfrm>
            <a:off x="4852796" y="5317997"/>
            <a:ext cx="3548379" cy="8794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065" marR="5080" indent="-635" algn="ctr">
              <a:lnSpc>
                <a:spcPct val="100000"/>
              </a:lnSpc>
              <a:spcBef>
                <a:spcPts val="100"/>
              </a:spcBef>
            </a:pPr>
            <a:r>
              <a:rPr sz="1400" b="1" spc="-75" dirty="0">
                <a:latin typeface="Trebuchet MS"/>
                <a:cs typeface="Trebuchet MS"/>
              </a:rPr>
              <a:t>Возврат </a:t>
            </a:r>
            <a:r>
              <a:rPr sz="1400" b="1" spc="-70" dirty="0">
                <a:latin typeface="Trebuchet MS"/>
                <a:cs typeface="Trebuchet MS"/>
              </a:rPr>
              <a:t>в </a:t>
            </a:r>
            <a:r>
              <a:rPr sz="1400" b="1" spc="-90" dirty="0">
                <a:latin typeface="Trebuchet MS"/>
                <a:cs typeface="Trebuchet MS"/>
              </a:rPr>
              <a:t>республиканский бюджет</a:t>
            </a:r>
            <a:r>
              <a:rPr sz="1400" b="1" spc="-290" dirty="0">
                <a:latin typeface="Trebuchet MS"/>
                <a:cs typeface="Trebuchet MS"/>
              </a:rPr>
              <a:t> </a:t>
            </a:r>
            <a:r>
              <a:rPr sz="1400" b="1" spc="-90" dirty="0">
                <a:latin typeface="Trebuchet MS"/>
                <a:cs typeface="Trebuchet MS"/>
              </a:rPr>
              <a:t>остатков  </a:t>
            </a:r>
            <a:r>
              <a:rPr sz="1400" b="1" spc="-100" dirty="0">
                <a:latin typeface="Trebuchet MS"/>
                <a:cs typeface="Trebuchet MS"/>
              </a:rPr>
              <a:t>субсидий, </a:t>
            </a:r>
            <a:r>
              <a:rPr sz="1400" b="1" spc="-85" dirty="0">
                <a:latin typeface="Trebuchet MS"/>
                <a:cs typeface="Trebuchet MS"/>
              </a:rPr>
              <a:t>субвенций </a:t>
            </a:r>
            <a:r>
              <a:rPr sz="1400" b="1" spc="-60" dirty="0">
                <a:latin typeface="Trebuchet MS"/>
                <a:cs typeface="Trebuchet MS"/>
              </a:rPr>
              <a:t>и </a:t>
            </a:r>
            <a:r>
              <a:rPr sz="1400" b="1" spc="-80" dirty="0">
                <a:latin typeface="Trebuchet MS"/>
                <a:cs typeface="Trebuchet MS"/>
              </a:rPr>
              <a:t>иных</a:t>
            </a:r>
            <a:r>
              <a:rPr sz="1400" b="1" spc="-254" dirty="0">
                <a:latin typeface="Trebuchet MS"/>
                <a:cs typeface="Trebuchet MS"/>
              </a:rPr>
              <a:t> </a:t>
            </a:r>
            <a:r>
              <a:rPr sz="1400" b="1" spc="-85" dirty="0">
                <a:latin typeface="Trebuchet MS"/>
                <a:cs typeface="Trebuchet MS"/>
              </a:rPr>
              <a:t>межбюджетных  </a:t>
            </a:r>
            <a:r>
              <a:rPr sz="1400" b="1" spc="-100" dirty="0">
                <a:latin typeface="Trebuchet MS"/>
                <a:cs typeface="Trebuchet MS"/>
              </a:rPr>
              <a:t>трансфертов</a:t>
            </a:r>
            <a:endParaRPr sz="1400" dirty="0">
              <a:latin typeface="Trebuchet MS"/>
              <a:cs typeface="Trebuchet MS"/>
            </a:endParaRPr>
          </a:p>
          <a:p>
            <a:pPr algn="ctr">
              <a:lnSpc>
                <a:spcPct val="100000"/>
              </a:lnSpc>
            </a:pPr>
            <a:r>
              <a:rPr sz="1400" b="1" u="sng" spc="-85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(-) </a:t>
            </a:r>
            <a:r>
              <a:rPr lang="ru-RU" sz="1400" b="1" u="sng" spc="-110" dirty="0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16 946,6</a:t>
            </a:r>
            <a:r>
              <a:rPr sz="1400" b="1" u="sng" spc="-150" dirty="0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 </a:t>
            </a:r>
            <a:r>
              <a:rPr sz="1400" b="1" u="sng" spc="-110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тыс.руб.</a:t>
            </a:r>
            <a:endParaRPr sz="1400" u="sng" dirty="0">
              <a:latin typeface="Trebuchet MS"/>
              <a:cs typeface="Trebuchet MS"/>
            </a:endParaRPr>
          </a:p>
        </p:txBody>
      </p:sp>
      <p:sp>
        <p:nvSpPr>
          <p:cNvPr id="33" name="object 33"/>
          <p:cNvSpPr/>
          <p:nvPr/>
        </p:nvSpPr>
        <p:spPr>
          <a:xfrm>
            <a:off x="4499990" y="2276855"/>
            <a:ext cx="4307078" cy="753237"/>
          </a:xfrm>
          <a:prstGeom prst="rect">
            <a:avLst/>
          </a:prstGeom>
          <a:blipFill>
            <a:blip r:embed="rId1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object 34"/>
          <p:cNvSpPr/>
          <p:nvPr/>
        </p:nvSpPr>
        <p:spPr>
          <a:xfrm>
            <a:off x="4499990" y="2276855"/>
            <a:ext cx="4307205" cy="753745"/>
          </a:xfrm>
          <a:custGeom>
            <a:avLst/>
            <a:gdLst/>
            <a:ahLst/>
            <a:cxnLst/>
            <a:rect l="l" t="t" r="r" b="b"/>
            <a:pathLst>
              <a:path w="4307205" h="753744">
                <a:moveTo>
                  <a:pt x="0" y="125603"/>
                </a:moveTo>
                <a:lnTo>
                  <a:pt x="9872" y="76723"/>
                </a:lnTo>
                <a:lnTo>
                  <a:pt x="36782" y="36798"/>
                </a:lnTo>
                <a:lnTo>
                  <a:pt x="76670" y="9874"/>
                </a:lnTo>
                <a:lnTo>
                  <a:pt x="125475" y="0"/>
                </a:lnTo>
                <a:lnTo>
                  <a:pt x="4181475" y="0"/>
                </a:lnTo>
                <a:lnTo>
                  <a:pt x="4230354" y="9874"/>
                </a:lnTo>
                <a:lnTo>
                  <a:pt x="4270279" y="36798"/>
                </a:lnTo>
                <a:lnTo>
                  <a:pt x="4297203" y="76723"/>
                </a:lnTo>
                <a:lnTo>
                  <a:pt x="4307078" y="125603"/>
                </a:lnTo>
                <a:lnTo>
                  <a:pt x="4307078" y="627634"/>
                </a:lnTo>
                <a:lnTo>
                  <a:pt x="4297203" y="676513"/>
                </a:lnTo>
                <a:lnTo>
                  <a:pt x="4270279" y="716438"/>
                </a:lnTo>
                <a:lnTo>
                  <a:pt x="4230354" y="743362"/>
                </a:lnTo>
                <a:lnTo>
                  <a:pt x="4181475" y="753237"/>
                </a:lnTo>
                <a:lnTo>
                  <a:pt x="125475" y="753237"/>
                </a:lnTo>
                <a:lnTo>
                  <a:pt x="76670" y="743362"/>
                </a:lnTo>
                <a:lnTo>
                  <a:pt x="36782" y="716438"/>
                </a:lnTo>
                <a:lnTo>
                  <a:pt x="9872" y="676513"/>
                </a:lnTo>
                <a:lnTo>
                  <a:pt x="0" y="627634"/>
                </a:lnTo>
                <a:lnTo>
                  <a:pt x="0" y="125603"/>
                </a:lnTo>
                <a:close/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" name="object 35"/>
          <p:cNvSpPr txBox="1"/>
          <p:nvPr/>
        </p:nvSpPr>
        <p:spPr>
          <a:xfrm>
            <a:off x="4845177" y="2251075"/>
            <a:ext cx="3616960" cy="7854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ctr">
              <a:lnSpc>
                <a:spcPct val="100000"/>
              </a:lnSpc>
              <a:spcBef>
                <a:spcPts val="100"/>
              </a:spcBef>
            </a:pPr>
            <a:r>
              <a:rPr sz="1200" b="1" spc="-90" dirty="0">
                <a:latin typeface="Trebuchet MS"/>
                <a:cs typeface="Trebuchet MS"/>
              </a:rPr>
              <a:t>ДОТАЦИИ </a:t>
            </a:r>
            <a:r>
              <a:rPr sz="1200" b="1" spc="-65" dirty="0">
                <a:latin typeface="Trebuchet MS"/>
                <a:cs typeface="Trebuchet MS"/>
              </a:rPr>
              <a:t>бюджетам муниципальных </a:t>
            </a:r>
            <a:r>
              <a:rPr sz="1200" b="1" spc="-55" dirty="0">
                <a:latin typeface="Trebuchet MS"/>
                <a:cs typeface="Trebuchet MS"/>
              </a:rPr>
              <a:t>районов на  </a:t>
            </a:r>
            <a:r>
              <a:rPr sz="1200" b="1" spc="-70" dirty="0">
                <a:latin typeface="Trebuchet MS"/>
                <a:cs typeface="Trebuchet MS"/>
              </a:rPr>
              <a:t>поддержку </a:t>
            </a:r>
            <a:r>
              <a:rPr sz="1200" b="1" spc="-60" dirty="0">
                <a:latin typeface="Trebuchet MS"/>
                <a:cs typeface="Trebuchet MS"/>
              </a:rPr>
              <a:t>мер </a:t>
            </a:r>
            <a:r>
              <a:rPr sz="1200" b="1" spc="-55" dirty="0">
                <a:latin typeface="Trebuchet MS"/>
                <a:cs typeface="Trebuchet MS"/>
              </a:rPr>
              <a:t>по </a:t>
            </a:r>
            <a:r>
              <a:rPr sz="1200" b="1" spc="-75" dirty="0">
                <a:latin typeface="Trebuchet MS"/>
                <a:cs typeface="Trebuchet MS"/>
              </a:rPr>
              <a:t>обеспечению</a:t>
            </a:r>
            <a:r>
              <a:rPr sz="1200" b="1" spc="-160" dirty="0">
                <a:latin typeface="Trebuchet MS"/>
                <a:cs typeface="Trebuchet MS"/>
              </a:rPr>
              <a:t> </a:t>
            </a:r>
            <a:r>
              <a:rPr sz="1200" b="1" spc="-75" dirty="0">
                <a:latin typeface="Trebuchet MS"/>
                <a:cs typeface="Trebuchet MS"/>
              </a:rPr>
              <a:t>сбалансированности  бюджетов</a:t>
            </a:r>
            <a:endParaRPr sz="1200" dirty="0">
              <a:latin typeface="Trebuchet MS"/>
              <a:cs typeface="Trebuchet MS"/>
            </a:endParaRPr>
          </a:p>
          <a:p>
            <a:pPr marL="3175" algn="ctr">
              <a:lnSpc>
                <a:spcPts val="1660"/>
              </a:lnSpc>
            </a:pPr>
            <a:r>
              <a:rPr sz="1400" b="1" u="sng" spc="-125" dirty="0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0</a:t>
            </a:r>
            <a:r>
              <a:rPr sz="1400" b="1" u="sng" spc="-105" dirty="0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 </a:t>
            </a:r>
            <a:r>
              <a:rPr sz="1400" b="1" u="sng" spc="-110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тыс.руб.</a:t>
            </a:r>
            <a:endParaRPr sz="1400" u="sng" dirty="0">
              <a:latin typeface="Trebuchet MS"/>
              <a:cs typeface="Trebuchet MS"/>
            </a:endParaRPr>
          </a:p>
        </p:txBody>
      </p:sp>
      <p:sp>
        <p:nvSpPr>
          <p:cNvPr id="36" name="object 36"/>
          <p:cNvSpPr/>
          <p:nvPr/>
        </p:nvSpPr>
        <p:spPr>
          <a:xfrm>
            <a:off x="8518906" y="5105"/>
            <a:ext cx="576262" cy="749147"/>
          </a:xfrm>
          <a:prstGeom prst="rect">
            <a:avLst/>
          </a:prstGeom>
          <a:blipFill>
            <a:blip r:embed="rId1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977890" y="96773"/>
            <a:ext cx="2520950" cy="1936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100" b="1" i="1" spc="-90" dirty="0">
                <a:latin typeface="Arial"/>
                <a:cs typeface="Arial"/>
              </a:rPr>
              <a:t>Управление </a:t>
            </a:r>
            <a:r>
              <a:rPr sz="1100" b="1" i="1" spc="-100" dirty="0">
                <a:latin typeface="Arial"/>
                <a:cs typeface="Arial"/>
              </a:rPr>
              <a:t>финансов Увинского</a:t>
            </a:r>
            <a:r>
              <a:rPr sz="1100" b="1" i="1" spc="-130" dirty="0">
                <a:latin typeface="Arial"/>
                <a:cs typeface="Arial"/>
              </a:rPr>
              <a:t> </a:t>
            </a:r>
            <a:r>
              <a:rPr sz="1100" b="1" i="1" spc="-70" dirty="0">
                <a:latin typeface="Arial"/>
                <a:cs typeface="Arial"/>
              </a:rPr>
              <a:t>района</a:t>
            </a:r>
            <a:endParaRPr sz="1100">
              <a:latin typeface="Arial"/>
              <a:cs typeface="Arial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8836532" y="1190926"/>
            <a:ext cx="152400" cy="539971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216149" y="476630"/>
            <a:ext cx="158750" cy="5349014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185908" y="6401960"/>
            <a:ext cx="7652005" cy="15875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R="59690" algn="ctr">
              <a:lnSpc>
                <a:spcPct val="100000"/>
              </a:lnSpc>
              <a:spcBef>
                <a:spcPts val="100"/>
              </a:spcBef>
            </a:pPr>
            <a:r>
              <a:rPr spc="-165" dirty="0">
                <a:latin typeface="+mn-lt"/>
              </a:rPr>
              <a:t>Структура </a:t>
            </a:r>
            <a:r>
              <a:rPr spc="-150" dirty="0">
                <a:latin typeface="+mn-lt"/>
              </a:rPr>
              <a:t>расходов</a:t>
            </a:r>
            <a:r>
              <a:rPr spc="-240" dirty="0">
                <a:latin typeface="+mn-lt"/>
              </a:rPr>
              <a:t> </a:t>
            </a:r>
            <a:r>
              <a:rPr spc="-145" dirty="0">
                <a:latin typeface="+mn-lt"/>
              </a:rPr>
              <a:t>бюджета</a:t>
            </a:r>
          </a:p>
          <a:p>
            <a:pPr algn="ctr">
              <a:lnSpc>
                <a:spcPct val="100000"/>
              </a:lnSpc>
            </a:pPr>
            <a:r>
              <a:rPr spc="80" dirty="0">
                <a:latin typeface="+mn-lt"/>
              </a:rPr>
              <a:t>МО</a:t>
            </a:r>
            <a:r>
              <a:rPr spc="-420" dirty="0">
                <a:latin typeface="+mn-lt"/>
              </a:rPr>
              <a:t> </a:t>
            </a:r>
            <a:r>
              <a:rPr spc="-145" dirty="0">
                <a:latin typeface="+mn-lt"/>
              </a:rPr>
              <a:t>«Увинский </a:t>
            </a:r>
            <a:r>
              <a:rPr spc="-110" dirty="0">
                <a:latin typeface="+mn-lt"/>
              </a:rPr>
              <a:t>район» </a:t>
            </a:r>
            <a:r>
              <a:rPr spc="-125" dirty="0">
                <a:latin typeface="+mn-lt"/>
              </a:rPr>
              <a:t>в </a:t>
            </a:r>
            <a:r>
              <a:rPr spc="-190" dirty="0">
                <a:latin typeface="+mn-lt"/>
              </a:rPr>
              <a:t>1 </a:t>
            </a:r>
            <a:r>
              <a:rPr spc="-145" dirty="0" err="1">
                <a:latin typeface="+mn-lt"/>
              </a:rPr>
              <a:t>квартале</a:t>
            </a:r>
            <a:r>
              <a:rPr spc="-145" dirty="0">
                <a:latin typeface="+mn-lt"/>
              </a:rPr>
              <a:t> </a:t>
            </a:r>
            <a:r>
              <a:rPr spc="-195" dirty="0" smtClean="0">
                <a:latin typeface="+mn-lt"/>
              </a:rPr>
              <a:t>20</a:t>
            </a:r>
            <a:r>
              <a:rPr lang="ru-RU" spc="-195" dirty="0" smtClean="0">
                <a:latin typeface="+mn-lt"/>
              </a:rPr>
              <a:t>20</a:t>
            </a:r>
            <a:r>
              <a:rPr spc="-195" dirty="0" smtClean="0">
                <a:latin typeface="+mn-lt"/>
              </a:rPr>
              <a:t> </a:t>
            </a:r>
            <a:r>
              <a:rPr spc="-160" dirty="0">
                <a:latin typeface="+mn-lt"/>
              </a:rPr>
              <a:t>года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386588" y="3085845"/>
            <a:ext cx="2018664" cy="94043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445134" marR="382905" indent="-55880" algn="ctr">
              <a:lnSpc>
                <a:spcPct val="100000"/>
              </a:lnSpc>
              <a:spcBef>
                <a:spcPts val="105"/>
              </a:spcBef>
            </a:pPr>
            <a:r>
              <a:rPr sz="2000" b="1" spc="-155" dirty="0">
                <a:latin typeface="Trebuchet MS"/>
                <a:cs typeface="Trebuchet MS"/>
              </a:rPr>
              <a:t>ВСЕГО  </a:t>
            </a:r>
            <a:r>
              <a:rPr sz="2000" b="1" spc="-225" dirty="0">
                <a:latin typeface="Trebuchet MS"/>
                <a:cs typeface="Trebuchet MS"/>
              </a:rPr>
              <a:t>Р</a:t>
            </a:r>
            <a:r>
              <a:rPr sz="2000" b="1" spc="-130" dirty="0">
                <a:latin typeface="Trebuchet MS"/>
                <a:cs typeface="Trebuchet MS"/>
              </a:rPr>
              <a:t>А</a:t>
            </a:r>
            <a:r>
              <a:rPr sz="2000" b="1" spc="-150" dirty="0">
                <a:latin typeface="Trebuchet MS"/>
                <a:cs typeface="Trebuchet MS"/>
              </a:rPr>
              <a:t>С</a:t>
            </a:r>
            <a:r>
              <a:rPr sz="2000" b="1" spc="-210" dirty="0">
                <a:latin typeface="Trebuchet MS"/>
                <a:cs typeface="Trebuchet MS"/>
              </a:rPr>
              <a:t>Х</a:t>
            </a:r>
            <a:r>
              <a:rPr sz="2000" b="1" spc="-105" dirty="0">
                <a:latin typeface="Trebuchet MS"/>
                <a:cs typeface="Trebuchet MS"/>
              </a:rPr>
              <a:t>О</a:t>
            </a:r>
            <a:r>
              <a:rPr sz="2000" b="1" spc="-150" dirty="0">
                <a:latin typeface="Trebuchet MS"/>
                <a:cs typeface="Trebuchet MS"/>
              </a:rPr>
              <a:t>Д</a:t>
            </a:r>
            <a:r>
              <a:rPr sz="2000" b="1" spc="-70" dirty="0">
                <a:latin typeface="Trebuchet MS"/>
                <a:cs typeface="Trebuchet MS"/>
              </a:rPr>
              <a:t>ОВ</a:t>
            </a:r>
            <a:endParaRPr sz="2000" dirty="0">
              <a:latin typeface="Trebuchet MS"/>
              <a:cs typeface="Trebuchet MS"/>
            </a:endParaRPr>
          </a:p>
          <a:p>
            <a:pPr algn="ctr">
              <a:lnSpc>
                <a:spcPct val="100000"/>
              </a:lnSpc>
            </a:pPr>
            <a:r>
              <a:rPr sz="2000" b="1" u="sng" spc="-155" dirty="0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2</a:t>
            </a:r>
            <a:r>
              <a:rPr lang="ru-RU" sz="2000" b="1" u="sng" spc="-155" dirty="0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87 625,8</a:t>
            </a:r>
            <a:r>
              <a:rPr sz="2000" b="1" u="sng" spc="-240" dirty="0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 </a:t>
            </a:r>
            <a:r>
              <a:rPr sz="2000" b="1" u="sng" spc="-155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тыс.руб.</a:t>
            </a:r>
            <a:endParaRPr sz="2000" u="sng" dirty="0">
              <a:latin typeface="Trebuchet MS"/>
              <a:cs typeface="Trebuchet MS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474980" y="4306951"/>
            <a:ext cx="1840230" cy="8483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07975" marR="297815" indent="-2540" algn="ctr">
              <a:lnSpc>
                <a:spcPct val="100000"/>
              </a:lnSpc>
              <a:spcBef>
                <a:spcPts val="100"/>
              </a:spcBef>
            </a:pPr>
            <a:r>
              <a:rPr sz="1800" b="1" spc="-155" dirty="0">
                <a:latin typeface="Trebuchet MS"/>
                <a:cs typeface="Trebuchet MS"/>
              </a:rPr>
              <a:t>(Темп </a:t>
            </a:r>
            <a:r>
              <a:rPr sz="1800" b="1" spc="-114" dirty="0">
                <a:latin typeface="Trebuchet MS"/>
                <a:cs typeface="Trebuchet MS"/>
              </a:rPr>
              <a:t>роста  </a:t>
            </a:r>
            <a:r>
              <a:rPr sz="1800" b="1" spc="-95" dirty="0">
                <a:latin typeface="Trebuchet MS"/>
                <a:cs typeface="Trebuchet MS"/>
              </a:rPr>
              <a:t>к </a:t>
            </a:r>
            <a:r>
              <a:rPr sz="1800" b="1" spc="-145" dirty="0">
                <a:latin typeface="Trebuchet MS"/>
                <a:cs typeface="Trebuchet MS"/>
              </a:rPr>
              <a:t>1</a:t>
            </a:r>
            <a:r>
              <a:rPr sz="1800" b="1" spc="-235" dirty="0">
                <a:latin typeface="Trebuchet MS"/>
                <a:cs typeface="Trebuchet MS"/>
              </a:rPr>
              <a:t> </a:t>
            </a:r>
            <a:r>
              <a:rPr sz="1800" b="1" spc="-110" dirty="0">
                <a:latin typeface="Trebuchet MS"/>
                <a:cs typeface="Trebuchet MS"/>
              </a:rPr>
              <a:t>кварталу</a:t>
            </a:r>
            <a:endParaRPr sz="1800" dirty="0">
              <a:latin typeface="Trebuchet MS"/>
              <a:cs typeface="Trebuchet MS"/>
            </a:endParaRPr>
          </a:p>
          <a:p>
            <a:pPr algn="ctr">
              <a:lnSpc>
                <a:spcPct val="100000"/>
              </a:lnSpc>
            </a:pPr>
            <a:r>
              <a:rPr sz="1800" b="1" spc="-145" dirty="0" smtClean="0">
                <a:latin typeface="Trebuchet MS"/>
                <a:cs typeface="Trebuchet MS"/>
              </a:rPr>
              <a:t>201</a:t>
            </a:r>
            <a:r>
              <a:rPr lang="ru-RU" b="1" spc="-145" dirty="0">
                <a:latin typeface="Trebuchet MS"/>
                <a:cs typeface="Trebuchet MS"/>
              </a:rPr>
              <a:t>9</a:t>
            </a:r>
            <a:r>
              <a:rPr sz="1800" b="1" spc="-145" dirty="0" smtClean="0">
                <a:latin typeface="Trebuchet MS"/>
                <a:cs typeface="Trebuchet MS"/>
              </a:rPr>
              <a:t> </a:t>
            </a:r>
            <a:r>
              <a:rPr sz="1800" b="1" spc="-120" dirty="0">
                <a:latin typeface="Trebuchet MS"/>
                <a:cs typeface="Trebuchet MS"/>
              </a:rPr>
              <a:t>года </a:t>
            </a:r>
            <a:r>
              <a:rPr sz="1800" b="1" spc="235" dirty="0">
                <a:latin typeface="Trebuchet MS"/>
                <a:cs typeface="Trebuchet MS"/>
              </a:rPr>
              <a:t>–</a:t>
            </a:r>
            <a:r>
              <a:rPr sz="1800" b="1" spc="-180" dirty="0">
                <a:latin typeface="Trebuchet MS"/>
                <a:cs typeface="Trebuchet MS"/>
              </a:rPr>
              <a:t> </a:t>
            </a:r>
            <a:r>
              <a:rPr sz="1800" b="1" spc="-145" dirty="0" smtClean="0">
                <a:latin typeface="Trebuchet MS"/>
                <a:cs typeface="Trebuchet MS"/>
              </a:rPr>
              <a:t>1</a:t>
            </a:r>
            <a:r>
              <a:rPr lang="ru-RU" sz="1800" b="1" spc="-145" dirty="0" smtClean="0">
                <a:latin typeface="Trebuchet MS"/>
                <a:cs typeface="Trebuchet MS"/>
              </a:rPr>
              <a:t>05</a:t>
            </a:r>
            <a:r>
              <a:rPr sz="1800" b="1" spc="-145" dirty="0" smtClean="0">
                <a:latin typeface="Trebuchet MS"/>
                <a:cs typeface="Trebuchet MS"/>
              </a:rPr>
              <a:t> </a:t>
            </a:r>
            <a:r>
              <a:rPr sz="1800" b="1" spc="-15" dirty="0">
                <a:latin typeface="Trebuchet MS"/>
                <a:cs typeface="Trebuchet MS"/>
              </a:rPr>
              <a:t>%)</a:t>
            </a:r>
            <a:endParaRPr sz="1800" dirty="0">
              <a:latin typeface="Trebuchet MS"/>
              <a:cs typeface="Trebuchet MS"/>
            </a:endParaRPr>
          </a:p>
        </p:txBody>
      </p:sp>
      <p:sp>
        <p:nvSpPr>
          <p:cNvPr id="9" name="object 9"/>
          <p:cNvSpPr/>
          <p:nvPr/>
        </p:nvSpPr>
        <p:spPr>
          <a:xfrm>
            <a:off x="2411729" y="1484757"/>
            <a:ext cx="576580" cy="4782820"/>
          </a:xfrm>
          <a:custGeom>
            <a:avLst/>
            <a:gdLst/>
            <a:ahLst/>
            <a:cxnLst/>
            <a:rect l="l" t="t" r="r" b="b"/>
            <a:pathLst>
              <a:path w="576580" h="4782820">
                <a:moveTo>
                  <a:pt x="576071" y="4782248"/>
                </a:moveTo>
                <a:lnTo>
                  <a:pt x="499526" y="4780533"/>
                </a:lnTo>
                <a:lnTo>
                  <a:pt x="430727" y="4775692"/>
                </a:lnTo>
                <a:lnTo>
                  <a:pt x="372427" y="4768184"/>
                </a:lnTo>
                <a:lnTo>
                  <a:pt x="327377" y="4758468"/>
                </a:lnTo>
                <a:lnTo>
                  <a:pt x="288036" y="4734242"/>
                </a:lnTo>
                <a:lnTo>
                  <a:pt x="288036" y="2439161"/>
                </a:lnTo>
                <a:lnTo>
                  <a:pt x="277750" y="2426389"/>
                </a:lnTo>
                <a:lnTo>
                  <a:pt x="203692" y="2405205"/>
                </a:lnTo>
                <a:lnTo>
                  <a:pt x="145400" y="2397703"/>
                </a:lnTo>
                <a:lnTo>
                  <a:pt x="76589" y="2392868"/>
                </a:lnTo>
                <a:lnTo>
                  <a:pt x="0" y="2391155"/>
                </a:lnTo>
                <a:lnTo>
                  <a:pt x="76589" y="2389443"/>
                </a:lnTo>
                <a:lnTo>
                  <a:pt x="145400" y="2384608"/>
                </a:lnTo>
                <a:lnTo>
                  <a:pt x="203692" y="2377106"/>
                </a:lnTo>
                <a:lnTo>
                  <a:pt x="248722" y="2367392"/>
                </a:lnTo>
                <a:lnTo>
                  <a:pt x="288036" y="2343149"/>
                </a:lnTo>
                <a:lnTo>
                  <a:pt x="288036" y="48005"/>
                </a:lnTo>
                <a:lnTo>
                  <a:pt x="298330" y="35233"/>
                </a:lnTo>
                <a:lnTo>
                  <a:pt x="327377" y="23763"/>
                </a:lnTo>
                <a:lnTo>
                  <a:pt x="372427" y="14049"/>
                </a:lnTo>
                <a:lnTo>
                  <a:pt x="430727" y="6547"/>
                </a:lnTo>
                <a:lnTo>
                  <a:pt x="499526" y="1712"/>
                </a:lnTo>
                <a:lnTo>
                  <a:pt x="576071" y="0"/>
                </a:lnTo>
              </a:path>
            </a:pathLst>
          </a:custGeom>
          <a:ln w="2539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3163823" y="2639567"/>
            <a:ext cx="3433572" cy="2517647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3131820" y="1484757"/>
            <a:ext cx="2160270" cy="1080134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3131820" y="1484757"/>
            <a:ext cx="2160270" cy="1080135"/>
          </a:xfrm>
          <a:custGeom>
            <a:avLst/>
            <a:gdLst/>
            <a:ahLst/>
            <a:cxnLst/>
            <a:rect l="l" t="t" r="r" b="b"/>
            <a:pathLst>
              <a:path w="2160270" h="1080135">
                <a:moveTo>
                  <a:pt x="0" y="180085"/>
                </a:moveTo>
                <a:lnTo>
                  <a:pt x="6434" y="132218"/>
                </a:lnTo>
                <a:lnTo>
                  <a:pt x="24590" y="89201"/>
                </a:lnTo>
                <a:lnTo>
                  <a:pt x="52752" y="52752"/>
                </a:lnTo>
                <a:lnTo>
                  <a:pt x="89201" y="24590"/>
                </a:lnTo>
                <a:lnTo>
                  <a:pt x="132218" y="6434"/>
                </a:lnTo>
                <a:lnTo>
                  <a:pt x="180085" y="0"/>
                </a:lnTo>
                <a:lnTo>
                  <a:pt x="1980183" y="0"/>
                </a:lnTo>
                <a:lnTo>
                  <a:pt x="2028051" y="6434"/>
                </a:lnTo>
                <a:lnTo>
                  <a:pt x="2071068" y="24590"/>
                </a:lnTo>
                <a:lnTo>
                  <a:pt x="2107517" y="52752"/>
                </a:lnTo>
                <a:lnTo>
                  <a:pt x="2135679" y="89201"/>
                </a:lnTo>
                <a:lnTo>
                  <a:pt x="2153835" y="132218"/>
                </a:lnTo>
                <a:lnTo>
                  <a:pt x="2160270" y="180085"/>
                </a:lnTo>
                <a:lnTo>
                  <a:pt x="2160270" y="900176"/>
                </a:lnTo>
                <a:lnTo>
                  <a:pt x="2153835" y="947990"/>
                </a:lnTo>
                <a:lnTo>
                  <a:pt x="2135679" y="990971"/>
                </a:lnTo>
                <a:lnTo>
                  <a:pt x="2107517" y="1027398"/>
                </a:lnTo>
                <a:lnTo>
                  <a:pt x="2071068" y="1055548"/>
                </a:lnTo>
                <a:lnTo>
                  <a:pt x="2028051" y="1073701"/>
                </a:lnTo>
                <a:lnTo>
                  <a:pt x="1980183" y="1080134"/>
                </a:lnTo>
                <a:lnTo>
                  <a:pt x="180085" y="1080134"/>
                </a:lnTo>
                <a:lnTo>
                  <a:pt x="132218" y="1073701"/>
                </a:lnTo>
                <a:lnTo>
                  <a:pt x="89201" y="1055548"/>
                </a:lnTo>
                <a:lnTo>
                  <a:pt x="52752" y="1027398"/>
                </a:lnTo>
                <a:lnTo>
                  <a:pt x="24590" y="990971"/>
                </a:lnTo>
                <a:lnTo>
                  <a:pt x="6434" y="947990"/>
                </a:lnTo>
                <a:lnTo>
                  <a:pt x="0" y="900176"/>
                </a:lnTo>
                <a:lnTo>
                  <a:pt x="0" y="180085"/>
                </a:lnTo>
                <a:close/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 txBox="1"/>
          <p:nvPr/>
        </p:nvSpPr>
        <p:spPr>
          <a:xfrm>
            <a:off x="3508375" y="2627617"/>
            <a:ext cx="864235" cy="308418"/>
          </a:xfrm>
          <a:prstGeom prst="rect">
            <a:avLst/>
          </a:prstGeom>
          <a:ln w="38100">
            <a:solidFill>
              <a:srgbClr val="000000"/>
            </a:solidFill>
          </a:ln>
        </p:spPr>
        <p:txBody>
          <a:bodyPr vert="horz" wrap="square" lIns="0" tIns="31115" rIns="0" bIns="0" rtlCol="0">
            <a:spAutoFit/>
          </a:bodyPr>
          <a:lstStyle/>
          <a:p>
            <a:pPr marL="118745">
              <a:lnSpc>
                <a:spcPct val="100000"/>
              </a:lnSpc>
              <a:spcBef>
                <a:spcPts val="245"/>
              </a:spcBef>
            </a:pPr>
            <a:r>
              <a:rPr lang="ru-RU" b="1" spc="-160" dirty="0" smtClean="0">
                <a:latin typeface="Trebuchet MS"/>
                <a:cs typeface="Trebuchet MS"/>
              </a:rPr>
              <a:t>88,6 </a:t>
            </a:r>
            <a:r>
              <a:rPr sz="1800" b="1" spc="80" dirty="0" smtClean="0">
                <a:latin typeface="Trebuchet MS"/>
                <a:cs typeface="Trebuchet MS"/>
              </a:rPr>
              <a:t>%</a:t>
            </a:r>
            <a:endParaRPr sz="1800" dirty="0">
              <a:latin typeface="Trebuchet MS"/>
              <a:cs typeface="Trebuchet MS"/>
            </a:endParaRPr>
          </a:p>
        </p:txBody>
      </p:sp>
      <p:sp>
        <p:nvSpPr>
          <p:cNvPr id="14" name="object 14"/>
          <p:cNvSpPr/>
          <p:nvPr/>
        </p:nvSpPr>
        <p:spPr>
          <a:xfrm>
            <a:off x="5436108" y="1484757"/>
            <a:ext cx="3357498" cy="925194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5436108" y="1484757"/>
            <a:ext cx="3357879" cy="925194"/>
          </a:xfrm>
          <a:custGeom>
            <a:avLst/>
            <a:gdLst/>
            <a:ahLst/>
            <a:cxnLst/>
            <a:rect l="l" t="t" r="r" b="b"/>
            <a:pathLst>
              <a:path w="3357879" h="925194">
                <a:moveTo>
                  <a:pt x="0" y="154177"/>
                </a:moveTo>
                <a:lnTo>
                  <a:pt x="7853" y="105468"/>
                </a:lnTo>
                <a:lnTo>
                  <a:pt x="29728" y="63148"/>
                </a:lnTo>
                <a:lnTo>
                  <a:pt x="63093" y="29764"/>
                </a:lnTo>
                <a:lnTo>
                  <a:pt x="105420" y="7865"/>
                </a:lnTo>
                <a:lnTo>
                  <a:pt x="154177" y="0"/>
                </a:lnTo>
                <a:lnTo>
                  <a:pt x="3203320" y="0"/>
                </a:lnTo>
                <a:lnTo>
                  <a:pt x="3252030" y="7865"/>
                </a:lnTo>
                <a:lnTo>
                  <a:pt x="3294350" y="29764"/>
                </a:lnTo>
                <a:lnTo>
                  <a:pt x="3327734" y="63148"/>
                </a:lnTo>
                <a:lnTo>
                  <a:pt x="3349633" y="105468"/>
                </a:lnTo>
                <a:lnTo>
                  <a:pt x="3357498" y="154177"/>
                </a:lnTo>
                <a:lnTo>
                  <a:pt x="3357498" y="770889"/>
                </a:lnTo>
                <a:lnTo>
                  <a:pt x="3349633" y="819661"/>
                </a:lnTo>
                <a:lnTo>
                  <a:pt x="3327734" y="862019"/>
                </a:lnTo>
                <a:lnTo>
                  <a:pt x="3294350" y="895422"/>
                </a:lnTo>
                <a:lnTo>
                  <a:pt x="3252030" y="917328"/>
                </a:lnTo>
                <a:lnTo>
                  <a:pt x="3203320" y="925194"/>
                </a:lnTo>
                <a:lnTo>
                  <a:pt x="154177" y="925194"/>
                </a:lnTo>
                <a:lnTo>
                  <a:pt x="105420" y="917328"/>
                </a:lnTo>
                <a:lnTo>
                  <a:pt x="63093" y="895422"/>
                </a:lnTo>
                <a:lnTo>
                  <a:pt x="29728" y="862019"/>
                </a:lnTo>
                <a:lnTo>
                  <a:pt x="7853" y="819661"/>
                </a:lnTo>
                <a:lnTo>
                  <a:pt x="0" y="770889"/>
                </a:lnTo>
                <a:lnTo>
                  <a:pt x="0" y="154177"/>
                </a:lnTo>
                <a:close/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 txBox="1"/>
          <p:nvPr/>
        </p:nvSpPr>
        <p:spPr>
          <a:xfrm>
            <a:off x="6059423" y="2492870"/>
            <a:ext cx="805815" cy="308418"/>
          </a:xfrm>
          <a:prstGeom prst="rect">
            <a:avLst/>
          </a:prstGeom>
          <a:ln w="38100">
            <a:solidFill>
              <a:srgbClr val="000000"/>
            </a:solidFill>
          </a:ln>
        </p:spPr>
        <p:txBody>
          <a:bodyPr vert="horz" wrap="square" lIns="0" tIns="31115" rIns="0" bIns="0" rtlCol="0">
            <a:spAutoFit/>
          </a:bodyPr>
          <a:lstStyle/>
          <a:p>
            <a:pPr marL="148590">
              <a:lnSpc>
                <a:spcPct val="100000"/>
              </a:lnSpc>
              <a:spcBef>
                <a:spcPts val="245"/>
              </a:spcBef>
            </a:pPr>
            <a:r>
              <a:rPr lang="ru-RU" b="1" spc="-165" dirty="0" smtClean="0">
                <a:latin typeface="Trebuchet MS"/>
                <a:cs typeface="Trebuchet MS"/>
              </a:rPr>
              <a:t>5,2</a:t>
            </a:r>
            <a:r>
              <a:rPr sz="1800" b="1" spc="-160" dirty="0" smtClean="0">
                <a:latin typeface="Trebuchet MS"/>
                <a:cs typeface="Trebuchet MS"/>
              </a:rPr>
              <a:t> </a:t>
            </a:r>
            <a:r>
              <a:rPr sz="1800" b="1" spc="80" dirty="0">
                <a:latin typeface="Trebuchet MS"/>
                <a:cs typeface="Trebuchet MS"/>
              </a:rPr>
              <a:t>%</a:t>
            </a:r>
            <a:endParaRPr sz="1800" dirty="0">
              <a:latin typeface="Trebuchet MS"/>
              <a:cs typeface="Trebuchet MS"/>
            </a:endParaRPr>
          </a:p>
        </p:txBody>
      </p:sp>
      <p:sp>
        <p:nvSpPr>
          <p:cNvPr id="17" name="object 17"/>
          <p:cNvSpPr/>
          <p:nvPr/>
        </p:nvSpPr>
        <p:spPr>
          <a:xfrm>
            <a:off x="6831076" y="3573017"/>
            <a:ext cx="1989454" cy="1027049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6831076" y="3573017"/>
            <a:ext cx="1989455" cy="1027430"/>
          </a:xfrm>
          <a:custGeom>
            <a:avLst/>
            <a:gdLst/>
            <a:ahLst/>
            <a:cxnLst/>
            <a:rect l="l" t="t" r="r" b="b"/>
            <a:pathLst>
              <a:path w="1989454" h="1027429">
                <a:moveTo>
                  <a:pt x="0" y="171196"/>
                </a:moveTo>
                <a:lnTo>
                  <a:pt x="6119" y="125662"/>
                </a:lnTo>
                <a:lnTo>
                  <a:pt x="23386" y="84760"/>
                </a:lnTo>
                <a:lnTo>
                  <a:pt x="50164" y="50117"/>
                </a:lnTo>
                <a:lnTo>
                  <a:pt x="84817" y="23358"/>
                </a:lnTo>
                <a:lnTo>
                  <a:pt x="125706" y="6110"/>
                </a:lnTo>
                <a:lnTo>
                  <a:pt x="171196" y="0"/>
                </a:lnTo>
                <a:lnTo>
                  <a:pt x="1818258" y="0"/>
                </a:lnTo>
                <a:lnTo>
                  <a:pt x="1863748" y="6110"/>
                </a:lnTo>
                <a:lnTo>
                  <a:pt x="1904637" y="23358"/>
                </a:lnTo>
                <a:lnTo>
                  <a:pt x="1939289" y="50117"/>
                </a:lnTo>
                <a:lnTo>
                  <a:pt x="1966068" y="84760"/>
                </a:lnTo>
                <a:lnTo>
                  <a:pt x="1983335" y="125662"/>
                </a:lnTo>
                <a:lnTo>
                  <a:pt x="1989454" y="171196"/>
                </a:lnTo>
                <a:lnTo>
                  <a:pt x="1989454" y="855980"/>
                </a:lnTo>
                <a:lnTo>
                  <a:pt x="1983335" y="901460"/>
                </a:lnTo>
                <a:lnTo>
                  <a:pt x="1966068" y="942325"/>
                </a:lnTo>
                <a:lnTo>
                  <a:pt x="1939290" y="976947"/>
                </a:lnTo>
                <a:lnTo>
                  <a:pt x="1904637" y="1003695"/>
                </a:lnTo>
                <a:lnTo>
                  <a:pt x="1863748" y="1020938"/>
                </a:lnTo>
                <a:lnTo>
                  <a:pt x="1818258" y="1027049"/>
                </a:lnTo>
                <a:lnTo>
                  <a:pt x="171196" y="1027049"/>
                </a:lnTo>
                <a:lnTo>
                  <a:pt x="125706" y="1020938"/>
                </a:lnTo>
                <a:lnTo>
                  <a:pt x="84817" y="1003695"/>
                </a:lnTo>
                <a:lnTo>
                  <a:pt x="50165" y="976947"/>
                </a:lnTo>
                <a:lnTo>
                  <a:pt x="23386" y="942325"/>
                </a:lnTo>
                <a:lnTo>
                  <a:pt x="6119" y="901460"/>
                </a:lnTo>
                <a:lnTo>
                  <a:pt x="0" y="855980"/>
                </a:lnTo>
                <a:lnTo>
                  <a:pt x="0" y="171196"/>
                </a:lnTo>
                <a:close/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 txBox="1"/>
          <p:nvPr/>
        </p:nvSpPr>
        <p:spPr>
          <a:xfrm>
            <a:off x="7779384" y="3161906"/>
            <a:ext cx="805815" cy="308418"/>
          </a:xfrm>
          <a:prstGeom prst="rect">
            <a:avLst/>
          </a:prstGeom>
          <a:ln w="38100">
            <a:solidFill>
              <a:srgbClr val="000000"/>
            </a:solidFill>
          </a:ln>
        </p:spPr>
        <p:txBody>
          <a:bodyPr vert="horz" wrap="square" lIns="0" tIns="31115" rIns="0" bIns="0" rtlCol="0">
            <a:spAutoFit/>
          </a:bodyPr>
          <a:lstStyle/>
          <a:p>
            <a:pPr marL="149225">
              <a:lnSpc>
                <a:spcPct val="100000"/>
              </a:lnSpc>
              <a:spcBef>
                <a:spcPts val="245"/>
              </a:spcBef>
            </a:pPr>
            <a:r>
              <a:rPr sz="1800" b="1" spc="-165" dirty="0" smtClean="0">
                <a:latin typeface="Trebuchet MS"/>
                <a:cs typeface="Trebuchet MS"/>
              </a:rPr>
              <a:t>5,</a:t>
            </a:r>
            <a:r>
              <a:rPr lang="ru-RU" b="1" spc="-165" dirty="0" smtClean="0">
                <a:latin typeface="Trebuchet MS"/>
                <a:cs typeface="Trebuchet MS"/>
              </a:rPr>
              <a:t>7 </a:t>
            </a:r>
            <a:r>
              <a:rPr sz="1800" b="1" spc="80" dirty="0" smtClean="0">
                <a:latin typeface="Trebuchet MS"/>
                <a:cs typeface="Trebuchet MS"/>
              </a:rPr>
              <a:t>%</a:t>
            </a:r>
            <a:endParaRPr sz="1800" dirty="0">
              <a:latin typeface="Trebuchet MS"/>
              <a:cs typeface="Trebuchet MS"/>
            </a:endParaRPr>
          </a:p>
        </p:txBody>
      </p:sp>
      <p:sp>
        <p:nvSpPr>
          <p:cNvPr id="20" name="object 20"/>
          <p:cNvSpPr/>
          <p:nvPr/>
        </p:nvSpPr>
        <p:spPr>
          <a:xfrm>
            <a:off x="5796153" y="4970907"/>
            <a:ext cx="2592324" cy="1169593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5796153" y="4970907"/>
            <a:ext cx="2592705" cy="1169670"/>
          </a:xfrm>
          <a:custGeom>
            <a:avLst/>
            <a:gdLst/>
            <a:ahLst/>
            <a:cxnLst/>
            <a:rect l="l" t="t" r="r" b="b"/>
            <a:pathLst>
              <a:path w="2592704" h="1169670">
                <a:moveTo>
                  <a:pt x="0" y="194945"/>
                </a:moveTo>
                <a:lnTo>
                  <a:pt x="5147" y="150236"/>
                </a:lnTo>
                <a:lnTo>
                  <a:pt x="19809" y="109199"/>
                </a:lnTo>
                <a:lnTo>
                  <a:pt x="42817" y="73003"/>
                </a:lnTo>
                <a:lnTo>
                  <a:pt x="73003" y="42817"/>
                </a:lnTo>
                <a:lnTo>
                  <a:pt x="109199" y="19809"/>
                </a:lnTo>
                <a:lnTo>
                  <a:pt x="150236" y="5147"/>
                </a:lnTo>
                <a:lnTo>
                  <a:pt x="194945" y="0"/>
                </a:lnTo>
                <a:lnTo>
                  <a:pt x="2397379" y="0"/>
                </a:lnTo>
                <a:lnTo>
                  <a:pt x="2442047" y="5147"/>
                </a:lnTo>
                <a:lnTo>
                  <a:pt x="2483068" y="19809"/>
                </a:lnTo>
                <a:lnTo>
                  <a:pt x="2519266" y="42817"/>
                </a:lnTo>
                <a:lnTo>
                  <a:pt x="2549466" y="73003"/>
                </a:lnTo>
                <a:lnTo>
                  <a:pt x="2572492" y="109199"/>
                </a:lnTo>
                <a:lnTo>
                  <a:pt x="2587170" y="150236"/>
                </a:lnTo>
                <a:lnTo>
                  <a:pt x="2592324" y="194945"/>
                </a:lnTo>
                <a:lnTo>
                  <a:pt x="2592324" y="974648"/>
                </a:lnTo>
                <a:lnTo>
                  <a:pt x="2587170" y="1019345"/>
                </a:lnTo>
                <a:lnTo>
                  <a:pt x="2572492" y="1060377"/>
                </a:lnTo>
                <a:lnTo>
                  <a:pt x="2549466" y="1096573"/>
                </a:lnTo>
                <a:lnTo>
                  <a:pt x="2519266" y="1126764"/>
                </a:lnTo>
                <a:lnTo>
                  <a:pt x="2483068" y="1149778"/>
                </a:lnTo>
                <a:lnTo>
                  <a:pt x="2442047" y="1164444"/>
                </a:lnTo>
                <a:lnTo>
                  <a:pt x="2397379" y="1169593"/>
                </a:lnTo>
                <a:lnTo>
                  <a:pt x="194945" y="1169593"/>
                </a:lnTo>
                <a:lnTo>
                  <a:pt x="150236" y="1164444"/>
                </a:lnTo>
                <a:lnTo>
                  <a:pt x="109199" y="1149778"/>
                </a:lnTo>
                <a:lnTo>
                  <a:pt x="73003" y="1126764"/>
                </a:lnTo>
                <a:lnTo>
                  <a:pt x="42817" y="1096573"/>
                </a:lnTo>
                <a:lnTo>
                  <a:pt x="19809" y="1060377"/>
                </a:lnTo>
                <a:lnTo>
                  <a:pt x="5147" y="1019345"/>
                </a:lnTo>
                <a:lnTo>
                  <a:pt x="0" y="974648"/>
                </a:lnTo>
                <a:lnTo>
                  <a:pt x="0" y="194945"/>
                </a:lnTo>
                <a:close/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 txBox="1"/>
          <p:nvPr/>
        </p:nvSpPr>
        <p:spPr>
          <a:xfrm>
            <a:off x="5796153" y="4571860"/>
            <a:ext cx="932815" cy="308418"/>
          </a:xfrm>
          <a:prstGeom prst="rect">
            <a:avLst/>
          </a:prstGeom>
          <a:ln w="38100">
            <a:solidFill>
              <a:srgbClr val="000000"/>
            </a:solidFill>
          </a:ln>
        </p:spPr>
        <p:txBody>
          <a:bodyPr vert="horz" wrap="square" lIns="0" tIns="31115" rIns="0" bIns="0" rtlCol="0">
            <a:spAutoFit/>
          </a:bodyPr>
          <a:lstStyle/>
          <a:p>
            <a:pPr marL="212725">
              <a:lnSpc>
                <a:spcPct val="100000"/>
              </a:lnSpc>
              <a:spcBef>
                <a:spcPts val="245"/>
              </a:spcBef>
            </a:pPr>
            <a:r>
              <a:rPr lang="en-US" b="1" spc="-165" dirty="0" smtClean="0">
                <a:latin typeface="Trebuchet MS"/>
                <a:cs typeface="Trebuchet MS"/>
              </a:rPr>
              <a:t>0,</a:t>
            </a:r>
            <a:r>
              <a:rPr lang="ru-RU" b="1" spc="-165" dirty="0" smtClean="0">
                <a:latin typeface="Trebuchet MS"/>
                <a:cs typeface="Trebuchet MS"/>
              </a:rPr>
              <a:t>3</a:t>
            </a:r>
            <a:r>
              <a:rPr sz="1800" b="1" spc="-155" dirty="0" smtClean="0">
                <a:latin typeface="Trebuchet MS"/>
                <a:cs typeface="Trebuchet MS"/>
              </a:rPr>
              <a:t> </a:t>
            </a:r>
            <a:r>
              <a:rPr sz="1800" b="1" spc="80" dirty="0">
                <a:latin typeface="Trebuchet MS"/>
                <a:cs typeface="Trebuchet MS"/>
              </a:rPr>
              <a:t>%</a:t>
            </a:r>
            <a:endParaRPr sz="1800" dirty="0">
              <a:latin typeface="Trebuchet MS"/>
              <a:cs typeface="Trebuchet MS"/>
            </a:endParaRPr>
          </a:p>
        </p:txBody>
      </p:sp>
      <p:sp>
        <p:nvSpPr>
          <p:cNvPr id="23" name="object 23"/>
          <p:cNvSpPr/>
          <p:nvPr/>
        </p:nvSpPr>
        <p:spPr>
          <a:xfrm>
            <a:off x="3475101" y="4941189"/>
            <a:ext cx="1864868" cy="1199311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/>
          <p:nvPr/>
        </p:nvSpPr>
        <p:spPr>
          <a:xfrm>
            <a:off x="3475101" y="4941189"/>
            <a:ext cx="1864995" cy="1199515"/>
          </a:xfrm>
          <a:custGeom>
            <a:avLst/>
            <a:gdLst/>
            <a:ahLst/>
            <a:cxnLst/>
            <a:rect l="l" t="t" r="r" b="b"/>
            <a:pathLst>
              <a:path w="1864995" h="1199514">
                <a:moveTo>
                  <a:pt x="0" y="199898"/>
                </a:moveTo>
                <a:lnTo>
                  <a:pt x="5281" y="154075"/>
                </a:lnTo>
                <a:lnTo>
                  <a:pt x="20324" y="112004"/>
                </a:lnTo>
                <a:lnTo>
                  <a:pt x="43927" y="74887"/>
                </a:lnTo>
                <a:lnTo>
                  <a:pt x="74887" y="43927"/>
                </a:lnTo>
                <a:lnTo>
                  <a:pt x="112004" y="20324"/>
                </a:lnTo>
                <a:lnTo>
                  <a:pt x="154075" y="5281"/>
                </a:lnTo>
                <a:lnTo>
                  <a:pt x="199898" y="0"/>
                </a:lnTo>
                <a:lnTo>
                  <a:pt x="1664970" y="0"/>
                </a:lnTo>
                <a:lnTo>
                  <a:pt x="1710792" y="5281"/>
                </a:lnTo>
                <a:lnTo>
                  <a:pt x="1752863" y="20324"/>
                </a:lnTo>
                <a:lnTo>
                  <a:pt x="1789980" y="43927"/>
                </a:lnTo>
                <a:lnTo>
                  <a:pt x="1820940" y="74887"/>
                </a:lnTo>
                <a:lnTo>
                  <a:pt x="1844543" y="112004"/>
                </a:lnTo>
                <a:lnTo>
                  <a:pt x="1859586" y="154075"/>
                </a:lnTo>
                <a:lnTo>
                  <a:pt x="1864868" y="199898"/>
                </a:lnTo>
                <a:lnTo>
                  <a:pt x="1864868" y="999413"/>
                </a:lnTo>
                <a:lnTo>
                  <a:pt x="1859586" y="1045248"/>
                </a:lnTo>
                <a:lnTo>
                  <a:pt x="1844543" y="1087324"/>
                </a:lnTo>
                <a:lnTo>
                  <a:pt x="1820940" y="1124440"/>
                </a:lnTo>
                <a:lnTo>
                  <a:pt x="1789980" y="1155396"/>
                </a:lnTo>
                <a:lnTo>
                  <a:pt x="1752863" y="1178994"/>
                </a:lnTo>
                <a:lnTo>
                  <a:pt x="1710792" y="1194032"/>
                </a:lnTo>
                <a:lnTo>
                  <a:pt x="1664970" y="1199311"/>
                </a:lnTo>
                <a:lnTo>
                  <a:pt x="199898" y="1199311"/>
                </a:lnTo>
                <a:lnTo>
                  <a:pt x="154075" y="1194032"/>
                </a:lnTo>
                <a:lnTo>
                  <a:pt x="112004" y="1178994"/>
                </a:lnTo>
                <a:lnTo>
                  <a:pt x="74887" y="1155396"/>
                </a:lnTo>
                <a:lnTo>
                  <a:pt x="43927" y="1124440"/>
                </a:lnTo>
                <a:lnTo>
                  <a:pt x="20324" y="1087324"/>
                </a:lnTo>
                <a:lnTo>
                  <a:pt x="5281" y="1045248"/>
                </a:lnTo>
                <a:lnTo>
                  <a:pt x="0" y="999413"/>
                </a:lnTo>
                <a:lnTo>
                  <a:pt x="0" y="199898"/>
                </a:lnTo>
                <a:close/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 txBox="1"/>
          <p:nvPr/>
        </p:nvSpPr>
        <p:spPr>
          <a:xfrm>
            <a:off x="4283964" y="4509122"/>
            <a:ext cx="805815" cy="308418"/>
          </a:xfrm>
          <a:prstGeom prst="rect">
            <a:avLst/>
          </a:prstGeom>
          <a:ln w="38100">
            <a:solidFill>
              <a:srgbClr val="000000"/>
            </a:solidFill>
          </a:ln>
        </p:spPr>
        <p:txBody>
          <a:bodyPr vert="horz" wrap="square" lIns="0" tIns="31115" rIns="0" bIns="0" rtlCol="0">
            <a:spAutoFit/>
          </a:bodyPr>
          <a:lstStyle/>
          <a:p>
            <a:pPr marL="148590">
              <a:lnSpc>
                <a:spcPct val="100000"/>
              </a:lnSpc>
              <a:spcBef>
                <a:spcPts val="245"/>
              </a:spcBef>
            </a:pPr>
            <a:r>
              <a:rPr sz="1800" b="1" spc="-165" dirty="0" smtClean="0">
                <a:latin typeface="Trebuchet MS"/>
                <a:cs typeface="Trebuchet MS"/>
              </a:rPr>
              <a:t>0,</a:t>
            </a:r>
            <a:r>
              <a:rPr lang="en-US" sz="1800" b="1" spc="-165" dirty="0" smtClean="0">
                <a:latin typeface="Trebuchet MS"/>
                <a:cs typeface="Trebuchet MS"/>
              </a:rPr>
              <a:t>2</a:t>
            </a:r>
            <a:r>
              <a:rPr sz="1800" b="1" spc="-160" dirty="0" smtClean="0">
                <a:latin typeface="Trebuchet MS"/>
                <a:cs typeface="Trebuchet MS"/>
              </a:rPr>
              <a:t> </a:t>
            </a:r>
            <a:r>
              <a:rPr sz="1800" b="1" spc="80" dirty="0">
                <a:latin typeface="Trebuchet MS"/>
                <a:cs typeface="Trebuchet MS"/>
              </a:rPr>
              <a:t>%</a:t>
            </a:r>
            <a:endParaRPr sz="1800" dirty="0">
              <a:latin typeface="Trebuchet MS"/>
              <a:cs typeface="Trebuchet MS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3463544" y="1680210"/>
            <a:ext cx="1497330" cy="83693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89230" marR="182880" algn="ctr">
              <a:lnSpc>
                <a:spcPct val="100000"/>
              </a:lnSpc>
              <a:spcBef>
                <a:spcPts val="105"/>
              </a:spcBef>
            </a:pPr>
            <a:r>
              <a:rPr sz="1400" b="1" spc="-100" dirty="0">
                <a:latin typeface="Trebuchet MS"/>
                <a:cs typeface="Trebuchet MS"/>
              </a:rPr>
              <a:t>РАСХОДЫ  </a:t>
            </a:r>
            <a:r>
              <a:rPr sz="1400" b="1" spc="-75" dirty="0">
                <a:latin typeface="Trebuchet MS"/>
                <a:cs typeface="Trebuchet MS"/>
              </a:rPr>
              <a:t>СОЦИАЛ</a:t>
            </a:r>
            <a:r>
              <a:rPr sz="1400" b="1" spc="-55" dirty="0">
                <a:latin typeface="Trebuchet MS"/>
                <a:cs typeface="Trebuchet MS"/>
              </a:rPr>
              <a:t>Ь</a:t>
            </a:r>
            <a:r>
              <a:rPr sz="1400" b="1" spc="-70" dirty="0">
                <a:latin typeface="Trebuchet MS"/>
                <a:cs typeface="Trebuchet MS"/>
              </a:rPr>
              <a:t>НОЙ</a:t>
            </a:r>
            <a:endParaRPr sz="1400" dirty="0">
              <a:latin typeface="Trebuchet MS"/>
              <a:cs typeface="Trebuchet MS"/>
            </a:endParaRPr>
          </a:p>
          <a:p>
            <a:pPr algn="ctr">
              <a:lnSpc>
                <a:spcPts val="1510"/>
              </a:lnSpc>
            </a:pPr>
            <a:r>
              <a:rPr sz="1400" b="1" spc="-55" dirty="0">
                <a:latin typeface="Trebuchet MS"/>
                <a:cs typeface="Trebuchet MS"/>
              </a:rPr>
              <a:t>НА</a:t>
            </a:r>
            <a:r>
              <a:rPr sz="1400" b="1" spc="-50" dirty="0">
                <a:latin typeface="Trebuchet MS"/>
                <a:cs typeface="Trebuchet MS"/>
              </a:rPr>
              <a:t>П</a:t>
            </a:r>
            <a:r>
              <a:rPr sz="1400" b="1" spc="-155" dirty="0">
                <a:latin typeface="Trebuchet MS"/>
                <a:cs typeface="Trebuchet MS"/>
              </a:rPr>
              <a:t>Р</a:t>
            </a:r>
            <a:r>
              <a:rPr sz="1400" b="1" spc="-50" dirty="0">
                <a:latin typeface="Trebuchet MS"/>
                <a:cs typeface="Trebuchet MS"/>
              </a:rPr>
              <a:t>АВ</a:t>
            </a:r>
            <a:r>
              <a:rPr sz="1400" b="1" spc="-95" dirty="0">
                <a:latin typeface="Trebuchet MS"/>
                <a:cs typeface="Trebuchet MS"/>
              </a:rPr>
              <a:t>Л</a:t>
            </a:r>
            <a:r>
              <a:rPr sz="1400" b="1" spc="-100" dirty="0">
                <a:latin typeface="Trebuchet MS"/>
                <a:cs typeface="Trebuchet MS"/>
              </a:rPr>
              <a:t>ЕННОСТИ</a:t>
            </a:r>
            <a:endParaRPr sz="1400" dirty="0">
              <a:latin typeface="Trebuchet MS"/>
              <a:cs typeface="Trebuchet MS"/>
            </a:endParaRPr>
          </a:p>
          <a:p>
            <a:pPr marL="13970" algn="ctr">
              <a:lnSpc>
                <a:spcPts val="1510"/>
              </a:lnSpc>
            </a:pPr>
            <a:r>
              <a:rPr lang="en-US" sz="1400" b="1" spc="-114" dirty="0" smtClean="0">
                <a:latin typeface="Trebuchet MS"/>
                <a:cs typeface="Trebuchet MS"/>
              </a:rPr>
              <a:t>25</a:t>
            </a:r>
            <a:r>
              <a:rPr lang="ru-RU" sz="1400" b="1" spc="-114" dirty="0" smtClean="0">
                <a:latin typeface="Trebuchet MS"/>
                <a:cs typeface="Trebuchet MS"/>
              </a:rPr>
              <a:t>4 776</a:t>
            </a:r>
            <a:r>
              <a:rPr sz="1400" b="1" spc="-114" dirty="0" smtClean="0">
                <a:latin typeface="Trebuchet MS"/>
                <a:cs typeface="Trebuchet MS"/>
              </a:rPr>
              <a:t> </a:t>
            </a:r>
            <a:r>
              <a:rPr sz="1400" b="1" spc="-110" dirty="0">
                <a:latin typeface="Trebuchet MS"/>
                <a:cs typeface="Trebuchet MS"/>
              </a:rPr>
              <a:t>тыс.руб.</a:t>
            </a:r>
            <a:endParaRPr sz="1400" dirty="0">
              <a:latin typeface="Trebuchet MS"/>
              <a:cs typeface="Trebuchet MS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5617845" y="1709420"/>
            <a:ext cx="2993390" cy="66484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3175" algn="ctr">
              <a:lnSpc>
                <a:spcPct val="100000"/>
              </a:lnSpc>
              <a:spcBef>
                <a:spcPts val="105"/>
              </a:spcBef>
            </a:pPr>
            <a:r>
              <a:rPr sz="1400" b="1" spc="-90" dirty="0">
                <a:latin typeface="Trebuchet MS"/>
                <a:cs typeface="Trebuchet MS"/>
              </a:rPr>
              <a:t>Общегосударственные </a:t>
            </a:r>
            <a:r>
              <a:rPr sz="1400" b="1" spc="-70" dirty="0">
                <a:latin typeface="Trebuchet MS"/>
                <a:cs typeface="Trebuchet MS"/>
              </a:rPr>
              <a:t>вопросы</a:t>
            </a:r>
            <a:r>
              <a:rPr sz="1400" b="1" spc="-220" dirty="0">
                <a:latin typeface="Trebuchet MS"/>
                <a:cs typeface="Trebuchet MS"/>
              </a:rPr>
              <a:t> </a:t>
            </a:r>
            <a:r>
              <a:rPr sz="1400" b="1" spc="-60" dirty="0">
                <a:latin typeface="Trebuchet MS"/>
                <a:cs typeface="Trebuchet MS"/>
              </a:rPr>
              <a:t>и</a:t>
            </a:r>
            <a:endParaRPr sz="1400" dirty="0">
              <a:latin typeface="Trebuchet MS"/>
              <a:cs typeface="Trebuchet MS"/>
            </a:endParaRPr>
          </a:p>
          <a:p>
            <a:pPr algn="ctr">
              <a:lnSpc>
                <a:spcPts val="1675"/>
              </a:lnSpc>
            </a:pPr>
            <a:r>
              <a:rPr sz="1400" b="1" spc="-80" dirty="0">
                <a:latin typeface="Trebuchet MS"/>
                <a:cs typeface="Trebuchet MS"/>
              </a:rPr>
              <a:t>обслуживание </a:t>
            </a:r>
            <a:r>
              <a:rPr sz="1400" b="1" spc="-75" dirty="0">
                <a:latin typeface="Trebuchet MS"/>
                <a:cs typeface="Trebuchet MS"/>
              </a:rPr>
              <a:t>муниципального</a:t>
            </a:r>
            <a:r>
              <a:rPr sz="1400" b="1" spc="-210" dirty="0">
                <a:latin typeface="Trebuchet MS"/>
                <a:cs typeface="Trebuchet MS"/>
              </a:rPr>
              <a:t> </a:t>
            </a:r>
            <a:r>
              <a:rPr sz="1400" b="1" spc="-95" dirty="0">
                <a:latin typeface="Trebuchet MS"/>
                <a:cs typeface="Trebuchet MS"/>
              </a:rPr>
              <a:t>долга</a:t>
            </a:r>
            <a:endParaRPr sz="1400" dirty="0">
              <a:latin typeface="Trebuchet MS"/>
              <a:cs typeface="Trebuchet MS"/>
            </a:endParaRPr>
          </a:p>
          <a:p>
            <a:pPr marL="918844">
              <a:lnSpc>
                <a:spcPts val="1675"/>
              </a:lnSpc>
            </a:pPr>
            <a:r>
              <a:rPr lang="en-US" sz="1400" b="1" spc="-110" dirty="0" smtClean="0">
                <a:latin typeface="Trebuchet MS"/>
                <a:cs typeface="Trebuchet MS"/>
              </a:rPr>
              <a:t>1</a:t>
            </a:r>
            <a:r>
              <a:rPr lang="ru-RU" sz="1400" b="1" spc="-110" dirty="0" smtClean="0">
                <a:latin typeface="Trebuchet MS"/>
                <a:cs typeface="Trebuchet MS"/>
              </a:rPr>
              <a:t>5 064,7 </a:t>
            </a:r>
            <a:r>
              <a:rPr sz="1400" b="1" spc="-110" dirty="0" err="1" smtClean="0">
                <a:latin typeface="Trebuchet MS"/>
                <a:cs typeface="Trebuchet MS"/>
              </a:rPr>
              <a:t>тыс.руб</a:t>
            </a:r>
            <a:r>
              <a:rPr sz="1400" b="1" spc="-110" dirty="0">
                <a:latin typeface="Trebuchet MS"/>
                <a:cs typeface="Trebuchet MS"/>
              </a:rPr>
              <a:t>.</a:t>
            </a:r>
            <a:endParaRPr sz="1400" dirty="0">
              <a:latin typeface="Trebuchet MS"/>
              <a:cs typeface="Trebuchet MS"/>
            </a:endParaRPr>
          </a:p>
        </p:txBody>
      </p:sp>
      <p:sp>
        <p:nvSpPr>
          <p:cNvPr id="28" name="object 28"/>
          <p:cNvSpPr txBox="1"/>
          <p:nvPr/>
        </p:nvSpPr>
        <p:spPr>
          <a:xfrm>
            <a:off x="6963282" y="3742435"/>
            <a:ext cx="1725930" cy="87972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98145" marR="203200" indent="-186055">
              <a:lnSpc>
                <a:spcPct val="100000"/>
              </a:lnSpc>
              <a:spcBef>
                <a:spcPts val="100"/>
              </a:spcBef>
            </a:pPr>
            <a:r>
              <a:rPr sz="1400" b="1" spc="20" dirty="0">
                <a:latin typeface="Trebuchet MS"/>
                <a:cs typeface="Trebuchet MS"/>
              </a:rPr>
              <a:t>М</a:t>
            </a:r>
            <a:r>
              <a:rPr sz="1400" b="1" spc="-15" dirty="0">
                <a:latin typeface="Trebuchet MS"/>
                <a:cs typeface="Trebuchet MS"/>
              </a:rPr>
              <a:t>е</a:t>
            </a:r>
            <a:r>
              <a:rPr sz="1400" b="1" spc="-75" dirty="0">
                <a:latin typeface="Trebuchet MS"/>
                <a:cs typeface="Trebuchet MS"/>
              </a:rPr>
              <a:t>ж</a:t>
            </a:r>
            <a:r>
              <a:rPr sz="1400" b="1" spc="-65" dirty="0">
                <a:latin typeface="Trebuchet MS"/>
                <a:cs typeface="Trebuchet MS"/>
              </a:rPr>
              <a:t>б</a:t>
            </a:r>
            <a:r>
              <a:rPr sz="1400" b="1" spc="-55" dirty="0">
                <a:latin typeface="Trebuchet MS"/>
                <a:cs typeface="Trebuchet MS"/>
              </a:rPr>
              <a:t>юд</a:t>
            </a:r>
            <a:r>
              <a:rPr sz="1400" b="1" spc="-95" dirty="0">
                <a:latin typeface="Trebuchet MS"/>
                <a:cs typeface="Trebuchet MS"/>
              </a:rPr>
              <a:t>ж</a:t>
            </a:r>
            <a:r>
              <a:rPr sz="1400" b="1" spc="-135" dirty="0">
                <a:latin typeface="Trebuchet MS"/>
                <a:cs typeface="Trebuchet MS"/>
              </a:rPr>
              <a:t>е</a:t>
            </a:r>
            <a:r>
              <a:rPr sz="1400" b="1" spc="-110" dirty="0">
                <a:latin typeface="Trebuchet MS"/>
                <a:cs typeface="Trebuchet MS"/>
              </a:rPr>
              <a:t>т</a:t>
            </a:r>
            <a:r>
              <a:rPr sz="1400" b="1" spc="-65" dirty="0">
                <a:latin typeface="Trebuchet MS"/>
                <a:cs typeface="Trebuchet MS"/>
              </a:rPr>
              <a:t>ные  </a:t>
            </a:r>
            <a:r>
              <a:rPr sz="1400" b="1" spc="-100" dirty="0">
                <a:latin typeface="Trebuchet MS"/>
                <a:cs typeface="Trebuchet MS"/>
              </a:rPr>
              <a:t>трансферты</a:t>
            </a:r>
            <a:endParaRPr sz="1400" dirty="0">
              <a:latin typeface="Trebuchet MS"/>
              <a:cs typeface="Trebuchet MS"/>
            </a:endParaRPr>
          </a:p>
          <a:p>
            <a:pPr marL="293370" marR="5080" indent="-281305">
              <a:lnSpc>
                <a:spcPts val="1560"/>
              </a:lnSpc>
              <a:spcBef>
                <a:spcPts val="155"/>
              </a:spcBef>
            </a:pPr>
            <a:r>
              <a:rPr sz="1400" b="1" spc="-75" dirty="0">
                <a:latin typeface="Trebuchet MS"/>
                <a:cs typeface="Trebuchet MS"/>
              </a:rPr>
              <a:t>бюджетам</a:t>
            </a:r>
            <a:r>
              <a:rPr sz="1400" b="1" spc="-170" dirty="0">
                <a:latin typeface="Trebuchet MS"/>
                <a:cs typeface="Trebuchet MS"/>
              </a:rPr>
              <a:t> </a:t>
            </a:r>
            <a:r>
              <a:rPr sz="1400" b="1" spc="-90" dirty="0" err="1">
                <a:latin typeface="Trebuchet MS"/>
                <a:cs typeface="Trebuchet MS"/>
              </a:rPr>
              <a:t>поселений</a:t>
            </a:r>
            <a:r>
              <a:rPr sz="1400" b="1" spc="-90" dirty="0">
                <a:latin typeface="Trebuchet MS"/>
                <a:cs typeface="Trebuchet MS"/>
              </a:rPr>
              <a:t>  </a:t>
            </a:r>
            <a:r>
              <a:rPr lang="en-US" sz="1400" b="1" spc="-110" dirty="0" smtClean="0">
                <a:latin typeface="Trebuchet MS"/>
                <a:cs typeface="Trebuchet MS"/>
              </a:rPr>
              <a:t>1</a:t>
            </a:r>
            <a:r>
              <a:rPr lang="ru-RU" sz="1400" b="1" spc="-110" dirty="0" smtClean="0">
                <a:latin typeface="Trebuchet MS"/>
                <a:cs typeface="Trebuchet MS"/>
              </a:rPr>
              <a:t>6 458,3</a:t>
            </a:r>
            <a:r>
              <a:rPr sz="1400" b="1" spc="-114" dirty="0" smtClean="0">
                <a:latin typeface="Trebuchet MS"/>
                <a:cs typeface="Trebuchet MS"/>
              </a:rPr>
              <a:t> </a:t>
            </a:r>
            <a:r>
              <a:rPr sz="1400" b="1" spc="-110" dirty="0">
                <a:latin typeface="Trebuchet MS"/>
                <a:cs typeface="Trebuchet MS"/>
              </a:rPr>
              <a:t>тыс.руб.</a:t>
            </a:r>
            <a:endParaRPr sz="1400" dirty="0">
              <a:latin typeface="Trebuchet MS"/>
              <a:cs typeface="Trebuchet MS"/>
            </a:endParaRPr>
          </a:p>
        </p:txBody>
      </p:sp>
      <p:sp>
        <p:nvSpPr>
          <p:cNvPr id="29" name="object 29"/>
          <p:cNvSpPr txBox="1"/>
          <p:nvPr/>
        </p:nvSpPr>
        <p:spPr>
          <a:xfrm>
            <a:off x="6179058" y="5211826"/>
            <a:ext cx="1828800" cy="88265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ctr">
              <a:lnSpc>
                <a:spcPct val="100000"/>
              </a:lnSpc>
              <a:spcBef>
                <a:spcPts val="100"/>
              </a:spcBef>
            </a:pPr>
            <a:r>
              <a:rPr sz="1400" b="1" spc="-90" dirty="0">
                <a:latin typeface="Trebuchet MS"/>
                <a:cs typeface="Trebuchet MS"/>
              </a:rPr>
              <a:t>Расходы </a:t>
            </a:r>
            <a:r>
              <a:rPr sz="1400" b="1" spc="-65" dirty="0">
                <a:latin typeface="Trebuchet MS"/>
                <a:cs typeface="Trebuchet MS"/>
              </a:rPr>
              <a:t>на</a:t>
            </a:r>
            <a:r>
              <a:rPr sz="1400" b="1" spc="-240" dirty="0">
                <a:latin typeface="Trebuchet MS"/>
                <a:cs typeface="Trebuchet MS"/>
              </a:rPr>
              <a:t> </a:t>
            </a:r>
            <a:r>
              <a:rPr sz="1400" b="1" spc="-75" dirty="0">
                <a:latin typeface="Trebuchet MS"/>
                <a:cs typeface="Trebuchet MS"/>
              </a:rPr>
              <a:t>поддержку  </a:t>
            </a:r>
            <a:r>
              <a:rPr sz="1400" b="1" spc="-95" dirty="0">
                <a:latin typeface="Trebuchet MS"/>
                <a:cs typeface="Trebuchet MS"/>
              </a:rPr>
              <a:t>отдельных </a:t>
            </a:r>
            <a:r>
              <a:rPr sz="1400" b="1" spc="-90" dirty="0">
                <a:latin typeface="Trebuchet MS"/>
                <a:cs typeface="Trebuchet MS"/>
              </a:rPr>
              <a:t>отраслей  </a:t>
            </a:r>
            <a:r>
              <a:rPr sz="1400" b="1" spc="-65" dirty="0">
                <a:latin typeface="Trebuchet MS"/>
                <a:cs typeface="Trebuchet MS"/>
              </a:rPr>
              <a:t>экономики</a:t>
            </a:r>
            <a:endParaRPr sz="1400" dirty="0">
              <a:latin typeface="Trebuchet MS"/>
              <a:cs typeface="Trebuchet MS"/>
            </a:endParaRPr>
          </a:p>
          <a:p>
            <a:pPr marL="226695">
              <a:lnSpc>
                <a:spcPct val="100000"/>
              </a:lnSpc>
              <a:spcBef>
                <a:spcPts val="25"/>
              </a:spcBef>
            </a:pPr>
            <a:r>
              <a:rPr lang="ru-RU" sz="1400" b="1" spc="-110" dirty="0" smtClean="0">
                <a:latin typeface="Trebuchet MS"/>
                <a:cs typeface="Trebuchet MS"/>
              </a:rPr>
              <a:t>946,9</a:t>
            </a:r>
            <a:r>
              <a:rPr sz="1400" b="1" spc="-105" dirty="0" smtClean="0">
                <a:latin typeface="Trebuchet MS"/>
                <a:cs typeface="Trebuchet MS"/>
              </a:rPr>
              <a:t> </a:t>
            </a:r>
            <a:r>
              <a:rPr sz="1400" b="1" spc="-110" dirty="0">
                <a:latin typeface="Trebuchet MS"/>
                <a:cs typeface="Trebuchet MS"/>
              </a:rPr>
              <a:t>тыс.руб.</a:t>
            </a:r>
            <a:endParaRPr sz="1400" dirty="0">
              <a:latin typeface="Trebuchet MS"/>
              <a:cs typeface="Trebuchet MS"/>
            </a:endParaRPr>
          </a:p>
        </p:txBody>
      </p:sp>
      <p:sp>
        <p:nvSpPr>
          <p:cNvPr id="30" name="object 30"/>
          <p:cNvSpPr txBox="1"/>
          <p:nvPr/>
        </p:nvSpPr>
        <p:spPr>
          <a:xfrm>
            <a:off x="3859148" y="5196966"/>
            <a:ext cx="1113155" cy="906144"/>
          </a:xfrm>
          <a:prstGeom prst="rect">
            <a:avLst/>
          </a:prstGeom>
        </p:spPr>
        <p:txBody>
          <a:bodyPr vert="horz" wrap="square" lIns="0" tIns="4445" rIns="0" bIns="0" rtlCol="0">
            <a:spAutoFit/>
          </a:bodyPr>
          <a:lstStyle/>
          <a:p>
            <a:pPr marL="12700" marR="5080" indent="93980">
              <a:lnSpc>
                <a:spcPct val="104099"/>
              </a:lnSpc>
              <a:spcBef>
                <a:spcPts val="35"/>
              </a:spcBef>
            </a:pPr>
            <a:r>
              <a:rPr sz="1400" b="1" spc="-90" dirty="0">
                <a:latin typeface="Trebuchet MS"/>
                <a:cs typeface="Trebuchet MS"/>
              </a:rPr>
              <a:t>Расходы </a:t>
            </a:r>
            <a:r>
              <a:rPr sz="1400" b="1" spc="-65" dirty="0">
                <a:latin typeface="Trebuchet MS"/>
                <a:cs typeface="Trebuchet MS"/>
              </a:rPr>
              <a:t>на  </a:t>
            </a:r>
            <a:r>
              <a:rPr sz="1400" b="1" spc="-90" dirty="0">
                <a:latin typeface="Trebuchet MS"/>
                <a:cs typeface="Trebuchet MS"/>
              </a:rPr>
              <a:t>обеспечение  </a:t>
            </a:r>
            <a:r>
              <a:rPr sz="1400" b="1" spc="-85" dirty="0" err="1">
                <a:latin typeface="Trebuchet MS"/>
                <a:cs typeface="Trebuchet MS"/>
              </a:rPr>
              <a:t>безопасности</a:t>
            </a:r>
            <a:r>
              <a:rPr sz="1400" b="1" spc="-85" dirty="0">
                <a:latin typeface="Trebuchet MS"/>
                <a:cs typeface="Trebuchet MS"/>
              </a:rPr>
              <a:t>  </a:t>
            </a:r>
            <a:r>
              <a:rPr lang="ru-RU" sz="1400" b="1" spc="-125" dirty="0" smtClean="0">
                <a:latin typeface="Trebuchet MS"/>
                <a:cs typeface="Trebuchet MS"/>
              </a:rPr>
              <a:t>379,9</a:t>
            </a:r>
            <a:r>
              <a:rPr sz="1400" b="1" spc="-145" dirty="0" smtClean="0">
                <a:latin typeface="Trebuchet MS"/>
                <a:cs typeface="Trebuchet MS"/>
              </a:rPr>
              <a:t> </a:t>
            </a:r>
            <a:r>
              <a:rPr sz="1400" b="1" spc="-110" dirty="0">
                <a:latin typeface="Trebuchet MS"/>
                <a:cs typeface="Trebuchet MS"/>
              </a:rPr>
              <a:t>тыс.руб.</a:t>
            </a:r>
            <a:endParaRPr sz="1400" dirty="0">
              <a:latin typeface="Trebuchet MS"/>
              <a:cs typeface="Trebuchet MS"/>
            </a:endParaRPr>
          </a:p>
        </p:txBody>
      </p:sp>
      <p:sp>
        <p:nvSpPr>
          <p:cNvPr id="31" name="object 31"/>
          <p:cNvSpPr/>
          <p:nvPr/>
        </p:nvSpPr>
        <p:spPr>
          <a:xfrm>
            <a:off x="8518906" y="5105"/>
            <a:ext cx="576262" cy="749147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977890" y="96773"/>
            <a:ext cx="2520950" cy="1936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100" b="1" i="1" spc="-90" dirty="0">
                <a:latin typeface="Arial"/>
                <a:cs typeface="Arial"/>
              </a:rPr>
              <a:t>Управление </a:t>
            </a:r>
            <a:r>
              <a:rPr sz="1100" b="1" i="1" spc="-100" dirty="0">
                <a:latin typeface="Arial"/>
                <a:cs typeface="Arial"/>
              </a:rPr>
              <a:t>финансов Увинского</a:t>
            </a:r>
            <a:r>
              <a:rPr sz="1100" b="1" i="1" spc="-130" dirty="0">
                <a:latin typeface="Arial"/>
                <a:cs typeface="Arial"/>
              </a:rPr>
              <a:t> </a:t>
            </a:r>
            <a:r>
              <a:rPr sz="1100" b="1" i="1" spc="-70" dirty="0">
                <a:latin typeface="Arial"/>
                <a:cs typeface="Arial"/>
              </a:rPr>
              <a:t>района</a:t>
            </a:r>
            <a:endParaRPr sz="1100">
              <a:latin typeface="Arial"/>
              <a:cs typeface="Arial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8836532" y="1190926"/>
            <a:ext cx="152400" cy="539971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216149" y="476630"/>
            <a:ext cx="158750" cy="5349014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185908" y="6401960"/>
            <a:ext cx="7652005" cy="15875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1229055" y="567385"/>
            <a:ext cx="6682740" cy="75148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R="62230" algn="ctr">
              <a:lnSpc>
                <a:spcPct val="100000"/>
              </a:lnSpc>
              <a:spcBef>
                <a:spcPts val="100"/>
              </a:spcBef>
            </a:pPr>
            <a:r>
              <a:rPr spc="-120" dirty="0">
                <a:latin typeface="+mj-lt"/>
              </a:rPr>
              <a:t>Анализ </a:t>
            </a:r>
            <a:r>
              <a:rPr spc="-150" dirty="0">
                <a:latin typeface="+mj-lt"/>
              </a:rPr>
              <a:t>расходов</a:t>
            </a:r>
            <a:r>
              <a:rPr spc="-275" dirty="0">
                <a:latin typeface="+mj-lt"/>
              </a:rPr>
              <a:t> </a:t>
            </a:r>
            <a:r>
              <a:rPr spc="-145" dirty="0">
                <a:latin typeface="+mj-lt"/>
              </a:rPr>
              <a:t>бюджета</a:t>
            </a:r>
          </a:p>
          <a:p>
            <a:pPr algn="ctr">
              <a:lnSpc>
                <a:spcPct val="100000"/>
              </a:lnSpc>
            </a:pPr>
            <a:r>
              <a:rPr spc="80" dirty="0">
                <a:latin typeface="+mj-lt"/>
              </a:rPr>
              <a:t>МО</a:t>
            </a:r>
            <a:r>
              <a:rPr spc="-515" dirty="0">
                <a:latin typeface="+mj-lt"/>
              </a:rPr>
              <a:t> </a:t>
            </a:r>
            <a:r>
              <a:rPr spc="-145" dirty="0">
                <a:latin typeface="+mj-lt"/>
              </a:rPr>
              <a:t>«Увинский </a:t>
            </a:r>
            <a:r>
              <a:rPr spc="-110" dirty="0">
                <a:latin typeface="+mj-lt"/>
              </a:rPr>
              <a:t>район» </a:t>
            </a:r>
            <a:r>
              <a:rPr spc="-120" dirty="0">
                <a:latin typeface="+mj-lt"/>
              </a:rPr>
              <a:t>за </a:t>
            </a:r>
            <a:r>
              <a:rPr spc="-190" dirty="0">
                <a:latin typeface="+mj-lt"/>
              </a:rPr>
              <a:t>1 </a:t>
            </a:r>
            <a:r>
              <a:rPr spc="-140" dirty="0" err="1" smtClean="0">
                <a:latin typeface="+mj-lt"/>
              </a:rPr>
              <a:t>квартал</a:t>
            </a:r>
            <a:r>
              <a:rPr spc="-140" dirty="0" smtClean="0">
                <a:latin typeface="+mj-lt"/>
              </a:rPr>
              <a:t> </a:t>
            </a:r>
            <a:r>
              <a:rPr spc="-195" dirty="0" smtClean="0">
                <a:latin typeface="+mj-lt"/>
              </a:rPr>
              <a:t>201</a:t>
            </a:r>
            <a:r>
              <a:rPr lang="ru-RU" spc="-195" dirty="0" smtClean="0">
                <a:latin typeface="+mj-lt"/>
              </a:rPr>
              <a:t>9 </a:t>
            </a:r>
            <a:r>
              <a:rPr spc="-110" dirty="0" smtClean="0">
                <a:latin typeface="+mj-lt"/>
              </a:rPr>
              <a:t>и </a:t>
            </a:r>
            <a:r>
              <a:rPr spc="-195" dirty="0" smtClean="0">
                <a:latin typeface="+mj-lt"/>
              </a:rPr>
              <a:t>20</a:t>
            </a:r>
            <a:r>
              <a:rPr lang="ru-RU" spc="-195" dirty="0" smtClean="0">
                <a:latin typeface="+mj-lt"/>
              </a:rPr>
              <a:t>20</a:t>
            </a:r>
            <a:r>
              <a:rPr lang="en-US" spc="-195" dirty="0" smtClean="0">
                <a:latin typeface="+mj-lt"/>
              </a:rPr>
              <a:t> </a:t>
            </a:r>
            <a:r>
              <a:rPr spc="-290" dirty="0" smtClean="0">
                <a:latin typeface="+mj-lt"/>
              </a:rPr>
              <a:t>г</a:t>
            </a:r>
            <a:r>
              <a:rPr lang="en-US" spc="-290" dirty="0" smtClean="0">
                <a:latin typeface="+mj-lt"/>
              </a:rPr>
              <a:t>  </a:t>
            </a:r>
            <a:r>
              <a:rPr spc="-290" dirty="0" smtClean="0">
                <a:latin typeface="+mj-lt"/>
              </a:rPr>
              <a:t>г</a:t>
            </a:r>
            <a:r>
              <a:rPr spc="-290" dirty="0">
                <a:latin typeface="+mj-lt"/>
              </a:rPr>
              <a:t>.</a:t>
            </a:r>
          </a:p>
        </p:txBody>
      </p:sp>
      <p:graphicFrame>
        <p:nvGraphicFramePr>
          <p:cNvPr id="7" name="object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45773842"/>
              </p:ext>
            </p:extLst>
          </p:nvPr>
        </p:nvGraphicFramePr>
        <p:xfrm>
          <a:off x="438150" y="1558036"/>
          <a:ext cx="8375650" cy="398970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439285"/>
                <a:gridCol w="1299210"/>
                <a:gridCol w="1138555"/>
                <a:gridCol w="1498600"/>
              </a:tblGrid>
              <a:tr h="350520">
                <a:tc row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55"/>
                        </a:spcBef>
                      </a:pPr>
                      <a:endParaRPr sz="1850" dirty="0">
                        <a:latin typeface="Times New Roman"/>
                        <a:cs typeface="Times New Roman"/>
                      </a:endParaRPr>
                    </a:p>
                    <a:p>
                      <a:pPr marL="1043940">
                        <a:lnSpc>
                          <a:spcPct val="100000"/>
                        </a:lnSpc>
                      </a:pPr>
                      <a:r>
                        <a:rPr sz="1600" b="1" spc="-80" dirty="0">
                          <a:latin typeface="Trebuchet MS"/>
                          <a:cs typeface="Trebuchet MS"/>
                        </a:rPr>
                        <a:t>Наименование</a:t>
                      </a:r>
                      <a:r>
                        <a:rPr sz="1600" b="1" spc="-145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600" b="1" spc="-105" dirty="0">
                          <a:latin typeface="Trebuchet MS"/>
                          <a:cs typeface="Trebuchet MS"/>
                        </a:rPr>
                        <a:t>показателя</a:t>
                      </a:r>
                      <a:endParaRPr sz="1600" dirty="0">
                        <a:latin typeface="Trebuchet MS"/>
                        <a:cs typeface="Trebuchet MS"/>
                      </a:endParaRPr>
                    </a:p>
                  </a:txBody>
                  <a:tcPr marL="0" marR="0" marT="698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gridSpan="2">
                  <a:txBody>
                    <a:bodyPr/>
                    <a:lstStyle/>
                    <a:p>
                      <a:pPr marL="125730">
                        <a:lnSpc>
                          <a:spcPct val="100000"/>
                        </a:lnSpc>
                        <a:spcBef>
                          <a:spcPts val="265"/>
                        </a:spcBef>
                      </a:pPr>
                      <a:r>
                        <a:rPr sz="1600" b="1" spc="-100" dirty="0">
                          <a:latin typeface="Trebuchet MS"/>
                          <a:cs typeface="Trebuchet MS"/>
                        </a:rPr>
                        <a:t>Исполнение </a:t>
                      </a:r>
                      <a:r>
                        <a:rPr sz="1600" b="1" spc="-85" dirty="0">
                          <a:latin typeface="Trebuchet MS"/>
                          <a:cs typeface="Trebuchet MS"/>
                        </a:rPr>
                        <a:t>в </a:t>
                      </a:r>
                      <a:r>
                        <a:rPr sz="1600" b="1" spc="-130" dirty="0">
                          <a:latin typeface="Trebuchet MS"/>
                          <a:cs typeface="Trebuchet MS"/>
                        </a:rPr>
                        <a:t>1</a:t>
                      </a:r>
                      <a:r>
                        <a:rPr sz="1600" b="1" spc="-225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600" b="1" spc="-100" dirty="0">
                          <a:latin typeface="Trebuchet MS"/>
                          <a:cs typeface="Trebuchet MS"/>
                        </a:rPr>
                        <a:t>квартале</a:t>
                      </a:r>
                      <a:endParaRPr sz="1600">
                        <a:latin typeface="Trebuchet MS"/>
                        <a:cs typeface="Trebuchet MS"/>
                      </a:endParaRPr>
                    </a:p>
                  </a:txBody>
                  <a:tcPr marL="0" marR="0" marT="3365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rowSpan="2">
                  <a:txBody>
                    <a:bodyPr/>
                    <a:lstStyle/>
                    <a:p>
                      <a:pPr marL="179705" marR="160020" indent="-635" algn="ctr">
                        <a:lnSpc>
                          <a:spcPct val="100000"/>
                        </a:lnSpc>
                        <a:spcBef>
                          <a:spcPts val="265"/>
                        </a:spcBef>
                      </a:pPr>
                      <a:r>
                        <a:rPr sz="1600" b="1" spc="-155" dirty="0">
                          <a:latin typeface="Trebuchet MS"/>
                          <a:cs typeface="Trebuchet MS"/>
                        </a:rPr>
                        <a:t>Темп </a:t>
                      </a:r>
                      <a:r>
                        <a:rPr sz="1600" b="1" spc="-105" dirty="0">
                          <a:latin typeface="Trebuchet MS"/>
                          <a:cs typeface="Trebuchet MS"/>
                        </a:rPr>
                        <a:t>роста </a:t>
                      </a:r>
                      <a:r>
                        <a:rPr sz="1600" b="1" spc="-85" dirty="0">
                          <a:latin typeface="Trebuchet MS"/>
                          <a:cs typeface="Trebuchet MS"/>
                        </a:rPr>
                        <a:t>к  </a:t>
                      </a:r>
                      <a:r>
                        <a:rPr sz="1600" b="1" spc="-75" dirty="0" err="1" smtClean="0">
                          <a:latin typeface="Trebuchet MS"/>
                          <a:cs typeface="Trebuchet MS"/>
                        </a:rPr>
                        <a:t>ур</a:t>
                      </a:r>
                      <a:r>
                        <a:rPr lang="ru-RU" sz="1600" b="1" spc="-75" dirty="0" smtClean="0">
                          <a:latin typeface="Trebuchet MS"/>
                          <a:cs typeface="Trebuchet MS"/>
                        </a:rPr>
                        <a:t>о</a:t>
                      </a:r>
                      <a:r>
                        <a:rPr sz="1600" b="1" spc="-75" dirty="0" err="1" smtClean="0">
                          <a:latin typeface="Trebuchet MS"/>
                          <a:cs typeface="Trebuchet MS"/>
                        </a:rPr>
                        <a:t>вню</a:t>
                      </a:r>
                      <a:r>
                        <a:rPr sz="1600" b="1" spc="-180" dirty="0" smtClean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600" b="1" spc="-135" dirty="0" smtClean="0">
                          <a:latin typeface="Trebuchet MS"/>
                          <a:cs typeface="Trebuchet MS"/>
                        </a:rPr>
                        <a:t>20</a:t>
                      </a:r>
                      <a:r>
                        <a:rPr lang="ru-RU" sz="1600" b="1" spc="-135" dirty="0" smtClean="0">
                          <a:latin typeface="Trebuchet MS"/>
                          <a:cs typeface="Trebuchet MS"/>
                        </a:rPr>
                        <a:t>19</a:t>
                      </a:r>
                      <a:r>
                        <a:rPr sz="1600" b="1" spc="-135" dirty="0" smtClean="0">
                          <a:latin typeface="Trebuchet MS"/>
                          <a:cs typeface="Trebuchet MS"/>
                        </a:rPr>
                        <a:t>  </a:t>
                      </a:r>
                      <a:r>
                        <a:rPr sz="1600" b="1" spc="-120" dirty="0">
                          <a:latin typeface="Trebuchet MS"/>
                          <a:cs typeface="Trebuchet MS"/>
                        </a:rPr>
                        <a:t>года,</a:t>
                      </a:r>
                      <a:r>
                        <a:rPr sz="1600" b="1" spc="-130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600" b="1" spc="65" dirty="0">
                          <a:latin typeface="Trebuchet MS"/>
                          <a:cs typeface="Trebuchet MS"/>
                        </a:rPr>
                        <a:t>%</a:t>
                      </a:r>
                      <a:endParaRPr sz="1600" dirty="0">
                        <a:latin typeface="Trebuchet MS"/>
                        <a:cs typeface="Trebuchet MS"/>
                      </a:endParaRPr>
                    </a:p>
                  </a:txBody>
                  <a:tcPr marL="0" marR="0" marT="3365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471805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698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350" algn="ctr">
                        <a:lnSpc>
                          <a:spcPct val="100000"/>
                        </a:lnSpc>
                        <a:spcBef>
                          <a:spcPts val="800"/>
                        </a:spcBef>
                      </a:pPr>
                      <a:r>
                        <a:rPr sz="1600" b="1" spc="-135" dirty="0" smtClean="0">
                          <a:latin typeface="Trebuchet MS"/>
                          <a:cs typeface="Trebuchet MS"/>
                        </a:rPr>
                        <a:t>201</a:t>
                      </a:r>
                      <a:r>
                        <a:rPr lang="ru-RU" sz="1600" b="1" spc="-135" dirty="0" smtClean="0">
                          <a:latin typeface="Trebuchet MS"/>
                          <a:cs typeface="Trebuchet MS"/>
                        </a:rPr>
                        <a:t>9</a:t>
                      </a:r>
                      <a:r>
                        <a:rPr sz="1600" b="1" spc="-105" dirty="0" smtClean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600" b="1" spc="-245" dirty="0">
                          <a:latin typeface="Trebuchet MS"/>
                          <a:cs typeface="Trebuchet MS"/>
                        </a:rPr>
                        <a:t>г.</a:t>
                      </a:r>
                      <a:endParaRPr sz="1600" dirty="0">
                        <a:latin typeface="Trebuchet MS"/>
                        <a:cs typeface="Trebuchet MS"/>
                      </a:endParaRPr>
                    </a:p>
                  </a:txBody>
                  <a:tcPr marL="0" marR="0" marT="10160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800"/>
                        </a:spcBef>
                      </a:pPr>
                      <a:r>
                        <a:rPr sz="1600" b="1" spc="-135" dirty="0" smtClean="0">
                          <a:latin typeface="Trebuchet MS"/>
                          <a:cs typeface="Trebuchet MS"/>
                        </a:rPr>
                        <a:t>20</a:t>
                      </a:r>
                      <a:r>
                        <a:rPr lang="ru-RU" sz="1600" b="1" spc="-135" dirty="0" smtClean="0">
                          <a:latin typeface="Trebuchet MS"/>
                          <a:cs typeface="Trebuchet MS"/>
                        </a:rPr>
                        <a:t>20</a:t>
                      </a:r>
                      <a:r>
                        <a:rPr sz="1600" b="1" spc="-105" dirty="0" smtClean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600" b="1" spc="-245" dirty="0">
                          <a:latin typeface="Trebuchet MS"/>
                          <a:cs typeface="Trebuchet MS"/>
                        </a:rPr>
                        <a:t>г.</a:t>
                      </a:r>
                      <a:endParaRPr sz="1600" dirty="0">
                        <a:latin typeface="Trebuchet MS"/>
                        <a:cs typeface="Trebuchet MS"/>
                      </a:endParaRPr>
                    </a:p>
                  </a:txBody>
                  <a:tcPr marL="0" marR="0" marT="10160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3365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426084">
                <a:tc>
                  <a:txBody>
                    <a:bodyPr/>
                    <a:lstStyle/>
                    <a:p>
                      <a:pPr marL="97790">
                        <a:lnSpc>
                          <a:spcPct val="100000"/>
                        </a:lnSpc>
                        <a:spcBef>
                          <a:spcPts val="225"/>
                        </a:spcBef>
                      </a:pPr>
                      <a:r>
                        <a:rPr sz="2200" b="1" spc="-160" dirty="0">
                          <a:latin typeface="Trebuchet MS"/>
                          <a:cs typeface="Trebuchet MS"/>
                        </a:rPr>
                        <a:t>РАСХОДЫ </a:t>
                      </a:r>
                      <a:r>
                        <a:rPr sz="2200" b="1" spc="285" dirty="0">
                          <a:latin typeface="Trebuchet MS"/>
                          <a:cs typeface="Trebuchet MS"/>
                        </a:rPr>
                        <a:t>–</a:t>
                      </a:r>
                      <a:r>
                        <a:rPr sz="2200" b="1" spc="-215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2200" b="1" spc="-180" dirty="0">
                          <a:latin typeface="Trebuchet MS"/>
                          <a:cs typeface="Trebuchet MS"/>
                        </a:rPr>
                        <a:t>всего, </a:t>
                      </a:r>
                      <a:r>
                        <a:rPr sz="2200" b="1" spc="-114" dirty="0">
                          <a:latin typeface="Trebuchet MS"/>
                          <a:cs typeface="Trebuchet MS"/>
                        </a:rPr>
                        <a:t>в том </a:t>
                      </a:r>
                      <a:r>
                        <a:rPr sz="2200" b="1" spc="-180" dirty="0">
                          <a:latin typeface="Trebuchet MS"/>
                          <a:cs typeface="Trebuchet MS"/>
                        </a:rPr>
                        <a:t>числе:</a:t>
                      </a:r>
                      <a:endParaRPr sz="2200">
                        <a:latin typeface="Trebuchet MS"/>
                        <a:cs typeface="Trebuchet MS"/>
                      </a:endParaRPr>
                    </a:p>
                  </a:txBody>
                  <a:tcPr marL="0" marR="0" marT="2857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9C090"/>
                    </a:solidFill>
                  </a:tcPr>
                </a:tc>
                <a:tc>
                  <a:txBody>
                    <a:bodyPr/>
                    <a:lstStyle/>
                    <a:p>
                      <a:pPr marL="15240" algn="ctr">
                        <a:lnSpc>
                          <a:spcPct val="100000"/>
                        </a:lnSpc>
                        <a:spcBef>
                          <a:spcPts val="225"/>
                        </a:spcBef>
                      </a:pPr>
                      <a:r>
                        <a:rPr lang="ru-RU" sz="2200" b="1" spc="-180" dirty="0" smtClean="0">
                          <a:latin typeface="Trebuchet MS"/>
                          <a:cs typeface="Trebuchet MS"/>
                        </a:rPr>
                        <a:t>285 151</a:t>
                      </a:r>
                      <a:endParaRPr sz="2200" dirty="0">
                        <a:latin typeface="Trebuchet MS"/>
                        <a:cs typeface="Trebuchet MS"/>
                      </a:endParaRPr>
                    </a:p>
                  </a:txBody>
                  <a:tcPr marL="0" marR="0" marT="2857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9C090"/>
                    </a:solidFill>
                  </a:tcPr>
                </a:tc>
                <a:tc>
                  <a:txBody>
                    <a:bodyPr/>
                    <a:lstStyle/>
                    <a:p>
                      <a:pPr marL="10160" algn="ctr">
                        <a:lnSpc>
                          <a:spcPct val="100000"/>
                        </a:lnSpc>
                        <a:spcBef>
                          <a:spcPts val="225"/>
                        </a:spcBef>
                      </a:pPr>
                      <a:r>
                        <a:rPr lang="ru-RU" sz="2200" b="1" spc="-180" dirty="0" smtClean="0">
                          <a:latin typeface="Trebuchet MS"/>
                          <a:cs typeface="Trebuchet MS"/>
                        </a:rPr>
                        <a:t>287</a:t>
                      </a:r>
                      <a:r>
                        <a:rPr lang="ru-RU" sz="2200" b="1" spc="-180" baseline="0" dirty="0" smtClean="0">
                          <a:latin typeface="Trebuchet MS"/>
                          <a:cs typeface="Trebuchet MS"/>
                        </a:rPr>
                        <a:t> 626</a:t>
                      </a:r>
                      <a:endParaRPr sz="2200" dirty="0">
                        <a:latin typeface="Trebuchet MS"/>
                        <a:cs typeface="Trebuchet MS"/>
                      </a:endParaRPr>
                    </a:p>
                  </a:txBody>
                  <a:tcPr marL="0" marR="0" marT="2857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9C090"/>
                    </a:solidFill>
                  </a:tcPr>
                </a:tc>
                <a:tc>
                  <a:txBody>
                    <a:bodyPr/>
                    <a:lstStyle/>
                    <a:p>
                      <a:pPr marL="10795" algn="ctr">
                        <a:lnSpc>
                          <a:spcPct val="100000"/>
                        </a:lnSpc>
                        <a:spcBef>
                          <a:spcPts val="225"/>
                        </a:spcBef>
                      </a:pPr>
                      <a:r>
                        <a:rPr sz="2200" b="1" spc="-180" dirty="0" smtClean="0">
                          <a:latin typeface="Trebuchet MS"/>
                          <a:cs typeface="Trebuchet MS"/>
                        </a:rPr>
                        <a:t>1</a:t>
                      </a:r>
                      <a:r>
                        <a:rPr lang="en-US" sz="2200" b="1" spc="-180" dirty="0" smtClean="0">
                          <a:latin typeface="Trebuchet MS"/>
                          <a:cs typeface="Trebuchet MS"/>
                        </a:rPr>
                        <a:t>0</a:t>
                      </a:r>
                      <a:r>
                        <a:rPr lang="ru-RU" sz="2200" b="1" spc="-180" dirty="0" smtClean="0">
                          <a:latin typeface="Trebuchet MS"/>
                          <a:cs typeface="Trebuchet MS"/>
                        </a:rPr>
                        <a:t>1</a:t>
                      </a:r>
                      <a:endParaRPr sz="2200" dirty="0">
                        <a:latin typeface="Trebuchet MS"/>
                        <a:cs typeface="Trebuchet MS"/>
                      </a:endParaRPr>
                    </a:p>
                  </a:txBody>
                  <a:tcPr marL="0" marR="0" marT="2857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9C090"/>
                    </a:solidFill>
                  </a:tcPr>
                </a:tc>
              </a:tr>
              <a:tr h="640080">
                <a:tc>
                  <a:txBody>
                    <a:bodyPr/>
                    <a:lstStyle/>
                    <a:p>
                      <a:pPr marL="97790">
                        <a:lnSpc>
                          <a:spcPct val="100000"/>
                        </a:lnSpc>
                        <a:spcBef>
                          <a:spcPts val="240"/>
                        </a:spcBef>
                      </a:pPr>
                      <a:r>
                        <a:rPr sz="1800" b="1" spc="-120" dirty="0">
                          <a:latin typeface="Trebuchet MS"/>
                          <a:cs typeface="Trebuchet MS"/>
                        </a:rPr>
                        <a:t>Расходы </a:t>
                      </a:r>
                      <a:r>
                        <a:rPr sz="1800" b="1" spc="-95" dirty="0">
                          <a:latin typeface="Trebuchet MS"/>
                          <a:cs typeface="Trebuchet MS"/>
                        </a:rPr>
                        <a:t>социальной</a:t>
                      </a:r>
                      <a:r>
                        <a:rPr sz="1800" b="1" spc="-165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800" b="1" spc="-114" dirty="0">
                          <a:latin typeface="Trebuchet MS"/>
                          <a:cs typeface="Trebuchet MS"/>
                        </a:rPr>
                        <a:t>направленности,</a:t>
                      </a:r>
                      <a:endParaRPr sz="1800">
                        <a:latin typeface="Trebuchet MS"/>
                        <a:cs typeface="Trebuchet MS"/>
                      </a:endParaRPr>
                    </a:p>
                    <a:p>
                      <a:pPr marL="411480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sz="1800" b="1" spc="-90" dirty="0">
                          <a:latin typeface="Trebuchet MS"/>
                          <a:cs typeface="Trebuchet MS"/>
                        </a:rPr>
                        <a:t>в том</a:t>
                      </a:r>
                      <a:r>
                        <a:rPr sz="1800" b="1" spc="-180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800" b="1" spc="-140" dirty="0">
                          <a:latin typeface="Trebuchet MS"/>
                          <a:cs typeface="Trebuchet MS"/>
                        </a:rPr>
                        <a:t>числе:</a:t>
                      </a:r>
                      <a:endParaRPr sz="1800">
                        <a:latin typeface="Trebuchet MS"/>
                        <a:cs typeface="Trebuchet MS"/>
                      </a:endParaRPr>
                    </a:p>
                  </a:txBody>
                  <a:tcPr marL="0" marR="0" marT="3048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6510" algn="ctr">
                        <a:lnSpc>
                          <a:spcPct val="100000"/>
                        </a:lnSpc>
                        <a:spcBef>
                          <a:spcPts val="1325"/>
                        </a:spcBef>
                      </a:pPr>
                      <a:r>
                        <a:rPr lang="ru-RU" sz="1800" b="1" dirty="0" smtClean="0">
                          <a:latin typeface="Trebuchet MS"/>
                          <a:cs typeface="Trebuchet MS"/>
                        </a:rPr>
                        <a:t>258</a:t>
                      </a:r>
                      <a:r>
                        <a:rPr lang="ru-RU" sz="1800" b="1" baseline="0" dirty="0" smtClean="0">
                          <a:latin typeface="Trebuchet MS"/>
                          <a:cs typeface="Trebuchet MS"/>
                        </a:rPr>
                        <a:t> 437</a:t>
                      </a:r>
                      <a:endParaRPr sz="1800" b="1" dirty="0">
                        <a:latin typeface="Trebuchet MS"/>
                        <a:cs typeface="Trebuchet MS"/>
                      </a:endParaRPr>
                    </a:p>
                  </a:txBody>
                  <a:tcPr marL="0" marR="0" marT="16827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0160" algn="ctr">
                        <a:lnSpc>
                          <a:spcPct val="100000"/>
                        </a:lnSpc>
                        <a:spcBef>
                          <a:spcPts val="1325"/>
                        </a:spcBef>
                      </a:pPr>
                      <a:r>
                        <a:rPr lang="ru-RU" sz="1800" b="1" dirty="0" smtClean="0">
                          <a:latin typeface="Trebuchet MS"/>
                          <a:cs typeface="Trebuchet MS"/>
                        </a:rPr>
                        <a:t>254</a:t>
                      </a:r>
                      <a:r>
                        <a:rPr lang="ru-RU" sz="1800" b="1" baseline="0" dirty="0" smtClean="0">
                          <a:latin typeface="Trebuchet MS"/>
                          <a:cs typeface="Trebuchet MS"/>
                        </a:rPr>
                        <a:t> 776</a:t>
                      </a:r>
                      <a:endParaRPr sz="1800" b="1" dirty="0">
                        <a:latin typeface="Trebuchet MS"/>
                        <a:cs typeface="Trebuchet MS"/>
                      </a:endParaRPr>
                    </a:p>
                  </a:txBody>
                  <a:tcPr marL="0" marR="0" marT="16827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2065" algn="ctr">
                        <a:lnSpc>
                          <a:spcPct val="100000"/>
                        </a:lnSpc>
                        <a:spcBef>
                          <a:spcPts val="1325"/>
                        </a:spcBef>
                      </a:pPr>
                      <a:r>
                        <a:rPr lang="ru-RU" sz="1800" b="1" spc="-150" dirty="0" smtClean="0">
                          <a:latin typeface="Trebuchet MS"/>
                          <a:cs typeface="Trebuchet MS"/>
                        </a:rPr>
                        <a:t>99</a:t>
                      </a:r>
                      <a:endParaRPr sz="1800" b="1" dirty="0">
                        <a:latin typeface="Trebuchet MS"/>
                        <a:cs typeface="Trebuchet MS"/>
                      </a:endParaRPr>
                    </a:p>
                  </a:txBody>
                  <a:tcPr marL="0" marR="0" marT="16827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365125">
                <a:tc>
                  <a:txBody>
                    <a:bodyPr/>
                    <a:lstStyle/>
                    <a:p>
                      <a:pPr marL="411480">
                        <a:lnSpc>
                          <a:spcPct val="100000"/>
                        </a:lnSpc>
                        <a:spcBef>
                          <a:spcPts val="245"/>
                        </a:spcBef>
                      </a:pPr>
                      <a:r>
                        <a:rPr sz="1800" b="1" spc="-90" dirty="0">
                          <a:latin typeface="Trebuchet MS"/>
                          <a:cs typeface="Trebuchet MS"/>
                        </a:rPr>
                        <a:t>Образование</a:t>
                      </a:r>
                      <a:endParaRPr sz="1800">
                        <a:latin typeface="Trebuchet MS"/>
                        <a:cs typeface="Trebuchet MS"/>
                      </a:endParaRPr>
                    </a:p>
                  </a:txBody>
                  <a:tcPr marL="0" marR="0" marT="3111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6510" algn="ctr">
                        <a:lnSpc>
                          <a:spcPct val="100000"/>
                        </a:lnSpc>
                        <a:spcBef>
                          <a:spcPts val="245"/>
                        </a:spcBef>
                      </a:pPr>
                      <a:r>
                        <a:rPr lang="ru-RU" sz="1800" b="1" dirty="0" smtClean="0">
                          <a:latin typeface="Trebuchet MS"/>
                          <a:cs typeface="Trebuchet MS"/>
                        </a:rPr>
                        <a:t>223</a:t>
                      </a:r>
                      <a:r>
                        <a:rPr lang="ru-RU" sz="1800" b="1" baseline="0" dirty="0" smtClean="0">
                          <a:latin typeface="Trebuchet MS"/>
                          <a:cs typeface="Trebuchet MS"/>
                        </a:rPr>
                        <a:t> 206</a:t>
                      </a:r>
                      <a:endParaRPr sz="1800" b="1" dirty="0">
                        <a:latin typeface="Trebuchet MS"/>
                        <a:cs typeface="Trebuchet MS"/>
                      </a:endParaRPr>
                    </a:p>
                  </a:txBody>
                  <a:tcPr marL="0" marR="0" marT="3111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0160" algn="ctr">
                        <a:lnSpc>
                          <a:spcPct val="100000"/>
                        </a:lnSpc>
                        <a:spcBef>
                          <a:spcPts val="245"/>
                        </a:spcBef>
                      </a:pPr>
                      <a:r>
                        <a:rPr lang="ru-RU" sz="1800" b="1" dirty="0" smtClean="0">
                          <a:latin typeface="Trebuchet MS"/>
                          <a:cs typeface="Trebuchet MS"/>
                        </a:rPr>
                        <a:t>215 184</a:t>
                      </a:r>
                      <a:endParaRPr sz="1800" b="1" dirty="0">
                        <a:latin typeface="Trebuchet MS"/>
                        <a:cs typeface="Trebuchet MS"/>
                      </a:endParaRPr>
                    </a:p>
                  </a:txBody>
                  <a:tcPr marL="0" marR="0" marT="3111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2065" algn="ctr">
                        <a:lnSpc>
                          <a:spcPct val="100000"/>
                        </a:lnSpc>
                        <a:spcBef>
                          <a:spcPts val="245"/>
                        </a:spcBef>
                      </a:pPr>
                      <a:r>
                        <a:rPr lang="ru-RU" sz="1800" b="1" dirty="0" smtClean="0">
                          <a:latin typeface="Trebuchet MS"/>
                          <a:cs typeface="Trebuchet MS"/>
                        </a:rPr>
                        <a:t>96</a:t>
                      </a:r>
                      <a:endParaRPr sz="1800" b="1" dirty="0">
                        <a:latin typeface="Trebuchet MS"/>
                        <a:cs typeface="Trebuchet MS"/>
                      </a:endParaRPr>
                    </a:p>
                  </a:txBody>
                  <a:tcPr marL="0" marR="0" marT="3111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365760">
                <a:tc>
                  <a:txBody>
                    <a:bodyPr/>
                    <a:lstStyle/>
                    <a:p>
                      <a:pPr marL="411480">
                        <a:lnSpc>
                          <a:spcPct val="100000"/>
                        </a:lnSpc>
                        <a:spcBef>
                          <a:spcPts val="245"/>
                        </a:spcBef>
                      </a:pPr>
                      <a:r>
                        <a:rPr sz="1800" b="1" spc="-140" dirty="0">
                          <a:latin typeface="Trebuchet MS"/>
                          <a:cs typeface="Trebuchet MS"/>
                        </a:rPr>
                        <a:t>Культура </a:t>
                      </a:r>
                      <a:r>
                        <a:rPr sz="1800" b="1" spc="-80" dirty="0">
                          <a:latin typeface="Trebuchet MS"/>
                          <a:cs typeface="Trebuchet MS"/>
                        </a:rPr>
                        <a:t>и</a:t>
                      </a:r>
                      <a:r>
                        <a:rPr sz="1800" b="1" spc="-135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800" b="1" spc="-110" dirty="0">
                          <a:latin typeface="Trebuchet MS"/>
                          <a:cs typeface="Trebuchet MS"/>
                        </a:rPr>
                        <a:t>кинематография</a:t>
                      </a:r>
                      <a:endParaRPr sz="1800">
                        <a:latin typeface="Trebuchet MS"/>
                        <a:cs typeface="Trebuchet MS"/>
                      </a:endParaRPr>
                    </a:p>
                  </a:txBody>
                  <a:tcPr marL="0" marR="0" marT="3111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6510" algn="ctr">
                        <a:lnSpc>
                          <a:spcPct val="100000"/>
                        </a:lnSpc>
                        <a:spcBef>
                          <a:spcPts val="245"/>
                        </a:spcBef>
                      </a:pPr>
                      <a:r>
                        <a:rPr lang="ru-RU" sz="1800" b="1" spc="-145" dirty="0" smtClean="0">
                          <a:latin typeface="Trebuchet MS"/>
                          <a:cs typeface="Trebuchet MS"/>
                        </a:rPr>
                        <a:t>25</a:t>
                      </a:r>
                      <a:r>
                        <a:rPr lang="ru-RU" sz="1800" b="1" spc="-145" baseline="0" dirty="0" smtClean="0">
                          <a:latin typeface="Trebuchet MS"/>
                          <a:cs typeface="Trebuchet MS"/>
                        </a:rPr>
                        <a:t> 737</a:t>
                      </a:r>
                      <a:endParaRPr sz="1800" b="1" dirty="0">
                        <a:latin typeface="Trebuchet MS"/>
                        <a:cs typeface="Trebuchet MS"/>
                      </a:endParaRPr>
                    </a:p>
                  </a:txBody>
                  <a:tcPr marL="0" marR="0" marT="3111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525" algn="ctr">
                        <a:lnSpc>
                          <a:spcPct val="100000"/>
                        </a:lnSpc>
                        <a:spcBef>
                          <a:spcPts val="245"/>
                        </a:spcBef>
                      </a:pPr>
                      <a:r>
                        <a:rPr lang="en-US" sz="1800" b="1" spc="-145" dirty="0" smtClean="0">
                          <a:latin typeface="Trebuchet MS"/>
                          <a:cs typeface="Trebuchet MS"/>
                        </a:rPr>
                        <a:t>2</a:t>
                      </a:r>
                      <a:r>
                        <a:rPr lang="ru-RU" sz="1800" b="1" spc="-145" dirty="0" smtClean="0">
                          <a:latin typeface="Trebuchet MS"/>
                          <a:cs typeface="Trebuchet MS"/>
                        </a:rPr>
                        <a:t>8</a:t>
                      </a:r>
                      <a:r>
                        <a:rPr lang="ru-RU" sz="1800" b="1" spc="-145" baseline="0" dirty="0" smtClean="0">
                          <a:latin typeface="Trebuchet MS"/>
                          <a:cs typeface="Trebuchet MS"/>
                        </a:rPr>
                        <a:t> 275</a:t>
                      </a:r>
                      <a:endParaRPr sz="1800" b="1" dirty="0">
                        <a:latin typeface="Trebuchet MS"/>
                        <a:cs typeface="Trebuchet MS"/>
                      </a:endParaRPr>
                    </a:p>
                  </a:txBody>
                  <a:tcPr marL="0" marR="0" marT="3111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2065" algn="ctr">
                        <a:lnSpc>
                          <a:spcPct val="100000"/>
                        </a:lnSpc>
                        <a:spcBef>
                          <a:spcPts val="245"/>
                        </a:spcBef>
                      </a:pPr>
                      <a:r>
                        <a:rPr lang="en-US" sz="1800" b="1" spc="-150" dirty="0" smtClean="0">
                          <a:latin typeface="Trebuchet MS"/>
                          <a:cs typeface="Trebuchet MS"/>
                        </a:rPr>
                        <a:t>1</a:t>
                      </a:r>
                      <a:r>
                        <a:rPr lang="ru-RU" sz="1800" b="1" spc="-150" dirty="0" smtClean="0">
                          <a:latin typeface="Trebuchet MS"/>
                          <a:cs typeface="Trebuchet MS"/>
                        </a:rPr>
                        <a:t>10</a:t>
                      </a:r>
                      <a:endParaRPr sz="1800" b="1" dirty="0">
                        <a:latin typeface="Trebuchet MS"/>
                        <a:cs typeface="Trebuchet MS"/>
                      </a:endParaRPr>
                    </a:p>
                  </a:txBody>
                  <a:tcPr marL="0" marR="0" marT="3111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365125">
                <a:tc>
                  <a:txBody>
                    <a:bodyPr/>
                    <a:lstStyle/>
                    <a:p>
                      <a:pPr marL="411480">
                        <a:lnSpc>
                          <a:spcPct val="100000"/>
                        </a:lnSpc>
                        <a:spcBef>
                          <a:spcPts val="245"/>
                        </a:spcBef>
                      </a:pPr>
                      <a:r>
                        <a:rPr sz="1800" b="1" spc="-100" dirty="0">
                          <a:latin typeface="Trebuchet MS"/>
                          <a:cs typeface="Trebuchet MS"/>
                        </a:rPr>
                        <a:t>Социальная</a:t>
                      </a:r>
                      <a:r>
                        <a:rPr sz="1800" b="1" spc="-145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800" b="1" spc="-110" dirty="0">
                          <a:latin typeface="Trebuchet MS"/>
                          <a:cs typeface="Trebuchet MS"/>
                        </a:rPr>
                        <a:t>политика</a:t>
                      </a:r>
                      <a:endParaRPr sz="1800">
                        <a:latin typeface="Trebuchet MS"/>
                        <a:cs typeface="Trebuchet MS"/>
                      </a:endParaRPr>
                    </a:p>
                  </a:txBody>
                  <a:tcPr marL="0" marR="0" marT="3111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6510" algn="ctr">
                        <a:lnSpc>
                          <a:spcPct val="100000"/>
                        </a:lnSpc>
                        <a:spcBef>
                          <a:spcPts val="245"/>
                        </a:spcBef>
                      </a:pPr>
                      <a:r>
                        <a:rPr lang="ru-RU" sz="1800" b="1" spc="-145" baseline="0" dirty="0" smtClean="0">
                          <a:latin typeface="Trebuchet MS"/>
                          <a:cs typeface="Trebuchet MS"/>
                        </a:rPr>
                        <a:t>6 737</a:t>
                      </a:r>
                      <a:endParaRPr sz="1800" b="1" dirty="0">
                        <a:latin typeface="Trebuchet MS"/>
                        <a:cs typeface="Trebuchet MS"/>
                      </a:endParaRPr>
                    </a:p>
                  </a:txBody>
                  <a:tcPr marL="0" marR="0" marT="3111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0160" algn="ctr">
                        <a:lnSpc>
                          <a:spcPct val="100000"/>
                        </a:lnSpc>
                        <a:spcBef>
                          <a:spcPts val="245"/>
                        </a:spcBef>
                      </a:pPr>
                      <a:r>
                        <a:rPr lang="ru-RU" sz="1800" b="1" dirty="0" smtClean="0">
                          <a:latin typeface="Trebuchet MS"/>
                          <a:cs typeface="Trebuchet MS"/>
                        </a:rPr>
                        <a:t>8</a:t>
                      </a:r>
                      <a:r>
                        <a:rPr lang="ru-RU" sz="1800" b="1" baseline="0" dirty="0" smtClean="0">
                          <a:latin typeface="Trebuchet MS"/>
                          <a:cs typeface="Trebuchet MS"/>
                        </a:rPr>
                        <a:t> 415</a:t>
                      </a:r>
                      <a:endParaRPr sz="1800" b="1" dirty="0">
                        <a:latin typeface="Trebuchet MS"/>
                        <a:cs typeface="Trebuchet MS"/>
                      </a:endParaRPr>
                    </a:p>
                  </a:txBody>
                  <a:tcPr marL="0" marR="0" marT="3111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2065" algn="ctr">
                        <a:lnSpc>
                          <a:spcPct val="100000"/>
                        </a:lnSpc>
                        <a:spcBef>
                          <a:spcPts val="245"/>
                        </a:spcBef>
                      </a:pPr>
                      <a:r>
                        <a:rPr lang="ru-RU" sz="1800" b="1" spc="-150" dirty="0" smtClean="0">
                          <a:latin typeface="Trebuchet MS"/>
                          <a:cs typeface="Trebuchet MS"/>
                        </a:rPr>
                        <a:t>125</a:t>
                      </a:r>
                      <a:endParaRPr sz="1800" b="1" dirty="0">
                        <a:latin typeface="Trebuchet MS"/>
                        <a:cs typeface="Trebuchet MS"/>
                      </a:endParaRPr>
                    </a:p>
                  </a:txBody>
                  <a:tcPr marL="0" marR="0" marT="3111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365760">
                <a:tc>
                  <a:txBody>
                    <a:bodyPr/>
                    <a:lstStyle/>
                    <a:p>
                      <a:pPr marL="411480">
                        <a:lnSpc>
                          <a:spcPct val="100000"/>
                        </a:lnSpc>
                        <a:spcBef>
                          <a:spcPts val="250"/>
                        </a:spcBef>
                      </a:pPr>
                      <a:r>
                        <a:rPr sz="1800" b="1" spc="-114" dirty="0">
                          <a:latin typeface="Trebuchet MS"/>
                          <a:cs typeface="Trebuchet MS"/>
                        </a:rPr>
                        <a:t>Физическая </a:t>
                      </a:r>
                      <a:r>
                        <a:rPr sz="1800" b="1" spc="-130" dirty="0">
                          <a:latin typeface="Trebuchet MS"/>
                          <a:cs typeface="Trebuchet MS"/>
                        </a:rPr>
                        <a:t>культура </a:t>
                      </a:r>
                      <a:r>
                        <a:rPr sz="1800" b="1" spc="-80" dirty="0">
                          <a:latin typeface="Trebuchet MS"/>
                          <a:cs typeface="Trebuchet MS"/>
                        </a:rPr>
                        <a:t>и</a:t>
                      </a:r>
                      <a:r>
                        <a:rPr sz="1800" b="1" spc="-210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800" b="1" spc="-120" dirty="0">
                          <a:latin typeface="Trebuchet MS"/>
                          <a:cs typeface="Trebuchet MS"/>
                        </a:rPr>
                        <a:t>спорт</a:t>
                      </a:r>
                      <a:endParaRPr sz="1800">
                        <a:latin typeface="Trebuchet MS"/>
                        <a:cs typeface="Trebuchet MS"/>
                      </a:endParaRPr>
                    </a:p>
                  </a:txBody>
                  <a:tcPr marL="0" marR="0" marT="3175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7145" algn="ctr">
                        <a:lnSpc>
                          <a:spcPct val="100000"/>
                        </a:lnSpc>
                        <a:spcBef>
                          <a:spcPts val="250"/>
                        </a:spcBef>
                      </a:pPr>
                      <a:r>
                        <a:rPr lang="ru-RU" sz="1800" b="1" spc="-145" dirty="0" smtClean="0">
                          <a:latin typeface="Trebuchet MS"/>
                          <a:cs typeface="Trebuchet MS"/>
                        </a:rPr>
                        <a:t>2</a:t>
                      </a:r>
                      <a:r>
                        <a:rPr lang="ru-RU" sz="1800" b="1" spc="-145" baseline="0" dirty="0" smtClean="0">
                          <a:latin typeface="Trebuchet MS"/>
                          <a:cs typeface="Trebuchet MS"/>
                        </a:rPr>
                        <a:t> 757</a:t>
                      </a:r>
                      <a:endParaRPr sz="1800" b="1" dirty="0">
                        <a:latin typeface="Trebuchet MS"/>
                        <a:cs typeface="Trebuchet MS"/>
                      </a:endParaRPr>
                    </a:p>
                  </a:txBody>
                  <a:tcPr marL="0" marR="0" marT="3175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0795" algn="ctr">
                        <a:lnSpc>
                          <a:spcPct val="100000"/>
                        </a:lnSpc>
                        <a:spcBef>
                          <a:spcPts val="250"/>
                        </a:spcBef>
                      </a:pPr>
                      <a:r>
                        <a:rPr lang="ru-RU" sz="1800" b="1" spc="-145" dirty="0" smtClean="0">
                          <a:latin typeface="Trebuchet MS"/>
                          <a:cs typeface="Trebuchet MS"/>
                        </a:rPr>
                        <a:t>2 902</a:t>
                      </a:r>
                      <a:endParaRPr sz="1800" b="1" dirty="0">
                        <a:latin typeface="Trebuchet MS"/>
                        <a:cs typeface="Trebuchet MS"/>
                      </a:endParaRPr>
                    </a:p>
                  </a:txBody>
                  <a:tcPr marL="0" marR="0" marT="3175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0795" algn="ctr">
                        <a:lnSpc>
                          <a:spcPct val="100000"/>
                        </a:lnSpc>
                        <a:spcBef>
                          <a:spcPts val="250"/>
                        </a:spcBef>
                      </a:pPr>
                      <a:r>
                        <a:rPr lang="en-US" sz="1800" b="1" spc="-155" dirty="0" smtClean="0">
                          <a:latin typeface="Trebuchet MS"/>
                          <a:cs typeface="Trebuchet MS"/>
                        </a:rPr>
                        <a:t>1</a:t>
                      </a:r>
                      <a:r>
                        <a:rPr lang="ru-RU" sz="1800" b="1" spc="-155" dirty="0" smtClean="0">
                          <a:latin typeface="Trebuchet MS"/>
                          <a:cs typeface="Trebuchet MS"/>
                        </a:rPr>
                        <a:t>05</a:t>
                      </a:r>
                      <a:endParaRPr sz="1800" b="1" dirty="0">
                        <a:latin typeface="Trebuchet MS"/>
                        <a:cs typeface="Trebuchet MS"/>
                      </a:endParaRPr>
                    </a:p>
                  </a:txBody>
                  <a:tcPr marL="0" marR="0" marT="3175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639445">
                <a:tc>
                  <a:txBody>
                    <a:bodyPr/>
                    <a:lstStyle/>
                    <a:p>
                      <a:pPr marL="97790" marR="304165">
                        <a:lnSpc>
                          <a:spcPct val="100000"/>
                        </a:lnSpc>
                        <a:spcBef>
                          <a:spcPts val="245"/>
                        </a:spcBef>
                      </a:pPr>
                      <a:r>
                        <a:rPr sz="1800" b="1" spc="-85" dirty="0">
                          <a:latin typeface="Trebuchet MS"/>
                          <a:cs typeface="Trebuchet MS"/>
                        </a:rPr>
                        <a:t>Межбюджетные </a:t>
                      </a:r>
                      <a:r>
                        <a:rPr sz="1800" b="1" spc="-130" dirty="0">
                          <a:latin typeface="Trebuchet MS"/>
                          <a:cs typeface="Trebuchet MS"/>
                        </a:rPr>
                        <a:t>трансферты</a:t>
                      </a:r>
                      <a:r>
                        <a:rPr sz="1800" b="1" spc="-285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800" b="1" spc="-95" dirty="0">
                          <a:latin typeface="Trebuchet MS"/>
                          <a:cs typeface="Trebuchet MS"/>
                        </a:rPr>
                        <a:t>бюджетам  </a:t>
                      </a:r>
                      <a:r>
                        <a:rPr sz="1800" b="1" spc="-114" dirty="0">
                          <a:latin typeface="Trebuchet MS"/>
                          <a:cs typeface="Trebuchet MS"/>
                        </a:rPr>
                        <a:t>поселений</a:t>
                      </a:r>
                      <a:endParaRPr sz="1800">
                        <a:latin typeface="Trebuchet MS"/>
                        <a:cs typeface="Trebuchet MS"/>
                      </a:endParaRPr>
                    </a:p>
                  </a:txBody>
                  <a:tcPr marL="0" marR="0" marT="3111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6510" algn="ctr">
                        <a:lnSpc>
                          <a:spcPct val="100000"/>
                        </a:lnSpc>
                        <a:spcBef>
                          <a:spcPts val="1325"/>
                        </a:spcBef>
                      </a:pPr>
                      <a:r>
                        <a:rPr lang="ru-RU" sz="1800" b="1" spc="-145" dirty="0" smtClean="0">
                          <a:latin typeface="Trebuchet MS"/>
                          <a:cs typeface="Trebuchet MS"/>
                        </a:rPr>
                        <a:t>14 348</a:t>
                      </a:r>
                      <a:endParaRPr sz="1800" dirty="0">
                        <a:latin typeface="Trebuchet MS"/>
                        <a:cs typeface="Trebuchet MS"/>
                      </a:endParaRPr>
                    </a:p>
                  </a:txBody>
                  <a:tcPr marL="0" marR="0" marT="16827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525" algn="ctr">
                        <a:lnSpc>
                          <a:spcPct val="100000"/>
                        </a:lnSpc>
                        <a:spcBef>
                          <a:spcPts val="1325"/>
                        </a:spcBef>
                      </a:pPr>
                      <a:r>
                        <a:rPr lang="en-US" sz="1800" b="1" spc="-145" dirty="0" smtClean="0">
                          <a:latin typeface="Trebuchet MS"/>
                          <a:cs typeface="Trebuchet MS"/>
                        </a:rPr>
                        <a:t>1</a:t>
                      </a:r>
                      <a:r>
                        <a:rPr lang="ru-RU" sz="1800" b="1" spc="-145" dirty="0" smtClean="0">
                          <a:latin typeface="Trebuchet MS"/>
                          <a:cs typeface="Trebuchet MS"/>
                        </a:rPr>
                        <a:t>6</a:t>
                      </a:r>
                      <a:r>
                        <a:rPr lang="ru-RU" sz="1800" b="1" spc="-145" baseline="0" dirty="0" smtClean="0">
                          <a:latin typeface="Trebuchet MS"/>
                          <a:cs typeface="Trebuchet MS"/>
                        </a:rPr>
                        <a:t> 458</a:t>
                      </a:r>
                      <a:endParaRPr sz="1800" dirty="0">
                        <a:latin typeface="Trebuchet MS"/>
                        <a:cs typeface="Trebuchet MS"/>
                      </a:endParaRPr>
                    </a:p>
                  </a:txBody>
                  <a:tcPr marL="0" marR="0" marT="16827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2065" algn="ctr">
                        <a:lnSpc>
                          <a:spcPct val="100000"/>
                        </a:lnSpc>
                        <a:spcBef>
                          <a:spcPts val="1325"/>
                        </a:spcBef>
                      </a:pPr>
                      <a:r>
                        <a:rPr lang="en-US" sz="1800" b="1" spc="-150" dirty="0" smtClean="0">
                          <a:latin typeface="Trebuchet MS"/>
                          <a:cs typeface="Trebuchet MS"/>
                        </a:rPr>
                        <a:t>1</a:t>
                      </a:r>
                      <a:r>
                        <a:rPr lang="ru-RU" sz="1800" b="1" spc="-150" dirty="0" smtClean="0">
                          <a:latin typeface="Trebuchet MS"/>
                          <a:cs typeface="Trebuchet MS"/>
                        </a:rPr>
                        <a:t>15</a:t>
                      </a:r>
                      <a:endParaRPr sz="1800" b="1" dirty="0">
                        <a:latin typeface="Trebuchet MS"/>
                        <a:cs typeface="Trebuchet MS"/>
                      </a:endParaRPr>
                    </a:p>
                  </a:txBody>
                  <a:tcPr marL="0" marR="0" marT="16827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sp>
        <p:nvSpPr>
          <p:cNvPr id="8" name="object 8"/>
          <p:cNvSpPr txBox="1"/>
          <p:nvPr/>
        </p:nvSpPr>
        <p:spPr>
          <a:xfrm>
            <a:off x="7532623" y="1246708"/>
            <a:ext cx="927100" cy="2692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00" b="1" spc="-130" dirty="0">
                <a:latin typeface="Trebuchet MS"/>
                <a:cs typeface="Trebuchet MS"/>
              </a:rPr>
              <a:t>(тыс.</a:t>
            </a:r>
            <a:r>
              <a:rPr sz="1600" b="1" spc="-170" dirty="0">
                <a:latin typeface="Trebuchet MS"/>
                <a:cs typeface="Trebuchet MS"/>
              </a:rPr>
              <a:t> </a:t>
            </a:r>
            <a:r>
              <a:rPr sz="1600" b="1" spc="-110" dirty="0">
                <a:latin typeface="Trebuchet MS"/>
                <a:cs typeface="Trebuchet MS"/>
              </a:rPr>
              <a:t>руб.)</a:t>
            </a:r>
            <a:endParaRPr sz="1600">
              <a:latin typeface="Trebuchet MS"/>
              <a:cs typeface="Trebuchet MS"/>
            </a:endParaRPr>
          </a:p>
        </p:txBody>
      </p:sp>
      <p:sp>
        <p:nvSpPr>
          <p:cNvPr id="9" name="object 9"/>
          <p:cNvSpPr/>
          <p:nvPr/>
        </p:nvSpPr>
        <p:spPr>
          <a:xfrm>
            <a:off x="8518906" y="5105"/>
            <a:ext cx="576262" cy="749147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977890" y="97853"/>
            <a:ext cx="2520950" cy="1936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100" b="1" i="1" spc="-90" dirty="0">
                <a:latin typeface="Arial"/>
                <a:cs typeface="Arial"/>
              </a:rPr>
              <a:t>Управление </a:t>
            </a:r>
            <a:r>
              <a:rPr sz="1100" b="1" i="1" spc="-100" dirty="0">
                <a:latin typeface="Arial"/>
                <a:cs typeface="Arial"/>
              </a:rPr>
              <a:t>финансов Увинского</a:t>
            </a:r>
            <a:r>
              <a:rPr sz="1100" b="1" i="1" spc="-130" dirty="0">
                <a:latin typeface="Arial"/>
                <a:cs typeface="Arial"/>
              </a:rPr>
              <a:t> </a:t>
            </a:r>
            <a:r>
              <a:rPr sz="1100" b="1" i="1" spc="-70" dirty="0">
                <a:latin typeface="Arial"/>
                <a:cs typeface="Arial"/>
              </a:rPr>
              <a:t>района</a:t>
            </a:r>
            <a:endParaRPr sz="1100" dirty="0">
              <a:latin typeface="Arial"/>
              <a:cs typeface="Arial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8836532" y="1190926"/>
            <a:ext cx="152400" cy="539971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216149" y="476630"/>
            <a:ext cx="158750" cy="5349014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185908" y="6401960"/>
            <a:ext cx="7652005" cy="15875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1174191" y="634110"/>
            <a:ext cx="6899909" cy="7569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175510" marR="5080" indent="-2163445">
              <a:lnSpc>
                <a:spcPct val="100000"/>
              </a:lnSpc>
              <a:spcBef>
                <a:spcPts val="100"/>
              </a:spcBef>
            </a:pPr>
            <a:r>
              <a:rPr spc="-114" dirty="0">
                <a:latin typeface="+mj-lt"/>
              </a:rPr>
              <a:t>Межбюджетные </a:t>
            </a:r>
            <a:r>
              <a:rPr spc="-175" dirty="0">
                <a:latin typeface="+mj-lt"/>
              </a:rPr>
              <a:t>трансферты </a:t>
            </a:r>
            <a:r>
              <a:rPr spc="-125" dirty="0">
                <a:latin typeface="+mj-lt"/>
              </a:rPr>
              <a:t>бюджетам </a:t>
            </a:r>
            <a:r>
              <a:rPr spc="-150" dirty="0">
                <a:latin typeface="+mj-lt"/>
              </a:rPr>
              <a:t>поселений  </a:t>
            </a:r>
            <a:r>
              <a:rPr spc="-120" dirty="0">
                <a:latin typeface="+mj-lt"/>
              </a:rPr>
              <a:t>за </a:t>
            </a:r>
            <a:r>
              <a:rPr spc="-190" dirty="0">
                <a:latin typeface="+mj-lt"/>
              </a:rPr>
              <a:t>1 </a:t>
            </a:r>
            <a:r>
              <a:rPr spc="-140" dirty="0" err="1">
                <a:latin typeface="+mj-lt"/>
              </a:rPr>
              <a:t>квартал</a:t>
            </a:r>
            <a:r>
              <a:rPr spc="-140" dirty="0">
                <a:latin typeface="+mj-lt"/>
              </a:rPr>
              <a:t> </a:t>
            </a:r>
            <a:r>
              <a:rPr spc="-195" dirty="0" smtClean="0">
                <a:latin typeface="+mj-lt"/>
              </a:rPr>
              <a:t>20</a:t>
            </a:r>
            <a:r>
              <a:rPr lang="ru-RU" spc="-195" dirty="0" smtClean="0">
                <a:latin typeface="+mj-lt"/>
              </a:rPr>
              <a:t>20 </a:t>
            </a:r>
            <a:r>
              <a:rPr spc="-305" dirty="0" smtClean="0">
                <a:latin typeface="+mj-lt"/>
              </a:rPr>
              <a:t>г</a:t>
            </a:r>
            <a:r>
              <a:rPr spc="-305" dirty="0">
                <a:latin typeface="+mj-lt"/>
              </a:rPr>
              <a:t>.</a:t>
            </a:r>
          </a:p>
        </p:txBody>
      </p:sp>
      <p:sp>
        <p:nvSpPr>
          <p:cNvPr id="7" name="object 7"/>
          <p:cNvSpPr/>
          <p:nvPr/>
        </p:nvSpPr>
        <p:spPr>
          <a:xfrm>
            <a:off x="8518906" y="5105"/>
            <a:ext cx="576262" cy="749147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6156197" y="4783137"/>
            <a:ext cx="2571750" cy="1207135"/>
          </a:xfrm>
          <a:custGeom>
            <a:avLst/>
            <a:gdLst/>
            <a:ahLst/>
            <a:cxnLst/>
            <a:rect l="l" t="t" r="r" b="b"/>
            <a:pathLst>
              <a:path w="2571750" h="1207135">
                <a:moveTo>
                  <a:pt x="0" y="1206754"/>
                </a:moveTo>
                <a:lnTo>
                  <a:pt x="2571750" y="1206754"/>
                </a:lnTo>
                <a:lnTo>
                  <a:pt x="2571750" y="0"/>
                </a:lnTo>
                <a:lnTo>
                  <a:pt x="0" y="0"/>
                </a:lnTo>
                <a:lnTo>
                  <a:pt x="0" y="1206754"/>
                </a:lnTo>
                <a:close/>
              </a:path>
            </a:pathLst>
          </a:custGeom>
          <a:ln w="22225">
            <a:solidFill>
              <a:srgbClr val="6633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 txBox="1"/>
          <p:nvPr/>
        </p:nvSpPr>
        <p:spPr>
          <a:xfrm>
            <a:off x="6156197" y="4783137"/>
            <a:ext cx="2571750" cy="1207135"/>
          </a:xfrm>
          <a:prstGeom prst="rect">
            <a:avLst/>
          </a:prstGeom>
          <a:ln w="22225">
            <a:solidFill>
              <a:srgbClr val="663300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 marL="173990" marR="166370" indent="1905" algn="ctr">
              <a:lnSpc>
                <a:spcPct val="100000"/>
              </a:lnSpc>
            </a:pPr>
            <a:r>
              <a:rPr sz="1400" dirty="0">
                <a:solidFill>
                  <a:srgbClr val="CC3300"/>
                </a:solidFill>
                <a:latin typeface="Arial Black"/>
                <a:cs typeface="Arial Black"/>
              </a:rPr>
              <a:t>Дотации </a:t>
            </a:r>
            <a:r>
              <a:rPr sz="1400" spc="-5" dirty="0">
                <a:solidFill>
                  <a:srgbClr val="CC3300"/>
                </a:solidFill>
                <a:latin typeface="Arial Black"/>
                <a:cs typeface="Arial Black"/>
              </a:rPr>
              <a:t>на  выравнивание</a:t>
            </a:r>
            <a:r>
              <a:rPr sz="1400" spc="-45" dirty="0">
                <a:solidFill>
                  <a:srgbClr val="CC3300"/>
                </a:solidFill>
                <a:latin typeface="Arial Black"/>
                <a:cs typeface="Arial Black"/>
              </a:rPr>
              <a:t> </a:t>
            </a:r>
            <a:r>
              <a:rPr sz="1400" spc="-5" dirty="0">
                <a:solidFill>
                  <a:srgbClr val="CC3300"/>
                </a:solidFill>
                <a:latin typeface="Arial Black"/>
                <a:cs typeface="Arial Black"/>
              </a:rPr>
              <a:t>уровня  бюджетной</a:t>
            </a:r>
            <a:endParaRPr sz="1400" dirty="0">
              <a:latin typeface="Arial Black"/>
              <a:cs typeface="Arial Black"/>
            </a:endParaRPr>
          </a:p>
          <a:p>
            <a:pPr algn="ctr">
              <a:lnSpc>
                <a:spcPct val="100000"/>
              </a:lnSpc>
            </a:pPr>
            <a:r>
              <a:rPr sz="1400" spc="-5" dirty="0">
                <a:solidFill>
                  <a:srgbClr val="CC3300"/>
                </a:solidFill>
                <a:latin typeface="Arial Black"/>
                <a:cs typeface="Arial Black"/>
              </a:rPr>
              <a:t>обеспеченности</a:t>
            </a:r>
            <a:endParaRPr sz="1400" dirty="0">
              <a:latin typeface="Arial Black"/>
              <a:cs typeface="Arial Black"/>
            </a:endParaRPr>
          </a:p>
          <a:p>
            <a:pPr marL="2540" algn="ctr">
              <a:lnSpc>
                <a:spcPct val="100000"/>
              </a:lnSpc>
              <a:spcBef>
                <a:spcPts val="840"/>
              </a:spcBef>
            </a:pPr>
            <a:r>
              <a:rPr lang="ru-RU" sz="1400" dirty="0" smtClean="0">
                <a:latin typeface="Arial Black"/>
                <a:cs typeface="Arial Black"/>
              </a:rPr>
              <a:t>10 525,5</a:t>
            </a:r>
            <a:r>
              <a:rPr sz="1400" spc="-5" dirty="0" err="1" smtClean="0">
                <a:latin typeface="Arial Black"/>
                <a:cs typeface="Arial Black"/>
              </a:rPr>
              <a:t>тыс.руб</a:t>
            </a:r>
            <a:r>
              <a:rPr sz="1400" spc="-5" dirty="0">
                <a:latin typeface="Arial Black"/>
                <a:cs typeface="Arial Black"/>
              </a:rPr>
              <a:t>.</a:t>
            </a:r>
            <a:endParaRPr sz="1400" dirty="0">
              <a:latin typeface="Arial Black"/>
              <a:cs typeface="Arial Black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7379969" y="2295790"/>
            <a:ext cx="875665" cy="347980"/>
          </a:xfrm>
          <a:prstGeom prst="rect">
            <a:avLst/>
          </a:prstGeom>
        </p:spPr>
        <p:txBody>
          <a:bodyPr vert="horz" wrap="square" lIns="0" tIns="146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5"/>
              </a:spcBef>
            </a:pPr>
            <a:r>
              <a:rPr sz="1600" spc="-15" dirty="0">
                <a:latin typeface="Arial Black"/>
                <a:cs typeface="Arial Black"/>
              </a:rPr>
              <a:t>ВСЕГО</a:t>
            </a:r>
            <a:r>
              <a:rPr sz="2100" b="1" i="1" spc="-15" dirty="0">
                <a:latin typeface="Arial Black"/>
                <a:cs typeface="Arial Black"/>
              </a:rPr>
              <a:t>:</a:t>
            </a:r>
            <a:endParaRPr sz="2100">
              <a:latin typeface="Arial Black"/>
              <a:cs typeface="Arial Black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6895321" y="2648940"/>
            <a:ext cx="1628901" cy="596957"/>
          </a:xfrm>
          <a:prstGeom prst="rect">
            <a:avLst/>
          </a:prstGeom>
          <a:solidFill>
            <a:srgbClr val="CCFFFF">
              <a:alpha val="27058"/>
            </a:srgbClr>
          </a:solidFill>
          <a:ln w="44450">
            <a:solidFill>
              <a:srgbClr val="1F487C"/>
            </a:solidFill>
          </a:ln>
        </p:spPr>
        <p:txBody>
          <a:bodyPr vert="horz" wrap="square" lIns="0" tIns="32384" rIns="0" bIns="0" rtlCol="0">
            <a:spAutoFit/>
          </a:bodyPr>
          <a:lstStyle/>
          <a:p>
            <a:pPr marL="252729">
              <a:lnSpc>
                <a:spcPct val="100000"/>
              </a:lnSpc>
              <a:spcBef>
                <a:spcPts val="254"/>
              </a:spcBef>
            </a:pPr>
            <a:r>
              <a:rPr lang="ru-RU" dirty="0" smtClean="0">
                <a:solidFill>
                  <a:srgbClr val="000099"/>
                </a:solidFill>
                <a:latin typeface="Arial Black"/>
                <a:cs typeface="Arial Black"/>
              </a:rPr>
              <a:t>16 458,3</a:t>
            </a:r>
            <a:endParaRPr sz="1800" dirty="0">
              <a:latin typeface="Arial Black"/>
              <a:cs typeface="Arial Black"/>
            </a:endParaRPr>
          </a:p>
          <a:p>
            <a:pPr marL="287655">
              <a:lnSpc>
                <a:spcPct val="100000"/>
              </a:lnSpc>
              <a:spcBef>
                <a:spcPts val="755"/>
              </a:spcBef>
            </a:pPr>
            <a:r>
              <a:rPr sz="1200" dirty="0">
                <a:solidFill>
                  <a:srgbClr val="000099"/>
                </a:solidFill>
                <a:latin typeface="Arial Black"/>
                <a:cs typeface="Arial Black"/>
              </a:rPr>
              <a:t>тыс.</a:t>
            </a:r>
            <a:r>
              <a:rPr sz="1200" spc="-25" dirty="0">
                <a:solidFill>
                  <a:srgbClr val="000099"/>
                </a:solidFill>
                <a:latin typeface="Arial Black"/>
                <a:cs typeface="Arial Black"/>
              </a:rPr>
              <a:t> </a:t>
            </a:r>
            <a:r>
              <a:rPr sz="1200" dirty="0">
                <a:solidFill>
                  <a:srgbClr val="000099"/>
                </a:solidFill>
                <a:latin typeface="Arial Black"/>
                <a:cs typeface="Arial Black"/>
              </a:rPr>
              <a:t>руб.</a:t>
            </a:r>
            <a:endParaRPr sz="1200" dirty="0">
              <a:latin typeface="Arial Black"/>
              <a:cs typeface="Arial Black"/>
            </a:endParaRPr>
          </a:p>
        </p:txBody>
      </p:sp>
      <p:sp>
        <p:nvSpPr>
          <p:cNvPr id="14" name="object 14"/>
          <p:cNvSpPr/>
          <p:nvPr/>
        </p:nvSpPr>
        <p:spPr>
          <a:xfrm>
            <a:off x="611174" y="1926158"/>
            <a:ext cx="3143250" cy="883919"/>
          </a:xfrm>
          <a:custGeom>
            <a:avLst/>
            <a:gdLst/>
            <a:ahLst/>
            <a:cxnLst/>
            <a:rect l="l" t="t" r="r" b="b"/>
            <a:pathLst>
              <a:path w="3143250" h="883919">
                <a:moveTo>
                  <a:pt x="0" y="883589"/>
                </a:moveTo>
                <a:lnTo>
                  <a:pt x="3143250" y="883589"/>
                </a:lnTo>
                <a:lnTo>
                  <a:pt x="3143250" y="0"/>
                </a:lnTo>
                <a:lnTo>
                  <a:pt x="0" y="0"/>
                </a:lnTo>
                <a:lnTo>
                  <a:pt x="0" y="883589"/>
                </a:lnTo>
                <a:close/>
              </a:path>
            </a:pathLst>
          </a:custGeom>
          <a:ln w="2222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 txBox="1"/>
          <p:nvPr/>
        </p:nvSpPr>
        <p:spPr>
          <a:xfrm>
            <a:off x="611174" y="1926158"/>
            <a:ext cx="3143250" cy="883919"/>
          </a:xfrm>
          <a:prstGeom prst="rect">
            <a:avLst/>
          </a:prstGeom>
          <a:ln w="22225">
            <a:solidFill>
              <a:srgbClr val="000000"/>
            </a:solidFill>
          </a:ln>
        </p:spPr>
        <p:txBody>
          <a:bodyPr vert="horz" wrap="square" lIns="0" tIns="6350" rIns="0" bIns="0" rtlCol="0">
            <a:spAutoFit/>
          </a:bodyPr>
          <a:lstStyle/>
          <a:p>
            <a:pPr marL="451484" marR="445134" algn="ctr">
              <a:lnSpc>
                <a:spcPts val="1680"/>
              </a:lnSpc>
              <a:spcBef>
                <a:spcPts val="50"/>
              </a:spcBef>
            </a:pPr>
            <a:r>
              <a:rPr sz="1400" spc="-5" dirty="0">
                <a:solidFill>
                  <a:srgbClr val="375F92"/>
                </a:solidFill>
                <a:latin typeface="Arial Black"/>
                <a:cs typeface="Arial Black"/>
              </a:rPr>
              <a:t>Иные</a:t>
            </a:r>
            <a:r>
              <a:rPr sz="1400" spc="-55" dirty="0">
                <a:solidFill>
                  <a:srgbClr val="375F92"/>
                </a:solidFill>
                <a:latin typeface="Arial Black"/>
                <a:cs typeface="Arial Black"/>
              </a:rPr>
              <a:t> </a:t>
            </a:r>
            <a:r>
              <a:rPr sz="1400" spc="-5" dirty="0">
                <a:solidFill>
                  <a:srgbClr val="375F92"/>
                </a:solidFill>
                <a:latin typeface="Arial Black"/>
                <a:cs typeface="Arial Black"/>
              </a:rPr>
              <a:t>межбюджетные  трансферты</a:t>
            </a:r>
            <a:endParaRPr sz="1400" dirty="0">
              <a:latin typeface="Arial Black"/>
              <a:cs typeface="Arial Black"/>
            </a:endParaRPr>
          </a:p>
          <a:p>
            <a:pPr marL="1270" algn="ctr">
              <a:lnSpc>
                <a:spcPct val="100000"/>
              </a:lnSpc>
              <a:spcBef>
                <a:spcPts val="1625"/>
              </a:spcBef>
            </a:pPr>
            <a:r>
              <a:rPr lang="ru-RU" sz="1400" dirty="0" smtClean="0">
                <a:latin typeface="Arial Black"/>
                <a:cs typeface="Arial Black"/>
              </a:rPr>
              <a:t>5 932,8</a:t>
            </a:r>
            <a:r>
              <a:rPr sz="1400" spc="-15" dirty="0" smtClean="0">
                <a:latin typeface="Arial Black"/>
                <a:cs typeface="Arial Black"/>
              </a:rPr>
              <a:t> </a:t>
            </a:r>
            <a:r>
              <a:rPr sz="1400" spc="-5" dirty="0">
                <a:latin typeface="Arial Black"/>
                <a:cs typeface="Arial Black"/>
              </a:rPr>
              <a:t>тыс.руб.</a:t>
            </a:r>
            <a:endParaRPr sz="1400" dirty="0">
              <a:latin typeface="Arial Black"/>
              <a:cs typeface="Arial Black"/>
            </a:endParaRPr>
          </a:p>
        </p:txBody>
      </p:sp>
      <p:sp>
        <p:nvSpPr>
          <p:cNvPr id="17" name="object 17"/>
          <p:cNvSpPr/>
          <p:nvPr/>
        </p:nvSpPr>
        <p:spPr>
          <a:xfrm>
            <a:off x="1619630" y="1556753"/>
            <a:ext cx="864235" cy="369570"/>
          </a:xfrm>
          <a:custGeom>
            <a:avLst/>
            <a:gdLst/>
            <a:ahLst/>
            <a:cxnLst/>
            <a:rect l="l" t="t" r="r" b="b"/>
            <a:pathLst>
              <a:path w="864235" h="369569">
                <a:moveTo>
                  <a:pt x="0" y="369328"/>
                </a:moveTo>
                <a:lnTo>
                  <a:pt x="864095" y="369328"/>
                </a:lnTo>
                <a:lnTo>
                  <a:pt x="864095" y="0"/>
                </a:lnTo>
                <a:lnTo>
                  <a:pt x="0" y="0"/>
                </a:lnTo>
                <a:lnTo>
                  <a:pt x="0" y="369328"/>
                </a:lnTo>
                <a:close/>
              </a:path>
            </a:pathLst>
          </a:custGeom>
          <a:ln w="634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 txBox="1"/>
          <p:nvPr/>
        </p:nvSpPr>
        <p:spPr>
          <a:xfrm>
            <a:off x="1622805" y="1575053"/>
            <a:ext cx="857885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03835">
              <a:lnSpc>
                <a:spcPct val="100000"/>
              </a:lnSpc>
              <a:spcBef>
                <a:spcPts val="100"/>
              </a:spcBef>
            </a:pPr>
            <a:r>
              <a:rPr lang="en-US" b="1" spc="-145" dirty="0" smtClean="0">
                <a:latin typeface="Trebuchet MS"/>
                <a:cs typeface="Trebuchet MS"/>
              </a:rPr>
              <a:t>3</a:t>
            </a:r>
            <a:r>
              <a:rPr lang="ru-RU" b="1" spc="-145" dirty="0" smtClean="0">
                <a:latin typeface="Trebuchet MS"/>
                <a:cs typeface="Trebuchet MS"/>
              </a:rPr>
              <a:t>6</a:t>
            </a:r>
            <a:r>
              <a:rPr sz="1800" b="1" spc="-155" dirty="0" smtClean="0">
                <a:latin typeface="Trebuchet MS"/>
                <a:cs typeface="Trebuchet MS"/>
              </a:rPr>
              <a:t> </a:t>
            </a:r>
            <a:r>
              <a:rPr sz="1800" b="1" spc="80" dirty="0">
                <a:latin typeface="Trebuchet MS"/>
                <a:cs typeface="Trebuchet MS"/>
              </a:rPr>
              <a:t>%</a:t>
            </a:r>
            <a:endParaRPr sz="1800" dirty="0">
              <a:latin typeface="Trebuchet MS"/>
              <a:cs typeface="Trebuchet MS"/>
            </a:endParaRPr>
          </a:p>
        </p:txBody>
      </p:sp>
      <p:sp>
        <p:nvSpPr>
          <p:cNvPr id="19" name="object 19"/>
          <p:cNvSpPr/>
          <p:nvPr/>
        </p:nvSpPr>
        <p:spPr>
          <a:xfrm>
            <a:off x="7308342" y="4409427"/>
            <a:ext cx="864235" cy="369570"/>
          </a:xfrm>
          <a:custGeom>
            <a:avLst/>
            <a:gdLst/>
            <a:ahLst/>
            <a:cxnLst/>
            <a:rect l="l" t="t" r="r" b="b"/>
            <a:pathLst>
              <a:path w="864234" h="369570">
                <a:moveTo>
                  <a:pt x="0" y="369328"/>
                </a:moveTo>
                <a:lnTo>
                  <a:pt x="864095" y="369328"/>
                </a:lnTo>
                <a:lnTo>
                  <a:pt x="864095" y="0"/>
                </a:lnTo>
                <a:lnTo>
                  <a:pt x="0" y="0"/>
                </a:lnTo>
                <a:lnTo>
                  <a:pt x="0" y="369328"/>
                </a:lnTo>
                <a:close/>
              </a:path>
            </a:pathLst>
          </a:custGeom>
          <a:ln w="635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 txBox="1"/>
          <p:nvPr/>
        </p:nvSpPr>
        <p:spPr>
          <a:xfrm>
            <a:off x="7311517" y="4428235"/>
            <a:ext cx="857885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04470">
              <a:lnSpc>
                <a:spcPct val="100000"/>
              </a:lnSpc>
              <a:spcBef>
                <a:spcPts val="100"/>
              </a:spcBef>
            </a:pPr>
            <a:r>
              <a:rPr sz="1800" b="1" spc="-145" dirty="0" smtClean="0">
                <a:latin typeface="Trebuchet MS"/>
                <a:cs typeface="Trebuchet MS"/>
              </a:rPr>
              <a:t>6</a:t>
            </a:r>
            <a:r>
              <a:rPr lang="ru-RU" sz="1800" b="1" spc="-145" dirty="0" smtClean="0">
                <a:latin typeface="Trebuchet MS"/>
                <a:cs typeface="Trebuchet MS"/>
              </a:rPr>
              <a:t>4 </a:t>
            </a:r>
            <a:r>
              <a:rPr sz="1800" b="1" spc="80" dirty="0" smtClean="0">
                <a:latin typeface="Trebuchet MS"/>
                <a:cs typeface="Trebuchet MS"/>
              </a:rPr>
              <a:t>%</a:t>
            </a:r>
            <a:endParaRPr sz="1800" dirty="0">
              <a:latin typeface="Trebuchet MS"/>
              <a:cs typeface="Trebuchet MS"/>
            </a:endParaRPr>
          </a:p>
        </p:txBody>
      </p:sp>
      <p:graphicFrame>
        <p:nvGraphicFramePr>
          <p:cNvPr id="24" name="Диаграмма 23"/>
          <p:cNvGraphicFramePr/>
          <p:nvPr>
            <p:extLst>
              <p:ext uri="{D42A27DB-BD31-4B8C-83A1-F6EECF244321}">
                <p14:modId xmlns:p14="http://schemas.microsoft.com/office/powerpoint/2010/main" val="1700584608"/>
              </p:ext>
            </p:extLst>
          </p:nvPr>
        </p:nvGraphicFramePr>
        <p:xfrm>
          <a:off x="2051746" y="2947418"/>
          <a:ext cx="4196653" cy="330098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96</TotalTime>
  <Words>479</Words>
  <Application>Microsoft Office PowerPoint</Application>
  <PresentationFormat>Экран (4:3)</PresentationFormat>
  <Paragraphs>131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Office Theme</vt:lpstr>
      <vt:lpstr>Исполнение бюджета муниципального образования</vt:lpstr>
      <vt:lpstr>Структура доходов бюджета</vt:lpstr>
      <vt:lpstr>Безвозмездные поступления в бюджет МО «Увинский район» в 1 квартале 2020года</vt:lpstr>
      <vt:lpstr>Структура расходов бюджета МО «Увинский район» в 1 квартале 2020 года</vt:lpstr>
      <vt:lpstr>Анализ расходов бюджета МО «Увинский район» за 1 квартал 2019 и 2020 г  г.</vt:lpstr>
      <vt:lpstr>Межбюджетные трансферты бюджетам поселений  за 1 квартал 2020 г.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Управление финансов Увинского района</dc:title>
  <dc:creator>1</dc:creator>
  <cp:lastModifiedBy>User</cp:lastModifiedBy>
  <cp:revision>21</cp:revision>
  <dcterms:created xsi:type="dcterms:W3CDTF">2019-05-07T09:47:47Z</dcterms:created>
  <dcterms:modified xsi:type="dcterms:W3CDTF">2020-04-23T05:24:02Z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2018-05-10T00:00:00Z</vt:filetime>
  </property>
  <property fmtid="{D5CDD505-2E9C-101B-9397-08002B2CF9AE}" pid="3" name="Creator">
    <vt:lpwstr>Microsoft® PowerPoint® 2010</vt:lpwstr>
  </property>
  <property fmtid="{D5CDD505-2E9C-101B-9397-08002B2CF9AE}" pid="4" name="LastSaved">
    <vt:filetime>2019-05-07T00:00:00Z</vt:filetime>
  </property>
</Properties>
</file>