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49628144142485E-2"/>
          <c:y val="0"/>
          <c:w val="0.86905897171911217"/>
          <c:h val="0.764780711227945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7/13/2020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2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31893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59309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67,2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32,8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0808" y="1368552"/>
            <a:ext cx="1171979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8" y="1484502"/>
            <a:ext cx="150749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ru-RU"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172 698,7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75,6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7,2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sz="1800" spc="-95" dirty="0" smtClean="0">
                <a:latin typeface="Trebuchet MS"/>
                <a:cs typeface="Trebuchet MS"/>
              </a:rPr>
              <a:t>3,</a:t>
            </a:r>
            <a:r>
              <a:rPr lang="ru-RU" spc="-95" dirty="0">
                <a:latin typeface="Trebuchet MS"/>
                <a:cs typeface="Trebuchet MS"/>
              </a:rPr>
              <a:t>2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3,7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4,3 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sz="1800" spc="-100" dirty="0" smtClean="0">
                <a:latin typeface="Trebuchet MS"/>
                <a:cs typeface="Trebuchet MS"/>
              </a:rPr>
              <a:t>4,</a:t>
            </a:r>
            <a:r>
              <a:rPr lang="ru-RU" spc="-100" dirty="0">
                <a:latin typeface="Trebuchet MS"/>
                <a:cs typeface="Trebuchet MS"/>
              </a:rPr>
              <a:t>3</a:t>
            </a:r>
            <a:r>
              <a:rPr lang="en-US" sz="1800" spc="-10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3 910,2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468 007,2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228 473,4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>
                <a:latin typeface="+mj-lt"/>
                <a:cs typeface="Trebuchet MS"/>
              </a:rPr>
              <a:t> </a:t>
            </a:r>
            <a:r>
              <a:rPr lang="ru-RU" sz="2000" b="1" spc="-120" dirty="0" smtClean="0">
                <a:latin typeface="+mj-lt"/>
                <a:cs typeface="Trebuchet MS"/>
              </a:rPr>
              <a:t>696 480,3 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 err="1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lang="ru-RU" spc="-370" dirty="0" smtClean="0">
                <a:latin typeface="+mj-lt"/>
              </a:rPr>
              <a:t> </a:t>
            </a:r>
            <a:r>
              <a:rPr sz="2000" spc="-120" dirty="0" err="1" smtClean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2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20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30" dirty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1,7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en-US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1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6 405,7 </a:t>
            </a:r>
            <a:r>
              <a:rPr sz="1400" b="1" u="sng" spc="-145" dirty="0" smtClean="0">
                <a:latin typeface="Trebuchet MS"/>
                <a:cs typeface="Trebuchet MS"/>
              </a:rPr>
              <a:t> </a:t>
            </a:r>
            <a:r>
              <a:rPr sz="1400" b="1" u="sng" spc="-110" dirty="0"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7313,4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8 643, 7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9 779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9 722,4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lang="ru-RU" sz="2000" spc="-295" dirty="0" smtClean="0">
                <a:latin typeface="+mj-lt"/>
              </a:rPr>
              <a:t> </a:t>
            </a:r>
            <a:r>
              <a:rPr sz="2000" spc="-125" dirty="0" err="1" smtClean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 smtClean="0">
                <a:latin typeface="+mj-lt"/>
              </a:rPr>
              <a:t>«</a:t>
            </a:r>
            <a:r>
              <a:rPr spc="-270" dirty="0" smtClean="0">
                <a:latin typeface="+mj-lt"/>
              </a:rPr>
              <a:t> </a:t>
            </a:r>
            <a:r>
              <a:rPr lang="ru-RU" sz="2000" spc="-270" dirty="0" err="1" smtClean="0">
                <a:latin typeface="+mj-lt"/>
              </a:rPr>
              <a:t>Увинский</a:t>
            </a:r>
            <a:r>
              <a:rPr lang="ru-RU" sz="2000" spc="-270" dirty="0" smtClean="0">
                <a:latin typeface="+mj-lt"/>
              </a:rPr>
              <a:t>   </a:t>
            </a:r>
            <a:r>
              <a:rPr sz="2000" spc="-85" dirty="0" err="1" smtClean="0">
                <a:latin typeface="+mj-lt"/>
              </a:rPr>
              <a:t>район</a:t>
            </a:r>
            <a:r>
              <a:rPr sz="2000" spc="-85" dirty="0">
                <a:latin typeface="+mj-lt"/>
              </a:rPr>
              <a:t>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 </a:t>
            </a:r>
            <a:r>
              <a:rPr lang="ru-RU" sz="2000" spc="-150" dirty="0" smtClean="0">
                <a:latin typeface="+mj-lt"/>
              </a:rPr>
              <a:t>2 </a:t>
            </a:r>
            <a:r>
              <a:rPr sz="2000" spc="-120" dirty="0" err="1" smtClean="0">
                <a:latin typeface="+mj-lt"/>
              </a:rPr>
              <a:t>квартале</a:t>
            </a:r>
            <a:r>
              <a:rPr lang="ru-RU" sz="2000" spc="-120" dirty="0" smtClean="0">
                <a:latin typeface="+mj-lt"/>
              </a:rPr>
              <a:t> </a:t>
            </a:r>
            <a:r>
              <a:rPr sz="2000" spc="-180" dirty="0" smtClean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20  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67,2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32,8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228 473,1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3968431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468 007,2</a:t>
            </a:r>
            <a:r>
              <a:rPr sz="1600" b="1" u="sng" spc="-10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696 480,3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13834" y="1340738"/>
            <a:ext cx="4279772" cy="790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13834" y="1340738"/>
            <a:ext cx="4279899" cy="790017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24 690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72685" y="3238384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491926" y="3243002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72685" y="3727196"/>
            <a:ext cx="4329811" cy="45593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72685" y="3727196"/>
            <a:ext cx="4348354" cy="455930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914325" y="3200399"/>
            <a:ext cx="1423670" cy="1193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15 490,3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413 369,9 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19 546,4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 </a:t>
            </a:r>
            <a:r>
              <a:rPr lang="ru-RU" sz="1400" b="1" u="sng" spc="-125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788,0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16 715,0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13834" y="2158018"/>
            <a:ext cx="4293234" cy="51485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13834" y="2158018"/>
            <a:ext cx="4258435" cy="514859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506468" y="2158018"/>
            <a:ext cx="4330064" cy="5693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100" b="1" spc="-90" dirty="0">
                <a:latin typeface="Trebuchet MS"/>
                <a:cs typeface="Trebuchet MS"/>
              </a:rPr>
              <a:t>ДОТАЦИИ </a:t>
            </a:r>
            <a:r>
              <a:rPr sz="11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100" b="1" spc="-55" dirty="0">
                <a:latin typeface="Trebuchet MS"/>
                <a:cs typeface="Trebuchet MS"/>
              </a:rPr>
              <a:t>районов на  </a:t>
            </a:r>
            <a:r>
              <a:rPr sz="1100" b="1" spc="-70" dirty="0">
                <a:latin typeface="Trebuchet MS"/>
                <a:cs typeface="Trebuchet MS"/>
              </a:rPr>
              <a:t>поддержку </a:t>
            </a:r>
            <a:r>
              <a:rPr sz="1100" b="1" spc="-60" dirty="0">
                <a:latin typeface="Trebuchet MS"/>
                <a:cs typeface="Trebuchet MS"/>
              </a:rPr>
              <a:t>мер </a:t>
            </a:r>
            <a:r>
              <a:rPr sz="1100" b="1" spc="-55" dirty="0">
                <a:latin typeface="Trebuchet MS"/>
                <a:cs typeface="Trebuchet MS"/>
              </a:rPr>
              <a:t>по </a:t>
            </a:r>
            <a:r>
              <a:rPr sz="1100" b="1" spc="-75" dirty="0">
                <a:latin typeface="Trebuchet MS"/>
                <a:cs typeface="Trebuchet MS"/>
              </a:rPr>
              <a:t>обеспечению</a:t>
            </a:r>
            <a:r>
              <a:rPr sz="1100" b="1" spc="-160" dirty="0">
                <a:latin typeface="Trebuchet MS"/>
                <a:cs typeface="Trebuchet MS"/>
              </a:rPr>
              <a:t> </a:t>
            </a:r>
            <a:r>
              <a:rPr sz="11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1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2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8919,6 </a:t>
            </a:r>
            <a:r>
              <a:rPr sz="12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2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483066" y="2677495"/>
            <a:ext cx="4310540" cy="565507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Прочие дотации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920,0 тыс. руб.</a:t>
            </a:r>
            <a:endParaRPr lang="ru-RU" sz="14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2</a:t>
            </a:r>
            <a:r>
              <a:rPr spc="-190" dirty="0" smtClean="0">
                <a:latin typeface="+mn-lt"/>
              </a:rPr>
              <a:t> </a:t>
            </a:r>
            <a:r>
              <a:rPr spc="-145" dirty="0" err="1">
                <a:latin typeface="+mn-lt"/>
              </a:rPr>
              <a:t>квартале</a:t>
            </a:r>
            <a:r>
              <a:rPr spc="-145" dirty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20</a:t>
            </a:r>
            <a:r>
              <a:rPr spc="-195" dirty="0" smtClean="0">
                <a:latin typeface="+mn-lt"/>
              </a:rPr>
              <a:t> </a:t>
            </a:r>
            <a:r>
              <a:rPr spc="-160" dirty="0">
                <a:latin typeface="+mn-lt"/>
              </a:rPr>
              <a:t>года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671 065,2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 smtClean="0">
                <a:latin typeface="Trebuchet MS"/>
                <a:cs typeface="Trebuchet MS"/>
              </a:rPr>
              <a:t>2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201</a:t>
            </a:r>
            <a:r>
              <a:rPr lang="ru-RU" b="1" spc="-145" dirty="0">
                <a:latin typeface="Trebuchet MS"/>
                <a:cs typeface="Trebuchet MS"/>
              </a:rPr>
              <a:t>9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lang="ru-RU" b="1" spc="-145" dirty="0" smtClean="0">
                <a:latin typeface="Trebuchet MS"/>
                <a:cs typeface="Trebuchet MS"/>
              </a:rPr>
              <a:t>98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87,1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>
                <a:latin typeface="Trebuchet MS"/>
                <a:cs typeface="Trebuchet MS"/>
              </a:rPr>
              <a:t>6</a:t>
            </a:r>
            <a:r>
              <a:rPr lang="ru-RU" b="1" spc="-165" dirty="0" smtClean="0">
                <a:latin typeface="Trebuchet MS"/>
                <a:cs typeface="Trebuchet MS"/>
              </a:rPr>
              <a:t>,2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3,5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3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en-US" sz="1800" b="1" spc="-165" dirty="0" smtClean="0">
                <a:latin typeface="Trebuchet MS"/>
                <a:cs typeface="Trebuchet MS"/>
              </a:rPr>
              <a:t>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584 640,5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41 504,2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spc="-110" dirty="0" smtClean="0">
                <a:latin typeface="Trebuchet MS"/>
                <a:cs typeface="Trebuchet MS"/>
              </a:rPr>
              <a:t>23 471,2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20 037,3 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08375" y="5196966"/>
            <a:ext cx="1783715" cy="90063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</a:t>
            </a:r>
            <a:endParaRPr lang="ru-RU" sz="1400" b="1" spc="-85" dirty="0" smtClean="0">
              <a:latin typeface="Trebuchet MS"/>
              <a:cs typeface="Trebuchet MS"/>
            </a:endParaRPr>
          </a:p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85" dirty="0" smtClean="0">
                <a:latin typeface="Trebuchet MS"/>
                <a:cs typeface="Trebuchet MS"/>
              </a:rPr>
              <a:t> </a:t>
            </a:r>
            <a:r>
              <a:rPr lang="ru-RU" sz="1400" b="1" spc="-125" dirty="0" smtClean="0">
                <a:latin typeface="Trebuchet MS"/>
                <a:cs typeface="Trebuchet MS"/>
              </a:rPr>
              <a:t>1 412,0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 smtClean="0">
                <a:latin typeface="+mj-lt"/>
              </a:rPr>
              <a:t>2 </a:t>
            </a:r>
            <a:r>
              <a:rPr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ru-RU" spc="-195" dirty="0" smtClean="0">
                <a:latin typeface="+mj-lt"/>
              </a:rPr>
              <a:t>9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</a:t>
            </a:r>
            <a:r>
              <a:rPr lang="en-US" spc="-195" dirty="0" smtClean="0">
                <a:latin typeface="+mj-lt"/>
              </a:rPr>
              <a:t>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91507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19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680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497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671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065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98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614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945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584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641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91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524 821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500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977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67 011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63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685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17 582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14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142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81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531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857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spc="-155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06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30 118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23 471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78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785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lang="ru-RU" spc="-114" dirty="0" smtClean="0">
                <a:latin typeface="+mj-lt"/>
              </a:rPr>
              <a:t>    </a:t>
            </a:r>
            <a:r>
              <a:rPr spc="-114" dirty="0" err="1" smtClean="0">
                <a:latin typeface="+mj-lt"/>
              </a:rPr>
              <a:t>Межбюджетные</a:t>
            </a:r>
            <a:r>
              <a:rPr spc="-114" dirty="0" smtClean="0">
                <a:latin typeface="+mj-lt"/>
              </a:rPr>
              <a:t>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>
                <a:latin typeface="+mj-lt"/>
              </a:rPr>
              <a:t>2</a:t>
            </a:r>
            <a:r>
              <a:rPr lang="ru-RU" spc="-190" dirty="0" smtClean="0">
                <a:latin typeface="+mj-lt"/>
              </a:rPr>
              <a:t> 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 </a:t>
            </a:r>
            <a:r>
              <a:rPr spc="-305" dirty="0" smtClean="0">
                <a:latin typeface="+mj-lt"/>
              </a:rPr>
              <a:t>г</a:t>
            </a:r>
            <a:r>
              <a:rPr spc="-305" dirty="0">
                <a:latin typeface="+mj-lt"/>
              </a:rPr>
              <a:t>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dirty="0" smtClean="0">
                <a:latin typeface="Arial Black"/>
                <a:cs typeface="Arial Black"/>
              </a:rPr>
              <a:t>23 471,2 </a:t>
            </a:r>
            <a:r>
              <a:rPr sz="1400" spc="-5" dirty="0" err="1" smtClean="0">
                <a:latin typeface="Arial Black"/>
                <a:cs typeface="Arial Black"/>
              </a:rPr>
              <a:t>тыс.руб</a:t>
            </a:r>
            <a:r>
              <a:rPr sz="1400" spc="-5" dirty="0">
                <a:latin typeface="Arial Black"/>
                <a:cs typeface="Arial Black"/>
              </a:rPr>
              <a:t>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15000" y="2648940"/>
            <a:ext cx="3092037" cy="34047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lang="ru-RU" sz="2000" dirty="0" smtClean="0">
                <a:solidFill>
                  <a:srgbClr val="000099"/>
                </a:solidFill>
                <a:latin typeface="Arial Black"/>
                <a:cs typeface="Arial Black"/>
              </a:rPr>
              <a:t>34 475,0 </a:t>
            </a:r>
            <a:r>
              <a:rPr sz="2000" dirty="0" err="1" smtClean="0">
                <a:solidFill>
                  <a:srgbClr val="000099"/>
                </a:solidFill>
                <a:latin typeface="Arial Black"/>
                <a:cs typeface="Arial Black"/>
              </a:rPr>
              <a:t>тыс.руб</a:t>
            </a:r>
            <a:r>
              <a:rPr sz="2000" dirty="0">
                <a:solidFill>
                  <a:srgbClr val="000099"/>
                </a:solidFill>
                <a:latin typeface="Arial Black"/>
                <a:cs typeface="Arial Black"/>
              </a:rPr>
              <a:t>.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10 807,1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</a:t>
            </a:r>
            <a:r>
              <a:rPr lang="ru-RU" b="1" spc="-145" dirty="0">
                <a:latin typeface="Trebuchet MS"/>
                <a:cs typeface="Trebuchet MS"/>
              </a:rPr>
              <a:t>1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b="1" spc="-145" dirty="0">
                <a:latin typeface="Trebuchet MS"/>
                <a:cs typeface="Trebuchet MS"/>
              </a:rPr>
              <a:t>8</a:t>
            </a:r>
            <a:r>
              <a:rPr lang="ru-RU"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700584608"/>
              </p:ext>
            </p:extLst>
          </p:nvPr>
        </p:nvGraphicFramePr>
        <p:xfrm>
          <a:off x="2051746" y="2947418"/>
          <a:ext cx="4196653" cy="330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34211" y="5217042"/>
            <a:ext cx="4189426" cy="12203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Субсидии, за исключением субсидий на </a:t>
            </a:r>
            <a:r>
              <a:rPr lang="ru-RU" sz="1400" dirty="0" err="1" smtClean="0">
                <a:solidFill>
                  <a:schemeClr val="tx1"/>
                </a:solidFill>
                <a:latin typeface="Arial Black" pitchFamily="34" charset="0"/>
              </a:rPr>
              <a:t>софинансирование</a:t>
            </a: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 капитальных вложений в объекты капитальной (муниципальной) собственности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Black"/>
                <a:cs typeface="Arial Black"/>
              </a:rPr>
              <a:t>196,7</a:t>
            </a:r>
            <a:r>
              <a:rPr lang="ru-RU" sz="1400" spc="-15" dirty="0" smtClean="0">
                <a:solidFill>
                  <a:prstClr val="black"/>
                </a:solidFill>
                <a:latin typeface="Arial Black"/>
                <a:cs typeface="Arial Black"/>
              </a:rPr>
              <a:t> </a:t>
            </a:r>
            <a:r>
              <a:rPr lang="ru-RU" sz="1400" spc="-5" dirty="0" err="1">
                <a:solidFill>
                  <a:prstClr val="black"/>
                </a:solidFill>
                <a:latin typeface="Arial Black"/>
                <a:cs typeface="Arial Black"/>
              </a:rPr>
              <a:t>тыс.руб</a:t>
            </a:r>
            <a:r>
              <a:rPr lang="ru-RU" sz="1400" spc="-5" dirty="0">
                <a:solidFill>
                  <a:prstClr val="black"/>
                </a:solidFill>
                <a:latin typeface="Arial Black"/>
                <a:cs typeface="Arial Black"/>
              </a:rPr>
              <a:t>.</a:t>
            </a:r>
            <a:endParaRPr lang="ru-RU" sz="1400" dirty="0">
              <a:solidFill>
                <a:prstClr val="black"/>
              </a:solidFill>
              <a:latin typeface="Arial Black"/>
              <a:cs typeface="Arial Black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50899" y="4871772"/>
            <a:ext cx="784839" cy="3573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1 %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493</Words>
  <Application>Microsoft Office PowerPoint</Application>
  <PresentationFormat>Экран (4:3)</PresentationFormat>
  <Paragraphs>137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 бюджета</vt:lpstr>
      <vt:lpstr>Безвозмездные поступления в  бюджет МО « Увинский   район» в  2 квартале  2020  года</vt:lpstr>
      <vt:lpstr>Структура расходов бюджета МО «Увинский район» в 2 квартале 2020 года</vt:lpstr>
      <vt:lpstr>Анализ расходов бюджета МО «Увинский район» за 2  квартал 2019 и 2020 г  г.</vt:lpstr>
      <vt:lpstr>    Межбюджетные трансферты бюджетам поселений  за 2  квартал 2020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29</cp:revision>
  <dcterms:created xsi:type="dcterms:W3CDTF">2019-05-07T09:47:47Z</dcterms:created>
  <dcterms:modified xsi:type="dcterms:W3CDTF">2020-07-13T09:03:58Z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