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activeX/activeX1.xml" ContentType="application/vnd.ms-office.activeX+xml"/>
  <Override PartName="/ppt/activeX/activeX2.xml" ContentType="application/vnd.ms-office.activeX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8" r:id="rId4"/>
    <p:sldId id="259" r:id="rId5"/>
    <p:sldId id="260" r:id="rId6"/>
  </p:sldIdLst>
  <p:sldSz cx="9144000" cy="6858000" type="screen4x3"/>
  <p:notesSz cx="9928225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587" y="-157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978C9E23-D4B0-11CE-BF2D-00AA003F40D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978C9E23-D4B0-11CE-BF2D-00AA003F40D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10/12/2023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10/12/2023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10/12/2023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10/12/2023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10/12/2023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242426" y="297238"/>
            <a:ext cx="7232791" cy="15875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229055" y="567385"/>
            <a:ext cx="6682740" cy="7575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10515" y="1558036"/>
            <a:ext cx="8522969" cy="40055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10/12/2023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jpg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jpg"/><Relationship Id="rId12" Type="http://schemas.openxmlformats.org/officeDocument/2006/relationships/image" Target="../media/image13.png"/><Relationship Id="rId17" Type="http://schemas.openxmlformats.org/officeDocument/2006/relationships/image" Target="../media/image18.wmf"/><Relationship Id="rId2" Type="http://schemas.openxmlformats.org/officeDocument/2006/relationships/control" Target="../activeX/activeX2.xml"/><Relationship Id="rId16" Type="http://schemas.openxmlformats.org/officeDocument/2006/relationships/image" Target="../media/image17.png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png"/><Relationship Id="rId11" Type="http://schemas.openxmlformats.org/officeDocument/2006/relationships/image" Target="../media/image12.png"/><Relationship Id="rId5" Type="http://schemas.openxmlformats.org/officeDocument/2006/relationships/image" Target="../media/image4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3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3" Type="http://schemas.openxmlformats.org/officeDocument/2006/relationships/image" Target="../media/image4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24.png"/><Relationship Id="rId5" Type="http://schemas.openxmlformats.org/officeDocument/2006/relationships/image" Target="../media/image19.png"/><Relationship Id="rId10" Type="http://schemas.openxmlformats.org/officeDocument/2006/relationships/image" Target="../media/image23.png"/><Relationship Id="rId4" Type="http://schemas.openxmlformats.org/officeDocument/2006/relationships/image" Target="../media/image5.png"/><Relationship Id="rId9" Type="http://schemas.openxmlformats.org/officeDocument/2006/relationships/image" Target="../media/image22.png"/><Relationship Id="rId1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4.png"/><Relationship Id="rId7" Type="http://schemas.openxmlformats.org/officeDocument/2006/relationships/image" Target="../media/image2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10" Type="http://schemas.openxmlformats.org/officeDocument/2006/relationships/image" Target="../media/image6.jpg"/><Relationship Id="rId4" Type="http://schemas.openxmlformats.org/officeDocument/2006/relationships/image" Target="../media/image5.png"/><Relationship Id="rId9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+mj-lt"/>
                <a:cs typeface="Arial"/>
              </a:rPr>
              <a:t>Управление </a:t>
            </a:r>
            <a:r>
              <a:rPr sz="1100" b="1" i="1" spc="-100" dirty="0" err="1">
                <a:latin typeface="+mj-lt"/>
                <a:cs typeface="Arial"/>
              </a:rPr>
              <a:t>финансов</a:t>
            </a:r>
            <a:r>
              <a:rPr sz="1100" b="1" i="1" spc="-100" dirty="0">
                <a:latin typeface="+mj-lt"/>
                <a:cs typeface="Arial"/>
              </a:rPr>
              <a:t> </a:t>
            </a:r>
            <a:r>
              <a:rPr sz="1100" b="1" i="1" spc="-100" dirty="0" err="1" smtClean="0">
                <a:latin typeface="+mj-lt"/>
                <a:cs typeface="Arial"/>
              </a:rPr>
              <a:t>Увинского</a:t>
            </a:r>
            <a:r>
              <a:rPr sz="1100" b="1" i="1" spc="-130" dirty="0" smtClean="0">
                <a:latin typeface="+mj-lt"/>
                <a:cs typeface="Arial"/>
              </a:rPr>
              <a:t> </a:t>
            </a:r>
            <a:r>
              <a:rPr sz="1100" b="1" i="1" spc="-70" dirty="0" err="1" smtClean="0">
                <a:latin typeface="+mj-lt"/>
                <a:cs typeface="Arial"/>
              </a:rPr>
              <a:t>района</a:t>
            </a:r>
            <a:endParaRPr sz="1100" dirty="0">
              <a:latin typeface="+mj-lt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368933" y="1999310"/>
            <a:ext cx="624459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800" spc="-175" dirty="0">
                <a:solidFill>
                  <a:srgbClr val="1F487C"/>
                </a:solidFill>
                <a:latin typeface="+mj-lt"/>
              </a:rPr>
              <a:t>Исполнение</a:t>
            </a:r>
            <a:endParaRPr sz="2800" dirty="0">
              <a:latin typeface="+mj-lt"/>
            </a:endParaRPr>
          </a:p>
          <a:p>
            <a:pPr algn="ctr">
              <a:lnSpc>
                <a:spcPct val="100000"/>
              </a:lnSpc>
            </a:pPr>
            <a:r>
              <a:rPr sz="2800" spc="-170" dirty="0">
                <a:solidFill>
                  <a:srgbClr val="1F487C"/>
                </a:solidFill>
                <a:latin typeface="+mj-lt"/>
              </a:rPr>
              <a:t>бюджета </a:t>
            </a:r>
            <a:r>
              <a:rPr sz="2800" spc="-145" dirty="0">
                <a:solidFill>
                  <a:srgbClr val="1F487C"/>
                </a:solidFill>
                <a:latin typeface="+mj-lt"/>
              </a:rPr>
              <a:t>муниципального</a:t>
            </a:r>
            <a:r>
              <a:rPr sz="2800" spc="-165" dirty="0">
                <a:solidFill>
                  <a:srgbClr val="1F487C"/>
                </a:solidFill>
                <a:latin typeface="+mj-lt"/>
              </a:rPr>
              <a:t> </a:t>
            </a:r>
            <a:r>
              <a:rPr sz="2800" spc="-135" dirty="0">
                <a:solidFill>
                  <a:srgbClr val="1F487C"/>
                </a:solidFill>
                <a:latin typeface="+mj-lt"/>
              </a:rPr>
              <a:t>образования</a:t>
            </a:r>
            <a:endParaRPr sz="2800" dirty="0">
              <a:latin typeface="+mj-l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740914" y="2853054"/>
            <a:ext cx="3491865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95"/>
              </a:spcBef>
            </a:pPr>
            <a:r>
              <a:rPr sz="2800" b="1" spc="-170" dirty="0">
                <a:solidFill>
                  <a:srgbClr val="1F487C"/>
                </a:solidFill>
                <a:latin typeface="+mj-lt"/>
                <a:cs typeface="Trebuchet MS"/>
              </a:rPr>
              <a:t>«Увинский</a:t>
            </a:r>
            <a:r>
              <a:rPr sz="2800" b="1" spc="-200" dirty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sz="2800" b="1" spc="-125" dirty="0">
                <a:solidFill>
                  <a:srgbClr val="1F487C"/>
                </a:solidFill>
                <a:latin typeface="+mj-lt"/>
                <a:cs typeface="Trebuchet MS"/>
              </a:rPr>
              <a:t>район»</a:t>
            </a:r>
            <a:endParaRPr sz="2800" dirty="0">
              <a:latin typeface="+mj-lt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sz="2800" b="1" spc="-140" dirty="0" err="1">
                <a:solidFill>
                  <a:srgbClr val="1F487C"/>
                </a:solidFill>
                <a:latin typeface="+mj-lt"/>
                <a:cs typeface="Trebuchet MS"/>
              </a:rPr>
              <a:t>за</a:t>
            </a:r>
            <a:r>
              <a:rPr sz="2800" b="1" spc="-140" dirty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lang="ru-RU" sz="2800" b="1" spc="-225" dirty="0">
                <a:solidFill>
                  <a:srgbClr val="1F487C"/>
                </a:solidFill>
                <a:latin typeface="+mj-lt"/>
                <a:cs typeface="Trebuchet MS"/>
              </a:rPr>
              <a:t>3</a:t>
            </a:r>
            <a:r>
              <a:rPr lang="ru-RU" sz="2800" b="1" spc="-225" dirty="0" smtClean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sz="2800" b="1" spc="-225" dirty="0" smtClean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sz="2800" b="1" spc="-165" dirty="0" err="1">
                <a:solidFill>
                  <a:srgbClr val="1F487C"/>
                </a:solidFill>
                <a:latin typeface="+mj-lt"/>
                <a:cs typeface="Trebuchet MS"/>
              </a:rPr>
              <a:t>квартал</a:t>
            </a:r>
            <a:r>
              <a:rPr sz="2800" b="1" spc="-165" dirty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sz="2800" b="1" spc="-225" dirty="0" smtClean="0">
                <a:solidFill>
                  <a:srgbClr val="1F487C"/>
                </a:solidFill>
                <a:latin typeface="+mj-lt"/>
                <a:cs typeface="Trebuchet MS"/>
              </a:rPr>
              <a:t>20</a:t>
            </a:r>
            <a:r>
              <a:rPr lang="ru-RU" sz="2800" b="1" spc="-225" dirty="0" smtClean="0">
                <a:solidFill>
                  <a:srgbClr val="1F487C"/>
                </a:solidFill>
                <a:latin typeface="+mj-lt"/>
                <a:cs typeface="Trebuchet MS"/>
              </a:rPr>
              <a:t>23 </a:t>
            </a:r>
            <a:r>
              <a:rPr sz="2800" b="1" spc="-185" dirty="0" err="1" smtClean="0">
                <a:solidFill>
                  <a:srgbClr val="1F487C"/>
                </a:solidFill>
                <a:latin typeface="+mj-lt"/>
                <a:cs typeface="Trebuchet MS"/>
              </a:rPr>
              <a:t>года</a:t>
            </a:r>
            <a:endParaRPr sz="2800" dirty="0">
              <a:latin typeface="+mj-lt"/>
              <a:cs typeface="Trebuchet MS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37" name="SapphireHiddenControl" r:id="rId2" imgW="6095880" imgH="4067280"/>
        </mc:Choice>
        <mc:Fallback>
          <p:control name="SapphireHiddenControl" r:id="rId2" imgW="6095880" imgH="4067280">
            <p:pic>
              <p:nvPicPr>
                <p:cNvPr id="0" name="SapphireHiddenControl" hidden="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6096000" cy="406717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100" b="1" i="1" spc="-90" dirty="0">
                <a:solidFill>
                  <a:prstClr val="black"/>
                </a:solidFill>
                <a:cs typeface="Arial"/>
              </a:rPr>
              <a:t>Управление </a:t>
            </a:r>
            <a:r>
              <a:rPr sz="1100" b="1" i="1" spc="-100" dirty="0" err="1">
                <a:solidFill>
                  <a:prstClr val="black"/>
                </a:solidFill>
                <a:cs typeface="Arial"/>
              </a:rPr>
              <a:t>финансов</a:t>
            </a:r>
            <a:r>
              <a:rPr sz="1100" b="1" i="1" spc="-100" dirty="0">
                <a:solidFill>
                  <a:prstClr val="black"/>
                </a:solidFill>
                <a:cs typeface="Arial"/>
              </a:rPr>
              <a:t> </a:t>
            </a:r>
            <a:r>
              <a:rPr sz="1100" b="1" i="1" spc="-100" dirty="0" err="1" smtClean="0">
                <a:solidFill>
                  <a:prstClr val="black"/>
                </a:solidFill>
                <a:cs typeface="Arial"/>
              </a:rPr>
              <a:t>Увинского</a:t>
            </a:r>
            <a:r>
              <a:rPr sz="1100" b="1" i="1" spc="-130" dirty="0" smtClean="0">
                <a:solidFill>
                  <a:prstClr val="black"/>
                </a:solidFill>
                <a:cs typeface="Arial"/>
              </a:rPr>
              <a:t> </a:t>
            </a:r>
            <a:r>
              <a:rPr sz="1100" b="1" i="1" spc="-70" dirty="0" err="1" smtClean="0">
                <a:solidFill>
                  <a:prstClr val="black"/>
                </a:solidFill>
                <a:cs typeface="Arial"/>
              </a:rPr>
              <a:t>района</a:t>
            </a:r>
            <a:endParaRPr sz="1100" dirty="0">
              <a:solidFill>
                <a:prstClr val="black"/>
              </a:solidFill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" name="object 8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" name="object 6"/>
          <p:cNvSpPr/>
          <p:nvPr/>
        </p:nvSpPr>
        <p:spPr>
          <a:xfrm>
            <a:off x="661822" y="1113361"/>
            <a:ext cx="3061716" cy="391667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7"/>
          <p:cNvSpPr/>
          <p:nvPr/>
        </p:nvSpPr>
        <p:spPr>
          <a:xfrm>
            <a:off x="960119" y="2791967"/>
            <a:ext cx="664463" cy="33832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8"/>
          <p:cNvSpPr txBox="1"/>
          <p:nvPr/>
        </p:nvSpPr>
        <p:spPr>
          <a:xfrm>
            <a:off x="996492" y="2798445"/>
            <a:ext cx="84322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0" dirty="0" smtClean="0">
                <a:latin typeface="Trebuchet MS"/>
                <a:cs typeface="Trebuchet MS"/>
              </a:rPr>
              <a:t>65,6 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3" name="object 9"/>
          <p:cNvSpPr/>
          <p:nvPr/>
        </p:nvSpPr>
        <p:spPr>
          <a:xfrm>
            <a:off x="2699004" y="2430779"/>
            <a:ext cx="664464" cy="33680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0"/>
          <p:cNvSpPr txBox="1"/>
          <p:nvPr/>
        </p:nvSpPr>
        <p:spPr>
          <a:xfrm>
            <a:off x="2734435" y="2436621"/>
            <a:ext cx="757429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0" dirty="0" smtClean="0">
                <a:latin typeface="Trebuchet MS"/>
                <a:cs typeface="Trebuchet MS"/>
              </a:rPr>
              <a:t>34,4 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5" name="object 12"/>
          <p:cNvSpPr/>
          <p:nvPr/>
        </p:nvSpPr>
        <p:spPr>
          <a:xfrm>
            <a:off x="6007608" y="1137411"/>
            <a:ext cx="2304161" cy="69418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600"/>
          </a:p>
        </p:txBody>
      </p:sp>
      <p:sp>
        <p:nvSpPr>
          <p:cNvPr id="16" name="object 13"/>
          <p:cNvSpPr/>
          <p:nvPr/>
        </p:nvSpPr>
        <p:spPr>
          <a:xfrm>
            <a:off x="6007608" y="1136903"/>
            <a:ext cx="2304415" cy="694690"/>
          </a:xfrm>
          <a:custGeom>
            <a:avLst/>
            <a:gdLst/>
            <a:ahLst/>
            <a:cxnLst/>
            <a:rect l="l" t="t" r="r" b="b"/>
            <a:pathLst>
              <a:path w="2304415" h="694689">
                <a:moveTo>
                  <a:pt x="0" y="115697"/>
                </a:moveTo>
                <a:lnTo>
                  <a:pt x="9094" y="70669"/>
                </a:lnTo>
                <a:lnTo>
                  <a:pt x="33893" y="33893"/>
                </a:lnTo>
                <a:lnTo>
                  <a:pt x="70669" y="9094"/>
                </a:lnTo>
                <a:lnTo>
                  <a:pt x="115696" y="0"/>
                </a:lnTo>
                <a:lnTo>
                  <a:pt x="2188591" y="0"/>
                </a:lnTo>
                <a:lnTo>
                  <a:pt x="2233598" y="9094"/>
                </a:lnTo>
                <a:lnTo>
                  <a:pt x="2270331" y="33893"/>
                </a:lnTo>
                <a:lnTo>
                  <a:pt x="2295086" y="70669"/>
                </a:lnTo>
                <a:lnTo>
                  <a:pt x="2304161" y="115697"/>
                </a:lnTo>
                <a:lnTo>
                  <a:pt x="2304161" y="578485"/>
                </a:lnTo>
                <a:lnTo>
                  <a:pt x="2295086" y="623512"/>
                </a:lnTo>
                <a:lnTo>
                  <a:pt x="2270331" y="660288"/>
                </a:lnTo>
                <a:lnTo>
                  <a:pt x="2233598" y="685087"/>
                </a:lnTo>
                <a:lnTo>
                  <a:pt x="2188591" y="694182"/>
                </a:lnTo>
                <a:lnTo>
                  <a:pt x="115696" y="694182"/>
                </a:lnTo>
                <a:lnTo>
                  <a:pt x="70669" y="685087"/>
                </a:lnTo>
                <a:lnTo>
                  <a:pt x="33893" y="660288"/>
                </a:lnTo>
                <a:lnTo>
                  <a:pt x="9094" y="623512"/>
                </a:lnTo>
                <a:lnTo>
                  <a:pt x="0" y="578485"/>
                </a:lnTo>
                <a:lnTo>
                  <a:pt x="0" y="115697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4"/>
          <p:cNvSpPr txBox="1"/>
          <p:nvPr/>
        </p:nvSpPr>
        <p:spPr>
          <a:xfrm>
            <a:off x="6524549" y="1262326"/>
            <a:ext cx="1579372" cy="4135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31750" algn="ctr">
              <a:lnSpc>
                <a:spcPct val="100000"/>
              </a:lnSpc>
              <a:spcBef>
                <a:spcPts val="105"/>
              </a:spcBef>
            </a:pPr>
            <a:r>
              <a:rPr lang="ru-RU" sz="1200" b="1" spc="-105" dirty="0" smtClean="0">
                <a:latin typeface="Trebuchet MS"/>
                <a:cs typeface="Trebuchet MS"/>
              </a:rPr>
              <a:t>Налог </a:t>
            </a:r>
            <a:r>
              <a:rPr sz="1200" b="1" spc="-105" dirty="0" err="1" smtClean="0">
                <a:latin typeface="Trebuchet MS"/>
                <a:cs typeface="Trebuchet MS"/>
              </a:rPr>
              <a:t>физических</a:t>
            </a:r>
            <a:r>
              <a:rPr sz="1200" b="1" spc="-105" dirty="0" smtClean="0">
                <a:latin typeface="Trebuchet MS"/>
                <a:cs typeface="Trebuchet MS"/>
              </a:rPr>
              <a:t> </a:t>
            </a:r>
            <a:r>
              <a:rPr sz="1200" b="1" spc="-75" dirty="0" err="1">
                <a:latin typeface="Trebuchet MS"/>
                <a:cs typeface="Trebuchet MS"/>
              </a:rPr>
              <a:t>лиц</a:t>
            </a:r>
            <a:r>
              <a:rPr sz="1200" b="1" spc="-75" dirty="0">
                <a:latin typeface="Trebuchet MS"/>
                <a:cs typeface="Trebuchet MS"/>
              </a:rPr>
              <a:t>  </a:t>
            </a:r>
            <a:r>
              <a:rPr lang="ru-RU" sz="1200" b="1" spc="-75" dirty="0" smtClean="0">
                <a:latin typeface="Trebuchet MS"/>
                <a:cs typeface="Trebuchet MS"/>
              </a:rPr>
              <a:t> </a:t>
            </a:r>
            <a:r>
              <a:rPr lang="en-US" sz="1200" b="1" spc="-75" dirty="0" smtClean="0">
                <a:latin typeface="Trebuchet MS"/>
                <a:cs typeface="Trebuchet MS"/>
              </a:rPr>
              <a:t>        </a:t>
            </a:r>
            <a:r>
              <a:rPr lang="ru-RU" sz="12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362 753,7 </a:t>
            </a:r>
            <a:r>
              <a:rPr sz="12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heavy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6025130" y="1867027"/>
            <a:ext cx="2286640" cy="56375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6048992" y="2961130"/>
            <a:ext cx="2273954" cy="604372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6048737" y="2943356"/>
            <a:ext cx="2252627" cy="600925"/>
          </a:xfrm>
          <a:custGeom>
            <a:avLst/>
            <a:gdLst/>
            <a:ahLst/>
            <a:cxnLst/>
            <a:rect l="l" t="t" r="r" b="b"/>
            <a:pathLst>
              <a:path w="2304415" h="673735">
                <a:moveTo>
                  <a:pt x="0" y="112268"/>
                </a:moveTo>
                <a:lnTo>
                  <a:pt x="8826" y="68579"/>
                </a:lnTo>
                <a:lnTo>
                  <a:pt x="32892" y="32892"/>
                </a:lnTo>
                <a:lnTo>
                  <a:pt x="68579" y="8826"/>
                </a:lnTo>
                <a:lnTo>
                  <a:pt x="112267" y="0"/>
                </a:lnTo>
                <a:lnTo>
                  <a:pt x="2191892" y="0"/>
                </a:lnTo>
                <a:lnTo>
                  <a:pt x="2235634" y="8826"/>
                </a:lnTo>
                <a:lnTo>
                  <a:pt x="2271315" y="32892"/>
                </a:lnTo>
                <a:lnTo>
                  <a:pt x="2295352" y="68579"/>
                </a:lnTo>
                <a:lnTo>
                  <a:pt x="2304161" y="112268"/>
                </a:lnTo>
                <a:lnTo>
                  <a:pt x="2304161" y="561466"/>
                </a:lnTo>
                <a:lnTo>
                  <a:pt x="2295352" y="605155"/>
                </a:lnTo>
                <a:lnTo>
                  <a:pt x="2271315" y="640842"/>
                </a:lnTo>
                <a:lnTo>
                  <a:pt x="2235634" y="664908"/>
                </a:lnTo>
                <a:lnTo>
                  <a:pt x="2191892" y="673735"/>
                </a:lnTo>
                <a:lnTo>
                  <a:pt x="112267" y="673735"/>
                </a:lnTo>
                <a:lnTo>
                  <a:pt x="68579" y="664908"/>
                </a:lnTo>
                <a:lnTo>
                  <a:pt x="32892" y="640842"/>
                </a:lnTo>
                <a:lnTo>
                  <a:pt x="8826" y="605155"/>
                </a:lnTo>
                <a:lnTo>
                  <a:pt x="0" y="561466"/>
                </a:lnTo>
                <a:lnTo>
                  <a:pt x="0" y="112268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6014149" y="5746975"/>
            <a:ext cx="2304288" cy="640562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6027714" y="5779946"/>
            <a:ext cx="2284310" cy="607591"/>
          </a:xfrm>
          <a:custGeom>
            <a:avLst/>
            <a:gdLst/>
            <a:ahLst/>
            <a:cxnLst/>
            <a:rect l="l" t="t" r="r" b="b"/>
            <a:pathLst>
              <a:path w="2304415" h="640714">
                <a:moveTo>
                  <a:pt x="0" y="106756"/>
                </a:moveTo>
                <a:lnTo>
                  <a:pt x="8401" y="65199"/>
                </a:lnTo>
                <a:lnTo>
                  <a:pt x="31305" y="31265"/>
                </a:lnTo>
                <a:lnTo>
                  <a:pt x="65258" y="8388"/>
                </a:lnTo>
                <a:lnTo>
                  <a:pt x="106806" y="0"/>
                </a:lnTo>
                <a:lnTo>
                  <a:pt x="2197608" y="0"/>
                </a:lnTo>
                <a:lnTo>
                  <a:pt x="2239137" y="8388"/>
                </a:lnTo>
                <a:lnTo>
                  <a:pt x="2273045" y="31265"/>
                </a:lnTo>
                <a:lnTo>
                  <a:pt x="2295905" y="65199"/>
                </a:lnTo>
                <a:lnTo>
                  <a:pt x="2304288" y="106756"/>
                </a:lnTo>
                <a:lnTo>
                  <a:pt x="2304288" y="533806"/>
                </a:lnTo>
                <a:lnTo>
                  <a:pt x="2295906" y="575363"/>
                </a:lnTo>
                <a:lnTo>
                  <a:pt x="2273046" y="609296"/>
                </a:lnTo>
                <a:lnTo>
                  <a:pt x="2239137" y="632174"/>
                </a:lnTo>
                <a:lnTo>
                  <a:pt x="2197608" y="640562"/>
                </a:lnTo>
                <a:lnTo>
                  <a:pt x="106806" y="640562"/>
                </a:lnTo>
                <a:lnTo>
                  <a:pt x="65258" y="632174"/>
                </a:lnTo>
                <a:lnTo>
                  <a:pt x="31305" y="609296"/>
                </a:lnTo>
                <a:lnTo>
                  <a:pt x="8401" y="575363"/>
                </a:lnTo>
                <a:lnTo>
                  <a:pt x="0" y="533806"/>
                </a:lnTo>
                <a:lnTo>
                  <a:pt x="0" y="106756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6031223" y="5800797"/>
            <a:ext cx="2054225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0"/>
              </a:spcBef>
            </a:pPr>
            <a:r>
              <a:rPr sz="1200" b="1" spc="-85" dirty="0">
                <a:latin typeface="Trebuchet MS"/>
                <a:cs typeface="Trebuchet MS"/>
              </a:rPr>
              <a:t>Доходы </a:t>
            </a:r>
            <a:r>
              <a:rPr sz="1200" b="1" spc="-90" dirty="0">
                <a:latin typeface="Trebuchet MS"/>
                <a:cs typeface="Trebuchet MS"/>
              </a:rPr>
              <a:t>от</a:t>
            </a:r>
            <a:r>
              <a:rPr sz="1200" b="1" spc="-204" dirty="0">
                <a:latin typeface="Trebuchet MS"/>
                <a:cs typeface="Trebuchet MS"/>
              </a:rPr>
              <a:t> </a:t>
            </a:r>
            <a:r>
              <a:rPr sz="1200" b="1" spc="-80" dirty="0">
                <a:latin typeface="Trebuchet MS"/>
                <a:cs typeface="Trebuchet MS"/>
              </a:rPr>
              <a:t>использования  </a:t>
            </a:r>
            <a:r>
              <a:rPr sz="1200" b="1" spc="-85" dirty="0">
                <a:latin typeface="Trebuchet MS"/>
                <a:cs typeface="Trebuchet MS"/>
              </a:rPr>
              <a:t>имущества</a:t>
            </a:r>
            <a:endParaRPr sz="1200" dirty="0">
              <a:latin typeface="Trebuchet MS"/>
              <a:cs typeface="Trebuchet MS"/>
            </a:endParaRPr>
          </a:p>
          <a:p>
            <a:pPr marL="1905" algn="ctr">
              <a:lnSpc>
                <a:spcPct val="100000"/>
              </a:lnSpc>
            </a:pPr>
            <a:r>
              <a:rPr lang="ru-RU" sz="12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14 376,8</a:t>
            </a:r>
            <a:r>
              <a:rPr lang="ru-RU" sz="12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2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200" u="sng" dirty="0">
              <a:latin typeface="Trebuchet MS"/>
              <a:cs typeface="Trebuchet MS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6060471" y="3581400"/>
            <a:ext cx="2271229" cy="675205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6031224" y="3581400"/>
            <a:ext cx="2300478" cy="685800"/>
          </a:xfrm>
          <a:custGeom>
            <a:avLst/>
            <a:gdLst/>
            <a:ahLst/>
            <a:cxnLst/>
            <a:rect l="l" t="t" r="r" b="b"/>
            <a:pathLst>
              <a:path w="2304415" h="702310">
                <a:moveTo>
                  <a:pt x="0" y="116966"/>
                </a:moveTo>
                <a:lnTo>
                  <a:pt x="9203" y="71419"/>
                </a:lnTo>
                <a:lnTo>
                  <a:pt x="34289" y="34242"/>
                </a:lnTo>
                <a:lnTo>
                  <a:pt x="71473" y="9185"/>
                </a:lnTo>
                <a:lnTo>
                  <a:pt x="116966" y="0"/>
                </a:lnTo>
                <a:lnTo>
                  <a:pt x="2187321" y="0"/>
                </a:lnTo>
                <a:lnTo>
                  <a:pt x="2232868" y="9185"/>
                </a:lnTo>
                <a:lnTo>
                  <a:pt x="2270045" y="34242"/>
                </a:lnTo>
                <a:lnTo>
                  <a:pt x="2295102" y="71419"/>
                </a:lnTo>
                <a:lnTo>
                  <a:pt x="2304288" y="116966"/>
                </a:lnTo>
                <a:lnTo>
                  <a:pt x="2304288" y="584834"/>
                </a:lnTo>
                <a:lnTo>
                  <a:pt x="2295102" y="630382"/>
                </a:lnTo>
                <a:lnTo>
                  <a:pt x="2270045" y="667559"/>
                </a:lnTo>
                <a:lnTo>
                  <a:pt x="2232868" y="692616"/>
                </a:lnTo>
                <a:lnTo>
                  <a:pt x="2187321" y="701801"/>
                </a:lnTo>
                <a:lnTo>
                  <a:pt x="116966" y="701801"/>
                </a:lnTo>
                <a:lnTo>
                  <a:pt x="71473" y="692616"/>
                </a:lnTo>
                <a:lnTo>
                  <a:pt x="34289" y="667559"/>
                </a:lnTo>
                <a:lnTo>
                  <a:pt x="9203" y="630382"/>
                </a:lnTo>
                <a:lnTo>
                  <a:pt x="0" y="584834"/>
                </a:lnTo>
                <a:lnTo>
                  <a:pt x="0" y="116966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6060471" y="4267200"/>
            <a:ext cx="2251298" cy="856809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6060471" y="4267200"/>
            <a:ext cx="2268819" cy="856809"/>
          </a:xfrm>
          <a:custGeom>
            <a:avLst/>
            <a:gdLst/>
            <a:ahLst/>
            <a:cxnLst/>
            <a:rect l="l" t="t" r="r" b="b"/>
            <a:pathLst>
              <a:path w="2304415" h="913764">
                <a:moveTo>
                  <a:pt x="0" y="152272"/>
                </a:moveTo>
                <a:lnTo>
                  <a:pt x="7752" y="104152"/>
                </a:lnTo>
                <a:lnTo>
                  <a:pt x="29342" y="62352"/>
                </a:lnTo>
                <a:lnTo>
                  <a:pt x="62270" y="29386"/>
                </a:lnTo>
                <a:lnTo>
                  <a:pt x="104038" y="7765"/>
                </a:lnTo>
                <a:lnTo>
                  <a:pt x="152145" y="0"/>
                </a:lnTo>
                <a:lnTo>
                  <a:pt x="2152015" y="0"/>
                </a:lnTo>
                <a:lnTo>
                  <a:pt x="2200122" y="7765"/>
                </a:lnTo>
                <a:lnTo>
                  <a:pt x="2241890" y="29386"/>
                </a:lnTo>
                <a:lnTo>
                  <a:pt x="2274818" y="62352"/>
                </a:lnTo>
                <a:lnTo>
                  <a:pt x="2296408" y="104152"/>
                </a:lnTo>
                <a:lnTo>
                  <a:pt x="2304161" y="152272"/>
                </a:lnTo>
                <a:lnTo>
                  <a:pt x="2304161" y="761110"/>
                </a:lnTo>
                <a:lnTo>
                  <a:pt x="2296408" y="809231"/>
                </a:lnTo>
                <a:lnTo>
                  <a:pt x="2274818" y="851031"/>
                </a:lnTo>
                <a:lnTo>
                  <a:pt x="2241890" y="883997"/>
                </a:lnTo>
                <a:lnTo>
                  <a:pt x="2200122" y="905618"/>
                </a:lnTo>
                <a:lnTo>
                  <a:pt x="2152015" y="913383"/>
                </a:lnTo>
                <a:lnTo>
                  <a:pt x="152145" y="913383"/>
                </a:lnTo>
                <a:lnTo>
                  <a:pt x="104038" y="905618"/>
                </a:lnTo>
                <a:lnTo>
                  <a:pt x="62270" y="883997"/>
                </a:lnTo>
                <a:lnTo>
                  <a:pt x="29342" y="851031"/>
                </a:lnTo>
                <a:lnTo>
                  <a:pt x="7752" y="809231"/>
                </a:lnTo>
                <a:lnTo>
                  <a:pt x="0" y="761110"/>
                </a:lnTo>
                <a:lnTo>
                  <a:pt x="0" y="152272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40"/>
          <p:cNvSpPr txBox="1"/>
          <p:nvPr/>
        </p:nvSpPr>
        <p:spPr>
          <a:xfrm>
            <a:off x="661822" y="1377823"/>
            <a:ext cx="143129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55575" marR="5080" indent="-143510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solidFill>
                  <a:srgbClr val="006FC0"/>
                </a:solidFill>
                <a:latin typeface="+mj-lt"/>
                <a:cs typeface="Trebuchet MS"/>
              </a:rPr>
              <a:t>Без</a:t>
            </a:r>
            <a:r>
              <a:rPr sz="1600" b="1" spc="-90" dirty="0">
                <a:solidFill>
                  <a:srgbClr val="006FC0"/>
                </a:solidFill>
                <a:latin typeface="+mj-lt"/>
                <a:cs typeface="Trebuchet MS"/>
              </a:rPr>
              <a:t>в</a:t>
            </a:r>
            <a:r>
              <a:rPr sz="1600" b="1" spc="-55" dirty="0">
                <a:solidFill>
                  <a:srgbClr val="006FC0"/>
                </a:solidFill>
                <a:latin typeface="+mj-lt"/>
                <a:cs typeface="Trebuchet MS"/>
              </a:rPr>
              <a:t>о</a:t>
            </a:r>
            <a:r>
              <a:rPr sz="1600" b="1" spc="-80" dirty="0">
                <a:solidFill>
                  <a:srgbClr val="006FC0"/>
                </a:solidFill>
                <a:latin typeface="+mj-lt"/>
                <a:cs typeface="Trebuchet MS"/>
              </a:rPr>
              <a:t>зм</a:t>
            </a:r>
            <a:r>
              <a:rPr sz="1600" b="1" spc="-70" dirty="0">
                <a:solidFill>
                  <a:srgbClr val="006FC0"/>
                </a:solidFill>
                <a:latin typeface="+mj-lt"/>
                <a:cs typeface="Trebuchet MS"/>
              </a:rPr>
              <a:t>е</a:t>
            </a:r>
            <a:r>
              <a:rPr sz="1600" b="1" spc="-105" dirty="0">
                <a:solidFill>
                  <a:srgbClr val="006FC0"/>
                </a:solidFill>
                <a:latin typeface="+mj-lt"/>
                <a:cs typeface="Trebuchet MS"/>
              </a:rPr>
              <a:t>з</a:t>
            </a:r>
            <a:r>
              <a:rPr sz="1600" b="1" spc="-80" dirty="0">
                <a:solidFill>
                  <a:srgbClr val="006FC0"/>
                </a:solidFill>
                <a:latin typeface="+mj-lt"/>
                <a:cs typeface="Trebuchet MS"/>
              </a:rPr>
              <a:t>дн</a:t>
            </a:r>
            <a:r>
              <a:rPr sz="1600" b="1" spc="-70" dirty="0">
                <a:solidFill>
                  <a:srgbClr val="006FC0"/>
                </a:solidFill>
                <a:latin typeface="+mj-lt"/>
                <a:cs typeface="Trebuchet MS"/>
              </a:rPr>
              <a:t>ые  </a:t>
            </a:r>
            <a:r>
              <a:rPr sz="1600" b="1" spc="-105" dirty="0">
                <a:solidFill>
                  <a:srgbClr val="006FC0"/>
                </a:solidFill>
                <a:latin typeface="+mj-lt"/>
                <a:cs typeface="Trebuchet MS"/>
              </a:rPr>
              <a:t>поступления</a:t>
            </a:r>
            <a:endParaRPr sz="1600" dirty="0">
              <a:latin typeface="+mj-lt"/>
              <a:cs typeface="Trebuchet MS"/>
            </a:endParaRPr>
          </a:p>
        </p:txBody>
      </p:sp>
      <p:sp>
        <p:nvSpPr>
          <p:cNvPr id="29" name="object 41"/>
          <p:cNvSpPr txBox="1"/>
          <p:nvPr/>
        </p:nvSpPr>
        <p:spPr>
          <a:xfrm>
            <a:off x="591718" y="1865502"/>
            <a:ext cx="157099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1600" b="1" u="heavy" spc="-135" dirty="0" smtClean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981 863 </a:t>
            </a:r>
            <a:r>
              <a:rPr sz="1600" b="1" u="heavy" spc="-135" dirty="0" err="1" smtClean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1600" b="1" u="heavy" spc="-135" dirty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.</a:t>
            </a:r>
            <a:endParaRPr sz="1600" dirty="0">
              <a:latin typeface="+mj-lt"/>
              <a:cs typeface="Trebuchet MS"/>
            </a:endParaRPr>
          </a:p>
        </p:txBody>
      </p:sp>
      <p:sp>
        <p:nvSpPr>
          <p:cNvPr id="30" name="object 42"/>
          <p:cNvSpPr txBox="1"/>
          <p:nvPr/>
        </p:nvSpPr>
        <p:spPr>
          <a:xfrm>
            <a:off x="2278760" y="3675379"/>
            <a:ext cx="191579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381000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Налоговые </a:t>
            </a:r>
            <a:r>
              <a:rPr sz="1600" b="1" spc="-75" dirty="0">
                <a:solidFill>
                  <a:srgbClr val="C0504D"/>
                </a:solidFill>
                <a:latin typeface="+mj-lt"/>
                <a:cs typeface="Trebuchet MS"/>
              </a:rPr>
              <a:t>и 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неналоговые</a:t>
            </a:r>
            <a:r>
              <a:rPr sz="1600" b="1" spc="-210" dirty="0">
                <a:solidFill>
                  <a:srgbClr val="C0504D"/>
                </a:solidFill>
                <a:latin typeface="+mj-lt"/>
                <a:cs typeface="Trebuchet MS"/>
              </a:rPr>
              <a:t>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доходы</a:t>
            </a:r>
            <a:endParaRPr sz="1600" dirty="0">
              <a:latin typeface="+mj-lt"/>
              <a:cs typeface="Trebuchet MS"/>
            </a:endParaRPr>
          </a:p>
          <a:p>
            <a:pPr marL="158750">
              <a:lnSpc>
                <a:spcPct val="100000"/>
              </a:lnSpc>
            </a:pPr>
            <a:r>
              <a:rPr lang="ru-RU" sz="1600" b="1" u="heavy" spc="-12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515 626,8 </a:t>
            </a:r>
            <a:r>
              <a:rPr sz="1600" b="1" u="heavy" spc="-125" dirty="0" err="1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1600" b="1" u="heavy" spc="-125" dirty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.</a:t>
            </a:r>
            <a:endParaRPr sz="1600" dirty="0">
              <a:latin typeface="+mj-lt"/>
              <a:cs typeface="Trebuchet MS"/>
            </a:endParaRPr>
          </a:p>
        </p:txBody>
      </p:sp>
      <p:sp>
        <p:nvSpPr>
          <p:cNvPr id="31" name="object 43"/>
          <p:cNvSpPr/>
          <p:nvPr/>
        </p:nvSpPr>
        <p:spPr>
          <a:xfrm>
            <a:off x="813870" y="3678301"/>
            <a:ext cx="2051685" cy="1584325"/>
          </a:xfrm>
          <a:custGeom>
            <a:avLst/>
            <a:gdLst/>
            <a:ahLst/>
            <a:cxnLst/>
            <a:rect l="l" t="t" r="r" b="b"/>
            <a:pathLst>
              <a:path w="2051685" h="1584325">
                <a:moveTo>
                  <a:pt x="2051122" y="1457325"/>
                </a:moveTo>
                <a:lnTo>
                  <a:pt x="2007514" y="1512222"/>
                </a:lnTo>
                <a:lnTo>
                  <a:pt x="1968286" y="1554368"/>
                </a:lnTo>
                <a:lnTo>
                  <a:pt x="1937679" y="1579679"/>
                </a:lnTo>
                <a:lnTo>
                  <a:pt x="1919931" y="1584071"/>
                </a:lnTo>
                <a:lnTo>
                  <a:pt x="984576" y="891159"/>
                </a:lnTo>
                <a:lnTo>
                  <a:pt x="966754" y="895552"/>
                </a:lnTo>
                <a:lnTo>
                  <a:pt x="936110" y="920876"/>
                </a:lnTo>
                <a:lnTo>
                  <a:pt x="896869" y="963060"/>
                </a:lnTo>
                <a:lnTo>
                  <a:pt x="853258" y="1018032"/>
                </a:lnTo>
                <a:lnTo>
                  <a:pt x="893079" y="960270"/>
                </a:lnTo>
                <a:lnTo>
                  <a:pt x="921981" y="910463"/>
                </a:lnTo>
                <a:lnTo>
                  <a:pt x="937286" y="873799"/>
                </a:lnTo>
                <a:lnTo>
                  <a:pt x="936316" y="855472"/>
                </a:lnTo>
                <a:lnTo>
                  <a:pt x="961" y="162560"/>
                </a:lnTo>
                <a:lnTo>
                  <a:pt x="0" y="144214"/>
                </a:lnTo>
                <a:lnTo>
                  <a:pt x="15299" y="107521"/>
                </a:lnTo>
                <a:lnTo>
                  <a:pt x="44192" y="57707"/>
                </a:lnTo>
                <a:lnTo>
                  <a:pt x="84006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44"/>
          <p:cNvSpPr/>
          <p:nvPr/>
        </p:nvSpPr>
        <p:spPr>
          <a:xfrm>
            <a:off x="3131820" y="3333241"/>
            <a:ext cx="1275080" cy="2861310"/>
          </a:xfrm>
          <a:custGeom>
            <a:avLst/>
            <a:gdLst/>
            <a:ahLst/>
            <a:cxnLst/>
            <a:rect l="l" t="t" r="r" b="b"/>
            <a:pathLst>
              <a:path w="1275079" h="2861310">
                <a:moveTo>
                  <a:pt x="0" y="0"/>
                </a:moveTo>
                <a:lnTo>
                  <a:pt x="1274826" y="2860979"/>
                </a:lnTo>
              </a:path>
            </a:pathLst>
          </a:custGeom>
          <a:ln w="9525">
            <a:solidFill>
              <a:srgbClr val="497DBA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45"/>
          <p:cNvSpPr/>
          <p:nvPr/>
        </p:nvSpPr>
        <p:spPr>
          <a:xfrm>
            <a:off x="3354232" y="1604768"/>
            <a:ext cx="864235" cy="1060450"/>
          </a:xfrm>
          <a:custGeom>
            <a:avLst/>
            <a:gdLst/>
            <a:ahLst/>
            <a:cxnLst/>
            <a:rect l="l" t="t" r="r" b="b"/>
            <a:pathLst>
              <a:path w="864235" h="1060450">
                <a:moveTo>
                  <a:pt x="0" y="1060069"/>
                </a:moveTo>
                <a:lnTo>
                  <a:pt x="864108" y="0"/>
                </a:lnTo>
              </a:path>
            </a:pathLst>
          </a:custGeom>
          <a:ln w="9525">
            <a:solidFill>
              <a:srgbClr val="497DBA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46"/>
          <p:cNvSpPr txBox="1"/>
          <p:nvPr/>
        </p:nvSpPr>
        <p:spPr>
          <a:xfrm>
            <a:off x="753872" y="5107304"/>
            <a:ext cx="2018664" cy="6412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02565">
              <a:lnSpc>
                <a:spcPct val="100000"/>
              </a:lnSpc>
              <a:spcBef>
                <a:spcPts val="100"/>
              </a:spcBef>
            </a:pPr>
            <a:r>
              <a:rPr sz="2000" b="1" spc="-145" dirty="0">
                <a:latin typeface="+mj-lt"/>
                <a:cs typeface="Trebuchet MS"/>
              </a:rPr>
              <a:t>Всего </a:t>
            </a:r>
            <a:r>
              <a:rPr sz="2000" b="1" spc="-120" dirty="0" err="1">
                <a:latin typeface="+mj-lt"/>
                <a:cs typeface="Trebuchet MS"/>
              </a:rPr>
              <a:t>доходов</a:t>
            </a:r>
            <a:r>
              <a:rPr sz="2000" b="1" spc="-120" dirty="0">
                <a:latin typeface="+mj-lt"/>
                <a:cs typeface="Trebuchet MS"/>
              </a:rPr>
              <a:t>  </a:t>
            </a:r>
            <a:r>
              <a:rPr lang="ru-RU" sz="2000" b="1" spc="-120" dirty="0">
                <a:latin typeface="+mj-lt"/>
                <a:cs typeface="Trebuchet MS"/>
              </a:rPr>
              <a:t> </a:t>
            </a:r>
            <a:r>
              <a:rPr lang="ru-RU" sz="2000" b="1" spc="-120" dirty="0" smtClean="0">
                <a:latin typeface="+mj-lt"/>
                <a:cs typeface="Trebuchet MS"/>
              </a:rPr>
              <a:t>     </a:t>
            </a:r>
            <a:r>
              <a:rPr lang="ru-RU" sz="2000" b="1" u="heavy" spc="-155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1 497 489,8 </a:t>
            </a:r>
            <a:r>
              <a:rPr sz="2000" b="1" u="heavy" spc="-155" dirty="0" err="1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2000" b="1" u="heavy" spc="-155" dirty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.</a:t>
            </a:r>
            <a:endParaRPr sz="2000" dirty="0">
              <a:latin typeface="+mj-lt"/>
              <a:cs typeface="Trebuchet MS"/>
            </a:endParaRPr>
          </a:p>
        </p:txBody>
      </p:sp>
      <p:sp>
        <p:nvSpPr>
          <p:cNvPr id="35" name="object 48"/>
          <p:cNvSpPr txBox="1"/>
          <p:nvPr/>
        </p:nvSpPr>
        <p:spPr>
          <a:xfrm>
            <a:off x="2032397" y="686787"/>
            <a:ext cx="5806440" cy="362920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30"/>
              </a:spcBef>
            </a:pPr>
            <a:r>
              <a:rPr sz="2000" b="1" spc="65" dirty="0">
                <a:latin typeface="+mj-lt"/>
                <a:cs typeface="Trebuchet MS"/>
              </a:rPr>
              <a:t>МО</a:t>
            </a:r>
            <a:r>
              <a:rPr sz="2000" b="1" spc="-450" dirty="0">
                <a:latin typeface="+mj-lt"/>
                <a:cs typeface="Trebuchet MS"/>
              </a:rPr>
              <a:t> </a:t>
            </a:r>
            <a:r>
              <a:rPr sz="2000" b="1" spc="-120" dirty="0">
                <a:latin typeface="+mj-lt"/>
                <a:cs typeface="Trebuchet MS"/>
              </a:rPr>
              <a:t>«Увинский </a:t>
            </a:r>
            <a:r>
              <a:rPr sz="2000" b="1" spc="-85" dirty="0">
                <a:latin typeface="+mj-lt"/>
                <a:cs typeface="Trebuchet MS"/>
              </a:rPr>
              <a:t>район» </a:t>
            </a:r>
            <a:r>
              <a:rPr sz="2000" b="1" spc="-100" dirty="0">
                <a:latin typeface="+mj-lt"/>
                <a:cs typeface="Trebuchet MS"/>
              </a:rPr>
              <a:t>в </a:t>
            </a:r>
            <a:r>
              <a:rPr lang="ru-RU" sz="2000" b="1" spc="-160" dirty="0">
                <a:latin typeface="+mj-lt"/>
                <a:cs typeface="Trebuchet MS"/>
              </a:rPr>
              <a:t>3</a:t>
            </a:r>
            <a:r>
              <a:rPr lang="ru-RU" sz="2000" b="1" spc="-160" dirty="0" smtClean="0">
                <a:latin typeface="+mj-lt"/>
                <a:cs typeface="Trebuchet MS"/>
              </a:rPr>
              <a:t> </a:t>
            </a:r>
            <a:r>
              <a:rPr sz="2000" b="1" spc="-160" dirty="0" smtClean="0">
                <a:latin typeface="+mj-lt"/>
                <a:cs typeface="Trebuchet MS"/>
              </a:rPr>
              <a:t> </a:t>
            </a:r>
            <a:r>
              <a:rPr sz="2000" b="1" spc="-120" dirty="0" err="1">
                <a:latin typeface="+mj-lt"/>
                <a:cs typeface="Trebuchet MS"/>
              </a:rPr>
              <a:t>квартале</a:t>
            </a:r>
            <a:r>
              <a:rPr sz="2000" b="1" spc="-120" dirty="0">
                <a:latin typeface="+mj-lt"/>
                <a:cs typeface="Trebuchet MS"/>
              </a:rPr>
              <a:t> </a:t>
            </a:r>
            <a:r>
              <a:rPr sz="2000" b="1" spc="-160" dirty="0" smtClean="0">
                <a:latin typeface="+mj-lt"/>
                <a:cs typeface="Trebuchet MS"/>
              </a:rPr>
              <a:t>20</a:t>
            </a:r>
            <a:r>
              <a:rPr lang="ru-RU" sz="2000" b="1" spc="-160" dirty="0" smtClean="0">
                <a:latin typeface="+mj-lt"/>
                <a:cs typeface="Trebuchet MS"/>
              </a:rPr>
              <a:t>23 </a:t>
            </a:r>
            <a:r>
              <a:rPr sz="2000" b="1" spc="-130" dirty="0" err="1" smtClean="0">
                <a:latin typeface="+mj-lt"/>
                <a:cs typeface="Trebuchet MS"/>
              </a:rPr>
              <a:t>года</a:t>
            </a:r>
            <a:endParaRPr sz="2000" dirty="0">
              <a:latin typeface="+mj-lt"/>
              <a:cs typeface="Trebuchet MS"/>
            </a:endParaRPr>
          </a:p>
        </p:txBody>
      </p:sp>
      <p:sp>
        <p:nvSpPr>
          <p:cNvPr id="36" name="object 50"/>
          <p:cNvSpPr/>
          <p:nvPr/>
        </p:nvSpPr>
        <p:spPr>
          <a:xfrm>
            <a:off x="6048992" y="5107304"/>
            <a:ext cx="2233900" cy="635635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51"/>
          <p:cNvSpPr/>
          <p:nvPr/>
        </p:nvSpPr>
        <p:spPr>
          <a:xfrm>
            <a:off x="6031222" y="5124008"/>
            <a:ext cx="2270143" cy="618931"/>
          </a:xfrm>
          <a:custGeom>
            <a:avLst/>
            <a:gdLst/>
            <a:ahLst/>
            <a:cxnLst/>
            <a:rect l="l" t="t" r="r" b="b"/>
            <a:pathLst>
              <a:path w="2304415" h="673100">
                <a:moveTo>
                  <a:pt x="0" y="112141"/>
                </a:moveTo>
                <a:lnTo>
                  <a:pt x="8824" y="68472"/>
                </a:lnTo>
                <a:lnTo>
                  <a:pt x="32877" y="32829"/>
                </a:lnTo>
                <a:lnTo>
                  <a:pt x="68526" y="8806"/>
                </a:lnTo>
                <a:lnTo>
                  <a:pt x="112140" y="0"/>
                </a:lnTo>
                <a:lnTo>
                  <a:pt x="2192146" y="0"/>
                </a:lnTo>
                <a:lnTo>
                  <a:pt x="2235815" y="8806"/>
                </a:lnTo>
                <a:lnTo>
                  <a:pt x="2271458" y="32829"/>
                </a:lnTo>
                <a:lnTo>
                  <a:pt x="2295481" y="68472"/>
                </a:lnTo>
                <a:lnTo>
                  <a:pt x="2304288" y="112141"/>
                </a:lnTo>
                <a:lnTo>
                  <a:pt x="2304288" y="560578"/>
                </a:lnTo>
                <a:lnTo>
                  <a:pt x="2295481" y="604180"/>
                </a:lnTo>
                <a:lnTo>
                  <a:pt x="2271458" y="639803"/>
                </a:lnTo>
                <a:lnTo>
                  <a:pt x="2235815" y="663830"/>
                </a:lnTo>
                <a:lnTo>
                  <a:pt x="2192146" y="672642"/>
                </a:lnTo>
                <a:lnTo>
                  <a:pt x="112140" y="672642"/>
                </a:lnTo>
                <a:lnTo>
                  <a:pt x="68526" y="663830"/>
                </a:lnTo>
                <a:lnTo>
                  <a:pt x="32877" y="639803"/>
                </a:lnTo>
                <a:lnTo>
                  <a:pt x="8824" y="604180"/>
                </a:lnTo>
                <a:lnTo>
                  <a:pt x="0" y="560578"/>
                </a:lnTo>
                <a:lnTo>
                  <a:pt x="0" y="112141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52"/>
          <p:cNvSpPr txBox="1"/>
          <p:nvPr/>
        </p:nvSpPr>
        <p:spPr>
          <a:xfrm>
            <a:off x="6060471" y="1831593"/>
            <a:ext cx="2251298" cy="37965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71145" marR="208279" algn="ctr">
              <a:lnSpc>
                <a:spcPct val="100000"/>
              </a:lnSpc>
              <a:spcBef>
                <a:spcPts val="105"/>
              </a:spcBef>
            </a:pPr>
            <a:r>
              <a:rPr sz="1200" b="1" spc="-85" dirty="0">
                <a:latin typeface="Trebuchet MS"/>
                <a:cs typeface="Trebuchet MS"/>
              </a:rPr>
              <a:t>Доходы </a:t>
            </a:r>
            <a:r>
              <a:rPr sz="1200" b="1" spc="-90" dirty="0">
                <a:latin typeface="Trebuchet MS"/>
                <a:cs typeface="Trebuchet MS"/>
              </a:rPr>
              <a:t>от</a:t>
            </a:r>
            <a:r>
              <a:rPr sz="1200" b="1" spc="-235" dirty="0">
                <a:latin typeface="Trebuchet MS"/>
                <a:cs typeface="Trebuchet MS"/>
              </a:rPr>
              <a:t> </a:t>
            </a:r>
            <a:r>
              <a:rPr sz="1200" b="1" spc="-70" dirty="0">
                <a:latin typeface="Trebuchet MS"/>
                <a:cs typeface="Trebuchet MS"/>
              </a:rPr>
              <a:t>оказания  </a:t>
            </a:r>
            <a:r>
              <a:rPr sz="1200" b="1" spc="-90" dirty="0">
                <a:latin typeface="Trebuchet MS"/>
                <a:cs typeface="Trebuchet MS"/>
              </a:rPr>
              <a:t>платных</a:t>
            </a:r>
            <a:r>
              <a:rPr sz="1200" b="1" spc="-155" dirty="0">
                <a:latin typeface="Trebuchet MS"/>
                <a:cs typeface="Trebuchet MS"/>
              </a:rPr>
              <a:t> </a:t>
            </a:r>
            <a:r>
              <a:rPr sz="1200" b="1" spc="-120" dirty="0">
                <a:latin typeface="Trebuchet MS"/>
                <a:cs typeface="Trebuchet MS"/>
              </a:rPr>
              <a:t>услуг</a:t>
            </a:r>
            <a:endParaRPr sz="1200" dirty="0">
              <a:latin typeface="Trebuchet MS"/>
              <a:cs typeface="Trebuchet MS"/>
            </a:endParaRPr>
          </a:p>
          <a:p>
            <a:pPr marL="12700" algn="ctr">
              <a:lnSpc>
                <a:spcPct val="100000"/>
              </a:lnSpc>
              <a:tabLst>
                <a:tab pos="403860" algn="l"/>
              </a:tabLst>
            </a:pPr>
            <a:r>
              <a:rPr sz="1200" b="1" spc="-105" dirty="0">
                <a:uFill>
                  <a:solidFill>
                    <a:srgbClr val="385D89"/>
                  </a:solidFill>
                </a:uFill>
                <a:latin typeface="Trebuchet MS"/>
                <a:cs typeface="Trebuchet MS"/>
              </a:rPr>
              <a:t> 	</a:t>
            </a:r>
            <a:r>
              <a:rPr lang="ru-RU" sz="1200" b="1" u="sng" spc="-110" dirty="0" smtClean="0">
                <a:uFill>
                  <a:solidFill>
                    <a:srgbClr val="385D89"/>
                  </a:solidFill>
                </a:uFill>
                <a:latin typeface="Trebuchet MS"/>
                <a:cs typeface="Trebuchet MS"/>
              </a:rPr>
              <a:t>28 894,9 </a:t>
            </a:r>
            <a:r>
              <a:rPr sz="1200" b="1" u="sng" spc="-110" dirty="0" err="1" smtClean="0">
                <a:latin typeface="Trebuchet MS"/>
                <a:cs typeface="Trebuchet MS"/>
              </a:rPr>
              <a:t>тыс.руб</a:t>
            </a:r>
            <a:r>
              <a:rPr sz="1200" b="1" u="sng" spc="-110" dirty="0">
                <a:latin typeface="Trebuchet MS"/>
                <a:cs typeface="Trebuchet MS"/>
              </a:rPr>
              <a:t>.</a:t>
            </a:r>
            <a:endParaRPr sz="1200" u="sng" dirty="0">
              <a:latin typeface="Trebuchet MS"/>
              <a:cs typeface="Trebuchet MS"/>
            </a:endParaRPr>
          </a:p>
          <a:p>
            <a:pPr marL="352425" marR="250190" indent="-41910" algn="ctr">
              <a:lnSpc>
                <a:spcPct val="100000"/>
              </a:lnSpc>
              <a:spcBef>
                <a:spcPts val="160"/>
              </a:spcBef>
            </a:pPr>
            <a:endParaRPr lang="ru-RU" sz="1200" b="1" spc="-85" dirty="0" smtClean="0">
              <a:latin typeface="Trebuchet MS"/>
              <a:cs typeface="Trebuchet MS"/>
            </a:endParaRPr>
          </a:p>
          <a:p>
            <a:pPr marL="352425" marR="250190" indent="-41910" algn="ctr">
              <a:lnSpc>
                <a:spcPct val="100000"/>
              </a:lnSpc>
              <a:spcBef>
                <a:spcPts val="160"/>
              </a:spcBef>
            </a:pPr>
            <a:endParaRPr lang="ru-RU" sz="1200" b="1" spc="-85" dirty="0">
              <a:latin typeface="Trebuchet MS"/>
              <a:cs typeface="Trebuchet MS"/>
            </a:endParaRPr>
          </a:p>
          <a:p>
            <a:pPr marL="352425" marR="250190" indent="-41910" algn="ctr">
              <a:lnSpc>
                <a:spcPct val="100000"/>
              </a:lnSpc>
              <a:spcBef>
                <a:spcPts val="160"/>
              </a:spcBef>
            </a:pPr>
            <a:endParaRPr lang="ru-RU" sz="1200" b="1" spc="-85" dirty="0" smtClean="0">
              <a:latin typeface="Trebuchet MS"/>
              <a:cs typeface="Trebuchet MS"/>
            </a:endParaRPr>
          </a:p>
          <a:p>
            <a:pPr marL="352425" marR="250190" indent="-41910" algn="ctr">
              <a:lnSpc>
                <a:spcPct val="100000"/>
              </a:lnSpc>
              <a:spcBef>
                <a:spcPts val="160"/>
              </a:spcBef>
            </a:pPr>
            <a:r>
              <a:rPr sz="1200" b="1" spc="-85" dirty="0" err="1" smtClean="0">
                <a:latin typeface="Trebuchet MS"/>
                <a:cs typeface="Trebuchet MS"/>
              </a:rPr>
              <a:t>Налоги</a:t>
            </a:r>
            <a:r>
              <a:rPr sz="1200" b="1" spc="-85" dirty="0" smtClean="0">
                <a:latin typeface="Trebuchet MS"/>
                <a:cs typeface="Trebuchet MS"/>
              </a:rPr>
              <a:t> </a:t>
            </a:r>
            <a:r>
              <a:rPr sz="1200" b="1" spc="-65" dirty="0">
                <a:latin typeface="Trebuchet MS"/>
                <a:cs typeface="Trebuchet MS"/>
              </a:rPr>
              <a:t>на  </a:t>
            </a:r>
            <a:r>
              <a:rPr sz="1200" b="1" spc="-75" dirty="0">
                <a:latin typeface="Trebuchet MS"/>
                <a:cs typeface="Trebuchet MS"/>
              </a:rPr>
              <a:t>совокупный</a:t>
            </a:r>
            <a:r>
              <a:rPr sz="1200" b="1" spc="-210" dirty="0">
                <a:latin typeface="Trebuchet MS"/>
                <a:cs typeface="Trebuchet MS"/>
              </a:rPr>
              <a:t> </a:t>
            </a:r>
            <a:r>
              <a:rPr sz="1200" b="1" spc="-90" dirty="0" err="1">
                <a:latin typeface="Trebuchet MS"/>
                <a:cs typeface="Trebuchet MS"/>
              </a:rPr>
              <a:t>доход</a:t>
            </a:r>
            <a:r>
              <a:rPr sz="1200" b="1" spc="-90" dirty="0">
                <a:latin typeface="Trebuchet MS"/>
                <a:cs typeface="Trebuchet MS"/>
              </a:rPr>
              <a:t>  </a:t>
            </a:r>
            <a:r>
              <a:rPr lang="ru-RU" sz="12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15  889,3 </a:t>
            </a:r>
            <a:r>
              <a:rPr sz="12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2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200" u="sng" dirty="0">
              <a:latin typeface="Trebuchet MS"/>
              <a:cs typeface="Trebuchet MS"/>
            </a:endParaRPr>
          </a:p>
          <a:p>
            <a:pPr marL="201930" marR="196215" indent="1270" algn="ctr">
              <a:lnSpc>
                <a:spcPct val="100000"/>
              </a:lnSpc>
              <a:spcBef>
                <a:spcPts val="320"/>
              </a:spcBef>
            </a:pPr>
            <a:endParaRPr lang="ru-RU" sz="1200" b="1" spc="-100" dirty="0" smtClean="0">
              <a:latin typeface="Trebuchet MS"/>
              <a:cs typeface="Trebuchet MS"/>
            </a:endParaRPr>
          </a:p>
          <a:p>
            <a:pPr marL="201930" marR="196215" indent="1270" algn="ctr">
              <a:lnSpc>
                <a:spcPct val="100000"/>
              </a:lnSpc>
              <a:spcBef>
                <a:spcPts val="320"/>
              </a:spcBef>
            </a:pPr>
            <a:r>
              <a:rPr sz="1200" b="1" spc="-100" dirty="0" err="1" smtClean="0">
                <a:latin typeface="Trebuchet MS"/>
                <a:cs typeface="Trebuchet MS"/>
              </a:rPr>
              <a:t>Другие</a:t>
            </a:r>
            <a:r>
              <a:rPr sz="1200" b="1" spc="-100" dirty="0" smtClean="0">
                <a:latin typeface="Trebuchet MS"/>
                <a:cs typeface="Trebuchet MS"/>
              </a:rPr>
              <a:t> </a:t>
            </a:r>
            <a:r>
              <a:rPr sz="1200" b="1" spc="-80" dirty="0">
                <a:latin typeface="Trebuchet MS"/>
                <a:cs typeface="Trebuchet MS"/>
              </a:rPr>
              <a:t>налоговые </a:t>
            </a:r>
            <a:r>
              <a:rPr sz="1200" b="1" spc="-60" dirty="0">
                <a:latin typeface="Trebuchet MS"/>
                <a:cs typeface="Trebuchet MS"/>
              </a:rPr>
              <a:t>и  </a:t>
            </a:r>
            <a:r>
              <a:rPr sz="1200" b="1" spc="-80" dirty="0">
                <a:latin typeface="Trebuchet MS"/>
                <a:cs typeface="Trebuchet MS"/>
              </a:rPr>
              <a:t>неналоговые</a:t>
            </a:r>
            <a:r>
              <a:rPr sz="1200" b="1" spc="-220" dirty="0">
                <a:latin typeface="Trebuchet MS"/>
                <a:cs typeface="Trebuchet MS"/>
              </a:rPr>
              <a:t> </a:t>
            </a:r>
            <a:r>
              <a:rPr sz="1200" b="1" spc="-85" dirty="0" err="1">
                <a:latin typeface="Trebuchet MS"/>
                <a:cs typeface="Trebuchet MS"/>
              </a:rPr>
              <a:t>доходы</a:t>
            </a:r>
            <a:r>
              <a:rPr sz="1200" b="1" spc="-85" dirty="0">
                <a:latin typeface="Trebuchet MS"/>
                <a:cs typeface="Trebuchet MS"/>
              </a:rPr>
              <a:t>  </a:t>
            </a:r>
            <a:r>
              <a:rPr lang="ru-RU" sz="1200" b="1" spc="-85" dirty="0" smtClean="0">
                <a:latin typeface="Trebuchet MS"/>
                <a:cs typeface="Trebuchet MS"/>
              </a:rPr>
              <a:t>                 </a:t>
            </a:r>
            <a:r>
              <a:rPr lang="ru-RU" sz="12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21 769,7 </a:t>
            </a:r>
            <a:r>
              <a:rPr sz="12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2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200" u="sng" dirty="0">
              <a:latin typeface="Trebuchet MS"/>
              <a:cs typeface="Trebuchet MS"/>
            </a:endParaRPr>
          </a:p>
          <a:p>
            <a:pPr marL="278130" marR="215900" algn="ctr">
              <a:lnSpc>
                <a:spcPct val="100000"/>
              </a:lnSpc>
              <a:spcBef>
                <a:spcPts val="480"/>
              </a:spcBef>
            </a:pPr>
            <a:r>
              <a:rPr sz="1200" b="1" spc="-85" dirty="0" err="1" smtClean="0">
                <a:latin typeface="Trebuchet MS"/>
                <a:cs typeface="Trebuchet MS"/>
              </a:rPr>
              <a:t>Доходы</a:t>
            </a:r>
            <a:r>
              <a:rPr sz="1200" b="1" spc="-85" dirty="0" smtClean="0">
                <a:latin typeface="Trebuchet MS"/>
                <a:cs typeface="Trebuchet MS"/>
              </a:rPr>
              <a:t> </a:t>
            </a:r>
            <a:r>
              <a:rPr sz="1200" b="1" spc="-90" dirty="0">
                <a:latin typeface="Trebuchet MS"/>
                <a:cs typeface="Trebuchet MS"/>
              </a:rPr>
              <a:t>от</a:t>
            </a:r>
            <a:r>
              <a:rPr sz="1200" b="1" spc="-229" dirty="0">
                <a:latin typeface="Trebuchet MS"/>
                <a:cs typeface="Trebuchet MS"/>
              </a:rPr>
              <a:t> </a:t>
            </a:r>
            <a:r>
              <a:rPr sz="1200" b="1" spc="-70" dirty="0">
                <a:latin typeface="Trebuchet MS"/>
                <a:cs typeface="Trebuchet MS"/>
              </a:rPr>
              <a:t>продажи  </a:t>
            </a:r>
            <a:r>
              <a:rPr sz="1200" b="1" spc="-80" dirty="0">
                <a:latin typeface="Trebuchet MS"/>
                <a:cs typeface="Trebuchet MS"/>
              </a:rPr>
              <a:t>материальных</a:t>
            </a:r>
            <a:r>
              <a:rPr sz="1200" b="1" spc="-165" dirty="0">
                <a:latin typeface="Trebuchet MS"/>
                <a:cs typeface="Trebuchet MS"/>
              </a:rPr>
              <a:t> </a:t>
            </a:r>
            <a:r>
              <a:rPr sz="1200" b="1" spc="-60" dirty="0">
                <a:latin typeface="Trebuchet MS"/>
                <a:cs typeface="Trebuchet MS"/>
              </a:rPr>
              <a:t>и</a:t>
            </a:r>
            <a:endParaRPr sz="1200" dirty="0">
              <a:latin typeface="Trebuchet MS"/>
              <a:cs typeface="Trebuchet MS"/>
            </a:endParaRPr>
          </a:p>
          <a:p>
            <a:pPr marL="67310" marR="5080" algn="ctr">
              <a:lnSpc>
                <a:spcPct val="100000"/>
              </a:lnSpc>
            </a:pPr>
            <a:r>
              <a:rPr sz="1200" b="1" spc="-85" dirty="0" err="1">
                <a:latin typeface="Trebuchet MS"/>
                <a:cs typeface="Trebuchet MS"/>
              </a:rPr>
              <a:t>нематериальных</a:t>
            </a:r>
            <a:r>
              <a:rPr sz="1200" b="1" spc="-160" dirty="0">
                <a:latin typeface="Trebuchet MS"/>
                <a:cs typeface="Trebuchet MS"/>
              </a:rPr>
              <a:t> </a:t>
            </a:r>
            <a:r>
              <a:rPr lang="ru-RU" sz="1200" b="1" spc="-160" dirty="0" smtClean="0">
                <a:latin typeface="Trebuchet MS"/>
                <a:cs typeface="Trebuchet MS"/>
              </a:rPr>
              <a:t> </a:t>
            </a:r>
            <a:r>
              <a:rPr sz="1200" b="1" spc="-75" dirty="0" err="1" smtClean="0">
                <a:latin typeface="Trebuchet MS"/>
                <a:cs typeface="Trebuchet MS"/>
              </a:rPr>
              <a:t>активов</a:t>
            </a:r>
            <a:r>
              <a:rPr sz="1200" b="1" spc="-75" dirty="0" smtClean="0">
                <a:latin typeface="Trebuchet MS"/>
                <a:cs typeface="Trebuchet MS"/>
              </a:rPr>
              <a:t>  </a:t>
            </a:r>
            <a:r>
              <a:rPr lang="ru-RU" sz="1200" b="1" spc="-75" dirty="0" smtClean="0">
                <a:latin typeface="Trebuchet MS"/>
                <a:cs typeface="Trebuchet MS"/>
              </a:rPr>
              <a:t>           </a:t>
            </a:r>
            <a:r>
              <a:rPr lang="ru-RU" sz="12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15 612,9 </a:t>
            </a:r>
            <a:r>
              <a:rPr sz="12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2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lang="ru-RU" sz="1200" u="sng" dirty="0">
              <a:latin typeface="Trebuchet MS"/>
              <a:cs typeface="Trebuchet MS"/>
            </a:endParaRPr>
          </a:p>
          <a:p>
            <a:pPr marL="67310" marR="5080" algn="ctr">
              <a:lnSpc>
                <a:spcPct val="100000"/>
              </a:lnSpc>
            </a:pPr>
            <a:endParaRPr lang="ru-RU" sz="1200" b="1" spc="-85" dirty="0" smtClean="0">
              <a:latin typeface="Trebuchet MS"/>
              <a:cs typeface="Trebuchet MS"/>
            </a:endParaRPr>
          </a:p>
          <a:p>
            <a:pPr marL="67310" marR="5080" algn="ctr">
              <a:lnSpc>
                <a:spcPct val="100000"/>
              </a:lnSpc>
            </a:pPr>
            <a:r>
              <a:rPr sz="1200" b="1" spc="-85" dirty="0" err="1" smtClean="0">
                <a:latin typeface="Trebuchet MS"/>
                <a:cs typeface="Trebuchet MS"/>
              </a:rPr>
              <a:t>Доходы</a:t>
            </a:r>
            <a:r>
              <a:rPr sz="1200" b="1" spc="-85" dirty="0" smtClean="0">
                <a:latin typeface="Trebuchet MS"/>
                <a:cs typeface="Trebuchet MS"/>
              </a:rPr>
              <a:t> </a:t>
            </a:r>
            <a:r>
              <a:rPr sz="1200" b="1" spc="-90" dirty="0">
                <a:latin typeface="Trebuchet MS"/>
                <a:cs typeface="Trebuchet MS"/>
              </a:rPr>
              <a:t>от</a:t>
            </a:r>
            <a:r>
              <a:rPr sz="1200" b="1" spc="-250" dirty="0">
                <a:latin typeface="Trebuchet MS"/>
                <a:cs typeface="Trebuchet MS"/>
              </a:rPr>
              <a:t> </a:t>
            </a:r>
            <a:r>
              <a:rPr sz="1200" b="1" spc="-85" dirty="0">
                <a:latin typeface="Trebuchet MS"/>
                <a:cs typeface="Trebuchet MS"/>
              </a:rPr>
              <a:t>уплаты  </a:t>
            </a:r>
            <a:r>
              <a:rPr sz="1200" b="1" spc="-65" dirty="0">
                <a:latin typeface="Trebuchet MS"/>
                <a:cs typeface="Trebuchet MS"/>
              </a:rPr>
              <a:t>акцизов</a:t>
            </a:r>
            <a:endParaRPr sz="1200" dirty="0">
              <a:latin typeface="Trebuchet MS"/>
              <a:cs typeface="Trebuchet MS"/>
            </a:endParaRPr>
          </a:p>
          <a:p>
            <a:pPr marL="77470" algn="ctr">
              <a:lnSpc>
                <a:spcPct val="100000"/>
              </a:lnSpc>
            </a:pPr>
            <a:r>
              <a:rPr lang="ru-RU" sz="12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43 865,6 </a:t>
            </a:r>
            <a:r>
              <a:rPr sz="12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39" name="object 25"/>
          <p:cNvSpPr/>
          <p:nvPr/>
        </p:nvSpPr>
        <p:spPr>
          <a:xfrm>
            <a:off x="6007608" y="1839207"/>
            <a:ext cx="2304415" cy="591572"/>
          </a:xfrm>
          <a:custGeom>
            <a:avLst/>
            <a:gdLst/>
            <a:ahLst/>
            <a:cxnLst/>
            <a:rect l="l" t="t" r="r" b="b"/>
            <a:pathLst>
              <a:path w="2304415" h="702310">
                <a:moveTo>
                  <a:pt x="0" y="116966"/>
                </a:moveTo>
                <a:lnTo>
                  <a:pt x="9203" y="71419"/>
                </a:lnTo>
                <a:lnTo>
                  <a:pt x="34289" y="34242"/>
                </a:lnTo>
                <a:lnTo>
                  <a:pt x="71473" y="9185"/>
                </a:lnTo>
                <a:lnTo>
                  <a:pt x="116966" y="0"/>
                </a:lnTo>
                <a:lnTo>
                  <a:pt x="2187321" y="0"/>
                </a:lnTo>
                <a:lnTo>
                  <a:pt x="2232868" y="9185"/>
                </a:lnTo>
                <a:lnTo>
                  <a:pt x="2270045" y="34242"/>
                </a:lnTo>
                <a:lnTo>
                  <a:pt x="2295102" y="71419"/>
                </a:lnTo>
                <a:lnTo>
                  <a:pt x="2304288" y="116966"/>
                </a:lnTo>
                <a:lnTo>
                  <a:pt x="2304288" y="584834"/>
                </a:lnTo>
                <a:lnTo>
                  <a:pt x="2295102" y="630382"/>
                </a:lnTo>
                <a:lnTo>
                  <a:pt x="2270045" y="667559"/>
                </a:lnTo>
                <a:lnTo>
                  <a:pt x="2232868" y="692616"/>
                </a:lnTo>
                <a:lnTo>
                  <a:pt x="2187321" y="701801"/>
                </a:lnTo>
                <a:lnTo>
                  <a:pt x="116966" y="701801"/>
                </a:lnTo>
                <a:lnTo>
                  <a:pt x="71473" y="692616"/>
                </a:lnTo>
                <a:lnTo>
                  <a:pt x="34289" y="667559"/>
                </a:lnTo>
                <a:lnTo>
                  <a:pt x="9203" y="630382"/>
                </a:lnTo>
                <a:lnTo>
                  <a:pt x="0" y="584834"/>
                </a:lnTo>
                <a:lnTo>
                  <a:pt x="0" y="116966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25"/>
          <p:cNvSpPr/>
          <p:nvPr/>
        </p:nvSpPr>
        <p:spPr>
          <a:xfrm>
            <a:off x="6007609" y="2402468"/>
            <a:ext cx="2293756" cy="540888"/>
          </a:xfrm>
          <a:custGeom>
            <a:avLst/>
            <a:gdLst/>
            <a:ahLst/>
            <a:cxnLst/>
            <a:rect l="l" t="t" r="r" b="b"/>
            <a:pathLst>
              <a:path w="2304415" h="702310">
                <a:moveTo>
                  <a:pt x="0" y="116966"/>
                </a:moveTo>
                <a:lnTo>
                  <a:pt x="9203" y="71419"/>
                </a:lnTo>
                <a:lnTo>
                  <a:pt x="34289" y="34242"/>
                </a:lnTo>
                <a:lnTo>
                  <a:pt x="71473" y="9185"/>
                </a:lnTo>
                <a:lnTo>
                  <a:pt x="116966" y="0"/>
                </a:lnTo>
                <a:lnTo>
                  <a:pt x="2187321" y="0"/>
                </a:lnTo>
                <a:lnTo>
                  <a:pt x="2232868" y="9185"/>
                </a:lnTo>
                <a:lnTo>
                  <a:pt x="2270045" y="34242"/>
                </a:lnTo>
                <a:lnTo>
                  <a:pt x="2295102" y="71419"/>
                </a:lnTo>
                <a:lnTo>
                  <a:pt x="2304288" y="116966"/>
                </a:lnTo>
                <a:lnTo>
                  <a:pt x="2304288" y="584834"/>
                </a:lnTo>
                <a:lnTo>
                  <a:pt x="2295102" y="630382"/>
                </a:lnTo>
                <a:lnTo>
                  <a:pt x="2270045" y="667559"/>
                </a:lnTo>
                <a:lnTo>
                  <a:pt x="2232868" y="692616"/>
                </a:lnTo>
                <a:lnTo>
                  <a:pt x="2187321" y="701801"/>
                </a:lnTo>
                <a:lnTo>
                  <a:pt x="116966" y="701801"/>
                </a:lnTo>
                <a:lnTo>
                  <a:pt x="71473" y="692616"/>
                </a:lnTo>
                <a:lnTo>
                  <a:pt x="34289" y="667559"/>
                </a:lnTo>
                <a:lnTo>
                  <a:pt x="9203" y="630382"/>
                </a:lnTo>
                <a:lnTo>
                  <a:pt x="0" y="584834"/>
                </a:lnTo>
                <a:lnTo>
                  <a:pt x="0" y="116966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12"/>
          <p:cNvSpPr/>
          <p:nvPr/>
        </p:nvSpPr>
        <p:spPr>
          <a:xfrm>
            <a:off x="6023403" y="2436621"/>
            <a:ext cx="2277962" cy="506735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lIns="0" tIns="0" rIns="0" bIns="0" rtlCol="0"/>
          <a:lstStyle/>
          <a:p>
            <a:pPr algn="ctr"/>
            <a:r>
              <a:rPr lang="ru-RU" sz="1200" b="1" dirty="0" smtClean="0">
                <a:latin typeface="Trebuchet MS" panose="020B0603020202020204" pitchFamily="34" charset="0"/>
              </a:rPr>
              <a:t>Налоги на имущество</a:t>
            </a:r>
          </a:p>
          <a:p>
            <a:pPr algn="ctr"/>
            <a:r>
              <a:rPr lang="ru-RU" sz="1200" b="1" dirty="0" smtClean="0">
                <a:latin typeface="Trebuchet MS" panose="020B0603020202020204" pitchFamily="34" charset="0"/>
              </a:rPr>
              <a:t>12 463,9 </a:t>
            </a:r>
            <a:r>
              <a:rPr lang="ru-RU" sz="1200" b="1" dirty="0" err="1" smtClean="0">
                <a:latin typeface="Trebuchet MS" panose="020B0603020202020204" pitchFamily="34" charset="0"/>
              </a:rPr>
              <a:t>тыс.руб</a:t>
            </a:r>
            <a:r>
              <a:rPr lang="ru-RU" sz="1200" b="1" dirty="0" smtClean="0">
                <a:latin typeface="Trebuchet MS" panose="020B0603020202020204" pitchFamily="34" charset="0"/>
              </a:rPr>
              <a:t>.</a:t>
            </a:r>
            <a:endParaRPr sz="1200" b="1" dirty="0">
              <a:latin typeface="Trebuchet MS" panose="020B0603020202020204" pitchFamily="34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4267200" y="1387460"/>
            <a:ext cx="1159880" cy="576881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70,4 </a:t>
            </a:r>
            <a:r>
              <a:rPr lang="ru-RU" b="1" dirty="0" smtClean="0">
                <a:solidFill>
                  <a:schemeClr val="tx1"/>
                </a:solidFill>
              </a:rPr>
              <a:t>%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4267200" y="2554936"/>
            <a:ext cx="1159880" cy="487017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2,4 </a:t>
            </a:r>
            <a:r>
              <a:rPr lang="ru-RU" b="1" dirty="0" smtClean="0">
                <a:solidFill>
                  <a:schemeClr val="tx1"/>
                </a:solidFill>
              </a:rPr>
              <a:t>%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4267200" y="3027582"/>
            <a:ext cx="1159884" cy="65071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3,1 </a:t>
            </a:r>
            <a:r>
              <a:rPr lang="ru-RU" b="1" dirty="0" smtClean="0">
                <a:solidFill>
                  <a:schemeClr val="tx1"/>
                </a:solidFill>
              </a:rPr>
              <a:t>%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4267200" y="3675379"/>
            <a:ext cx="1167167" cy="71232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4,2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%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4267200" y="4387703"/>
            <a:ext cx="1178285" cy="73630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3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%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4267200" y="5107304"/>
            <a:ext cx="1182687" cy="63563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8,5 </a:t>
            </a:r>
            <a:r>
              <a:rPr lang="ru-RU" b="1" dirty="0" smtClean="0">
                <a:solidFill>
                  <a:schemeClr val="tx1"/>
                </a:solidFill>
              </a:rPr>
              <a:t>%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4267200" y="5746976"/>
            <a:ext cx="1182687" cy="62064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2,8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%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4267199" y="1974277"/>
            <a:ext cx="1159881" cy="57087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5,6 </a:t>
            </a:r>
            <a:r>
              <a:rPr lang="ru-RU" b="1" dirty="0" smtClean="0">
                <a:solidFill>
                  <a:schemeClr val="tx1"/>
                </a:solidFill>
              </a:rPr>
              <a:t>%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0" name="Стрелка вправо 49"/>
          <p:cNvSpPr/>
          <p:nvPr/>
        </p:nvSpPr>
        <p:spPr>
          <a:xfrm>
            <a:off x="5449887" y="1484502"/>
            <a:ext cx="528003" cy="19139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Стрелка вправо 50"/>
          <p:cNvSpPr/>
          <p:nvPr/>
        </p:nvSpPr>
        <p:spPr>
          <a:xfrm>
            <a:off x="5449887" y="2148903"/>
            <a:ext cx="557721" cy="21329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Стрелка вправо 51"/>
          <p:cNvSpPr/>
          <p:nvPr/>
        </p:nvSpPr>
        <p:spPr>
          <a:xfrm>
            <a:off x="5427080" y="2599180"/>
            <a:ext cx="587069" cy="1992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Стрелка вправо 52"/>
          <p:cNvSpPr/>
          <p:nvPr/>
        </p:nvSpPr>
        <p:spPr>
          <a:xfrm>
            <a:off x="5445485" y="3130294"/>
            <a:ext cx="585739" cy="22264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Стрелка вправо 53"/>
          <p:cNvSpPr/>
          <p:nvPr/>
        </p:nvSpPr>
        <p:spPr>
          <a:xfrm>
            <a:off x="5449887" y="3810000"/>
            <a:ext cx="564262" cy="2215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Стрелка вправо 54"/>
          <p:cNvSpPr/>
          <p:nvPr/>
        </p:nvSpPr>
        <p:spPr>
          <a:xfrm>
            <a:off x="5449887" y="4572000"/>
            <a:ext cx="573516" cy="1918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Стрелка вправо 55"/>
          <p:cNvSpPr/>
          <p:nvPr/>
        </p:nvSpPr>
        <p:spPr>
          <a:xfrm>
            <a:off x="5449887" y="5262626"/>
            <a:ext cx="564262" cy="17084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Стрелка вправо 56"/>
          <p:cNvSpPr/>
          <p:nvPr/>
        </p:nvSpPr>
        <p:spPr>
          <a:xfrm>
            <a:off x="5445485" y="6083741"/>
            <a:ext cx="568664" cy="16465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3075" name="SapphireHiddenControl" r:id="rId2" imgW="6095880" imgH="4067280"/>
        </mc:Choice>
        <mc:Fallback>
          <p:control name="SapphireHiddenControl" r:id="rId2" imgW="6095880" imgH="4067280">
            <p:pic>
              <p:nvPicPr>
                <p:cNvPr id="0" name="SapphireHiddenControl" hidden="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1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6096000" cy="406717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642374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29055" y="567385"/>
            <a:ext cx="6682740" cy="69313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48260" algn="ctr">
              <a:lnSpc>
                <a:spcPts val="2385"/>
              </a:lnSpc>
              <a:spcBef>
                <a:spcPts val="105"/>
              </a:spcBef>
            </a:pPr>
            <a:r>
              <a:rPr sz="2000" spc="-105" dirty="0">
                <a:latin typeface="+mj-lt"/>
              </a:rPr>
              <a:t>Безвозмездные </a:t>
            </a:r>
            <a:r>
              <a:rPr sz="2000" spc="-130" dirty="0">
                <a:latin typeface="+mj-lt"/>
              </a:rPr>
              <a:t>поступления </a:t>
            </a:r>
            <a:r>
              <a:rPr sz="2000" spc="-100" dirty="0">
                <a:latin typeface="+mj-lt"/>
              </a:rPr>
              <a:t>в</a:t>
            </a:r>
            <a:r>
              <a:rPr sz="2000" spc="-295" dirty="0">
                <a:latin typeface="+mj-lt"/>
              </a:rPr>
              <a:t> </a:t>
            </a:r>
            <a:r>
              <a:rPr sz="2000" spc="-125" dirty="0">
                <a:latin typeface="+mj-lt"/>
              </a:rPr>
              <a:t>бюджет</a:t>
            </a:r>
            <a:endParaRPr sz="2000" dirty="0">
              <a:latin typeface="+mj-lt"/>
            </a:endParaRPr>
          </a:p>
          <a:p>
            <a:pPr algn="ctr">
              <a:lnSpc>
                <a:spcPts val="2865"/>
              </a:lnSpc>
            </a:pPr>
            <a:r>
              <a:rPr sz="2000" spc="65" dirty="0">
                <a:latin typeface="+mj-lt"/>
              </a:rPr>
              <a:t>МО</a:t>
            </a:r>
            <a:r>
              <a:rPr sz="2000" spc="-165" dirty="0">
                <a:latin typeface="+mj-lt"/>
              </a:rPr>
              <a:t> </a:t>
            </a:r>
            <a:r>
              <a:rPr sz="2000" spc="-145" dirty="0">
                <a:latin typeface="+mj-lt"/>
              </a:rPr>
              <a:t>«</a:t>
            </a:r>
            <a:r>
              <a:rPr spc="-145" dirty="0">
                <a:latin typeface="+mj-lt"/>
              </a:rPr>
              <a:t>Увинский</a:t>
            </a:r>
            <a:r>
              <a:rPr spc="-270" dirty="0">
                <a:latin typeface="+mj-lt"/>
              </a:rPr>
              <a:t> </a:t>
            </a:r>
            <a:r>
              <a:rPr sz="2000" spc="-85" dirty="0">
                <a:latin typeface="+mj-lt"/>
              </a:rPr>
              <a:t>район»</a:t>
            </a:r>
            <a:r>
              <a:rPr sz="2000" spc="-180" dirty="0">
                <a:latin typeface="+mj-lt"/>
              </a:rPr>
              <a:t> </a:t>
            </a:r>
            <a:r>
              <a:rPr sz="2000" spc="-100" dirty="0">
                <a:latin typeface="+mj-lt"/>
              </a:rPr>
              <a:t>в</a:t>
            </a:r>
            <a:r>
              <a:rPr sz="2000" spc="-165" dirty="0">
                <a:latin typeface="+mj-lt"/>
              </a:rPr>
              <a:t> </a:t>
            </a:r>
            <a:r>
              <a:rPr lang="ru-RU" sz="2000" spc="-160" dirty="0">
                <a:latin typeface="+mj-lt"/>
              </a:rPr>
              <a:t>3</a:t>
            </a:r>
            <a:r>
              <a:rPr lang="ru-RU" sz="2000" spc="-150" dirty="0" smtClean="0">
                <a:latin typeface="+mj-lt"/>
              </a:rPr>
              <a:t> </a:t>
            </a:r>
            <a:r>
              <a:rPr sz="2000" spc="-120" dirty="0" err="1" smtClean="0">
                <a:latin typeface="+mj-lt"/>
              </a:rPr>
              <a:t>квартале</a:t>
            </a:r>
            <a:r>
              <a:rPr sz="2000" spc="-180" dirty="0" smtClean="0">
                <a:latin typeface="+mj-lt"/>
              </a:rPr>
              <a:t> </a:t>
            </a:r>
            <a:r>
              <a:rPr lang="ru-RU" sz="2000" spc="-180" dirty="0" smtClean="0">
                <a:latin typeface="+mj-lt"/>
              </a:rPr>
              <a:t> </a:t>
            </a:r>
            <a:r>
              <a:rPr sz="2000" spc="-160" dirty="0" smtClean="0">
                <a:latin typeface="+mj-lt"/>
              </a:rPr>
              <a:t>20</a:t>
            </a:r>
            <a:r>
              <a:rPr lang="ru-RU" sz="2000" spc="-160" dirty="0" smtClean="0">
                <a:latin typeface="+mj-lt"/>
              </a:rPr>
              <a:t>23 </a:t>
            </a:r>
            <a:r>
              <a:rPr sz="2000" spc="-130" dirty="0" err="1" smtClean="0">
                <a:latin typeface="+mj-lt"/>
              </a:rPr>
              <a:t>года</a:t>
            </a:r>
            <a:endParaRPr sz="2000" dirty="0">
              <a:latin typeface="+mj-lt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56259" y="1658111"/>
            <a:ext cx="3061716" cy="33192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750820" y="2785872"/>
            <a:ext cx="664464" cy="33680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787141" y="2791714"/>
            <a:ext cx="830833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0" dirty="0" smtClean="0">
                <a:latin typeface="Trebuchet MS"/>
                <a:cs typeface="Trebuchet MS"/>
              </a:rPr>
              <a:t>65,6 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743712" y="2862072"/>
            <a:ext cx="664463" cy="33832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779780" y="2869184"/>
            <a:ext cx="742632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0" dirty="0" smtClean="0">
                <a:latin typeface="Trebuchet MS"/>
                <a:cs typeface="Trebuchet MS"/>
              </a:rPr>
              <a:t>34,4</a:t>
            </a:r>
            <a:r>
              <a:rPr lang="ru-RU" spc="-40" dirty="0" smtClean="0">
                <a:latin typeface="Trebuchet MS"/>
                <a:cs typeface="Trebuchet MS"/>
              </a:rPr>
              <a:t> 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45719" y="1495171"/>
            <a:ext cx="191579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381000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Налоговые </a:t>
            </a:r>
            <a:r>
              <a:rPr sz="1600" b="1" spc="-75" dirty="0">
                <a:solidFill>
                  <a:srgbClr val="C0504D"/>
                </a:solidFill>
                <a:latin typeface="+mj-lt"/>
                <a:cs typeface="Trebuchet MS"/>
              </a:rPr>
              <a:t>и 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неналоговые</a:t>
            </a:r>
            <a:r>
              <a:rPr sz="1600" b="1" spc="-210" dirty="0">
                <a:solidFill>
                  <a:srgbClr val="C0504D"/>
                </a:solidFill>
                <a:latin typeface="+mj-lt"/>
                <a:cs typeface="Trebuchet MS"/>
              </a:rPr>
              <a:t>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доходы</a:t>
            </a:r>
            <a:endParaRPr sz="1600" dirty="0">
              <a:latin typeface="+mj-lt"/>
              <a:cs typeface="Trebuchet MS"/>
            </a:endParaRPr>
          </a:p>
          <a:p>
            <a:pPr marL="158750">
              <a:lnSpc>
                <a:spcPct val="100000"/>
              </a:lnSpc>
            </a:pPr>
            <a:r>
              <a:rPr lang="ru-RU" sz="1600" b="1" u="sng" spc="-13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515 626,8 </a:t>
            </a:r>
            <a:r>
              <a:rPr lang="ru-RU" sz="1600" b="1" u="sng" spc="-13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 </a:t>
            </a:r>
            <a:r>
              <a:rPr sz="1600" b="1" u="sng" spc="-125" dirty="0" err="1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1600" b="1" u="sng" spc="-125" dirty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.</a:t>
            </a:r>
            <a:endParaRPr sz="1600" u="sng" dirty="0">
              <a:latin typeface="+mj-lt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500376" y="4026789"/>
            <a:ext cx="162242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08585" marR="99695" algn="ctr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latin typeface="+mj-lt"/>
                <a:cs typeface="Trebuchet MS"/>
              </a:rPr>
              <a:t>Без</a:t>
            </a:r>
            <a:r>
              <a:rPr sz="1600" b="1" spc="-90" dirty="0">
                <a:latin typeface="+mj-lt"/>
                <a:cs typeface="Trebuchet MS"/>
              </a:rPr>
              <a:t>в</a:t>
            </a:r>
            <a:r>
              <a:rPr sz="1600" b="1" spc="-55" dirty="0">
                <a:latin typeface="+mj-lt"/>
                <a:cs typeface="Trebuchet MS"/>
              </a:rPr>
              <a:t>о</a:t>
            </a:r>
            <a:r>
              <a:rPr sz="1600" b="1" spc="-80" dirty="0">
                <a:latin typeface="+mj-lt"/>
                <a:cs typeface="Trebuchet MS"/>
              </a:rPr>
              <a:t>зм</a:t>
            </a:r>
            <a:r>
              <a:rPr sz="1600" b="1" spc="-70" dirty="0">
                <a:latin typeface="+mj-lt"/>
                <a:cs typeface="Trebuchet MS"/>
              </a:rPr>
              <a:t>е</a:t>
            </a:r>
            <a:r>
              <a:rPr sz="1600" b="1" spc="-105" dirty="0">
                <a:latin typeface="+mj-lt"/>
                <a:cs typeface="Trebuchet MS"/>
              </a:rPr>
              <a:t>з</a:t>
            </a:r>
            <a:r>
              <a:rPr sz="1600" b="1" spc="-80" dirty="0">
                <a:latin typeface="+mj-lt"/>
                <a:cs typeface="Trebuchet MS"/>
              </a:rPr>
              <a:t>дн</a:t>
            </a:r>
            <a:r>
              <a:rPr sz="1600" b="1" spc="-70" dirty="0">
                <a:latin typeface="+mj-lt"/>
                <a:cs typeface="Trebuchet MS"/>
              </a:rPr>
              <a:t>ые  </a:t>
            </a:r>
            <a:r>
              <a:rPr sz="1600" b="1" spc="-105" dirty="0">
                <a:latin typeface="+mj-lt"/>
                <a:cs typeface="Trebuchet MS"/>
              </a:rPr>
              <a:t>поступления</a:t>
            </a:r>
            <a:endParaRPr sz="1600" dirty="0">
              <a:latin typeface="+mj-lt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lang="ru-RU" sz="1600" b="1" u="sng" spc="-135" dirty="0" smtClean="0">
                <a:uFill>
                  <a:solidFill>
                    <a:srgbClr val="C0504D"/>
                  </a:solidFill>
                </a:uFill>
                <a:cs typeface="Trebuchet MS"/>
              </a:rPr>
              <a:t>981 863 </a:t>
            </a:r>
            <a:r>
              <a:rPr sz="1600" b="1" u="sng" spc="-125" dirty="0" err="1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1600" b="1" u="sng" spc="-125" dirty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.</a:t>
            </a:r>
            <a:endParaRPr sz="1600" u="sng" dirty="0">
              <a:latin typeface="+mj-lt"/>
              <a:cs typeface="Trebuchet MS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69854" y="3554729"/>
            <a:ext cx="2051685" cy="1584325"/>
          </a:xfrm>
          <a:custGeom>
            <a:avLst/>
            <a:gdLst/>
            <a:ahLst/>
            <a:cxnLst/>
            <a:rect l="l" t="t" r="r" b="b"/>
            <a:pathLst>
              <a:path w="2051685" h="1584325">
                <a:moveTo>
                  <a:pt x="2051120" y="1457198"/>
                </a:moveTo>
                <a:lnTo>
                  <a:pt x="2007512" y="1512095"/>
                </a:lnTo>
                <a:lnTo>
                  <a:pt x="1968284" y="1554241"/>
                </a:lnTo>
                <a:lnTo>
                  <a:pt x="1937677" y="1579552"/>
                </a:lnTo>
                <a:lnTo>
                  <a:pt x="1919929" y="1583944"/>
                </a:lnTo>
                <a:lnTo>
                  <a:pt x="984574" y="891032"/>
                </a:lnTo>
                <a:lnTo>
                  <a:pt x="966752" y="895496"/>
                </a:lnTo>
                <a:lnTo>
                  <a:pt x="936108" y="920845"/>
                </a:lnTo>
                <a:lnTo>
                  <a:pt x="896867" y="963005"/>
                </a:lnTo>
                <a:lnTo>
                  <a:pt x="853256" y="1017905"/>
                </a:lnTo>
                <a:lnTo>
                  <a:pt x="893077" y="960197"/>
                </a:lnTo>
                <a:lnTo>
                  <a:pt x="921979" y="910383"/>
                </a:lnTo>
                <a:lnTo>
                  <a:pt x="937285" y="873690"/>
                </a:lnTo>
                <a:lnTo>
                  <a:pt x="936314" y="855345"/>
                </a:lnTo>
                <a:lnTo>
                  <a:pt x="959" y="162433"/>
                </a:lnTo>
                <a:lnTo>
                  <a:pt x="0" y="144160"/>
                </a:lnTo>
                <a:lnTo>
                  <a:pt x="15304" y="107505"/>
                </a:lnTo>
                <a:lnTo>
                  <a:pt x="44200" y="57705"/>
                </a:lnTo>
                <a:lnTo>
                  <a:pt x="84017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513080" y="4853432"/>
            <a:ext cx="2018664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02565">
              <a:lnSpc>
                <a:spcPct val="100000"/>
              </a:lnSpc>
              <a:spcBef>
                <a:spcPts val="100"/>
              </a:spcBef>
            </a:pPr>
            <a:r>
              <a:rPr sz="2000" b="1" spc="-145" dirty="0">
                <a:latin typeface="+mj-lt"/>
                <a:cs typeface="Trebuchet MS"/>
              </a:rPr>
              <a:t>Всего </a:t>
            </a:r>
            <a:r>
              <a:rPr sz="2000" b="1" spc="-120" dirty="0" err="1">
                <a:latin typeface="+mj-lt"/>
                <a:cs typeface="Trebuchet MS"/>
              </a:rPr>
              <a:t>доходов</a:t>
            </a:r>
            <a:r>
              <a:rPr sz="2000" b="1" spc="-120" dirty="0">
                <a:latin typeface="+mj-lt"/>
                <a:cs typeface="Trebuchet MS"/>
              </a:rPr>
              <a:t>  </a:t>
            </a:r>
            <a:r>
              <a:rPr lang="ru-RU" sz="2000" b="1" spc="-120" dirty="0" smtClean="0">
                <a:latin typeface="+mj-lt"/>
                <a:cs typeface="Trebuchet MS"/>
              </a:rPr>
              <a:t>      </a:t>
            </a:r>
            <a:r>
              <a:rPr lang="ru-RU" sz="2000" b="1" u="sng" spc="-160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1 </a:t>
            </a:r>
            <a:r>
              <a:rPr lang="ru-RU" sz="2000" b="1" u="sng" spc="-160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497 489,8 </a:t>
            </a:r>
            <a:r>
              <a:rPr lang="ru-RU" sz="2000" b="1" u="sng" spc="-160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 </a:t>
            </a:r>
            <a:r>
              <a:rPr sz="2000" b="1" u="sng" spc="-150" dirty="0" err="1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2000" b="1" u="sng" spc="-150" dirty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.</a:t>
            </a:r>
            <a:endParaRPr sz="2000" u="sng" dirty="0">
              <a:latin typeface="+mj-lt"/>
              <a:cs typeface="Trebuchet MS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4499944" y="1190926"/>
            <a:ext cx="4307078" cy="79001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494817" y="1183155"/>
            <a:ext cx="4307205" cy="790017"/>
          </a:xfrm>
          <a:custGeom>
            <a:avLst/>
            <a:gdLst/>
            <a:ahLst/>
            <a:cxnLst/>
            <a:rect l="l" t="t" r="r" b="b"/>
            <a:pathLst>
              <a:path w="4307205" h="936625">
                <a:moveTo>
                  <a:pt x="0" y="156083"/>
                </a:moveTo>
                <a:lnTo>
                  <a:pt x="7954" y="106736"/>
                </a:lnTo>
                <a:lnTo>
                  <a:pt x="30106" y="63889"/>
                </a:lnTo>
                <a:lnTo>
                  <a:pt x="63889" y="30106"/>
                </a:lnTo>
                <a:lnTo>
                  <a:pt x="106736" y="7954"/>
                </a:lnTo>
                <a:lnTo>
                  <a:pt x="156083" y="0"/>
                </a:lnTo>
                <a:lnTo>
                  <a:pt x="4150995" y="0"/>
                </a:lnTo>
                <a:lnTo>
                  <a:pt x="4200341" y="7954"/>
                </a:lnTo>
                <a:lnTo>
                  <a:pt x="4243188" y="30106"/>
                </a:lnTo>
                <a:lnTo>
                  <a:pt x="4276971" y="63889"/>
                </a:lnTo>
                <a:lnTo>
                  <a:pt x="4299123" y="106736"/>
                </a:lnTo>
                <a:lnTo>
                  <a:pt x="4307078" y="156083"/>
                </a:lnTo>
                <a:lnTo>
                  <a:pt x="4307078" y="780161"/>
                </a:lnTo>
                <a:lnTo>
                  <a:pt x="4299123" y="829445"/>
                </a:lnTo>
                <a:lnTo>
                  <a:pt x="4276971" y="872255"/>
                </a:lnTo>
                <a:lnTo>
                  <a:pt x="4243188" y="906019"/>
                </a:lnTo>
                <a:lnTo>
                  <a:pt x="4200341" y="928163"/>
                </a:lnTo>
                <a:lnTo>
                  <a:pt x="4150995" y="936116"/>
                </a:lnTo>
                <a:lnTo>
                  <a:pt x="156083" y="936116"/>
                </a:lnTo>
                <a:lnTo>
                  <a:pt x="106736" y="928163"/>
                </a:lnTo>
                <a:lnTo>
                  <a:pt x="63889" y="906019"/>
                </a:lnTo>
                <a:lnTo>
                  <a:pt x="30106" y="872255"/>
                </a:lnTo>
                <a:lnTo>
                  <a:pt x="7954" y="829445"/>
                </a:lnTo>
                <a:lnTo>
                  <a:pt x="0" y="780161"/>
                </a:lnTo>
                <a:lnTo>
                  <a:pt x="0" y="156083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4708471" y="1252559"/>
            <a:ext cx="3969385" cy="6667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5"/>
              </a:spcBef>
            </a:pPr>
            <a:r>
              <a:rPr sz="1400" b="1" spc="-100" dirty="0">
                <a:latin typeface="Trebuchet MS"/>
                <a:cs typeface="Trebuchet MS"/>
              </a:rPr>
              <a:t>ДОТАЦИИ </a:t>
            </a:r>
            <a:r>
              <a:rPr sz="1400" b="1" spc="-75" dirty="0">
                <a:latin typeface="Trebuchet MS"/>
                <a:cs typeface="Trebuchet MS"/>
              </a:rPr>
              <a:t>бюджетам муниципальных </a:t>
            </a:r>
            <a:r>
              <a:rPr sz="1400" b="1" spc="-65" dirty="0">
                <a:latin typeface="Trebuchet MS"/>
                <a:cs typeface="Trebuchet MS"/>
              </a:rPr>
              <a:t>районов на  </a:t>
            </a:r>
            <a:r>
              <a:rPr sz="1400" b="1" spc="-70" dirty="0">
                <a:latin typeface="Trebuchet MS"/>
                <a:cs typeface="Trebuchet MS"/>
              </a:rPr>
              <a:t>выравнивание </a:t>
            </a:r>
            <a:r>
              <a:rPr sz="1400" b="1" spc="-80" dirty="0">
                <a:latin typeface="Trebuchet MS"/>
                <a:cs typeface="Trebuchet MS"/>
              </a:rPr>
              <a:t>бюджетной </a:t>
            </a:r>
            <a:r>
              <a:rPr sz="1400" b="1" spc="-95" dirty="0" err="1">
                <a:latin typeface="Trebuchet MS"/>
                <a:cs typeface="Trebuchet MS"/>
              </a:rPr>
              <a:t>обеспеченности</a:t>
            </a:r>
            <a:r>
              <a:rPr sz="1400" b="1" spc="229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endParaRPr lang="en-US" sz="1400" b="1" spc="229" dirty="0" smtClean="0">
              <a:uFill>
                <a:solidFill>
                  <a:srgbClr val="000000"/>
                </a:solidFill>
              </a:uFill>
              <a:latin typeface="Trebuchet MS"/>
              <a:cs typeface="Trebuchet MS"/>
            </a:endParaRPr>
          </a:p>
          <a:p>
            <a:pPr marL="12065" marR="5080" algn="ctr">
              <a:lnSpc>
                <a:spcPct val="100000"/>
              </a:lnSpc>
              <a:spcBef>
                <a:spcPts val="105"/>
              </a:spcBef>
            </a:pP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37 035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4527146" y="3474296"/>
            <a:ext cx="4311822" cy="50329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548407" y="3474296"/>
            <a:ext cx="4297033" cy="503747"/>
          </a:xfrm>
          <a:custGeom>
            <a:avLst/>
            <a:gdLst/>
            <a:ahLst/>
            <a:cxnLst/>
            <a:rect l="l" t="t" r="r" b="b"/>
            <a:pathLst>
              <a:path w="4307205" h="504189">
                <a:moveTo>
                  <a:pt x="0" y="84074"/>
                </a:moveTo>
                <a:lnTo>
                  <a:pt x="6598" y="51381"/>
                </a:lnTo>
                <a:lnTo>
                  <a:pt x="24590" y="24653"/>
                </a:lnTo>
                <a:lnTo>
                  <a:pt x="51274" y="6617"/>
                </a:lnTo>
                <a:lnTo>
                  <a:pt x="83946" y="0"/>
                </a:lnTo>
                <a:lnTo>
                  <a:pt x="4223004" y="0"/>
                </a:lnTo>
                <a:lnTo>
                  <a:pt x="4255676" y="6617"/>
                </a:lnTo>
                <a:lnTo>
                  <a:pt x="4282360" y="24653"/>
                </a:lnTo>
                <a:lnTo>
                  <a:pt x="4300352" y="51381"/>
                </a:lnTo>
                <a:lnTo>
                  <a:pt x="4306950" y="84074"/>
                </a:lnTo>
                <a:lnTo>
                  <a:pt x="4306950" y="420115"/>
                </a:lnTo>
                <a:lnTo>
                  <a:pt x="4300352" y="452788"/>
                </a:lnTo>
                <a:lnTo>
                  <a:pt x="4282360" y="479472"/>
                </a:lnTo>
                <a:lnTo>
                  <a:pt x="4255676" y="497464"/>
                </a:lnTo>
                <a:lnTo>
                  <a:pt x="4223004" y="504063"/>
                </a:lnTo>
                <a:lnTo>
                  <a:pt x="83946" y="504063"/>
                </a:lnTo>
                <a:lnTo>
                  <a:pt x="51274" y="497464"/>
                </a:lnTo>
                <a:lnTo>
                  <a:pt x="24590" y="479472"/>
                </a:lnTo>
                <a:lnTo>
                  <a:pt x="6598" y="452788"/>
                </a:lnTo>
                <a:lnTo>
                  <a:pt x="0" y="420115"/>
                </a:lnTo>
                <a:lnTo>
                  <a:pt x="0" y="8407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511217" y="3968228"/>
            <a:ext cx="4307078" cy="56057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529454" y="3968036"/>
            <a:ext cx="4307205" cy="560705"/>
          </a:xfrm>
          <a:custGeom>
            <a:avLst/>
            <a:gdLst/>
            <a:ahLst/>
            <a:cxnLst/>
            <a:rect l="l" t="t" r="r" b="b"/>
            <a:pathLst>
              <a:path w="4307205" h="560704">
                <a:moveTo>
                  <a:pt x="0" y="93471"/>
                </a:moveTo>
                <a:lnTo>
                  <a:pt x="7334" y="57114"/>
                </a:lnTo>
                <a:lnTo>
                  <a:pt x="27336" y="27400"/>
                </a:lnTo>
                <a:lnTo>
                  <a:pt x="57007" y="7354"/>
                </a:lnTo>
                <a:lnTo>
                  <a:pt x="93345" y="0"/>
                </a:lnTo>
                <a:lnTo>
                  <a:pt x="4213606" y="0"/>
                </a:lnTo>
                <a:lnTo>
                  <a:pt x="4249963" y="7354"/>
                </a:lnTo>
                <a:lnTo>
                  <a:pt x="4279677" y="27400"/>
                </a:lnTo>
                <a:lnTo>
                  <a:pt x="4299723" y="57114"/>
                </a:lnTo>
                <a:lnTo>
                  <a:pt x="4307078" y="93471"/>
                </a:lnTo>
                <a:lnTo>
                  <a:pt x="4307078" y="467105"/>
                </a:lnTo>
                <a:lnTo>
                  <a:pt x="4299723" y="503517"/>
                </a:lnTo>
                <a:lnTo>
                  <a:pt x="4279677" y="533225"/>
                </a:lnTo>
                <a:lnTo>
                  <a:pt x="4249963" y="553241"/>
                </a:lnTo>
                <a:lnTo>
                  <a:pt x="4213606" y="560577"/>
                </a:lnTo>
                <a:lnTo>
                  <a:pt x="93345" y="560577"/>
                </a:lnTo>
                <a:lnTo>
                  <a:pt x="57007" y="553241"/>
                </a:lnTo>
                <a:lnTo>
                  <a:pt x="27336" y="533225"/>
                </a:lnTo>
                <a:lnTo>
                  <a:pt x="7334" y="503517"/>
                </a:lnTo>
                <a:lnTo>
                  <a:pt x="0" y="467105"/>
                </a:lnTo>
                <a:lnTo>
                  <a:pt x="0" y="9347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5824212" y="3537873"/>
            <a:ext cx="1566164" cy="97783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4450" algn="ctr">
              <a:lnSpc>
                <a:spcPct val="100000"/>
              </a:lnSpc>
              <a:spcBef>
                <a:spcPts val="105"/>
              </a:spcBef>
            </a:pPr>
            <a:r>
              <a:rPr sz="1400" b="1" spc="-90" dirty="0">
                <a:latin typeface="Trebuchet MS"/>
                <a:cs typeface="Trebuchet MS"/>
              </a:rPr>
              <a:t>СУБСИДИИ</a:t>
            </a:r>
            <a:endParaRPr sz="1400" dirty="0">
              <a:latin typeface="Trebuchet MS"/>
              <a:cs typeface="Trebuchet MS"/>
            </a:endParaRPr>
          </a:p>
          <a:p>
            <a:pPr marL="44450" algn="ctr">
              <a:lnSpc>
                <a:spcPct val="100000"/>
              </a:lnSpc>
            </a:pP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215 330,2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  <a:spcBef>
                <a:spcPts val="830"/>
              </a:spcBef>
            </a:pPr>
            <a:r>
              <a:rPr sz="1400" b="1" spc="-80" dirty="0">
                <a:latin typeface="Trebuchet MS"/>
                <a:cs typeface="Trebuchet MS"/>
              </a:rPr>
              <a:t>СУБВЕНЦИИ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lang="ru-RU" sz="1400" b="1" u="sng" spc="-114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600 339,2</a:t>
            </a:r>
            <a:r>
              <a:rPr lang="ru-RU" sz="1400" b="1" u="sng" spc="-114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heavy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4529454" y="4528805"/>
            <a:ext cx="4307078" cy="504063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527145" y="4528741"/>
            <a:ext cx="4307205" cy="504190"/>
          </a:xfrm>
          <a:custGeom>
            <a:avLst/>
            <a:gdLst/>
            <a:ahLst/>
            <a:cxnLst/>
            <a:rect l="l" t="t" r="r" b="b"/>
            <a:pathLst>
              <a:path w="4307205" h="504189">
                <a:moveTo>
                  <a:pt x="0" y="84073"/>
                </a:moveTo>
                <a:lnTo>
                  <a:pt x="6600" y="51327"/>
                </a:lnTo>
                <a:lnTo>
                  <a:pt x="24606" y="24606"/>
                </a:lnTo>
                <a:lnTo>
                  <a:pt x="51327" y="6600"/>
                </a:lnTo>
                <a:lnTo>
                  <a:pt x="84074" y="0"/>
                </a:lnTo>
                <a:lnTo>
                  <a:pt x="4223004" y="0"/>
                </a:lnTo>
                <a:lnTo>
                  <a:pt x="4255750" y="6600"/>
                </a:lnTo>
                <a:lnTo>
                  <a:pt x="4282471" y="24606"/>
                </a:lnTo>
                <a:lnTo>
                  <a:pt x="4300477" y="51327"/>
                </a:lnTo>
                <a:lnTo>
                  <a:pt x="4307078" y="84073"/>
                </a:lnTo>
                <a:lnTo>
                  <a:pt x="4307078" y="420115"/>
                </a:lnTo>
                <a:lnTo>
                  <a:pt x="4300477" y="452788"/>
                </a:lnTo>
                <a:lnTo>
                  <a:pt x="4282471" y="479472"/>
                </a:lnTo>
                <a:lnTo>
                  <a:pt x="4255750" y="497464"/>
                </a:lnTo>
                <a:lnTo>
                  <a:pt x="4223004" y="504062"/>
                </a:lnTo>
                <a:lnTo>
                  <a:pt x="84074" y="504062"/>
                </a:lnTo>
                <a:lnTo>
                  <a:pt x="51327" y="497464"/>
                </a:lnTo>
                <a:lnTo>
                  <a:pt x="24606" y="479472"/>
                </a:lnTo>
                <a:lnTo>
                  <a:pt x="6600" y="452788"/>
                </a:lnTo>
                <a:lnTo>
                  <a:pt x="0" y="420115"/>
                </a:lnTo>
                <a:lnTo>
                  <a:pt x="0" y="84073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5270944" y="4554458"/>
            <a:ext cx="273685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59460" marR="5080" indent="-746760">
              <a:lnSpc>
                <a:spcPct val="100000"/>
              </a:lnSpc>
              <a:spcBef>
                <a:spcPts val="100"/>
              </a:spcBef>
            </a:pPr>
            <a:r>
              <a:rPr sz="1400" b="1" spc="-70" dirty="0">
                <a:latin typeface="Trebuchet MS"/>
                <a:cs typeface="Trebuchet MS"/>
              </a:rPr>
              <a:t>Иные </a:t>
            </a:r>
            <a:r>
              <a:rPr sz="1400" b="1" spc="-80" dirty="0">
                <a:latin typeface="Trebuchet MS"/>
                <a:cs typeface="Trebuchet MS"/>
              </a:rPr>
              <a:t>межбюджетные</a:t>
            </a:r>
            <a:r>
              <a:rPr sz="1400" b="1" spc="-220" dirty="0">
                <a:latin typeface="Trebuchet MS"/>
                <a:cs typeface="Trebuchet MS"/>
              </a:rPr>
              <a:t> </a:t>
            </a:r>
            <a:r>
              <a:rPr sz="1400" b="1" spc="-100" dirty="0" err="1">
                <a:latin typeface="Trebuchet MS"/>
                <a:cs typeface="Trebuchet MS"/>
              </a:rPr>
              <a:t>трансферты</a:t>
            </a:r>
            <a:r>
              <a:rPr sz="1400" b="1" spc="-100" dirty="0">
                <a:latin typeface="Trebuchet MS"/>
                <a:cs typeface="Trebuchet MS"/>
              </a:rPr>
              <a:t> 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108 534,8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4529454" y="5069014"/>
            <a:ext cx="4307078" cy="59258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518452" y="5032868"/>
            <a:ext cx="4307205" cy="593090"/>
          </a:xfrm>
          <a:custGeom>
            <a:avLst/>
            <a:gdLst/>
            <a:ahLst/>
            <a:cxnLst/>
            <a:rect l="l" t="t" r="r" b="b"/>
            <a:pathLst>
              <a:path w="4307205" h="593089">
                <a:moveTo>
                  <a:pt x="0" y="98806"/>
                </a:moveTo>
                <a:lnTo>
                  <a:pt x="7758" y="60328"/>
                </a:lnTo>
                <a:lnTo>
                  <a:pt x="28924" y="28924"/>
                </a:lnTo>
                <a:lnTo>
                  <a:pt x="60328" y="7758"/>
                </a:lnTo>
                <a:lnTo>
                  <a:pt x="98806" y="0"/>
                </a:lnTo>
                <a:lnTo>
                  <a:pt x="4208272" y="0"/>
                </a:lnTo>
                <a:lnTo>
                  <a:pt x="4246749" y="7758"/>
                </a:lnTo>
                <a:lnTo>
                  <a:pt x="4278153" y="28924"/>
                </a:lnTo>
                <a:lnTo>
                  <a:pt x="4299319" y="60328"/>
                </a:lnTo>
                <a:lnTo>
                  <a:pt x="4307078" y="98806"/>
                </a:lnTo>
                <a:lnTo>
                  <a:pt x="4307078" y="493775"/>
                </a:lnTo>
                <a:lnTo>
                  <a:pt x="4299319" y="532253"/>
                </a:lnTo>
                <a:lnTo>
                  <a:pt x="4278153" y="563657"/>
                </a:lnTo>
                <a:lnTo>
                  <a:pt x="4246749" y="584823"/>
                </a:lnTo>
                <a:lnTo>
                  <a:pt x="4208272" y="592582"/>
                </a:lnTo>
                <a:lnTo>
                  <a:pt x="98806" y="592582"/>
                </a:lnTo>
                <a:lnTo>
                  <a:pt x="60328" y="584823"/>
                </a:lnTo>
                <a:lnTo>
                  <a:pt x="28924" y="563657"/>
                </a:lnTo>
                <a:lnTo>
                  <a:pt x="7758" y="532253"/>
                </a:lnTo>
                <a:lnTo>
                  <a:pt x="0" y="493775"/>
                </a:lnTo>
                <a:lnTo>
                  <a:pt x="0" y="98806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5179439" y="5103035"/>
            <a:ext cx="289369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02335" marR="5080" indent="-890269">
              <a:lnSpc>
                <a:spcPct val="100000"/>
              </a:lnSpc>
              <a:spcBef>
                <a:spcPts val="100"/>
              </a:spcBef>
            </a:pPr>
            <a:r>
              <a:rPr sz="1400" b="1" spc="-75" dirty="0">
                <a:latin typeface="Trebuchet MS"/>
                <a:cs typeface="Trebuchet MS"/>
              </a:rPr>
              <a:t>Прочие безвозмездные</a:t>
            </a:r>
            <a:r>
              <a:rPr sz="1400" b="1" spc="-245" dirty="0">
                <a:latin typeface="Trebuchet MS"/>
                <a:cs typeface="Trebuchet MS"/>
              </a:rPr>
              <a:t> </a:t>
            </a:r>
            <a:r>
              <a:rPr sz="1400" b="1" spc="-90" dirty="0" err="1">
                <a:latin typeface="Trebuchet MS"/>
                <a:cs typeface="Trebuchet MS"/>
              </a:rPr>
              <a:t>поступления</a:t>
            </a:r>
            <a:r>
              <a:rPr sz="1400" b="1" spc="-90" dirty="0">
                <a:latin typeface="Trebuchet MS"/>
                <a:cs typeface="Trebuchet MS"/>
              </a:rPr>
              <a:t>  </a:t>
            </a:r>
            <a:r>
              <a:rPr lang="ru-RU" sz="14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2 785,6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4491354" y="5625958"/>
            <a:ext cx="4306950" cy="934313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4472685" y="5625991"/>
            <a:ext cx="4307205" cy="934719"/>
          </a:xfrm>
          <a:custGeom>
            <a:avLst/>
            <a:gdLst/>
            <a:ahLst/>
            <a:cxnLst/>
            <a:rect l="l" t="t" r="r" b="b"/>
            <a:pathLst>
              <a:path w="4307205" h="934720">
                <a:moveTo>
                  <a:pt x="0" y="155701"/>
                </a:moveTo>
                <a:lnTo>
                  <a:pt x="7939" y="106493"/>
                </a:lnTo>
                <a:lnTo>
                  <a:pt x="30045" y="63751"/>
                </a:lnTo>
                <a:lnTo>
                  <a:pt x="63751" y="30045"/>
                </a:lnTo>
                <a:lnTo>
                  <a:pt x="106493" y="7939"/>
                </a:lnTo>
                <a:lnTo>
                  <a:pt x="155701" y="0"/>
                </a:lnTo>
                <a:lnTo>
                  <a:pt x="4151248" y="0"/>
                </a:lnTo>
                <a:lnTo>
                  <a:pt x="4200457" y="7939"/>
                </a:lnTo>
                <a:lnTo>
                  <a:pt x="4243199" y="30045"/>
                </a:lnTo>
                <a:lnTo>
                  <a:pt x="4276905" y="63751"/>
                </a:lnTo>
                <a:lnTo>
                  <a:pt x="4299011" y="106493"/>
                </a:lnTo>
                <a:lnTo>
                  <a:pt x="4306950" y="155701"/>
                </a:lnTo>
                <a:lnTo>
                  <a:pt x="4306950" y="778586"/>
                </a:lnTo>
                <a:lnTo>
                  <a:pt x="4299011" y="827807"/>
                </a:lnTo>
                <a:lnTo>
                  <a:pt x="4276905" y="870556"/>
                </a:lnTo>
                <a:lnTo>
                  <a:pt x="4243199" y="904266"/>
                </a:lnTo>
                <a:lnTo>
                  <a:pt x="4200457" y="926374"/>
                </a:lnTo>
                <a:lnTo>
                  <a:pt x="4151248" y="934313"/>
                </a:lnTo>
                <a:lnTo>
                  <a:pt x="155701" y="934313"/>
                </a:lnTo>
                <a:lnTo>
                  <a:pt x="106493" y="926374"/>
                </a:lnTo>
                <a:lnTo>
                  <a:pt x="63751" y="904266"/>
                </a:lnTo>
                <a:lnTo>
                  <a:pt x="30045" y="870556"/>
                </a:lnTo>
                <a:lnTo>
                  <a:pt x="7939" y="827807"/>
                </a:lnTo>
                <a:lnTo>
                  <a:pt x="0" y="778586"/>
                </a:lnTo>
                <a:lnTo>
                  <a:pt x="0" y="15570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4833105" y="5680796"/>
            <a:ext cx="3548379" cy="879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-635" algn="ctr">
              <a:lnSpc>
                <a:spcPct val="100000"/>
              </a:lnSpc>
              <a:spcBef>
                <a:spcPts val="100"/>
              </a:spcBef>
            </a:pPr>
            <a:r>
              <a:rPr sz="1400" b="1" spc="-75" dirty="0">
                <a:latin typeface="Trebuchet MS"/>
                <a:cs typeface="Trebuchet MS"/>
              </a:rPr>
              <a:t>Возврат </a:t>
            </a:r>
            <a:r>
              <a:rPr sz="1400" b="1" spc="-70" dirty="0">
                <a:latin typeface="Trebuchet MS"/>
                <a:cs typeface="Trebuchet MS"/>
              </a:rPr>
              <a:t>в </a:t>
            </a:r>
            <a:r>
              <a:rPr sz="1400" b="1" spc="-90" dirty="0">
                <a:latin typeface="Trebuchet MS"/>
                <a:cs typeface="Trebuchet MS"/>
              </a:rPr>
              <a:t>республиканский бюджет</a:t>
            </a:r>
            <a:r>
              <a:rPr sz="1400" b="1" spc="-290" dirty="0">
                <a:latin typeface="Trebuchet MS"/>
                <a:cs typeface="Trebuchet MS"/>
              </a:rPr>
              <a:t> </a:t>
            </a:r>
            <a:r>
              <a:rPr sz="1400" b="1" spc="-90" dirty="0">
                <a:latin typeface="Trebuchet MS"/>
                <a:cs typeface="Trebuchet MS"/>
              </a:rPr>
              <a:t>остатков  </a:t>
            </a:r>
            <a:r>
              <a:rPr sz="1400" b="1" spc="-100" dirty="0">
                <a:latin typeface="Trebuchet MS"/>
                <a:cs typeface="Trebuchet MS"/>
              </a:rPr>
              <a:t>субсидий, </a:t>
            </a:r>
            <a:r>
              <a:rPr sz="1400" b="1" spc="-85" dirty="0">
                <a:latin typeface="Trebuchet MS"/>
                <a:cs typeface="Trebuchet MS"/>
              </a:rPr>
              <a:t>субвенций </a:t>
            </a:r>
            <a:r>
              <a:rPr sz="1400" b="1" spc="-60" dirty="0">
                <a:latin typeface="Trebuchet MS"/>
                <a:cs typeface="Trebuchet MS"/>
              </a:rPr>
              <a:t>и </a:t>
            </a:r>
            <a:r>
              <a:rPr sz="1400" b="1" spc="-80" dirty="0">
                <a:latin typeface="Trebuchet MS"/>
                <a:cs typeface="Trebuchet MS"/>
              </a:rPr>
              <a:t>иных</a:t>
            </a:r>
            <a:r>
              <a:rPr sz="1400" b="1" spc="-254" dirty="0">
                <a:latin typeface="Trebuchet MS"/>
                <a:cs typeface="Trebuchet MS"/>
              </a:rPr>
              <a:t> </a:t>
            </a:r>
            <a:r>
              <a:rPr sz="1400" b="1" spc="-85" dirty="0">
                <a:latin typeface="Trebuchet MS"/>
                <a:cs typeface="Trebuchet MS"/>
              </a:rPr>
              <a:t>межбюджетных  </a:t>
            </a:r>
            <a:r>
              <a:rPr sz="1400" b="1" spc="-100" dirty="0">
                <a:latin typeface="Trebuchet MS"/>
                <a:cs typeface="Trebuchet MS"/>
              </a:rPr>
              <a:t>трансфертов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sz="1400" b="1" u="sng" spc="-8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(-)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7 317,6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4499944" y="2032376"/>
            <a:ext cx="4314800" cy="860399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499944" y="1994222"/>
            <a:ext cx="4307206" cy="874962"/>
          </a:xfrm>
          <a:custGeom>
            <a:avLst/>
            <a:gdLst/>
            <a:ahLst/>
            <a:cxnLst/>
            <a:rect l="l" t="t" r="r" b="b"/>
            <a:pathLst>
              <a:path w="4307205" h="753744">
                <a:moveTo>
                  <a:pt x="0" y="125603"/>
                </a:moveTo>
                <a:lnTo>
                  <a:pt x="9872" y="76723"/>
                </a:lnTo>
                <a:lnTo>
                  <a:pt x="36782" y="36798"/>
                </a:lnTo>
                <a:lnTo>
                  <a:pt x="76670" y="9874"/>
                </a:lnTo>
                <a:lnTo>
                  <a:pt x="125475" y="0"/>
                </a:lnTo>
                <a:lnTo>
                  <a:pt x="4181475" y="0"/>
                </a:lnTo>
                <a:lnTo>
                  <a:pt x="4230354" y="9874"/>
                </a:lnTo>
                <a:lnTo>
                  <a:pt x="4270279" y="36798"/>
                </a:lnTo>
                <a:lnTo>
                  <a:pt x="4297203" y="76723"/>
                </a:lnTo>
                <a:lnTo>
                  <a:pt x="4307078" y="125603"/>
                </a:lnTo>
                <a:lnTo>
                  <a:pt x="4307078" y="627634"/>
                </a:lnTo>
                <a:lnTo>
                  <a:pt x="4297203" y="676513"/>
                </a:lnTo>
                <a:lnTo>
                  <a:pt x="4270279" y="716438"/>
                </a:lnTo>
                <a:lnTo>
                  <a:pt x="4230354" y="743362"/>
                </a:lnTo>
                <a:lnTo>
                  <a:pt x="4181475" y="753237"/>
                </a:lnTo>
                <a:lnTo>
                  <a:pt x="125475" y="753237"/>
                </a:lnTo>
                <a:lnTo>
                  <a:pt x="76670" y="743362"/>
                </a:lnTo>
                <a:lnTo>
                  <a:pt x="36782" y="716438"/>
                </a:lnTo>
                <a:lnTo>
                  <a:pt x="9872" y="676513"/>
                </a:lnTo>
                <a:lnTo>
                  <a:pt x="0" y="627634"/>
                </a:lnTo>
                <a:lnTo>
                  <a:pt x="0" y="125603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4830889" y="2052813"/>
            <a:ext cx="3616960" cy="7854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200" b="1" spc="-90" dirty="0">
                <a:latin typeface="Trebuchet MS"/>
                <a:cs typeface="Trebuchet MS"/>
              </a:rPr>
              <a:t>ДОТАЦИИ </a:t>
            </a:r>
            <a:r>
              <a:rPr sz="1200" b="1" spc="-65" dirty="0">
                <a:latin typeface="Trebuchet MS"/>
                <a:cs typeface="Trebuchet MS"/>
              </a:rPr>
              <a:t>бюджетам муниципальных </a:t>
            </a:r>
            <a:r>
              <a:rPr sz="1200" b="1" spc="-55" dirty="0">
                <a:latin typeface="Trebuchet MS"/>
                <a:cs typeface="Trebuchet MS"/>
              </a:rPr>
              <a:t>районов на  </a:t>
            </a:r>
            <a:r>
              <a:rPr sz="1200" b="1" spc="-70" dirty="0">
                <a:latin typeface="Trebuchet MS"/>
                <a:cs typeface="Trebuchet MS"/>
              </a:rPr>
              <a:t>поддержку </a:t>
            </a:r>
            <a:r>
              <a:rPr sz="1200" b="1" spc="-60" dirty="0">
                <a:latin typeface="Trebuchet MS"/>
                <a:cs typeface="Trebuchet MS"/>
              </a:rPr>
              <a:t>мер </a:t>
            </a:r>
            <a:r>
              <a:rPr sz="1200" b="1" spc="-55" dirty="0">
                <a:latin typeface="Trebuchet MS"/>
                <a:cs typeface="Trebuchet MS"/>
              </a:rPr>
              <a:t>по </a:t>
            </a:r>
            <a:r>
              <a:rPr sz="1200" b="1" spc="-75" dirty="0">
                <a:latin typeface="Trebuchet MS"/>
                <a:cs typeface="Trebuchet MS"/>
              </a:rPr>
              <a:t>обеспечению</a:t>
            </a:r>
            <a:r>
              <a:rPr sz="1200" b="1" spc="-160" dirty="0">
                <a:latin typeface="Trebuchet MS"/>
                <a:cs typeface="Trebuchet MS"/>
              </a:rPr>
              <a:t> </a:t>
            </a:r>
            <a:r>
              <a:rPr sz="1200" b="1" spc="-75" dirty="0">
                <a:latin typeface="Trebuchet MS"/>
                <a:cs typeface="Trebuchet MS"/>
              </a:rPr>
              <a:t>сбалансированности  бюджетов</a:t>
            </a:r>
            <a:endParaRPr sz="1200" dirty="0">
              <a:latin typeface="Trebuchet MS"/>
              <a:cs typeface="Trebuchet MS"/>
            </a:endParaRPr>
          </a:p>
          <a:p>
            <a:pPr marL="3175" algn="ctr">
              <a:lnSpc>
                <a:spcPts val="1660"/>
              </a:lnSpc>
            </a:pPr>
            <a:r>
              <a:rPr lang="ru-RU" sz="1400" b="1" u="sng" spc="-10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24 685,8</a:t>
            </a:r>
            <a:r>
              <a:rPr lang="ru-RU" sz="1400" b="1" u="sng" spc="-10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4548408" y="2890697"/>
            <a:ext cx="4258742" cy="58359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Прочие дотации</a:t>
            </a:r>
          </a:p>
          <a:p>
            <a:pPr algn="ctr"/>
            <a:r>
              <a:rPr lang="ru-RU" sz="1400" b="1" u="sng" dirty="0" smtClean="0">
                <a:solidFill>
                  <a:schemeClr val="tx1"/>
                </a:solidFill>
              </a:rPr>
              <a:t>470 </a:t>
            </a:r>
            <a:r>
              <a:rPr lang="ru-RU" sz="1400" b="1" u="sng" dirty="0" err="1" smtClean="0">
                <a:solidFill>
                  <a:schemeClr val="tx1"/>
                </a:solidFill>
              </a:rPr>
              <a:t>тыс.руб</a:t>
            </a:r>
            <a:r>
              <a:rPr lang="ru-RU" sz="1400" b="1" u="sng" dirty="0" smtClean="0">
                <a:solidFill>
                  <a:schemeClr val="tx1"/>
                </a:solidFill>
              </a:rPr>
              <a:t>.</a:t>
            </a:r>
            <a:endParaRPr lang="ru-RU" sz="1400" b="1" u="sng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9690" algn="ctr">
              <a:lnSpc>
                <a:spcPct val="100000"/>
              </a:lnSpc>
              <a:spcBef>
                <a:spcPts val="100"/>
              </a:spcBef>
            </a:pPr>
            <a:r>
              <a:rPr spc="-165" dirty="0">
                <a:latin typeface="+mn-lt"/>
              </a:rPr>
              <a:t>Структура </a:t>
            </a:r>
            <a:r>
              <a:rPr spc="-150" dirty="0">
                <a:latin typeface="+mn-lt"/>
              </a:rPr>
              <a:t>расходов</a:t>
            </a:r>
            <a:r>
              <a:rPr spc="-240" dirty="0">
                <a:latin typeface="+mn-lt"/>
              </a:rPr>
              <a:t> </a:t>
            </a:r>
            <a:r>
              <a:rPr spc="-145" dirty="0">
                <a:latin typeface="+mn-lt"/>
              </a:rPr>
              <a:t>бюджета</a:t>
            </a:r>
          </a:p>
          <a:p>
            <a:pPr algn="ctr">
              <a:lnSpc>
                <a:spcPct val="100000"/>
              </a:lnSpc>
            </a:pPr>
            <a:r>
              <a:rPr spc="80" dirty="0">
                <a:latin typeface="+mn-lt"/>
              </a:rPr>
              <a:t>МО</a:t>
            </a:r>
            <a:r>
              <a:rPr spc="-420" dirty="0">
                <a:latin typeface="+mn-lt"/>
              </a:rPr>
              <a:t> </a:t>
            </a:r>
            <a:r>
              <a:rPr spc="-145" dirty="0">
                <a:latin typeface="+mn-lt"/>
              </a:rPr>
              <a:t>«Увинский </a:t>
            </a:r>
            <a:r>
              <a:rPr spc="-110" dirty="0">
                <a:latin typeface="+mn-lt"/>
              </a:rPr>
              <a:t>район» </a:t>
            </a:r>
            <a:r>
              <a:rPr spc="-125" dirty="0">
                <a:latin typeface="+mn-lt"/>
              </a:rPr>
              <a:t>в </a:t>
            </a:r>
            <a:r>
              <a:rPr lang="ru-RU" spc="-190" dirty="0">
                <a:latin typeface="+mn-lt"/>
              </a:rPr>
              <a:t>3</a:t>
            </a:r>
            <a:r>
              <a:rPr spc="-190" dirty="0" smtClean="0">
                <a:latin typeface="+mn-lt"/>
              </a:rPr>
              <a:t> </a:t>
            </a:r>
            <a:r>
              <a:rPr lang="ru-RU" spc="-190" dirty="0" smtClean="0">
                <a:latin typeface="+mn-lt"/>
              </a:rPr>
              <a:t> </a:t>
            </a:r>
            <a:r>
              <a:rPr spc="-145" dirty="0" err="1" smtClean="0">
                <a:latin typeface="+mn-lt"/>
              </a:rPr>
              <a:t>квартале</a:t>
            </a:r>
            <a:r>
              <a:rPr spc="-145" dirty="0" smtClean="0">
                <a:latin typeface="+mn-lt"/>
              </a:rPr>
              <a:t> </a:t>
            </a:r>
            <a:r>
              <a:rPr lang="ru-RU" spc="-145" dirty="0" smtClean="0">
                <a:latin typeface="+mn-lt"/>
              </a:rPr>
              <a:t> </a:t>
            </a:r>
            <a:r>
              <a:rPr spc="-195" dirty="0" smtClean="0">
                <a:latin typeface="+mn-lt"/>
              </a:rPr>
              <a:t>20</a:t>
            </a:r>
            <a:r>
              <a:rPr lang="ru-RU" spc="-195" dirty="0" smtClean="0">
                <a:latin typeface="+mn-lt"/>
              </a:rPr>
              <a:t>23  </a:t>
            </a:r>
            <a:r>
              <a:rPr spc="-160" dirty="0" err="1" smtClean="0">
                <a:latin typeface="+mn-lt"/>
              </a:rPr>
              <a:t>года</a:t>
            </a:r>
            <a:endParaRPr spc="-160" dirty="0">
              <a:latin typeface="+mn-l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86588" y="3085845"/>
            <a:ext cx="2018664" cy="124457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45134" marR="382905" indent="-55880" algn="ctr">
              <a:lnSpc>
                <a:spcPct val="100000"/>
              </a:lnSpc>
              <a:spcBef>
                <a:spcPts val="105"/>
              </a:spcBef>
            </a:pPr>
            <a:r>
              <a:rPr sz="2000" b="1" spc="-155" dirty="0">
                <a:latin typeface="Trebuchet MS"/>
                <a:cs typeface="Trebuchet MS"/>
              </a:rPr>
              <a:t>ВСЕГО  </a:t>
            </a:r>
            <a:r>
              <a:rPr sz="2000" b="1" spc="-225" dirty="0">
                <a:latin typeface="Trebuchet MS"/>
                <a:cs typeface="Trebuchet MS"/>
              </a:rPr>
              <a:t>Р</a:t>
            </a:r>
            <a:r>
              <a:rPr sz="2000" b="1" spc="-130" dirty="0">
                <a:latin typeface="Trebuchet MS"/>
                <a:cs typeface="Trebuchet MS"/>
              </a:rPr>
              <a:t>А</a:t>
            </a:r>
            <a:r>
              <a:rPr sz="2000" b="1" spc="-150" dirty="0">
                <a:latin typeface="Trebuchet MS"/>
                <a:cs typeface="Trebuchet MS"/>
              </a:rPr>
              <a:t>С</a:t>
            </a:r>
            <a:r>
              <a:rPr sz="2000" b="1" spc="-210" dirty="0">
                <a:latin typeface="Trebuchet MS"/>
                <a:cs typeface="Trebuchet MS"/>
              </a:rPr>
              <a:t>Х</a:t>
            </a:r>
            <a:r>
              <a:rPr sz="2000" b="1" spc="-105" dirty="0">
                <a:latin typeface="Trebuchet MS"/>
                <a:cs typeface="Trebuchet MS"/>
              </a:rPr>
              <a:t>О</a:t>
            </a:r>
            <a:r>
              <a:rPr sz="2000" b="1" spc="-150" dirty="0">
                <a:latin typeface="Trebuchet MS"/>
                <a:cs typeface="Trebuchet MS"/>
              </a:rPr>
              <a:t>Д</a:t>
            </a:r>
            <a:r>
              <a:rPr sz="2000" b="1" spc="-70" dirty="0">
                <a:latin typeface="Trebuchet MS"/>
                <a:cs typeface="Trebuchet MS"/>
              </a:rPr>
              <a:t>ОВ</a:t>
            </a:r>
            <a:endParaRPr sz="20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lang="ru-RU" sz="2000" b="1" u="sng" spc="-15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1 472 958,9 </a:t>
            </a:r>
            <a:r>
              <a:rPr sz="2000" b="1" u="sng" spc="-155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2000" b="1" u="sng" spc="-15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2000" u="sng" dirty="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74980" y="4306951"/>
            <a:ext cx="184023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07975" marR="297815" indent="-2540" algn="ctr">
              <a:lnSpc>
                <a:spcPct val="100000"/>
              </a:lnSpc>
              <a:spcBef>
                <a:spcPts val="100"/>
              </a:spcBef>
            </a:pPr>
            <a:r>
              <a:rPr sz="1800" b="1" spc="-155" dirty="0">
                <a:latin typeface="Trebuchet MS"/>
                <a:cs typeface="Trebuchet MS"/>
              </a:rPr>
              <a:t>(Темп </a:t>
            </a:r>
            <a:r>
              <a:rPr sz="1800" b="1" spc="-114" dirty="0">
                <a:latin typeface="Trebuchet MS"/>
                <a:cs typeface="Trebuchet MS"/>
              </a:rPr>
              <a:t>роста  </a:t>
            </a:r>
            <a:r>
              <a:rPr sz="1800" b="1" spc="-95" dirty="0">
                <a:latin typeface="Trebuchet MS"/>
                <a:cs typeface="Trebuchet MS"/>
              </a:rPr>
              <a:t>к </a:t>
            </a:r>
            <a:r>
              <a:rPr sz="1800" b="1" spc="-235" dirty="0" smtClean="0">
                <a:latin typeface="Trebuchet MS"/>
                <a:cs typeface="Trebuchet MS"/>
              </a:rPr>
              <a:t> </a:t>
            </a:r>
            <a:r>
              <a:rPr sz="1800" b="1" spc="-110" dirty="0">
                <a:latin typeface="Trebuchet MS"/>
                <a:cs typeface="Trebuchet MS"/>
              </a:rPr>
              <a:t>кварталу</a:t>
            </a:r>
            <a:endParaRPr sz="18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sz="1800" b="1" spc="-145" dirty="0" smtClean="0">
                <a:latin typeface="Trebuchet MS"/>
                <a:cs typeface="Trebuchet MS"/>
              </a:rPr>
              <a:t>20</a:t>
            </a:r>
            <a:r>
              <a:rPr lang="ru-RU" sz="1800" b="1" spc="-145" dirty="0" smtClean="0">
                <a:latin typeface="Trebuchet MS"/>
                <a:cs typeface="Trebuchet MS"/>
              </a:rPr>
              <a:t>22</a:t>
            </a:r>
            <a:r>
              <a:rPr sz="1800" b="1" spc="-145" dirty="0" smtClean="0">
                <a:latin typeface="Trebuchet MS"/>
                <a:cs typeface="Trebuchet MS"/>
              </a:rPr>
              <a:t> </a:t>
            </a:r>
            <a:r>
              <a:rPr sz="1800" b="1" spc="-120" dirty="0">
                <a:latin typeface="Trebuchet MS"/>
                <a:cs typeface="Trebuchet MS"/>
              </a:rPr>
              <a:t>года </a:t>
            </a:r>
            <a:r>
              <a:rPr sz="1800" b="1" spc="235" dirty="0">
                <a:latin typeface="Trebuchet MS"/>
                <a:cs typeface="Trebuchet MS"/>
              </a:rPr>
              <a:t>–</a:t>
            </a:r>
            <a:r>
              <a:rPr sz="1800" b="1" spc="-180" dirty="0">
                <a:latin typeface="Trebuchet MS"/>
                <a:cs typeface="Trebuchet MS"/>
              </a:rPr>
              <a:t> </a:t>
            </a:r>
            <a:r>
              <a:rPr sz="1800" b="1" spc="-145" dirty="0" smtClean="0">
                <a:latin typeface="Trebuchet MS"/>
                <a:cs typeface="Trebuchet MS"/>
              </a:rPr>
              <a:t>1</a:t>
            </a:r>
            <a:r>
              <a:rPr lang="ru-RU" b="1" spc="-145" dirty="0" smtClean="0">
                <a:latin typeface="Trebuchet MS"/>
                <a:cs typeface="Trebuchet MS"/>
              </a:rPr>
              <a:t>14 </a:t>
            </a:r>
            <a:r>
              <a:rPr sz="1800" b="1" spc="-15" dirty="0" smtClean="0">
                <a:latin typeface="Trebuchet MS"/>
                <a:cs typeface="Trebuchet MS"/>
              </a:rPr>
              <a:t>%)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411729" y="1484757"/>
            <a:ext cx="576580" cy="4782820"/>
          </a:xfrm>
          <a:custGeom>
            <a:avLst/>
            <a:gdLst/>
            <a:ahLst/>
            <a:cxnLst/>
            <a:rect l="l" t="t" r="r" b="b"/>
            <a:pathLst>
              <a:path w="576580" h="4782820">
                <a:moveTo>
                  <a:pt x="576071" y="4782248"/>
                </a:moveTo>
                <a:lnTo>
                  <a:pt x="499526" y="4780533"/>
                </a:lnTo>
                <a:lnTo>
                  <a:pt x="430727" y="4775692"/>
                </a:lnTo>
                <a:lnTo>
                  <a:pt x="372427" y="4768184"/>
                </a:lnTo>
                <a:lnTo>
                  <a:pt x="327377" y="4758468"/>
                </a:lnTo>
                <a:lnTo>
                  <a:pt x="288036" y="4734242"/>
                </a:lnTo>
                <a:lnTo>
                  <a:pt x="288036" y="2439161"/>
                </a:lnTo>
                <a:lnTo>
                  <a:pt x="277750" y="2426389"/>
                </a:lnTo>
                <a:lnTo>
                  <a:pt x="203692" y="2405205"/>
                </a:lnTo>
                <a:lnTo>
                  <a:pt x="145400" y="2397703"/>
                </a:lnTo>
                <a:lnTo>
                  <a:pt x="76589" y="2392868"/>
                </a:lnTo>
                <a:lnTo>
                  <a:pt x="0" y="2391155"/>
                </a:lnTo>
                <a:lnTo>
                  <a:pt x="76589" y="2389443"/>
                </a:lnTo>
                <a:lnTo>
                  <a:pt x="145400" y="2384608"/>
                </a:lnTo>
                <a:lnTo>
                  <a:pt x="203692" y="2377106"/>
                </a:lnTo>
                <a:lnTo>
                  <a:pt x="248722" y="2367392"/>
                </a:lnTo>
                <a:lnTo>
                  <a:pt x="288036" y="2343149"/>
                </a:lnTo>
                <a:lnTo>
                  <a:pt x="288036" y="48005"/>
                </a:lnTo>
                <a:lnTo>
                  <a:pt x="298330" y="35233"/>
                </a:lnTo>
                <a:lnTo>
                  <a:pt x="327377" y="23763"/>
                </a:lnTo>
                <a:lnTo>
                  <a:pt x="372427" y="14049"/>
                </a:lnTo>
                <a:lnTo>
                  <a:pt x="430727" y="6547"/>
                </a:lnTo>
                <a:lnTo>
                  <a:pt x="499526" y="1712"/>
                </a:lnTo>
                <a:lnTo>
                  <a:pt x="576071" y="0"/>
                </a:lnTo>
              </a:path>
            </a:pathLst>
          </a:custGeom>
          <a:ln w="253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163823" y="2639567"/>
            <a:ext cx="3433572" cy="251764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131820" y="1484757"/>
            <a:ext cx="2160270" cy="108013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131820" y="1484757"/>
            <a:ext cx="2160270" cy="1080135"/>
          </a:xfrm>
          <a:custGeom>
            <a:avLst/>
            <a:gdLst/>
            <a:ahLst/>
            <a:cxnLst/>
            <a:rect l="l" t="t" r="r" b="b"/>
            <a:pathLst>
              <a:path w="2160270" h="1080135">
                <a:moveTo>
                  <a:pt x="0" y="180085"/>
                </a:moveTo>
                <a:lnTo>
                  <a:pt x="6434" y="132218"/>
                </a:lnTo>
                <a:lnTo>
                  <a:pt x="24590" y="89201"/>
                </a:lnTo>
                <a:lnTo>
                  <a:pt x="52752" y="52752"/>
                </a:lnTo>
                <a:lnTo>
                  <a:pt x="89201" y="24590"/>
                </a:lnTo>
                <a:lnTo>
                  <a:pt x="132218" y="6434"/>
                </a:lnTo>
                <a:lnTo>
                  <a:pt x="180085" y="0"/>
                </a:lnTo>
                <a:lnTo>
                  <a:pt x="1980183" y="0"/>
                </a:lnTo>
                <a:lnTo>
                  <a:pt x="2028051" y="6434"/>
                </a:lnTo>
                <a:lnTo>
                  <a:pt x="2071068" y="24590"/>
                </a:lnTo>
                <a:lnTo>
                  <a:pt x="2107517" y="52752"/>
                </a:lnTo>
                <a:lnTo>
                  <a:pt x="2135679" y="89201"/>
                </a:lnTo>
                <a:lnTo>
                  <a:pt x="2153835" y="132218"/>
                </a:lnTo>
                <a:lnTo>
                  <a:pt x="2160270" y="180085"/>
                </a:lnTo>
                <a:lnTo>
                  <a:pt x="2160270" y="900176"/>
                </a:lnTo>
                <a:lnTo>
                  <a:pt x="2153835" y="947990"/>
                </a:lnTo>
                <a:lnTo>
                  <a:pt x="2135679" y="990971"/>
                </a:lnTo>
                <a:lnTo>
                  <a:pt x="2107517" y="1027398"/>
                </a:lnTo>
                <a:lnTo>
                  <a:pt x="2071068" y="1055548"/>
                </a:lnTo>
                <a:lnTo>
                  <a:pt x="2028051" y="1073701"/>
                </a:lnTo>
                <a:lnTo>
                  <a:pt x="1980183" y="1080134"/>
                </a:lnTo>
                <a:lnTo>
                  <a:pt x="180085" y="1080134"/>
                </a:lnTo>
                <a:lnTo>
                  <a:pt x="132218" y="1073701"/>
                </a:lnTo>
                <a:lnTo>
                  <a:pt x="89201" y="1055548"/>
                </a:lnTo>
                <a:lnTo>
                  <a:pt x="52752" y="1027398"/>
                </a:lnTo>
                <a:lnTo>
                  <a:pt x="24590" y="990971"/>
                </a:lnTo>
                <a:lnTo>
                  <a:pt x="6434" y="947990"/>
                </a:lnTo>
                <a:lnTo>
                  <a:pt x="0" y="900176"/>
                </a:lnTo>
                <a:lnTo>
                  <a:pt x="0" y="18008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3508375" y="2627617"/>
            <a:ext cx="86423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18745">
              <a:lnSpc>
                <a:spcPct val="100000"/>
              </a:lnSpc>
              <a:spcBef>
                <a:spcPts val="245"/>
              </a:spcBef>
            </a:pPr>
            <a:r>
              <a:rPr lang="ru-RU" b="1" spc="-160" dirty="0" smtClean="0">
                <a:latin typeface="Trebuchet MS"/>
                <a:cs typeface="Trebuchet MS"/>
              </a:rPr>
              <a:t>75,7 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5436108" y="1484757"/>
            <a:ext cx="3357498" cy="92519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436108" y="1484757"/>
            <a:ext cx="3357879" cy="925194"/>
          </a:xfrm>
          <a:custGeom>
            <a:avLst/>
            <a:gdLst/>
            <a:ahLst/>
            <a:cxnLst/>
            <a:rect l="l" t="t" r="r" b="b"/>
            <a:pathLst>
              <a:path w="3357879" h="925194">
                <a:moveTo>
                  <a:pt x="0" y="154177"/>
                </a:moveTo>
                <a:lnTo>
                  <a:pt x="7853" y="105468"/>
                </a:lnTo>
                <a:lnTo>
                  <a:pt x="29728" y="63148"/>
                </a:lnTo>
                <a:lnTo>
                  <a:pt x="63093" y="29764"/>
                </a:lnTo>
                <a:lnTo>
                  <a:pt x="105420" y="7865"/>
                </a:lnTo>
                <a:lnTo>
                  <a:pt x="154177" y="0"/>
                </a:lnTo>
                <a:lnTo>
                  <a:pt x="3203320" y="0"/>
                </a:lnTo>
                <a:lnTo>
                  <a:pt x="3252030" y="7865"/>
                </a:lnTo>
                <a:lnTo>
                  <a:pt x="3294350" y="29764"/>
                </a:lnTo>
                <a:lnTo>
                  <a:pt x="3327734" y="63148"/>
                </a:lnTo>
                <a:lnTo>
                  <a:pt x="3349633" y="105468"/>
                </a:lnTo>
                <a:lnTo>
                  <a:pt x="3357498" y="154177"/>
                </a:lnTo>
                <a:lnTo>
                  <a:pt x="3357498" y="770889"/>
                </a:lnTo>
                <a:lnTo>
                  <a:pt x="3349633" y="819661"/>
                </a:lnTo>
                <a:lnTo>
                  <a:pt x="3327734" y="862019"/>
                </a:lnTo>
                <a:lnTo>
                  <a:pt x="3294350" y="895422"/>
                </a:lnTo>
                <a:lnTo>
                  <a:pt x="3252030" y="917328"/>
                </a:lnTo>
                <a:lnTo>
                  <a:pt x="3203320" y="925194"/>
                </a:lnTo>
                <a:lnTo>
                  <a:pt x="154177" y="925194"/>
                </a:lnTo>
                <a:lnTo>
                  <a:pt x="105420" y="917328"/>
                </a:lnTo>
                <a:lnTo>
                  <a:pt x="63093" y="895422"/>
                </a:lnTo>
                <a:lnTo>
                  <a:pt x="29728" y="862019"/>
                </a:lnTo>
                <a:lnTo>
                  <a:pt x="7853" y="819661"/>
                </a:lnTo>
                <a:lnTo>
                  <a:pt x="0" y="770889"/>
                </a:lnTo>
                <a:lnTo>
                  <a:pt x="0" y="154177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6059423" y="2492870"/>
            <a:ext cx="80581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48590">
              <a:lnSpc>
                <a:spcPct val="100000"/>
              </a:lnSpc>
              <a:spcBef>
                <a:spcPts val="245"/>
              </a:spcBef>
            </a:pPr>
            <a:r>
              <a:rPr lang="ru-RU" b="1" spc="-165" dirty="0" smtClean="0">
                <a:latin typeface="Trebuchet MS"/>
                <a:cs typeface="Trebuchet MS"/>
              </a:rPr>
              <a:t>8,3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5796153" y="4970907"/>
            <a:ext cx="2592324" cy="116959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796153" y="4970907"/>
            <a:ext cx="2592705" cy="1169670"/>
          </a:xfrm>
          <a:custGeom>
            <a:avLst/>
            <a:gdLst/>
            <a:ahLst/>
            <a:cxnLst/>
            <a:rect l="l" t="t" r="r" b="b"/>
            <a:pathLst>
              <a:path w="2592704" h="1169670">
                <a:moveTo>
                  <a:pt x="0" y="194945"/>
                </a:moveTo>
                <a:lnTo>
                  <a:pt x="5147" y="150236"/>
                </a:lnTo>
                <a:lnTo>
                  <a:pt x="19809" y="109199"/>
                </a:lnTo>
                <a:lnTo>
                  <a:pt x="42817" y="73003"/>
                </a:lnTo>
                <a:lnTo>
                  <a:pt x="73003" y="42817"/>
                </a:lnTo>
                <a:lnTo>
                  <a:pt x="109199" y="19809"/>
                </a:lnTo>
                <a:lnTo>
                  <a:pt x="150236" y="5147"/>
                </a:lnTo>
                <a:lnTo>
                  <a:pt x="194945" y="0"/>
                </a:lnTo>
                <a:lnTo>
                  <a:pt x="2397379" y="0"/>
                </a:lnTo>
                <a:lnTo>
                  <a:pt x="2442047" y="5147"/>
                </a:lnTo>
                <a:lnTo>
                  <a:pt x="2483068" y="19809"/>
                </a:lnTo>
                <a:lnTo>
                  <a:pt x="2519266" y="42817"/>
                </a:lnTo>
                <a:lnTo>
                  <a:pt x="2549466" y="73003"/>
                </a:lnTo>
                <a:lnTo>
                  <a:pt x="2572492" y="109199"/>
                </a:lnTo>
                <a:lnTo>
                  <a:pt x="2587170" y="150236"/>
                </a:lnTo>
                <a:lnTo>
                  <a:pt x="2592324" y="194945"/>
                </a:lnTo>
                <a:lnTo>
                  <a:pt x="2592324" y="974648"/>
                </a:lnTo>
                <a:lnTo>
                  <a:pt x="2587170" y="1019345"/>
                </a:lnTo>
                <a:lnTo>
                  <a:pt x="2572492" y="1060377"/>
                </a:lnTo>
                <a:lnTo>
                  <a:pt x="2549466" y="1096573"/>
                </a:lnTo>
                <a:lnTo>
                  <a:pt x="2519266" y="1126764"/>
                </a:lnTo>
                <a:lnTo>
                  <a:pt x="2483068" y="1149778"/>
                </a:lnTo>
                <a:lnTo>
                  <a:pt x="2442047" y="1164444"/>
                </a:lnTo>
                <a:lnTo>
                  <a:pt x="2397379" y="1169593"/>
                </a:lnTo>
                <a:lnTo>
                  <a:pt x="194945" y="1169593"/>
                </a:lnTo>
                <a:lnTo>
                  <a:pt x="150236" y="1164444"/>
                </a:lnTo>
                <a:lnTo>
                  <a:pt x="109199" y="1149778"/>
                </a:lnTo>
                <a:lnTo>
                  <a:pt x="73003" y="1126764"/>
                </a:lnTo>
                <a:lnTo>
                  <a:pt x="42817" y="1096573"/>
                </a:lnTo>
                <a:lnTo>
                  <a:pt x="19809" y="1060377"/>
                </a:lnTo>
                <a:lnTo>
                  <a:pt x="5147" y="1019345"/>
                </a:lnTo>
                <a:lnTo>
                  <a:pt x="0" y="974648"/>
                </a:lnTo>
                <a:lnTo>
                  <a:pt x="0" y="19494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5796153" y="4571860"/>
            <a:ext cx="93281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212725">
              <a:lnSpc>
                <a:spcPct val="100000"/>
              </a:lnSpc>
              <a:spcBef>
                <a:spcPts val="245"/>
              </a:spcBef>
            </a:pPr>
            <a:r>
              <a:rPr lang="ru-RU" b="1" spc="-165" dirty="0" smtClean="0">
                <a:latin typeface="Trebuchet MS"/>
                <a:cs typeface="Trebuchet MS"/>
              </a:rPr>
              <a:t>15,7  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3475101" y="4941189"/>
            <a:ext cx="1864868" cy="119931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475101" y="4941189"/>
            <a:ext cx="1864995" cy="1199515"/>
          </a:xfrm>
          <a:custGeom>
            <a:avLst/>
            <a:gdLst/>
            <a:ahLst/>
            <a:cxnLst/>
            <a:rect l="l" t="t" r="r" b="b"/>
            <a:pathLst>
              <a:path w="1864995" h="1199514">
                <a:moveTo>
                  <a:pt x="0" y="199898"/>
                </a:moveTo>
                <a:lnTo>
                  <a:pt x="5281" y="154075"/>
                </a:lnTo>
                <a:lnTo>
                  <a:pt x="20324" y="112004"/>
                </a:lnTo>
                <a:lnTo>
                  <a:pt x="43927" y="74887"/>
                </a:lnTo>
                <a:lnTo>
                  <a:pt x="74887" y="43927"/>
                </a:lnTo>
                <a:lnTo>
                  <a:pt x="112004" y="20324"/>
                </a:lnTo>
                <a:lnTo>
                  <a:pt x="154075" y="5281"/>
                </a:lnTo>
                <a:lnTo>
                  <a:pt x="199898" y="0"/>
                </a:lnTo>
                <a:lnTo>
                  <a:pt x="1664970" y="0"/>
                </a:lnTo>
                <a:lnTo>
                  <a:pt x="1710792" y="5281"/>
                </a:lnTo>
                <a:lnTo>
                  <a:pt x="1752863" y="20324"/>
                </a:lnTo>
                <a:lnTo>
                  <a:pt x="1789980" y="43927"/>
                </a:lnTo>
                <a:lnTo>
                  <a:pt x="1820940" y="74887"/>
                </a:lnTo>
                <a:lnTo>
                  <a:pt x="1844543" y="112004"/>
                </a:lnTo>
                <a:lnTo>
                  <a:pt x="1859586" y="154075"/>
                </a:lnTo>
                <a:lnTo>
                  <a:pt x="1864868" y="199898"/>
                </a:lnTo>
                <a:lnTo>
                  <a:pt x="1864868" y="999413"/>
                </a:lnTo>
                <a:lnTo>
                  <a:pt x="1859586" y="1045248"/>
                </a:lnTo>
                <a:lnTo>
                  <a:pt x="1844543" y="1087324"/>
                </a:lnTo>
                <a:lnTo>
                  <a:pt x="1820940" y="1124440"/>
                </a:lnTo>
                <a:lnTo>
                  <a:pt x="1789980" y="1155396"/>
                </a:lnTo>
                <a:lnTo>
                  <a:pt x="1752863" y="1178994"/>
                </a:lnTo>
                <a:lnTo>
                  <a:pt x="1710792" y="1194032"/>
                </a:lnTo>
                <a:lnTo>
                  <a:pt x="1664970" y="1199311"/>
                </a:lnTo>
                <a:lnTo>
                  <a:pt x="199898" y="1199311"/>
                </a:lnTo>
                <a:lnTo>
                  <a:pt x="154075" y="1194032"/>
                </a:lnTo>
                <a:lnTo>
                  <a:pt x="112004" y="1178994"/>
                </a:lnTo>
                <a:lnTo>
                  <a:pt x="74887" y="1155396"/>
                </a:lnTo>
                <a:lnTo>
                  <a:pt x="43927" y="1124440"/>
                </a:lnTo>
                <a:lnTo>
                  <a:pt x="20324" y="1087324"/>
                </a:lnTo>
                <a:lnTo>
                  <a:pt x="5281" y="1045248"/>
                </a:lnTo>
                <a:lnTo>
                  <a:pt x="0" y="999413"/>
                </a:lnTo>
                <a:lnTo>
                  <a:pt x="0" y="199898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4283964" y="4509122"/>
            <a:ext cx="80581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48590">
              <a:lnSpc>
                <a:spcPct val="100000"/>
              </a:lnSpc>
              <a:spcBef>
                <a:spcPts val="245"/>
              </a:spcBef>
            </a:pPr>
            <a:r>
              <a:rPr sz="1800" b="1" spc="-165" dirty="0" smtClean="0">
                <a:latin typeface="Trebuchet MS"/>
                <a:cs typeface="Trebuchet MS"/>
              </a:rPr>
              <a:t>0,</a:t>
            </a:r>
            <a:r>
              <a:rPr lang="ru-RU" b="1" spc="-165" dirty="0" smtClean="0">
                <a:latin typeface="Trebuchet MS"/>
                <a:cs typeface="Trebuchet MS"/>
              </a:rPr>
              <a:t>3 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163823" y="1680210"/>
            <a:ext cx="2017777" cy="82907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89230" marR="182880" algn="ctr">
              <a:lnSpc>
                <a:spcPct val="100000"/>
              </a:lnSpc>
              <a:spcBef>
                <a:spcPts val="105"/>
              </a:spcBef>
            </a:pPr>
            <a:r>
              <a:rPr sz="1400" b="1" spc="-100" dirty="0">
                <a:latin typeface="Trebuchet MS"/>
                <a:cs typeface="Trebuchet MS"/>
              </a:rPr>
              <a:t>РАСХОДЫ  </a:t>
            </a:r>
            <a:r>
              <a:rPr sz="1400" b="1" spc="-75" dirty="0">
                <a:latin typeface="Trebuchet MS"/>
                <a:cs typeface="Trebuchet MS"/>
              </a:rPr>
              <a:t>СОЦИАЛ</a:t>
            </a:r>
            <a:r>
              <a:rPr sz="1400" b="1" spc="-55" dirty="0">
                <a:latin typeface="Trebuchet MS"/>
                <a:cs typeface="Trebuchet MS"/>
              </a:rPr>
              <a:t>Ь</a:t>
            </a:r>
            <a:r>
              <a:rPr sz="1400" b="1" spc="-70" dirty="0">
                <a:latin typeface="Trebuchet MS"/>
                <a:cs typeface="Trebuchet MS"/>
              </a:rPr>
              <a:t>НОЙ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ts val="1510"/>
              </a:lnSpc>
            </a:pPr>
            <a:r>
              <a:rPr sz="1400" b="1" spc="-55" dirty="0">
                <a:latin typeface="Trebuchet MS"/>
                <a:cs typeface="Trebuchet MS"/>
              </a:rPr>
              <a:t>НА</a:t>
            </a:r>
            <a:r>
              <a:rPr sz="1400" b="1" spc="-50" dirty="0">
                <a:latin typeface="Trebuchet MS"/>
                <a:cs typeface="Trebuchet MS"/>
              </a:rPr>
              <a:t>П</a:t>
            </a:r>
            <a:r>
              <a:rPr sz="1400" b="1" spc="-155" dirty="0">
                <a:latin typeface="Trebuchet MS"/>
                <a:cs typeface="Trebuchet MS"/>
              </a:rPr>
              <a:t>Р</a:t>
            </a:r>
            <a:r>
              <a:rPr sz="1400" b="1" spc="-50" dirty="0">
                <a:latin typeface="Trebuchet MS"/>
                <a:cs typeface="Trebuchet MS"/>
              </a:rPr>
              <a:t>АВ</a:t>
            </a:r>
            <a:r>
              <a:rPr sz="1400" b="1" spc="-95" dirty="0">
                <a:latin typeface="Trebuchet MS"/>
                <a:cs typeface="Trebuchet MS"/>
              </a:rPr>
              <a:t>Л</a:t>
            </a:r>
            <a:r>
              <a:rPr sz="1400" b="1" spc="-100" dirty="0">
                <a:latin typeface="Trebuchet MS"/>
                <a:cs typeface="Trebuchet MS"/>
              </a:rPr>
              <a:t>ЕННОСТИ</a:t>
            </a:r>
            <a:endParaRPr sz="1400" dirty="0">
              <a:latin typeface="Trebuchet MS"/>
              <a:cs typeface="Trebuchet MS"/>
            </a:endParaRPr>
          </a:p>
          <a:p>
            <a:pPr marL="13970" algn="ctr">
              <a:lnSpc>
                <a:spcPts val="1510"/>
              </a:lnSpc>
            </a:pPr>
            <a:r>
              <a:rPr lang="ru-RU" sz="1400" b="1" spc="-114" dirty="0" smtClean="0">
                <a:latin typeface="Trebuchet MS"/>
                <a:cs typeface="Trebuchet MS"/>
              </a:rPr>
              <a:t>1 115 152,4</a:t>
            </a:r>
            <a:r>
              <a:rPr lang="ru-RU" sz="1400" b="1" spc="-114" dirty="0" smtClean="0">
                <a:latin typeface="Trebuchet MS"/>
                <a:cs typeface="Trebuchet MS"/>
              </a:rPr>
              <a:t> </a:t>
            </a:r>
            <a:r>
              <a:rPr sz="1400" b="1" spc="-110" dirty="0" err="1" smtClean="0">
                <a:latin typeface="Trebuchet MS"/>
                <a:cs typeface="Trebuchet MS"/>
              </a:rPr>
              <a:t>тыс.руб</a:t>
            </a:r>
            <a:r>
              <a:rPr sz="1400" b="1" spc="-110" dirty="0"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5617845" y="1709420"/>
            <a:ext cx="2993390" cy="6648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105"/>
              </a:spcBef>
            </a:pPr>
            <a:r>
              <a:rPr sz="1400" b="1" spc="-90" dirty="0">
                <a:latin typeface="Trebuchet MS"/>
                <a:cs typeface="Trebuchet MS"/>
              </a:rPr>
              <a:t>Общегосударственные </a:t>
            </a:r>
            <a:r>
              <a:rPr sz="1400" b="1" spc="-70" dirty="0">
                <a:latin typeface="Trebuchet MS"/>
                <a:cs typeface="Trebuchet MS"/>
              </a:rPr>
              <a:t>вопросы</a:t>
            </a:r>
            <a:r>
              <a:rPr sz="1400" b="1" spc="-220" dirty="0">
                <a:latin typeface="Trebuchet MS"/>
                <a:cs typeface="Trebuchet MS"/>
              </a:rPr>
              <a:t> </a:t>
            </a:r>
            <a:r>
              <a:rPr sz="1400" b="1" spc="-60" dirty="0">
                <a:latin typeface="Trebuchet MS"/>
                <a:cs typeface="Trebuchet MS"/>
              </a:rPr>
              <a:t>и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ts val="1675"/>
              </a:lnSpc>
            </a:pPr>
            <a:r>
              <a:rPr sz="1400" b="1" spc="-80" dirty="0">
                <a:latin typeface="Trebuchet MS"/>
                <a:cs typeface="Trebuchet MS"/>
              </a:rPr>
              <a:t>обслуживание </a:t>
            </a:r>
            <a:r>
              <a:rPr sz="1400" b="1" spc="-75" dirty="0">
                <a:latin typeface="Trebuchet MS"/>
                <a:cs typeface="Trebuchet MS"/>
              </a:rPr>
              <a:t>муниципального</a:t>
            </a:r>
            <a:r>
              <a:rPr sz="1400" b="1" spc="-210" dirty="0">
                <a:latin typeface="Trebuchet MS"/>
                <a:cs typeface="Trebuchet MS"/>
              </a:rPr>
              <a:t> </a:t>
            </a:r>
            <a:r>
              <a:rPr sz="1400" b="1" spc="-95" dirty="0">
                <a:latin typeface="Trebuchet MS"/>
                <a:cs typeface="Trebuchet MS"/>
              </a:rPr>
              <a:t>долга</a:t>
            </a:r>
            <a:endParaRPr sz="1400" dirty="0">
              <a:latin typeface="Trebuchet MS"/>
              <a:cs typeface="Trebuchet MS"/>
            </a:endParaRPr>
          </a:p>
          <a:p>
            <a:pPr marL="918844">
              <a:lnSpc>
                <a:spcPts val="1675"/>
              </a:lnSpc>
            </a:pPr>
            <a:r>
              <a:rPr lang="ru-RU" sz="1400" b="1" spc="-110" dirty="0" smtClean="0">
                <a:latin typeface="Trebuchet MS"/>
                <a:cs typeface="Trebuchet MS"/>
              </a:rPr>
              <a:t>121 817,7 </a:t>
            </a:r>
            <a:r>
              <a:rPr sz="1400" b="1" spc="-110" dirty="0" err="1" smtClean="0">
                <a:latin typeface="Trebuchet MS"/>
                <a:cs typeface="Trebuchet MS"/>
              </a:rPr>
              <a:t>тыс.р</a:t>
            </a:r>
            <a:r>
              <a:rPr lang="ru-RU" sz="1400" b="1" spc="-110" dirty="0" err="1" smtClean="0">
                <a:latin typeface="Trebuchet MS"/>
                <a:cs typeface="Trebuchet MS"/>
              </a:rPr>
              <a:t>уб</a:t>
            </a:r>
            <a:r>
              <a:rPr sz="1400" b="1" spc="-110" dirty="0" smtClean="0"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179058" y="5211826"/>
            <a:ext cx="1828800" cy="8826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400" b="1" spc="-90" dirty="0">
                <a:latin typeface="Trebuchet MS"/>
                <a:cs typeface="Trebuchet MS"/>
              </a:rPr>
              <a:t>Расходы </a:t>
            </a:r>
            <a:r>
              <a:rPr sz="1400" b="1" spc="-65" dirty="0">
                <a:latin typeface="Trebuchet MS"/>
                <a:cs typeface="Trebuchet MS"/>
              </a:rPr>
              <a:t>на</a:t>
            </a:r>
            <a:r>
              <a:rPr sz="1400" b="1" spc="-240" dirty="0">
                <a:latin typeface="Trebuchet MS"/>
                <a:cs typeface="Trebuchet MS"/>
              </a:rPr>
              <a:t> </a:t>
            </a:r>
            <a:r>
              <a:rPr sz="1400" b="1" spc="-75" dirty="0">
                <a:latin typeface="Trebuchet MS"/>
                <a:cs typeface="Trebuchet MS"/>
              </a:rPr>
              <a:t>поддержку  </a:t>
            </a:r>
            <a:r>
              <a:rPr sz="1400" b="1" spc="-95" dirty="0">
                <a:latin typeface="Trebuchet MS"/>
                <a:cs typeface="Trebuchet MS"/>
              </a:rPr>
              <a:t>отдельных </a:t>
            </a:r>
            <a:r>
              <a:rPr sz="1400" b="1" spc="-90" dirty="0">
                <a:latin typeface="Trebuchet MS"/>
                <a:cs typeface="Trebuchet MS"/>
              </a:rPr>
              <a:t>отраслей  </a:t>
            </a:r>
            <a:r>
              <a:rPr sz="1400" b="1" spc="-65" dirty="0">
                <a:latin typeface="Trebuchet MS"/>
                <a:cs typeface="Trebuchet MS"/>
              </a:rPr>
              <a:t>экономики</a:t>
            </a:r>
            <a:endParaRPr sz="1400" dirty="0">
              <a:latin typeface="Trebuchet MS"/>
              <a:cs typeface="Trebuchet MS"/>
            </a:endParaRPr>
          </a:p>
          <a:p>
            <a:pPr marL="226695">
              <a:lnSpc>
                <a:spcPct val="100000"/>
              </a:lnSpc>
              <a:spcBef>
                <a:spcPts val="25"/>
              </a:spcBef>
            </a:pPr>
            <a:r>
              <a:rPr lang="ru-RU" sz="1400" b="1" spc="-110" dirty="0" smtClean="0">
                <a:latin typeface="Trebuchet MS"/>
                <a:cs typeface="Trebuchet MS"/>
              </a:rPr>
              <a:t>231 445,6 </a:t>
            </a:r>
            <a:r>
              <a:rPr sz="1400" b="1" spc="-110" dirty="0" err="1" smtClean="0">
                <a:latin typeface="Trebuchet MS"/>
                <a:cs typeface="Trebuchet MS"/>
              </a:rPr>
              <a:t>тыс.руб</a:t>
            </a:r>
            <a:r>
              <a:rPr sz="1400" b="1" spc="-110" dirty="0"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807586" y="5105387"/>
            <a:ext cx="1758569" cy="900631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 marR="5080" indent="93980">
              <a:lnSpc>
                <a:spcPct val="104099"/>
              </a:lnSpc>
              <a:spcBef>
                <a:spcPts val="35"/>
              </a:spcBef>
            </a:pPr>
            <a:r>
              <a:rPr sz="1400" b="1" spc="-90" dirty="0">
                <a:latin typeface="Trebuchet MS"/>
                <a:cs typeface="Trebuchet MS"/>
              </a:rPr>
              <a:t>Расходы </a:t>
            </a:r>
            <a:r>
              <a:rPr sz="1400" b="1" spc="-65" dirty="0">
                <a:latin typeface="Trebuchet MS"/>
                <a:cs typeface="Trebuchet MS"/>
              </a:rPr>
              <a:t>на  </a:t>
            </a:r>
            <a:r>
              <a:rPr sz="1400" b="1" spc="-90" dirty="0">
                <a:latin typeface="Trebuchet MS"/>
                <a:cs typeface="Trebuchet MS"/>
              </a:rPr>
              <a:t>обеспечение  </a:t>
            </a:r>
            <a:r>
              <a:rPr sz="1400" b="1" spc="-85" dirty="0" err="1">
                <a:latin typeface="Trebuchet MS"/>
                <a:cs typeface="Trebuchet MS"/>
              </a:rPr>
              <a:t>безопасности</a:t>
            </a:r>
            <a:r>
              <a:rPr sz="1400" b="1" spc="-85" dirty="0">
                <a:latin typeface="Trebuchet MS"/>
                <a:cs typeface="Trebuchet MS"/>
              </a:rPr>
              <a:t>  </a:t>
            </a:r>
            <a:r>
              <a:rPr lang="ru-RU" sz="1400" b="1" spc="-85" dirty="0" smtClean="0">
                <a:latin typeface="Trebuchet MS"/>
                <a:cs typeface="Trebuchet MS"/>
              </a:rPr>
              <a:t>    </a:t>
            </a:r>
            <a:r>
              <a:rPr lang="ru-RU" sz="1400" b="1" spc="-85" dirty="0" smtClean="0">
                <a:latin typeface="Trebuchet MS"/>
                <a:cs typeface="Trebuchet MS"/>
              </a:rPr>
              <a:t>           </a:t>
            </a:r>
            <a:r>
              <a:rPr lang="ru-RU" sz="1400" b="1" spc="-125" dirty="0" smtClean="0">
                <a:latin typeface="Trebuchet MS"/>
                <a:cs typeface="Trebuchet MS"/>
              </a:rPr>
              <a:t>4 543,2 </a:t>
            </a:r>
            <a:r>
              <a:rPr sz="1400" b="1" spc="-110" dirty="0" err="1" smtClean="0">
                <a:latin typeface="Trebuchet MS"/>
                <a:cs typeface="Trebuchet MS"/>
              </a:rPr>
              <a:t>тыс.руб</a:t>
            </a:r>
            <a:r>
              <a:rPr sz="1400" b="1" spc="-110" dirty="0"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29055" y="567385"/>
            <a:ext cx="668274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62230" algn="ctr">
              <a:lnSpc>
                <a:spcPct val="100000"/>
              </a:lnSpc>
              <a:spcBef>
                <a:spcPts val="100"/>
              </a:spcBef>
            </a:pPr>
            <a:r>
              <a:rPr spc="-120" dirty="0">
                <a:latin typeface="+mj-lt"/>
              </a:rPr>
              <a:t>Анализ </a:t>
            </a:r>
            <a:r>
              <a:rPr spc="-150" dirty="0">
                <a:latin typeface="+mj-lt"/>
              </a:rPr>
              <a:t>расходов</a:t>
            </a:r>
            <a:r>
              <a:rPr spc="-275" dirty="0">
                <a:latin typeface="+mj-lt"/>
              </a:rPr>
              <a:t> </a:t>
            </a:r>
            <a:r>
              <a:rPr spc="-145" dirty="0">
                <a:latin typeface="+mj-lt"/>
              </a:rPr>
              <a:t>бюджета</a:t>
            </a:r>
          </a:p>
          <a:p>
            <a:pPr algn="ctr">
              <a:lnSpc>
                <a:spcPct val="100000"/>
              </a:lnSpc>
            </a:pPr>
            <a:r>
              <a:rPr spc="80" dirty="0">
                <a:latin typeface="+mj-lt"/>
              </a:rPr>
              <a:t>МО</a:t>
            </a:r>
            <a:r>
              <a:rPr spc="-515" dirty="0">
                <a:latin typeface="+mj-lt"/>
              </a:rPr>
              <a:t> </a:t>
            </a:r>
            <a:r>
              <a:rPr spc="-145" dirty="0">
                <a:latin typeface="+mj-lt"/>
              </a:rPr>
              <a:t>«Увинский </a:t>
            </a:r>
            <a:r>
              <a:rPr spc="-110" dirty="0">
                <a:latin typeface="+mj-lt"/>
              </a:rPr>
              <a:t>район» </a:t>
            </a:r>
            <a:r>
              <a:rPr spc="-120" dirty="0" err="1">
                <a:latin typeface="+mj-lt"/>
              </a:rPr>
              <a:t>за</a:t>
            </a:r>
            <a:r>
              <a:rPr spc="-120" dirty="0">
                <a:latin typeface="+mj-lt"/>
              </a:rPr>
              <a:t> </a:t>
            </a:r>
            <a:r>
              <a:rPr lang="ru-RU" spc="-190" dirty="0">
                <a:latin typeface="+mj-lt"/>
              </a:rPr>
              <a:t>3</a:t>
            </a:r>
            <a:r>
              <a:rPr spc="-190" dirty="0" smtClean="0">
                <a:latin typeface="+mj-lt"/>
              </a:rPr>
              <a:t> </a:t>
            </a:r>
            <a:r>
              <a:rPr spc="-140" dirty="0" err="1" smtClean="0">
                <a:latin typeface="+mj-lt"/>
              </a:rPr>
              <a:t>квартал</a:t>
            </a:r>
            <a:r>
              <a:rPr spc="-140" dirty="0" smtClean="0">
                <a:latin typeface="+mj-lt"/>
              </a:rPr>
              <a:t> </a:t>
            </a:r>
            <a:r>
              <a:rPr spc="-195" dirty="0" smtClean="0">
                <a:latin typeface="+mj-lt"/>
              </a:rPr>
              <a:t>20</a:t>
            </a:r>
            <a:r>
              <a:rPr lang="ru-RU" spc="-195" dirty="0" smtClean="0">
                <a:latin typeface="+mj-lt"/>
              </a:rPr>
              <a:t>22 </a:t>
            </a:r>
            <a:r>
              <a:rPr spc="-110" dirty="0" smtClean="0">
                <a:latin typeface="+mj-lt"/>
              </a:rPr>
              <a:t>и </a:t>
            </a:r>
            <a:r>
              <a:rPr spc="-195" dirty="0" smtClean="0">
                <a:latin typeface="+mj-lt"/>
              </a:rPr>
              <a:t>20</a:t>
            </a:r>
            <a:r>
              <a:rPr lang="ru-RU" spc="-195" dirty="0" smtClean="0">
                <a:latin typeface="+mj-lt"/>
              </a:rPr>
              <a:t>23 </a:t>
            </a:r>
            <a:r>
              <a:rPr spc="-290" dirty="0" smtClean="0">
                <a:latin typeface="+mj-lt"/>
              </a:rPr>
              <a:t>г</a:t>
            </a:r>
            <a:r>
              <a:rPr lang="en-US" spc="-290" dirty="0" smtClean="0">
                <a:latin typeface="+mj-lt"/>
              </a:rPr>
              <a:t>  </a:t>
            </a:r>
            <a:r>
              <a:rPr spc="-290" dirty="0" smtClean="0">
                <a:latin typeface="+mj-lt"/>
              </a:rPr>
              <a:t>г</a:t>
            </a:r>
            <a:r>
              <a:rPr spc="-290" dirty="0">
                <a:latin typeface="+mj-lt"/>
              </a:rPr>
              <a:t>.</a:t>
            </a:r>
          </a:p>
        </p:txBody>
      </p:sp>
      <p:graphicFrame>
        <p:nvGraphicFramePr>
          <p:cNvPr id="7" name="object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146787"/>
              </p:ext>
            </p:extLst>
          </p:nvPr>
        </p:nvGraphicFramePr>
        <p:xfrm>
          <a:off x="438150" y="1558036"/>
          <a:ext cx="8375650" cy="335025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39285"/>
                <a:gridCol w="1299210"/>
                <a:gridCol w="1155065"/>
                <a:gridCol w="1482090"/>
              </a:tblGrid>
              <a:tr h="350520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850" dirty="0">
                        <a:latin typeface="Times New Roman"/>
                        <a:cs typeface="Times New Roman"/>
                      </a:endParaRPr>
                    </a:p>
                    <a:p>
                      <a:pPr marL="1043940">
                        <a:lnSpc>
                          <a:spcPct val="100000"/>
                        </a:lnSpc>
                      </a:pPr>
                      <a:r>
                        <a:rPr sz="1600" b="1" spc="-80" dirty="0">
                          <a:latin typeface="Trebuchet MS"/>
                          <a:cs typeface="Trebuchet MS"/>
                        </a:rPr>
                        <a:t>Наименование</a:t>
                      </a:r>
                      <a:r>
                        <a:rPr sz="1600" b="1" spc="-1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105" dirty="0">
                          <a:latin typeface="Trebuchet MS"/>
                          <a:cs typeface="Trebuchet MS"/>
                        </a:rPr>
                        <a:t>показателя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69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12573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600" b="1" spc="-100" dirty="0">
                          <a:latin typeface="Trebuchet MS"/>
                          <a:cs typeface="Trebuchet MS"/>
                        </a:rPr>
                        <a:t>Исполнение </a:t>
                      </a:r>
                      <a:r>
                        <a:rPr sz="1600" b="1" spc="-85" dirty="0">
                          <a:latin typeface="Trebuchet MS"/>
                          <a:cs typeface="Trebuchet MS"/>
                        </a:rPr>
                        <a:t>в </a:t>
                      </a:r>
                      <a:r>
                        <a:rPr lang="ru-RU" sz="1600" b="1" spc="-130" dirty="0" smtClean="0">
                          <a:latin typeface="Trebuchet MS"/>
                          <a:cs typeface="Trebuchet MS"/>
                        </a:rPr>
                        <a:t>3</a:t>
                      </a:r>
                      <a:r>
                        <a:rPr lang="ru-RU" sz="1600" b="1" spc="-130" baseline="0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100" dirty="0" err="1" smtClean="0">
                          <a:latin typeface="Trebuchet MS"/>
                          <a:cs typeface="Trebuchet MS"/>
                        </a:rPr>
                        <a:t>квартале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marL="179705" marR="160020" indent="-63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600" b="1" spc="-155" dirty="0">
                          <a:latin typeface="Trebuchet MS"/>
                          <a:cs typeface="Trebuchet MS"/>
                        </a:rPr>
                        <a:t>Темп </a:t>
                      </a:r>
                      <a:r>
                        <a:rPr sz="1600" b="1" spc="-105" dirty="0">
                          <a:latin typeface="Trebuchet MS"/>
                          <a:cs typeface="Trebuchet MS"/>
                        </a:rPr>
                        <a:t>роста </a:t>
                      </a:r>
                      <a:r>
                        <a:rPr sz="1600" b="1" spc="-85" dirty="0">
                          <a:latin typeface="Trebuchet MS"/>
                          <a:cs typeface="Trebuchet MS"/>
                        </a:rPr>
                        <a:t>к  </a:t>
                      </a:r>
                      <a:r>
                        <a:rPr sz="1600" b="1" spc="-75" dirty="0" err="1" smtClean="0">
                          <a:latin typeface="Trebuchet MS"/>
                          <a:cs typeface="Trebuchet MS"/>
                        </a:rPr>
                        <a:t>ур</a:t>
                      </a:r>
                      <a:r>
                        <a:rPr lang="ru-RU" sz="1600" b="1" spc="-75" dirty="0" smtClean="0">
                          <a:latin typeface="Trebuchet MS"/>
                          <a:cs typeface="Trebuchet MS"/>
                        </a:rPr>
                        <a:t>о</a:t>
                      </a:r>
                      <a:r>
                        <a:rPr sz="1600" b="1" spc="-75" dirty="0" err="1" smtClean="0">
                          <a:latin typeface="Trebuchet MS"/>
                          <a:cs typeface="Trebuchet MS"/>
                        </a:rPr>
                        <a:t>вню</a:t>
                      </a:r>
                      <a:r>
                        <a:rPr sz="1600" b="1" spc="-180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20</a:t>
                      </a:r>
                      <a:r>
                        <a:rPr lang="ru-RU" sz="1600" b="1" spc="-135" dirty="0" smtClean="0">
                          <a:latin typeface="Trebuchet MS"/>
                          <a:cs typeface="Trebuchet MS"/>
                        </a:rPr>
                        <a:t>22</a:t>
                      </a: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  </a:t>
                      </a:r>
                      <a:r>
                        <a:rPr sz="1600" b="1" spc="-120" dirty="0">
                          <a:latin typeface="Trebuchet MS"/>
                          <a:cs typeface="Trebuchet MS"/>
                        </a:rPr>
                        <a:t>года,</a:t>
                      </a:r>
                      <a:r>
                        <a:rPr sz="1600" b="1" spc="-1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65" dirty="0">
                          <a:latin typeface="Trebuchet MS"/>
                          <a:cs typeface="Trebuchet MS"/>
                        </a:rPr>
                        <a:t>%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7180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69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800"/>
                        </a:spcBef>
                      </a:pP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20</a:t>
                      </a:r>
                      <a:r>
                        <a:rPr lang="ru-RU" sz="1600" b="1" spc="-135" dirty="0" smtClean="0">
                          <a:latin typeface="Trebuchet MS"/>
                          <a:cs typeface="Trebuchet MS"/>
                        </a:rPr>
                        <a:t>22</a:t>
                      </a:r>
                      <a:r>
                        <a:rPr sz="1600" b="1" spc="-105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245" dirty="0">
                          <a:latin typeface="Trebuchet MS"/>
                          <a:cs typeface="Trebuchet MS"/>
                        </a:rPr>
                        <a:t>г.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1016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00"/>
                        </a:spcBef>
                      </a:pP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20</a:t>
                      </a:r>
                      <a:r>
                        <a:rPr lang="ru-RU" sz="1600" b="1" spc="-135" dirty="0" smtClean="0">
                          <a:latin typeface="Trebuchet MS"/>
                          <a:cs typeface="Trebuchet MS"/>
                        </a:rPr>
                        <a:t>23</a:t>
                      </a:r>
                      <a:r>
                        <a:rPr sz="1600" b="1" spc="-105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245" dirty="0">
                          <a:latin typeface="Trebuchet MS"/>
                          <a:cs typeface="Trebuchet MS"/>
                        </a:rPr>
                        <a:t>г.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1016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26084">
                <a:tc>
                  <a:txBody>
                    <a:bodyPr/>
                    <a:lstStyle/>
                    <a:p>
                      <a:pPr marL="9779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200" b="1" spc="-160" dirty="0">
                          <a:latin typeface="Trebuchet MS"/>
                          <a:cs typeface="Trebuchet MS"/>
                        </a:rPr>
                        <a:t>РАСХОДЫ </a:t>
                      </a:r>
                      <a:r>
                        <a:rPr sz="2200" b="1" spc="285" dirty="0">
                          <a:latin typeface="Trebuchet MS"/>
                          <a:cs typeface="Trebuchet MS"/>
                        </a:rPr>
                        <a:t>–</a:t>
                      </a:r>
                      <a:r>
                        <a:rPr sz="2200" b="1" spc="-21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b="1" spc="-180" dirty="0">
                          <a:latin typeface="Trebuchet MS"/>
                          <a:cs typeface="Trebuchet MS"/>
                        </a:rPr>
                        <a:t>всего, </a:t>
                      </a:r>
                      <a:r>
                        <a:rPr sz="2200" b="1" spc="-114" dirty="0">
                          <a:latin typeface="Trebuchet MS"/>
                          <a:cs typeface="Trebuchet MS"/>
                        </a:rPr>
                        <a:t>в том </a:t>
                      </a:r>
                      <a:r>
                        <a:rPr sz="2200" b="1" spc="-180" dirty="0">
                          <a:latin typeface="Trebuchet MS"/>
                          <a:cs typeface="Trebuchet MS"/>
                        </a:rPr>
                        <a:t>числе:</a:t>
                      </a:r>
                      <a:endParaRPr sz="220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2200" b="1" spc="-180" dirty="0" smtClean="0">
                          <a:latin typeface="Trebuchet MS"/>
                          <a:cs typeface="Trebuchet MS"/>
                        </a:rPr>
                        <a:t>1 287 947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2200" b="1" spc="-180" dirty="0" smtClean="0">
                          <a:latin typeface="Trebuchet MS"/>
                          <a:cs typeface="Trebuchet MS"/>
                        </a:rPr>
                        <a:t>1 472 959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200" b="1" spc="-180" dirty="0" smtClean="0">
                          <a:latin typeface="Trebuchet MS"/>
                          <a:cs typeface="Trebuchet MS"/>
                        </a:rPr>
                        <a:t>1</a:t>
                      </a:r>
                      <a:r>
                        <a:rPr lang="ru-RU" sz="2200" b="1" spc="-180" dirty="0" smtClean="0">
                          <a:latin typeface="Trebuchet MS"/>
                          <a:cs typeface="Trebuchet MS"/>
                        </a:rPr>
                        <a:t>16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marL="9779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b="1" spc="-120" dirty="0">
                          <a:latin typeface="Trebuchet MS"/>
                          <a:cs typeface="Trebuchet MS"/>
                        </a:rPr>
                        <a:t>Расходы </a:t>
                      </a:r>
                      <a:r>
                        <a:rPr sz="1800" b="1" spc="-95" dirty="0">
                          <a:latin typeface="Trebuchet MS"/>
                          <a:cs typeface="Trebuchet MS"/>
                        </a:rPr>
                        <a:t>социальной</a:t>
                      </a:r>
                      <a:r>
                        <a:rPr sz="1800" b="1" spc="-1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14" dirty="0">
                          <a:latin typeface="Trebuchet MS"/>
                          <a:cs typeface="Trebuchet MS"/>
                        </a:rPr>
                        <a:t>направленности,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  <a:p>
                      <a:pPr marL="41148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800" b="1" spc="-90" dirty="0">
                          <a:latin typeface="Trebuchet MS"/>
                          <a:cs typeface="Trebuchet MS"/>
                        </a:rPr>
                        <a:t>в том</a:t>
                      </a:r>
                      <a:r>
                        <a:rPr sz="1800" b="1" spc="-1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40" dirty="0">
                          <a:latin typeface="Trebuchet MS"/>
                          <a:cs typeface="Trebuchet MS"/>
                        </a:rPr>
                        <a:t>числе: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992 376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1 115 152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spc="-150" dirty="0" smtClean="0">
                          <a:latin typeface="Trebuchet MS"/>
                          <a:cs typeface="Trebuchet MS"/>
                        </a:rPr>
                        <a:t>112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90" dirty="0">
                          <a:latin typeface="Trebuchet MS"/>
                          <a:cs typeface="Trebuchet MS"/>
                        </a:rPr>
                        <a:t>Образование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868 328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940 925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108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140" dirty="0">
                          <a:latin typeface="Trebuchet MS"/>
                          <a:cs typeface="Trebuchet MS"/>
                        </a:rPr>
                        <a:t>Культура </a:t>
                      </a:r>
                      <a:r>
                        <a:rPr sz="1800" b="1" spc="-80" dirty="0">
                          <a:latin typeface="Trebuchet MS"/>
                          <a:cs typeface="Trebuchet MS"/>
                        </a:rPr>
                        <a:t>и</a:t>
                      </a:r>
                      <a:r>
                        <a:rPr sz="1800" b="1" spc="-13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10" dirty="0">
                          <a:latin typeface="Trebuchet MS"/>
                          <a:cs typeface="Trebuchet MS"/>
                        </a:rPr>
                        <a:t>кинематография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102 268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123 644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50" dirty="0" smtClean="0">
                          <a:latin typeface="Trebuchet MS"/>
                          <a:cs typeface="Trebuchet MS"/>
                        </a:rPr>
                        <a:t>121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100" dirty="0">
                          <a:latin typeface="Trebuchet MS"/>
                          <a:cs typeface="Trebuchet MS"/>
                        </a:rPr>
                        <a:t>Социальная</a:t>
                      </a:r>
                      <a:r>
                        <a:rPr sz="1800" b="1" spc="-1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10" dirty="0">
                          <a:latin typeface="Trebuchet MS"/>
                          <a:cs typeface="Trebuchet MS"/>
                        </a:rPr>
                        <a:t>политика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12 219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13 562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50" dirty="0" smtClean="0">
                          <a:latin typeface="Trebuchet MS"/>
                          <a:cs typeface="Trebuchet MS"/>
                        </a:rPr>
                        <a:t>111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b="1" spc="-114" dirty="0">
                          <a:latin typeface="Trebuchet MS"/>
                          <a:cs typeface="Trebuchet MS"/>
                        </a:rPr>
                        <a:t>Физическая </a:t>
                      </a:r>
                      <a:r>
                        <a:rPr sz="1800" b="1" spc="-130" dirty="0">
                          <a:latin typeface="Trebuchet MS"/>
                          <a:cs typeface="Trebuchet MS"/>
                        </a:rPr>
                        <a:t>культура </a:t>
                      </a:r>
                      <a:r>
                        <a:rPr sz="1800" b="1" spc="-80" dirty="0">
                          <a:latin typeface="Trebuchet MS"/>
                          <a:cs typeface="Trebuchet MS"/>
                        </a:rPr>
                        <a:t>и</a:t>
                      </a:r>
                      <a:r>
                        <a:rPr sz="1800" b="1" spc="-21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20" dirty="0">
                          <a:latin typeface="Trebuchet MS"/>
                          <a:cs typeface="Trebuchet MS"/>
                        </a:rPr>
                        <a:t>спорт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9 561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37 021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ru-RU" sz="1800" b="1" spc="-155" dirty="0" smtClean="0">
                          <a:latin typeface="Trebuchet MS"/>
                          <a:cs typeface="Trebuchet MS"/>
                        </a:rPr>
                        <a:t>В</a:t>
                      </a:r>
                      <a:r>
                        <a:rPr lang="ru-RU" sz="1800" b="1" spc="-155" baseline="0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lang="ru-RU" sz="1800" b="1" spc="-155" baseline="0" dirty="0" smtClean="0">
                          <a:latin typeface="Trebuchet MS"/>
                          <a:cs typeface="Trebuchet MS"/>
                        </a:rPr>
                        <a:t>4 </a:t>
                      </a:r>
                      <a:r>
                        <a:rPr lang="ru-RU" sz="1800" b="1" spc="-155" dirty="0" smtClean="0">
                          <a:latin typeface="Trebuchet MS"/>
                          <a:cs typeface="Trebuchet MS"/>
                        </a:rPr>
                        <a:t>раза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8" name="object 8"/>
          <p:cNvSpPr txBox="1"/>
          <p:nvPr/>
        </p:nvSpPr>
        <p:spPr>
          <a:xfrm>
            <a:off x="7532623" y="1246708"/>
            <a:ext cx="92710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30" dirty="0">
                <a:latin typeface="Trebuchet MS"/>
                <a:cs typeface="Trebuchet MS"/>
              </a:rPr>
              <a:t>(тыс.</a:t>
            </a:r>
            <a:r>
              <a:rPr sz="1600" b="1" spc="-170" dirty="0">
                <a:latin typeface="Trebuchet MS"/>
                <a:cs typeface="Trebuchet MS"/>
              </a:rPr>
              <a:t> </a:t>
            </a:r>
            <a:r>
              <a:rPr sz="1600" b="1" spc="-110" dirty="0">
                <a:latin typeface="Trebuchet MS"/>
                <a:cs typeface="Trebuchet MS"/>
              </a:rPr>
              <a:t>руб.)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1029</TotalTime>
  <Words>417</Words>
  <Application>Microsoft Office PowerPoint</Application>
  <PresentationFormat>Экран (4:3)</PresentationFormat>
  <Paragraphs>119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Office Theme</vt:lpstr>
      <vt:lpstr>Исполнение бюджета муниципального образования</vt:lpstr>
      <vt:lpstr>Презентация PowerPoint</vt:lpstr>
      <vt:lpstr>Безвозмездные поступления в бюджет МО «Увинский район» в 3 квартале  2023 года</vt:lpstr>
      <vt:lpstr>Структура расходов бюджета МО «Увинский район» в 3  квартале  2023  года</vt:lpstr>
      <vt:lpstr>Анализ расходов бюджета МО «Увинский район» за 3 квартал 2022 и 2023 г  г.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Управление финансов Увинского района</dc:title>
  <dc:creator>1</dc:creator>
  <cp:lastModifiedBy>User</cp:lastModifiedBy>
  <cp:revision>62</cp:revision>
  <cp:lastPrinted>2023-10-12T04:34:10Z</cp:lastPrinted>
  <dcterms:created xsi:type="dcterms:W3CDTF">2019-05-07T09:47:47Z</dcterms:created>
  <dcterms:modified xsi:type="dcterms:W3CDTF">2023-10-12T05:29:26Z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2018-05-10T00:00:00Z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2019-05-07T00:00:00Z</vt:filetime>
  </property>
</Properties>
</file>