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349628144142485E-2"/>
          <c:y val="0"/>
          <c:w val="0.86905897171911217"/>
          <c:h val="0.764780711227945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5.9</c:v>
                </c:pt>
                <c:pt idx="1">
                  <c:v>10.5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4/30/2021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4/30/2021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4/30/2021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4/30/2021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4/30/2021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4/30/2021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6.jp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6.jp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за </a:t>
            </a:r>
            <a:r>
              <a:rPr sz="2800" b="1" spc="-225" dirty="0">
                <a:solidFill>
                  <a:srgbClr val="1F487C"/>
                </a:solidFill>
                <a:latin typeface="+mj-lt"/>
                <a:cs typeface="Trebuchet MS"/>
              </a:rPr>
              <a:t>1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21</a:t>
            </a:r>
            <a:r>
              <a:rPr sz="2800" b="1" spc="-300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85" dirty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2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840" y="1088136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6492" y="2798445"/>
            <a:ext cx="8432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59,5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5" y="2436621"/>
            <a:ext cx="75742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40,5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406900" y="1368552"/>
            <a:ext cx="1135887" cy="4825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7608" y="1268730"/>
            <a:ext cx="2304161" cy="6941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07608" y="1268730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493509" y="1484502"/>
            <a:ext cx="1333500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>
              <a:lnSpc>
                <a:spcPct val="100000"/>
              </a:lnSpc>
              <a:spcBef>
                <a:spcPts val="105"/>
              </a:spcBef>
            </a:pPr>
            <a:r>
              <a:rPr sz="1400" b="1" spc="-105" dirty="0">
                <a:latin typeface="Trebuchet MS"/>
                <a:cs typeface="Trebuchet MS"/>
              </a:rPr>
              <a:t>физических </a:t>
            </a:r>
            <a:r>
              <a:rPr sz="1400" b="1" spc="-75" dirty="0" err="1">
                <a:latin typeface="Trebuchet MS"/>
                <a:cs typeface="Trebuchet MS"/>
              </a:rPr>
              <a:t>лиц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95 606,1</a:t>
            </a:r>
            <a:r>
              <a:rPr sz="1400" b="1" u="sng" spc="-14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57090" y="2308986"/>
            <a:ext cx="646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85" dirty="0" smtClean="0">
                <a:latin typeface="Trebuchet MS"/>
                <a:cs typeface="Trebuchet MS"/>
              </a:rPr>
              <a:t>72,2</a:t>
            </a:r>
            <a:r>
              <a:rPr sz="1800" spc="-19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0" y="3909441"/>
            <a:ext cx="65227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  9,3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6427" y="4440935"/>
            <a:ext cx="549275" cy="12827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1115">
              <a:lnSpc>
                <a:spcPct val="100000"/>
              </a:lnSpc>
              <a:spcBef>
                <a:spcPts val="409"/>
              </a:spcBef>
            </a:pPr>
            <a:r>
              <a:rPr lang="ru-RU" spc="-95" dirty="0" smtClean="0">
                <a:latin typeface="Trebuchet MS"/>
                <a:cs typeface="Trebuchet MS"/>
              </a:rPr>
              <a:t>4,4</a:t>
            </a:r>
            <a:r>
              <a:rPr sz="1800" spc="-22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</a:pPr>
            <a:r>
              <a:rPr lang="ru-RU" spc="-100" dirty="0" smtClean="0">
                <a:latin typeface="Trebuchet MS"/>
                <a:cs typeface="Trebuchet MS"/>
              </a:rPr>
              <a:t>2,8</a:t>
            </a:r>
            <a:r>
              <a:rPr sz="1800" spc="-21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57150">
              <a:lnSpc>
                <a:spcPct val="100000"/>
              </a:lnSpc>
              <a:spcBef>
                <a:spcPts val="345"/>
              </a:spcBef>
            </a:pPr>
            <a:r>
              <a:rPr lang="ru-RU" sz="1400" spc="-75" dirty="0" smtClean="0">
                <a:latin typeface="Trebuchet MS"/>
                <a:cs typeface="Trebuchet MS"/>
              </a:rPr>
              <a:t>0,4</a:t>
            </a:r>
            <a:r>
              <a:rPr lang="en-US" sz="1400" spc="-135" dirty="0" smtClean="0">
                <a:latin typeface="Trebuchet MS"/>
                <a:cs typeface="Trebuchet MS"/>
              </a:rPr>
              <a:t> </a:t>
            </a:r>
            <a:r>
              <a:rPr sz="1400" spc="160" dirty="0" smtClean="0">
                <a:latin typeface="Trebuchet MS"/>
                <a:cs typeface="Trebuchet MS"/>
              </a:rPr>
              <a:t>%</a:t>
            </a:r>
            <a:endParaRPr sz="1400" dirty="0">
              <a:latin typeface="Trebuchet MS"/>
              <a:cs typeface="Trebuchet MS"/>
            </a:endParaRPr>
          </a:p>
          <a:p>
            <a:pPr marL="31115">
              <a:lnSpc>
                <a:spcPct val="100000"/>
              </a:lnSpc>
              <a:spcBef>
                <a:spcPts val="77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8,1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07608" y="1988820"/>
            <a:ext cx="2304161" cy="648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07608" y="2636901"/>
            <a:ext cx="2304161" cy="6737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07608" y="2636901"/>
            <a:ext cx="2304415" cy="67373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8657" y="5589244"/>
            <a:ext cx="2304288" cy="64056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18657" y="5589244"/>
            <a:ext cx="2304415" cy="640715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44259" y="5565749"/>
            <a:ext cx="20542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04" dirty="0">
                <a:latin typeface="Trebuchet MS"/>
                <a:cs typeface="Trebuchet MS"/>
              </a:rPr>
              <a:t> </a:t>
            </a:r>
            <a:r>
              <a:rPr sz="1400" b="1" spc="-80" dirty="0">
                <a:latin typeface="Trebuchet MS"/>
                <a:cs typeface="Trebuchet MS"/>
              </a:rPr>
              <a:t>использования  </a:t>
            </a:r>
            <a:r>
              <a:rPr sz="1400" b="1" spc="-85" dirty="0">
                <a:latin typeface="Trebuchet MS"/>
                <a:cs typeface="Trebuchet MS"/>
              </a:rPr>
              <a:t>имущества</a:t>
            </a:r>
            <a:endParaRPr sz="14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3 710,2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980176" y="3303270"/>
            <a:ext cx="2304288" cy="70180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80176" y="3303270"/>
            <a:ext cx="2304415" cy="70231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07608" y="4005071"/>
            <a:ext cx="2304161" cy="91338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07608" y="4005071"/>
            <a:ext cx="2304415" cy="913765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858901" y="0"/>
                </a:moveTo>
                <a:lnTo>
                  <a:pt x="882650" y="65659"/>
                </a:lnTo>
                <a:lnTo>
                  <a:pt x="0" y="383794"/>
                </a:lnTo>
                <a:lnTo>
                  <a:pt x="47371" y="515112"/>
                </a:lnTo>
                <a:lnTo>
                  <a:pt x="929894" y="196976"/>
                </a:lnTo>
                <a:lnTo>
                  <a:pt x="984489" y="196976"/>
                </a:lnTo>
                <a:lnTo>
                  <a:pt x="1037589" y="83947"/>
                </a:lnTo>
                <a:lnTo>
                  <a:pt x="858901" y="0"/>
                </a:lnTo>
                <a:close/>
              </a:path>
              <a:path w="1037589" h="515619">
                <a:moveTo>
                  <a:pt x="984489" y="196976"/>
                </a:moveTo>
                <a:lnTo>
                  <a:pt x="929894" y="196976"/>
                </a:lnTo>
                <a:lnTo>
                  <a:pt x="953642" y="262636"/>
                </a:lnTo>
                <a:lnTo>
                  <a:pt x="984489" y="19697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0" y="383794"/>
                </a:moveTo>
                <a:lnTo>
                  <a:pt x="882650" y="65659"/>
                </a:lnTo>
                <a:lnTo>
                  <a:pt x="858901" y="0"/>
                </a:lnTo>
                <a:lnTo>
                  <a:pt x="1037589" y="83947"/>
                </a:lnTo>
                <a:lnTo>
                  <a:pt x="953642" y="262636"/>
                </a:lnTo>
                <a:lnTo>
                  <a:pt x="929894" y="196976"/>
                </a:lnTo>
                <a:lnTo>
                  <a:pt x="47371" y="515112"/>
                </a:lnTo>
                <a:lnTo>
                  <a:pt x="0" y="3837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1166241" y="0"/>
                </a:moveTo>
                <a:lnTo>
                  <a:pt x="934212" y="32385"/>
                </a:lnTo>
                <a:lnTo>
                  <a:pt x="1000252" y="82296"/>
                </a:lnTo>
                <a:lnTo>
                  <a:pt x="0" y="1406525"/>
                </a:lnTo>
                <a:lnTo>
                  <a:pt x="132207" y="1506474"/>
                </a:lnTo>
                <a:lnTo>
                  <a:pt x="1132459" y="182245"/>
                </a:lnTo>
                <a:lnTo>
                  <a:pt x="1191663" y="182245"/>
                </a:lnTo>
                <a:lnTo>
                  <a:pt x="1166241" y="0"/>
                </a:lnTo>
                <a:close/>
              </a:path>
              <a:path w="1198879" h="1506854">
                <a:moveTo>
                  <a:pt x="1191663" y="182245"/>
                </a:moveTo>
                <a:lnTo>
                  <a:pt x="1132459" y="182245"/>
                </a:lnTo>
                <a:lnTo>
                  <a:pt x="1198626" y="232155"/>
                </a:lnTo>
                <a:lnTo>
                  <a:pt x="1191663" y="18224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0" y="1406525"/>
                </a:moveTo>
                <a:lnTo>
                  <a:pt x="1000252" y="82296"/>
                </a:lnTo>
                <a:lnTo>
                  <a:pt x="934212" y="32385"/>
                </a:lnTo>
                <a:lnTo>
                  <a:pt x="1166241" y="0"/>
                </a:lnTo>
                <a:lnTo>
                  <a:pt x="1198626" y="232155"/>
                </a:lnTo>
                <a:lnTo>
                  <a:pt x="1132459" y="182245"/>
                </a:lnTo>
                <a:lnTo>
                  <a:pt x="132207" y="1506474"/>
                </a:lnTo>
                <a:lnTo>
                  <a:pt x="0" y="140652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975614" y="0"/>
                </a:moveTo>
                <a:lnTo>
                  <a:pt x="746125" y="48768"/>
                </a:lnTo>
                <a:lnTo>
                  <a:pt x="815721" y="93980"/>
                </a:lnTo>
                <a:lnTo>
                  <a:pt x="0" y="1350772"/>
                </a:lnTo>
                <a:lnTo>
                  <a:pt x="139192" y="1441069"/>
                </a:lnTo>
                <a:lnTo>
                  <a:pt x="954786" y="184277"/>
                </a:lnTo>
                <a:lnTo>
                  <a:pt x="1014795" y="184277"/>
                </a:lnTo>
                <a:lnTo>
                  <a:pt x="975614" y="0"/>
                </a:lnTo>
                <a:close/>
              </a:path>
              <a:path w="1024889" h="1441450">
                <a:moveTo>
                  <a:pt x="1014795" y="184277"/>
                </a:moveTo>
                <a:lnTo>
                  <a:pt x="954786" y="184277"/>
                </a:lnTo>
                <a:lnTo>
                  <a:pt x="1024382" y="229362"/>
                </a:lnTo>
                <a:lnTo>
                  <a:pt x="1014795" y="18427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0" y="1350772"/>
                </a:moveTo>
                <a:lnTo>
                  <a:pt x="815721" y="93980"/>
                </a:lnTo>
                <a:lnTo>
                  <a:pt x="746125" y="48768"/>
                </a:lnTo>
                <a:lnTo>
                  <a:pt x="975614" y="0"/>
                </a:lnTo>
                <a:lnTo>
                  <a:pt x="1024382" y="229362"/>
                </a:lnTo>
                <a:lnTo>
                  <a:pt x="954786" y="184277"/>
                </a:lnTo>
                <a:lnTo>
                  <a:pt x="139192" y="1441069"/>
                </a:lnTo>
                <a:lnTo>
                  <a:pt x="0" y="13507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858392" y="0"/>
                </a:moveTo>
                <a:lnTo>
                  <a:pt x="665988" y="32893"/>
                </a:lnTo>
                <a:lnTo>
                  <a:pt x="722376" y="72771"/>
                </a:lnTo>
                <a:lnTo>
                  <a:pt x="0" y="1091565"/>
                </a:lnTo>
                <a:lnTo>
                  <a:pt x="112649" y="1171448"/>
                </a:lnTo>
                <a:lnTo>
                  <a:pt x="834898" y="152527"/>
                </a:lnTo>
                <a:lnTo>
                  <a:pt x="884350" y="152527"/>
                </a:lnTo>
                <a:lnTo>
                  <a:pt x="858392" y="0"/>
                </a:lnTo>
                <a:close/>
              </a:path>
              <a:path w="891539" h="1171575">
                <a:moveTo>
                  <a:pt x="884350" y="152527"/>
                </a:moveTo>
                <a:lnTo>
                  <a:pt x="834898" y="152527"/>
                </a:lnTo>
                <a:lnTo>
                  <a:pt x="891158" y="192532"/>
                </a:lnTo>
                <a:lnTo>
                  <a:pt x="884350" y="15252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0" y="1091565"/>
                </a:moveTo>
                <a:lnTo>
                  <a:pt x="722376" y="72771"/>
                </a:lnTo>
                <a:lnTo>
                  <a:pt x="665988" y="32893"/>
                </a:lnTo>
                <a:lnTo>
                  <a:pt x="858392" y="0"/>
                </a:lnTo>
                <a:lnTo>
                  <a:pt x="891158" y="192532"/>
                </a:lnTo>
                <a:lnTo>
                  <a:pt x="834898" y="152527"/>
                </a:lnTo>
                <a:lnTo>
                  <a:pt x="112649" y="1171448"/>
                </a:lnTo>
                <a:lnTo>
                  <a:pt x="0" y="1091565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551688" y="0"/>
                </a:moveTo>
                <a:lnTo>
                  <a:pt x="590295" y="56642"/>
                </a:lnTo>
                <a:lnTo>
                  <a:pt x="0" y="457962"/>
                </a:lnTo>
                <a:lnTo>
                  <a:pt x="77088" y="571372"/>
                </a:lnTo>
                <a:lnTo>
                  <a:pt x="667257" y="169925"/>
                </a:lnTo>
                <a:lnTo>
                  <a:pt x="716652" y="169925"/>
                </a:lnTo>
                <a:lnTo>
                  <a:pt x="742061" y="36194"/>
                </a:lnTo>
                <a:lnTo>
                  <a:pt x="551688" y="0"/>
                </a:lnTo>
                <a:close/>
              </a:path>
              <a:path w="742314" h="571500">
                <a:moveTo>
                  <a:pt x="716652" y="169925"/>
                </a:moveTo>
                <a:lnTo>
                  <a:pt x="667257" y="169925"/>
                </a:lnTo>
                <a:lnTo>
                  <a:pt x="705865" y="226694"/>
                </a:lnTo>
                <a:lnTo>
                  <a:pt x="716652" y="16992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0" y="457962"/>
                </a:moveTo>
                <a:lnTo>
                  <a:pt x="590295" y="56642"/>
                </a:lnTo>
                <a:lnTo>
                  <a:pt x="551688" y="0"/>
                </a:lnTo>
                <a:lnTo>
                  <a:pt x="742061" y="36194"/>
                </a:lnTo>
                <a:lnTo>
                  <a:pt x="705865" y="226694"/>
                </a:lnTo>
                <a:lnTo>
                  <a:pt x="667257" y="169925"/>
                </a:lnTo>
                <a:lnTo>
                  <a:pt x="77088" y="571372"/>
                </a:lnTo>
                <a:lnTo>
                  <a:pt x="0" y="457962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35"/>
                </a:lnTo>
                <a:lnTo>
                  <a:pt x="0" y="287172"/>
                </a:lnTo>
                <a:lnTo>
                  <a:pt x="51307" y="423443"/>
                </a:lnTo>
                <a:lnTo>
                  <a:pt x="632967" y="204406"/>
                </a:lnTo>
                <a:lnTo>
                  <a:pt x="689481" y="204406"/>
                </a:lnTo>
                <a:lnTo>
                  <a:pt x="743585" y="84950"/>
                </a:lnTo>
                <a:lnTo>
                  <a:pt x="556005" y="0"/>
                </a:lnTo>
                <a:close/>
              </a:path>
              <a:path w="743585" h="423545">
                <a:moveTo>
                  <a:pt x="689481" y="204406"/>
                </a:moveTo>
                <a:lnTo>
                  <a:pt x="632967" y="204406"/>
                </a:lnTo>
                <a:lnTo>
                  <a:pt x="658622" y="272542"/>
                </a:lnTo>
                <a:lnTo>
                  <a:pt x="689481" y="20440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172"/>
                </a:moveTo>
                <a:lnTo>
                  <a:pt x="581660" y="68135"/>
                </a:lnTo>
                <a:lnTo>
                  <a:pt x="556005" y="0"/>
                </a:lnTo>
                <a:lnTo>
                  <a:pt x="743585" y="84950"/>
                </a:lnTo>
                <a:lnTo>
                  <a:pt x="658622" y="272542"/>
                </a:lnTo>
                <a:lnTo>
                  <a:pt x="632967" y="204406"/>
                </a:lnTo>
                <a:lnTo>
                  <a:pt x="51307" y="423443"/>
                </a:lnTo>
                <a:lnTo>
                  <a:pt x="0" y="2871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1</a:t>
            </a: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94 731,9 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132 351,1 </a:t>
            </a: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491865" y="1432813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53872" y="5107304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endParaRPr lang="en-US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ru-RU" sz="2000" b="1" u="heavy" spc="-15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327 083 </a:t>
            </a:r>
            <a:r>
              <a:rPr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860039" y="567385"/>
            <a:ext cx="3352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35" dirty="0">
                <a:latin typeface="+mj-lt"/>
              </a:rPr>
              <a:t>Структура </a:t>
            </a:r>
            <a:r>
              <a:rPr spc="-145" dirty="0">
                <a:latin typeface="+mj-lt"/>
              </a:rPr>
              <a:t>доходов</a:t>
            </a:r>
            <a:r>
              <a:rPr spc="-370" dirty="0">
                <a:latin typeface="+mj-lt"/>
              </a:rPr>
              <a:t> </a:t>
            </a:r>
            <a:r>
              <a:rPr sz="2000" spc="-120" dirty="0">
                <a:latin typeface="+mj-lt"/>
              </a:rPr>
              <a:t>бюджета</a:t>
            </a:r>
            <a:endParaRPr sz="2000" dirty="0">
              <a:latin typeface="+mj-l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23110" y="894768"/>
            <a:ext cx="5806440" cy="6159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sz="2000" b="1" spc="-160" dirty="0">
                <a:latin typeface="+mj-lt"/>
                <a:cs typeface="Trebuchet MS"/>
              </a:rPr>
              <a:t>1 </a:t>
            </a:r>
            <a:r>
              <a:rPr sz="2000" b="1" spc="-120" dirty="0" err="1">
                <a:latin typeface="+mj-lt"/>
                <a:cs typeface="Trebuchet MS"/>
              </a:rPr>
              <a:t>квартале</a:t>
            </a:r>
            <a:r>
              <a:rPr sz="2000" b="1" spc="-120" dirty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</a:t>
            </a:r>
            <a:r>
              <a:rPr lang="ru-RU" sz="2000" b="1" spc="-160" dirty="0" smtClean="0">
                <a:latin typeface="+mj-lt"/>
                <a:cs typeface="Trebuchet MS"/>
              </a:rPr>
              <a:t>21</a:t>
            </a:r>
            <a:r>
              <a:rPr sz="2000" b="1" spc="-130" dirty="0" err="1" smtClean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235"/>
              </a:spcBef>
            </a:pPr>
            <a:r>
              <a:rPr sz="1400" b="1" spc="-85" dirty="0">
                <a:latin typeface="+mj-lt"/>
                <a:cs typeface="Trebuchet MS"/>
              </a:rPr>
              <a:t>Налог </a:t>
            </a:r>
            <a:r>
              <a:rPr sz="1400" b="1" spc="-65" dirty="0">
                <a:latin typeface="+mj-lt"/>
                <a:cs typeface="Trebuchet MS"/>
              </a:rPr>
              <a:t>на</a:t>
            </a:r>
            <a:r>
              <a:rPr sz="1400" b="1" spc="-229" dirty="0">
                <a:latin typeface="+mj-lt"/>
                <a:cs typeface="Trebuchet MS"/>
              </a:rPr>
              <a:t> </a:t>
            </a:r>
            <a:r>
              <a:rPr sz="1400" b="1" spc="-85" dirty="0">
                <a:latin typeface="+mj-lt"/>
                <a:cs typeface="Trebuchet MS"/>
              </a:rPr>
              <a:t>доходы</a:t>
            </a:r>
            <a:endParaRPr sz="1400" dirty="0">
              <a:latin typeface="+mj-lt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694046" y="5844032"/>
            <a:ext cx="5302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2,8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18657" y="4941189"/>
            <a:ext cx="2304288" cy="6726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18657" y="4941189"/>
            <a:ext cx="2304415" cy="673100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140766" y="1990297"/>
            <a:ext cx="2061210" cy="36315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35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оказания  </a:t>
            </a:r>
            <a:r>
              <a:rPr sz="1400" b="1" spc="-90" dirty="0">
                <a:latin typeface="Trebuchet MS"/>
                <a:cs typeface="Trebuchet MS"/>
              </a:rPr>
              <a:t>платных</a:t>
            </a:r>
            <a:r>
              <a:rPr sz="1400" b="1" spc="-155" dirty="0">
                <a:latin typeface="Trebuchet MS"/>
                <a:cs typeface="Trebuchet MS"/>
              </a:rPr>
              <a:t> </a:t>
            </a:r>
            <a:r>
              <a:rPr sz="1400" b="1" spc="-120" dirty="0">
                <a:latin typeface="Trebuchet MS"/>
                <a:cs typeface="Trebuchet MS"/>
              </a:rPr>
              <a:t>услуг</a:t>
            </a:r>
            <a:endParaRPr sz="14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03860" algn="l"/>
              </a:tabLst>
            </a:pPr>
            <a:r>
              <a:rPr sz="14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ru-RU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12 273,4 </a:t>
            </a:r>
            <a:r>
              <a:rPr sz="1400" b="1" u="sng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400" b="1" spc="-85" dirty="0">
                <a:latin typeface="Trebuchet MS"/>
                <a:cs typeface="Trebuchet MS"/>
              </a:rPr>
              <a:t>Налоги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75" dirty="0">
                <a:latin typeface="Trebuchet MS"/>
                <a:cs typeface="Trebuchet MS"/>
              </a:rPr>
              <a:t>совокупный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доход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5 774,5</a:t>
            </a:r>
            <a:r>
              <a:rPr sz="1400" b="1" u="sng" spc="-12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400" b="1" spc="-100" dirty="0">
                <a:latin typeface="Trebuchet MS"/>
                <a:cs typeface="Trebuchet MS"/>
              </a:rPr>
              <a:t>Другие </a:t>
            </a:r>
            <a:r>
              <a:rPr sz="1400" b="1" spc="-80" dirty="0">
                <a:latin typeface="Trebuchet MS"/>
                <a:cs typeface="Trebuchet MS"/>
              </a:rPr>
              <a:t>налоговые </a:t>
            </a:r>
            <a:r>
              <a:rPr sz="1400" b="1" spc="-60" dirty="0">
                <a:latin typeface="Trebuchet MS"/>
                <a:cs typeface="Trebuchet MS"/>
              </a:rPr>
              <a:t>и  </a:t>
            </a:r>
            <a:r>
              <a:rPr sz="1400" b="1" spc="-80" dirty="0">
                <a:latin typeface="Trebuchet MS"/>
                <a:cs typeface="Trebuchet MS"/>
              </a:rPr>
              <a:t>неналоговые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85" dirty="0" err="1">
                <a:latin typeface="Trebuchet MS"/>
                <a:cs typeface="Trebuchet MS"/>
              </a:rPr>
              <a:t>доходы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3 683,6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29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продажи  </a:t>
            </a:r>
            <a:r>
              <a:rPr sz="1400" b="1" spc="-80" dirty="0">
                <a:latin typeface="Trebuchet MS"/>
                <a:cs typeface="Trebuchet MS"/>
              </a:rPr>
              <a:t>материальных</a:t>
            </a:r>
            <a:r>
              <a:rPr sz="1400" b="1" spc="-165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400" b="1" spc="-85" dirty="0">
                <a:latin typeface="Trebuchet MS"/>
                <a:cs typeface="Trebuchet MS"/>
              </a:rPr>
              <a:t>нематериальных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75" dirty="0" err="1">
                <a:latin typeface="Trebuchet MS"/>
                <a:cs typeface="Trebuchet MS"/>
              </a:rPr>
              <a:t>активов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521,2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61315" marR="278765" algn="ctr">
              <a:lnSpc>
                <a:spcPct val="100000"/>
              </a:lnSpc>
              <a:spcBef>
                <a:spcPts val="54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50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уплаты  </a:t>
            </a:r>
            <a:r>
              <a:rPr sz="1400" b="1" spc="-65" dirty="0">
                <a:latin typeface="Trebuchet MS"/>
                <a:cs typeface="Trebuchet MS"/>
              </a:rPr>
              <a:t>акцизов</a:t>
            </a:r>
            <a:endParaRPr sz="14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10 782,1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99"/>
                </a:lnTo>
                <a:lnTo>
                  <a:pt x="0" y="287274"/>
                </a:lnTo>
                <a:lnTo>
                  <a:pt x="51308" y="423494"/>
                </a:lnTo>
                <a:lnTo>
                  <a:pt x="632967" y="204469"/>
                </a:lnTo>
                <a:lnTo>
                  <a:pt x="689454" y="204469"/>
                </a:lnTo>
                <a:lnTo>
                  <a:pt x="743585" y="84962"/>
                </a:lnTo>
                <a:lnTo>
                  <a:pt x="556005" y="0"/>
                </a:lnTo>
                <a:close/>
              </a:path>
              <a:path w="743585" h="423545">
                <a:moveTo>
                  <a:pt x="689454" y="204469"/>
                </a:moveTo>
                <a:lnTo>
                  <a:pt x="632967" y="204469"/>
                </a:lnTo>
                <a:lnTo>
                  <a:pt x="658622" y="272541"/>
                </a:lnTo>
                <a:lnTo>
                  <a:pt x="689454" y="204469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274"/>
                </a:moveTo>
                <a:lnTo>
                  <a:pt x="581660" y="68199"/>
                </a:lnTo>
                <a:lnTo>
                  <a:pt x="556005" y="0"/>
                </a:lnTo>
                <a:lnTo>
                  <a:pt x="743585" y="84962"/>
                </a:lnTo>
                <a:lnTo>
                  <a:pt x="658622" y="272541"/>
                </a:lnTo>
                <a:lnTo>
                  <a:pt x="632967" y="204469"/>
                </a:lnTo>
                <a:lnTo>
                  <a:pt x="51308" y="423494"/>
                </a:lnTo>
                <a:lnTo>
                  <a:pt x="0" y="2872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sz="2000" spc="-125" dirty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pc="-145" dirty="0">
                <a:latin typeface="+mj-lt"/>
              </a:rPr>
              <a:t>Увинский</a:t>
            </a:r>
            <a:r>
              <a:rPr spc="-270" dirty="0">
                <a:latin typeface="+mj-lt"/>
              </a:rPr>
              <a:t> </a:t>
            </a:r>
            <a:r>
              <a:rPr sz="2000" spc="-85" dirty="0">
                <a:latin typeface="+mj-lt"/>
              </a:rPr>
              <a:t>район»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sz="2000" spc="-160" dirty="0">
                <a:latin typeface="+mj-lt"/>
              </a:rPr>
              <a:t>1</a:t>
            </a:r>
            <a:r>
              <a:rPr sz="2000" spc="-150" dirty="0">
                <a:latin typeface="+mj-lt"/>
              </a:rPr>
              <a:t> </a:t>
            </a:r>
            <a:r>
              <a:rPr lang="ru-RU" sz="2000" spc="-150" smtClean="0">
                <a:latin typeface="+mj-lt"/>
              </a:rPr>
              <a:t> </a:t>
            </a:r>
            <a:r>
              <a:rPr sz="2000" spc="-120" smtClean="0">
                <a:latin typeface="+mj-lt"/>
              </a:rPr>
              <a:t>квартале</a:t>
            </a:r>
            <a:r>
              <a:rPr sz="2000" spc="-180" dirty="0" smtClean="0">
                <a:latin typeface="+mj-lt"/>
              </a:rPr>
              <a:t> </a:t>
            </a:r>
            <a:r>
              <a:rPr sz="2000" spc="-160" dirty="0" smtClean="0">
                <a:latin typeface="+mj-lt"/>
              </a:rPr>
              <a:t>20</a:t>
            </a:r>
            <a:r>
              <a:rPr lang="ru-RU" sz="2000" spc="-160" dirty="0" smtClean="0">
                <a:latin typeface="+mj-lt"/>
              </a:rPr>
              <a:t>21 </a:t>
            </a:r>
            <a:r>
              <a:rPr sz="2000" spc="-130" dirty="0" err="1" smtClean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1" y="2791714"/>
            <a:ext cx="8308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59,5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74263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40,5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132 351,1 </a:t>
            </a:r>
            <a:r>
              <a:rPr sz="1600" b="1" u="sng" spc="-8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194 731,9 </a:t>
            </a:r>
            <a:r>
              <a:rPr sz="1600" b="1" u="sng" spc="-12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 smtClean="0">
                <a:latin typeface="+mj-lt"/>
                <a:cs typeface="Trebuchet MS"/>
              </a:rPr>
              <a:t>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327 083 </a:t>
            </a:r>
            <a:r>
              <a:rPr sz="2000" b="1" u="sng" spc="-28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86528" y="1340738"/>
            <a:ext cx="4307078" cy="9361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486528" y="1340738"/>
            <a:ext cx="4307205" cy="936625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54677" y="1464005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12 345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13834" y="3066795"/>
            <a:ext cx="4306950" cy="50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13834" y="3066795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91354" y="3570859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91354" y="3570859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791200" y="3081274"/>
            <a:ext cx="1566164" cy="9778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7 892,2 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156 651,6 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499990" y="4168521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499990" y="416852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86247" y="4183126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18 652,7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495291" y="4679822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495291" y="4679822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203063" y="4738877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388,4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2685" y="5301234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301234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52796" y="5317997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1 811,7</a:t>
            </a:r>
            <a:r>
              <a:rPr sz="1400" b="1" u="sng" spc="-15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99990" y="2276855"/>
            <a:ext cx="4307078" cy="7532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99990" y="2276855"/>
            <a:ext cx="4307205" cy="753745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845177" y="2251075"/>
            <a:ext cx="3616960" cy="785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latin typeface="Trebuchet MS"/>
                <a:cs typeface="Trebuchet MS"/>
              </a:rPr>
              <a:t>ДОТАЦИИ </a:t>
            </a:r>
            <a:r>
              <a:rPr sz="12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200" b="1" spc="-55" dirty="0">
                <a:latin typeface="Trebuchet MS"/>
                <a:cs typeface="Trebuchet MS"/>
              </a:rPr>
              <a:t>районов на  </a:t>
            </a:r>
            <a:r>
              <a:rPr sz="1200" b="1" spc="-70" dirty="0">
                <a:latin typeface="Trebuchet MS"/>
                <a:cs typeface="Trebuchet MS"/>
              </a:rPr>
              <a:t>поддержку </a:t>
            </a:r>
            <a:r>
              <a:rPr sz="1200" b="1" spc="-60" dirty="0">
                <a:latin typeface="Trebuchet MS"/>
                <a:cs typeface="Trebuchet MS"/>
              </a:rPr>
              <a:t>мер </a:t>
            </a:r>
            <a:r>
              <a:rPr sz="1200" b="1" spc="-55" dirty="0">
                <a:latin typeface="Trebuchet MS"/>
                <a:cs typeface="Trebuchet MS"/>
              </a:rPr>
              <a:t>по </a:t>
            </a:r>
            <a:r>
              <a:rPr sz="1200" b="1" spc="-75" dirty="0">
                <a:latin typeface="Trebuchet MS"/>
                <a:cs typeface="Trebuchet MS"/>
              </a:rPr>
              <a:t>обеспечению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sz="12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2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ru-RU"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613,7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spc="-190" dirty="0">
                <a:latin typeface="+mn-lt"/>
              </a:rPr>
              <a:t>1 </a:t>
            </a:r>
            <a:r>
              <a:rPr lang="ru-RU" spc="-190" dirty="0" smtClean="0">
                <a:latin typeface="+mn-lt"/>
              </a:rPr>
              <a:t> </a:t>
            </a:r>
            <a:r>
              <a:rPr spc="-145" dirty="0" err="1" smtClean="0">
                <a:latin typeface="+mn-lt"/>
              </a:rPr>
              <a:t>квартале</a:t>
            </a:r>
            <a:r>
              <a:rPr spc="-145" dirty="0" smtClean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</a:t>
            </a:r>
            <a:r>
              <a:rPr lang="ru-RU" spc="-195" dirty="0" smtClean="0">
                <a:latin typeface="+mn-lt"/>
              </a:rPr>
              <a:t>21 </a:t>
            </a:r>
            <a:r>
              <a:rPr spc="-160" dirty="0" err="1" smtClean="0">
                <a:latin typeface="+mn-lt"/>
              </a:rPr>
              <a:t>года</a:t>
            </a:r>
            <a:endParaRPr spc="-160" dirty="0">
              <a:latin typeface="+mn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311 429,1</a:t>
            </a:r>
            <a:r>
              <a:rPr sz="2000" b="1" u="sng" spc="-24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sz="1800" b="1" spc="-145" dirty="0">
                <a:latin typeface="Trebuchet MS"/>
                <a:cs typeface="Trebuchet MS"/>
              </a:rPr>
              <a:t>1</a:t>
            </a:r>
            <a:r>
              <a:rPr sz="1800" b="1" spc="-235" dirty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</a:t>
            </a:r>
            <a:r>
              <a:rPr lang="ru-RU" sz="1800" b="1" spc="-145" dirty="0" smtClean="0">
                <a:latin typeface="Trebuchet MS"/>
                <a:cs typeface="Trebuchet MS"/>
              </a:rPr>
              <a:t>20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sz="1800" b="1" spc="-145" dirty="0" smtClean="0">
                <a:latin typeface="Trebuchet MS"/>
                <a:cs typeface="Trebuchet MS"/>
              </a:rPr>
              <a:t>1</a:t>
            </a:r>
            <a:r>
              <a:rPr lang="ru-RU" sz="1800" b="1" spc="-145" dirty="0" smtClean="0">
                <a:latin typeface="Trebuchet MS"/>
                <a:cs typeface="Trebuchet MS"/>
              </a:rPr>
              <a:t>08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5" dirty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86,6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>
                <a:latin typeface="Trebuchet MS"/>
                <a:cs typeface="Trebuchet MS"/>
              </a:rPr>
              <a:t>8</a:t>
            </a:r>
            <a:r>
              <a:rPr lang="ru-RU" b="1" spc="-165" dirty="0" smtClean="0">
                <a:latin typeface="Trebuchet MS"/>
                <a:cs typeface="Trebuchet MS"/>
              </a:rPr>
              <a:t>,2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831076" y="3573017"/>
            <a:ext cx="1989454" cy="102704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31076" y="3573017"/>
            <a:ext cx="1989455" cy="1027430"/>
          </a:xfrm>
          <a:custGeom>
            <a:avLst/>
            <a:gdLst/>
            <a:ahLst/>
            <a:cxnLst/>
            <a:rect l="l" t="t" r="r" b="b"/>
            <a:pathLst>
              <a:path w="1989454" h="1027429">
                <a:moveTo>
                  <a:pt x="0" y="171196"/>
                </a:moveTo>
                <a:lnTo>
                  <a:pt x="6119" y="125662"/>
                </a:lnTo>
                <a:lnTo>
                  <a:pt x="23386" y="84760"/>
                </a:lnTo>
                <a:lnTo>
                  <a:pt x="50164" y="50117"/>
                </a:lnTo>
                <a:lnTo>
                  <a:pt x="84817" y="23358"/>
                </a:lnTo>
                <a:lnTo>
                  <a:pt x="125706" y="6110"/>
                </a:lnTo>
                <a:lnTo>
                  <a:pt x="171196" y="0"/>
                </a:lnTo>
                <a:lnTo>
                  <a:pt x="1818258" y="0"/>
                </a:lnTo>
                <a:lnTo>
                  <a:pt x="1863748" y="6110"/>
                </a:lnTo>
                <a:lnTo>
                  <a:pt x="1904637" y="23358"/>
                </a:lnTo>
                <a:lnTo>
                  <a:pt x="1939289" y="50117"/>
                </a:lnTo>
                <a:lnTo>
                  <a:pt x="1966068" y="84760"/>
                </a:lnTo>
                <a:lnTo>
                  <a:pt x="1983335" y="125662"/>
                </a:lnTo>
                <a:lnTo>
                  <a:pt x="1989454" y="171196"/>
                </a:lnTo>
                <a:lnTo>
                  <a:pt x="1989454" y="855980"/>
                </a:lnTo>
                <a:lnTo>
                  <a:pt x="1983335" y="901460"/>
                </a:lnTo>
                <a:lnTo>
                  <a:pt x="1966068" y="942325"/>
                </a:lnTo>
                <a:lnTo>
                  <a:pt x="1939290" y="976947"/>
                </a:lnTo>
                <a:lnTo>
                  <a:pt x="1904637" y="1003695"/>
                </a:lnTo>
                <a:lnTo>
                  <a:pt x="1863748" y="1020938"/>
                </a:lnTo>
                <a:lnTo>
                  <a:pt x="1818258" y="1027049"/>
                </a:lnTo>
                <a:lnTo>
                  <a:pt x="171196" y="1027049"/>
                </a:lnTo>
                <a:lnTo>
                  <a:pt x="125706" y="1020938"/>
                </a:lnTo>
                <a:lnTo>
                  <a:pt x="84817" y="1003695"/>
                </a:lnTo>
                <a:lnTo>
                  <a:pt x="50165" y="976947"/>
                </a:lnTo>
                <a:lnTo>
                  <a:pt x="23386" y="942325"/>
                </a:lnTo>
                <a:lnTo>
                  <a:pt x="6119" y="901460"/>
                </a:lnTo>
                <a:lnTo>
                  <a:pt x="0" y="855980"/>
                </a:lnTo>
                <a:lnTo>
                  <a:pt x="0" y="17119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779384" y="3161906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92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4,8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en-US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 smtClean="0">
                <a:latin typeface="Trebuchet MS"/>
                <a:cs typeface="Trebuchet MS"/>
              </a:rPr>
              <a:t>3</a:t>
            </a:r>
            <a:r>
              <a:rPr sz="1800" b="1" spc="-155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>
                <a:latin typeface="Trebuchet MS"/>
                <a:cs typeface="Trebuchet MS"/>
              </a:rPr>
              <a:t>1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en-US" sz="1400" b="1" spc="-114" dirty="0" smtClean="0">
                <a:latin typeface="Trebuchet MS"/>
                <a:cs typeface="Trebuchet MS"/>
              </a:rPr>
              <a:t>2</a:t>
            </a:r>
            <a:r>
              <a:rPr lang="ru-RU" sz="1400" b="1" spc="-114" dirty="0" smtClean="0">
                <a:latin typeface="Trebuchet MS"/>
                <a:cs typeface="Trebuchet MS"/>
              </a:rPr>
              <a:t>69 601,5 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25 514,4  </a:t>
            </a:r>
            <a:r>
              <a:rPr sz="1400" b="1" spc="-110" dirty="0" err="1" smtClean="0">
                <a:latin typeface="Trebuchet MS"/>
                <a:cs typeface="Trebuchet MS"/>
              </a:rPr>
              <a:t>тыс.р</a:t>
            </a:r>
            <a:r>
              <a:rPr lang="ru-RU" sz="1400" b="1" spc="-110" dirty="0" smtClean="0">
                <a:latin typeface="Trebuchet MS"/>
                <a:cs typeface="Trebuchet MS"/>
              </a:rPr>
              <a:t> </a:t>
            </a:r>
            <a:r>
              <a:rPr sz="1400" b="1" spc="-110" dirty="0" err="1" smtClean="0">
                <a:latin typeface="Trebuchet MS"/>
                <a:cs typeface="Trebuchet MS"/>
              </a:rPr>
              <a:t>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63282" y="3742435"/>
            <a:ext cx="1725930" cy="8797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8145" marR="203200" indent="-186055">
              <a:lnSpc>
                <a:spcPct val="100000"/>
              </a:lnSpc>
              <a:spcBef>
                <a:spcPts val="100"/>
              </a:spcBef>
            </a:pPr>
            <a:r>
              <a:rPr sz="1400" b="1" spc="20" dirty="0">
                <a:latin typeface="Trebuchet MS"/>
                <a:cs typeface="Trebuchet MS"/>
              </a:rPr>
              <a:t>М</a:t>
            </a:r>
            <a:r>
              <a:rPr sz="1400" b="1" spc="-15" dirty="0">
                <a:latin typeface="Trebuchet MS"/>
                <a:cs typeface="Trebuchet MS"/>
              </a:rPr>
              <a:t>е</a:t>
            </a:r>
            <a:r>
              <a:rPr sz="1400" b="1" spc="-75" dirty="0">
                <a:latin typeface="Trebuchet MS"/>
                <a:cs typeface="Trebuchet MS"/>
              </a:rPr>
              <a:t>ж</a:t>
            </a:r>
            <a:r>
              <a:rPr sz="1400" b="1" spc="-65" dirty="0">
                <a:latin typeface="Trebuchet MS"/>
                <a:cs typeface="Trebuchet MS"/>
              </a:rPr>
              <a:t>б</a:t>
            </a:r>
            <a:r>
              <a:rPr sz="1400" b="1" spc="-55" dirty="0">
                <a:latin typeface="Trebuchet MS"/>
                <a:cs typeface="Trebuchet MS"/>
              </a:rPr>
              <a:t>юд</a:t>
            </a:r>
            <a:r>
              <a:rPr sz="1400" b="1" spc="-95" dirty="0">
                <a:latin typeface="Trebuchet MS"/>
                <a:cs typeface="Trebuchet MS"/>
              </a:rPr>
              <a:t>ж</a:t>
            </a:r>
            <a:r>
              <a:rPr sz="1400" b="1" spc="-135" dirty="0">
                <a:latin typeface="Trebuchet MS"/>
                <a:cs typeface="Trebuchet MS"/>
              </a:rPr>
              <a:t>е</a:t>
            </a:r>
            <a:r>
              <a:rPr sz="1400" b="1" spc="-110" dirty="0">
                <a:latin typeface="Trebuchet MS"/>
                <a:cs typeface="Trebuchet MS"/>
              </a:rPr>
              <a:t>т</a:t>
            </a:r>
            <a:r>
              <a:rPr sz="1400" b="1" spc="-65" dirty="0">
                <a:latin typeface="Trebuchet MS"/>
                <a:cs typeface="Trebuchet MS"/>
              </a:rPr>
              <a:t>ные  </a:t>
            </a:r>
            <a:r>
              <a:rPr sz="1400" b="1" spc="-100" dirty="0">
                <a:latin typeface="Trebuchet MS"/>
                <a:cs typeface="Trebuchet MS"/>
              </a:rPr>
              <a:t>трансферты</a:t>
            </a:r>
            <a:endParaRPr sz="1400" dirty="0">
              <a:latin typeface="Trebuchet MS"/>
              <a:cs typeface="Trebuchet MS"/>
            </a:endParaRPr>
          </a:p>
          <a:p>
            <a:pPr marL="293370" marR="5080" indent="-281305">
              <a:lnSpc>
                <a:spcPts val="1560"/>
              </a:lnSpc>
              <a:spcBef>
                <a:spcPts val="155"/>
              </a:spcBef>
            </a:pPr>
            <a:r>
              <a:rPr sz="1400" b="1" spc="-75" dirty="0">
                <a:latin typeface="Trebuchet MS"/>
                <a:cs typeface="Trebuchet MS"/>
              </a:rPr>
              <a:t>бюджетам</a:t>
            </a:r>
            <a:r>
              <a:rPr sz="1400" b="1" spc="-17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поселений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en-US" sz="1400" b="1" spc="-110" dirty="0" smtClean="0">
                <a:latin typeface="Trebuchet MS"/>
                <a:cs typeface="Trebuchet MS"/>
              </a:rPr>
              <a:t>1</a:t>
            </a:r>
            <a:r>
              <a:rPr lang="ru-RU" sz="1400" b="1" spc="-110" dirty="0" smtClean="0">
                <a:latin typeface="Trebuchet MS"/>
                <a:cs typeface="Trebuchet MS"/>
              </a:rPr>
              <a:t>4 849,5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1 065,4</a:t>
            </a:r>
            <a:r>
              <a:rPr sz="1400" b="1" spc="-10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859148" y="5196966"/>
            <a:ext cx="1113155" cy="906144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spc="-125" dirty="0" smtClean="0">
                <a:latin typeface="Trebuchet MS"/>
                <a:cs typeface="Trebuchet MS"/>
              </a:rPr>
              <a:t>398,3</a:t>
            </a:r>
            <a:r>
              <a:rPr sz="1400" b="1" spc="-14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>
                <a:latin typeface="+mj-lt"/>
              </a:rPr>
              <a:t>за </a:t>
            </a:r>
            <a:r>
              <a:rPr spc="-190" dirty="0">
                <a:latin typeface="+mj-lt"/>
              </a:rPr>
              <a:t>1 </a:t>
            </a:r>
            <a:r>
              <a:rPr lang="ru-RU" spc="-190" dirty="0" smtClean="0">
                <a:latin typeface="+mj-lt"/>
              </a:rPr>
              <a:t>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20 </a:t>
            </a:r>
            <a:r>
              <a:rPr spc="-110" dirty="0" smtClean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21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605512"/>
              </p:ext>
            </p:extLst>
          </p:nvPr>
        </p:nvGraphicFramePr>
        <p:xfrm>
          <a:off x="438150" y="1558036"/>
          <a:ext cx="8375650" cy="39897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299210"/>
                <a:gridCol w="1155065"/>
                <a:gridCol w="148209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sz="1600" b="1" spc="-2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ур</a:t>
                      </a:r>
                      <a:r>
                        <a:rPr lang="ru-RU" sz="1600" b="1" spc="-75" dirty="0" smtClean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вню</a:t>
                      </a:r>
                      <a:r>
                        <a:rPr sz="1600" b="1" spc="-18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21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287 626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311 429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8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en-US" sz="2200" b="1" spc="-180" dirty="0" smtClean="0">
                          <a:latin typeface="Trebuchet MS"/>
                          <a:cs typeface="Trebuchet MS"/>
                        </a:rPr>
                        <a:t>0</a:t>
                      </a: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8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258 825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269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602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104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215 184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234 406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109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28 274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23 872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84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8 415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8 528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101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2 952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2 796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95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97790" marR="30416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85" dirty="0">
                          <a:latin typeface="Trebuchet MS"/>
                          <a:cs typeface="Trebuchet MS"/>
                        </a:rPr>
                        <a:t>Межбюджетные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трансферты</a:t>
                      </a:r>
                      <a:r>
                        <a:rPr sz="1800" b="1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бюджетам 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поселений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16 458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14 849,5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90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785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74191" y="634110"/>
            <a:ext cx="689990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75510" marR="5080" indent="-2163445">
              <a:lnSpc>
                <a:spcPct val="100000"/>
              </a:lnSpc>
              <a:spcBef>
                <a:spcPts val="100"/>
              </a:spcBef>
            </a:pPr>
            <a:r>
              <a:rPr spc="-114" dirty="0">
                <a:latin typeface="+mj-lt"/>
              </a:rPr>
              <a:t>Межбюджетные </a:t>
            </a:r>
            <a:r>
              <a:rPr spc="-175" dirty="0">
                <a:latin typeface="+mj-lt"/>
              </a:rPr>
              <a:t>трансферты </a:t>
            </a:r>
            <a:r>
              <a:rPr spc="-125" dirty="0">
                <a:latin typeface="+mj-lt"/>
              </a:rPr>
              <a:t>бюджетам </a:t>
            </a:r>
            <a:r>
              <a:rPr spc="-150" dirty="0">
                <a:latin typeface="+mj-lt"/>
              </a:rPr>
              <a:t>поселений 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20" dirty="0" smtClean="0">
                <a:latin typeface="+mj-lt"/>
              </a:rPr>
              <a:t>    </a:t>
            </a:r>
            <a:r>
              <a:rPr spc="-190" dirty="0" smtClean="0">
                <a:latin typeface="+mj-lt"/>
              </a:rPr>
              <a:t>1</a:t>
            </a:r>
            <a:r>
              <a:rPr lang="ru-RU" spc="-190" dirty="0">
                <a:latin typeface="+mj-lt"/>
              </a:rPr>
              <a:t> </a:t>
            </a:r>
            <a:r>
              <a:rPr lang="ru-RU" spc="-190" dirty="0" smtClean="0">
                <a:latin typeface="+mj-lt"/>
              </a:rPr>
              <a:t>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21 </a:t>
            </a:r>
            <a:r>
              <a:rPr spc="-305" dirty="0" smtClean="0">
                <a:latin typeface="+mj-lt"/>
              </a:rPr>
              <a:t>г</a:t>
            </a:r>
            <a:r>
              <a:rPr spc="-305" dirty="0">
                <a:latin typeface="+mj-lt"/>
              </a:rPr>
              <a:t>.</a:t>
            </a:r>
          </a:p>
        </p:txBody>
      </p:sp>
      <p:sp>
        <p:nvSpPr>
          <p:cNvPr id="7" name="object 7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56197" y="4783137"/>
            <a:ext cx="2571750" cy="1207135"/>
          </a:xfrm>
          <a:custGeom>
            <a:avLst/>
            <a:gdLst/>
            <a:ahLst/>
            <a:cxnLst/>
            <a:rect l="l" t="t" r="r" b="b"/>
            <a:pathLst>
              <a:path w="2571750" h="1207135">
                <a:moveTo>
                  <a:pt x="0" y="1206754"/>
                </a:moveTo>
                <a:lnTo>
                  <a:pt x="2571750" y="1206754"/>
                </a:lnTo>
                <a:lnTo>
                  <a:pt x="2571750" y="0"/>
                </a:lnTo>
                <a:lnTo>
                  <a:pt x="0" y="0"/>
                </a:lnTo>
                <a:lnTo>
                  <a:pt x="0" y="1206754"/>
                </a:lnTo>
                <a:close/>
              </a:path>
            </a:pathLst>
          </a:custGeom>
          <a:ln w="22225">
            <a:solidFill>
              <a:srgbClr val="66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156197" y="4783137"/>
            <a:ext cx="2571750" cy="1207135"/>
          </a:xfrm>
          <a:prstGeom prst="rect">
            <a:avLst/>
          </a:prstGeom>
          <a:ln w="22225">
            <a:solidFill>
              <a:srgbClr val="6633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73990" marR="166370" indent="1905" algn="ctr">
              <a:lnSpc>
                <a:spcPct val="100000"/>
              </a:lnSpc>
            </a:pPr>
            <a:r>
              <a:rPr sz="1400" dirty="0">
                <a:solidFill>
                  <a:srgbClr val="CC3300"/>
                </a:solidFill>
                <a:latin typeface="Arial Black"/>
                <a:cs typeface="Arial Black"/>
              </a:rPr>
              <a:t>Дотации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на  выравнивание</a:t>
            </a:r>
            <a:r>
              <a:rPr sz="1400" spc="-45" dirty="0">
                <a:solidFill>
                  <a:srgbClr val="CC3300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уровня  бюджетной</a:t>
            </a:r>
            <a:endParaRPr sz="1400" dirty="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обеспеченности</a:t>
            </a:r>
            <a:endParaRPr sz="1400" dirty="0">
              <a:latin typeface="Arial Black"/>
              <a:cs typeface="Arial Black"/>
            </a:endParaRPr>
          </a:p>
          <a:p>
            <a:pPr marL="2540" algn="ctr">
              <a:lnSpc>
                <a:spcPct val="100000"/>
              </a:lnSpc>
              <a:spcBef>
                <a:spcPts val="840"/>
              </a:spcBef>
            </a:pPr>
            <a:r>
              <a:rPr lang="ru-RU" sz="1400" spc="-5" dirty="0" smtClean="0">
                <a:latin typeface="Arial Black"/>
                <a:cs typeface="Arial Black"/>
              </a:rPr>
              <a:t>9 075,3  </a:t>
            </a:r>
            <a:r>
              <a:rPr sz="1400" spc="-5" dirty="0" err="1" smtClean="0">
                <a:latin typeface="Arial Black"/>
                <a:cs typeface="Arial Black"/>
              </a:rPr>
              <a:t>тыс.руб</a:t>
            </a:r>
            <a:r>
              <a:rPr sz="1400" spc="-5" dirty="0">
                <a:latin typeface="Arial Black"/>
                <a:cs typeface="Arial Black"/>
              </a:rPr>
              <a:t>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79969" y="2295790"/>
            <a:ext cx="875665" cy="3479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600" spc="-15" dirty="0">
                <a:latin typeface="Arial Black"/>
                <a:cs typeface="Arial Black"/>
              </a:rPr>
              <a:t>ВСЕГО</a:t>
            </a:r>
            <a:r>
              <a:rPr sz="2100" b="1" i="1" spc="-15" dirty="0">
                <a:latin typeface="Arial Black"/>
                <a:cs typeface="Arial Black"/>
              </a:rPr>
              <a:t>:</a:t>
            </a:r>
            <a:endParaRPr sz="210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26008" y="2662654"/>
            <a:ext cx="1628901" cy="596957"/>
          </a:xfrm>
          <a:prstGeom prst="rect">
            <a:avLst/>
          </a:prstGeom>
          <a:solidFill>
            <a:srgbClr val="CCFFFF">
              <a:alpha val="27058"/>
            </a:srgbClr>
          </a:solidFill>
          <a:ln w="44450">
            <a:solidFill>
              <a:srgbClr val="1F487C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252729">
              <a:lnSpc>
                <a:spcPct val="100000"/>
              </a:lnSpc>
              <a:spcBef>
                <a:spcPts val="254"/>
              </a:spcBef>
            </a:pPr>
            <a:r>
              <a:rPr lang="ru-RU" dirty="0" smtClean="0">
                <a:solidFill>
                  <a:srgbClr val="000099"/>
                </a:solidFill>
                <a:latin typeface="Arial Black"/>
                <a:cs typeface="Arial Black"/>
              </a:rPr>
              <a:t>14 849,5</a:t>
            </a:r>
            <a:endParaRPr sz="1800" dirty="0">
              <a:latin typeface="Arial Black"/>
              <a:cs typeface="Arial Black"/>
            </a:endParaRPr>
          </a:p>
          <a:p>
            <a:pPr marL="287655">
              <a:lnSpc>
                <a:spcPct val="100000"/>
              </a:lnSpc>
              <a:spcBef>
                <a:spcPts val="755"/>
              </a:spcBef>
            </a:pPr>
            <a:r>
              <a:rPr sz="1200" dirty="0">
                <a:solidFill>
                  <a:srgbClr val="000099"/>
                </a:solidFill>
                <a:latin typeface="Arial Black"/>
                <a:cs typeface="Arial Black"/>
              </a:rPr>
              <a:t>тыс.</a:t>
            </a:r>
            <a:r>
              <a:rPr sz="1200" spc="-25" dirty="0">
                <a:solidFill>
                  <a:srgbClr val="000099"/>
                </a:solidFill>
                <a:latin typeface="Arial Black"/>
                <a:cs typeface="Arial Black"/>
              </a:rPr>
              <a:t> </a:t>
            </a:r>
            <a:r>
              <a:rPr sz="1200" dirty="0">
                <a:solidFill>
                  <a:srgbClr val="000099"/>
                </a:solidFill>
                <a:latin typeface="Arial Black"/>
                <a:cs typeface="Arial Black"/>
              </a:rPr>
              <a:t>руб.</a:t>
            </a:r>
            <a:endParaRPr sz="1200" dirty="0">
              <a:latin typeface="Arial Black"/>
              <a:cs typeface="Arial Blac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11174" y="1926158"/>
            <a:ext cx="3143250" cy="883919"/>
          </a:xfrm>
          <a:custGeom>
            <a:avLst/>
            <a:gdLst/>
            <a:ahLst/>
            <a:cxnLst/>
            <a:rect l="l" t="t" r="r" b="b"/>
            <a:pathLst>
              <a:path w="3143250" h="883919">
                <a:moveTo>
                  <a:pt x="0" y="883589"/>
                </a:moveTo>
                <a:lnTo>
                  <a:pt x="3143250" y="883589"/>
                </a:lnTo>
                <a:lnTo>
                  <a:pt x="3143250" y="0"/>
                </a:lnTo>
                <a:lnTo>
                  <a:pt x="0" y="0"/>
                </a:lnTo>
                <a:lnTo>
                  <a:pt x="0" y="883589"/>
                </a:lnTo>
                <a:close/>
              </a:path>
            </a:pathLst>
          </a:custGeom>
          <a:ln w="222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11174" y="1926158"/>
            <a:ext cx="3143250" cy="883919"/>
          </a:xfrm>
          <a:prstGeom prst="rect">
            <a:avLst/>
          </a:prstGeom>
          <a:ln w="22225">
            <a:solidFill>
              <a:srgbClr val="000000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 marL="451484" marR="445134" algn="ctr">
              <a:lnSpc>
                <a:spcPts val="1680"/>
              </a:lnSpc>
              <a:spcBef>
                <a:spcPts val="50"/>
              </a:spcBef>
            </a:pP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Иные</a:t>
            </a:r>
            <a:r>
              <a:rPr sz="1400" spc="-55" dirty="0">
                <a:solidFill>
                  <a:srgbClr val="375F92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межбюджетные  трансферты</a:t>
            </a:r>
            <a:endParaRPr sz="1400" dirty="0">
              <a:latin typeface="Arial Black"/>
              <a:cs typeface="Arial Black"/>
            </a:endParaRPr>
          </a:p>
          <a:p>
            <a:pPr marL="1270" algn="ctr">
              <a:lnSpc>
                <a:spcPct val="100000"/>
              </a:lnSpc>
              <a:spcBef>
                <a:spcPts val="1625"/>
              </a:spcBef>
            </a:pPr>
            <a:r>
              <a:rPr lang="ru-RU" sz="1400" dirty="0" smtClean="0">
                <a:latin typeface="Arial Black"/>
                <a:cs typeface="Arial Black"/>
              </a:rPr>
              <a:t>5 774,2</a:t>
            </a:r>
            <a:r>
              <a:rPr sz="1400" spc="-1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19630" y="1556753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5" h="369569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622805" y="1575053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835">
              <a:lnSpc>
                <a:spcPct val="100000"/>
              </a:lnSpc>
              <a:spcBef>
                <a:spcPts val="100"/>
              </a:spcBef>
            </a:pPr>
            <a:r>
              <a:rPr lang="ru-RU" b="1" spc="-145" dirty="0" smtClean="0">
                <a:latin typeface="Trebuchet MS"/>
                <a:cs typeface="Trebuchet MS"/>
              </a:rPr>
              <a:t>38,9</a:t>
            </a:r>
            <a:r>
              <a:rPr sz="1800" b="1" spc="-155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308342" y="4409427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4" h="369570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7311517" y="4428235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100"/>
              </a:spcBef>
            </a:pPr>
            <a:r>
              <a:rPr sz="1800" b="1" spc="-145" dirty="0" smtClean="0">
                <a:latin typeface="Trebuchet MS"/>
                <a:cs typeface="Trebuchet MS"/>
              </a:rPr>
              <a:t>6</a:t>
            </a:r>
            <a:r>
              <a:rPr lang="ru-RU" b="1" spc="-145" dirty="0" smtClean="0">
                <a:latin typeface="Trebuchet MS"/>
                <a:cs typeface="Trebuchet MS"/>
              </a:rPr>
              <a:t>1,1</a:t>
            </a:r>
            <a:r>
              <a:rPr lang="ru-RU"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1700584608"/>
              </p:ext>
            </p:extLst>
          </p:nvPr>
        </p:nvGraphicFramePr>
        <p:xfrm>
          <a:off x="2051746" y="2947418"/>
          <a:ext cx="4196653" cy="3300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</TotalTime>
  <Words>467</Words>
  <Application>Microsoft Office PowerPoint</Application>
  <PresentationFormat>Экран (4:3)</PresentationFormat>
  <Paragraphs>131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Исполнение бюджета муниципального образования</vt:lpstr>
      <vt:lpstr>Структура доходов бюджета</vt:lpstr>
      <vt:lpstr>Безвозмездные поступления в бюджет МО «Увинский район» в 1  квартале 2021 года</vt:lpstr>
      <vt:lpstr>Структура расходов бюджета МО «Увинский район» в 1  квартале 2021 года</vt:lpstr>
      <vt:lpstr>Анализ расходов бюджета МО «Увинский район» за 1  квартал 2020 и 2021 г  г.</vt:lpstr>
      <vt:lpstr>Межбюджетные трансферты бюджетам поселений  за     1  квартал 2021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31</cp:revision>
  <dcterms:created xsi:type="dcterms:W3CDTF">2019-05-07T09:47:47Z</dcterms:created>
  <dcterms:modified xsi:type="dcterms:W3CDTF">2021-04-30T06:36:18Z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