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87" y="-15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12" Type="http://schemas.openxmlformats.org/officeDocument/2006/relationships/image" Target="../media/image13.png"/><Relationship Id="rId17" Type="http://schemas.openxmlformats.org/officeDocument/2006/relationships/image" Target="../media/image18.wmf"/><Relationship Id="rId2" Type="http://schemas.openxmlformats.org/officeDocument/2006/relationships/control" Target="../activeX/activeX2.xml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22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23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i="1" spc="-90" dirty="0">
                <a:solidFill>
                  <a:prstClr val="black"/>
                </a:solidFill>
                <a:cs typeface="Arial"/>
              </a:rPr>
              <a:t>Управление </a:t>
            </a:r>
            <a:r>
              <a:rPr sz="1100" b="1" i="1" spc="-100" dirty="0" err="1">
                <a:solidFill>
                  <a:prstClr val="black"/>
                </a:solidFill>
                <a:cs typeface="Arial"/>
              </a:rPr>
              <a:t>финансов</a:t>
            </a:r>
            <a:r>
              <a:rPr sz="1100" b="1" i="1" spc="-100" dirty="0">
                <a:solidFill>
                  <a:prstClr val="black"/>
                </a:solidFill>
                <a:cs typeface="Arial"/>
              </a:rPr>
              <a:t> </a:t>
            </a:r>
            <a:r>
              <a:rPr sz="1100" b="1" i="1" spc="-100" dirty="0" err="1" smtClean="0">
                <a:solidFill>
                  <a:prstClr val="black"/>
                </a:solidFill>
                <a:cs typeface="Arial"/>
              </a:rPr>
              <a:t>Увинского</a:t>
            </a:r>
            <a:r>
              <a:rPr sz="1100" b="1" i="1" spc="-130" dirty="0" smtClean="0">
                <a:solidFill>
                  <a:prstClr val="black"/>
                </a:solidFill>
                <a:cs typeface="Arial"/>
              </a:rPr>
              <a:t> </a:t>
            </a:r>
            <a:r>
              <a:rPr sz="1100" b="1" i="1" spc="-70" dirty="0" err="1" smtClean="0">
                <a:solidFill>
                  <a:prstClr val="black"/>
                </a:solidFill>
                <a:cs typeface="Arial"/>
              </a:rPr>
              <a:t>района</a:t>
            </a:r>
            <a:endParaRPr sz="110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6"/>
          <p:cNvSpPr/>
          <p:nvPr/>
        </p:nvSpPr>
        <p:spPr>
          <a:xfrm>
            <a:off x="661822" y="1113361"/>
            <a:ext cx="3061716" cy="3916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67,5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3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32,5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5" name="object 12"/>
          <p:cNvSpPr/>
          <p:nvPr/>
        </p:nvSpPr>
        <p:spPr>
          <a:xfrm>
            <a:off x="6007608" y="1137411"/>
            <a:ext cx="2304161" cy="69418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/>
          </a:p>
        </p:txBody>
      </p:sp>
      <p:sp>
        <p:nvSpPr>
          <p:cNvPr id="16" name="object 13"/>
          <p:cNvSpPr/>
          <p:nvPr/>
        </p:nvSpPr>
        <p:spPr>
          <a:xfrm>
            <a:off x="6007608" y="1136903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4"/>
          <p:cNvSpPr txBox="1"/>
          <p:nvPr/>
        </p:nvSpPr>
        <p:spPr>
          <a:xfrm>
            <a:off x="6524549" y="1262326"/>
            <a:ext cx="1579372" cy="413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 algn="ctr">
              <a:lnSpc>
                <a:spcPct val="100000"/>
              </a:lnSpc>
              <a:spcBef>
                <a:spcPts val="105"/>
              </a:spcBef>
            </a:pPr>
            <a:r>
              <a:rPr lang="ru-RU" sz="1200" b="1" spc="-105" dirty="0" smtClean="0">
                <a:latin typeface="Trebuchet MS"/>
                <a:cs typeface="Trebuchet MS"/>
              </a:rPr>
              <a:t>Налог </a:t>
            </a:r>
            <a:r>
              <a:rPr sz="1200" b="1" spc="-105" dirty="0" err="1" smtClean="0">
                <a:latin typeface="Trebuchet MS"/>
                <a:cs typeface="Trebuchet MS"/>
              </a:rPr>
              <a:t>физических</a:t>
            </a:r>
            <a:r>
              <a:rPr sz="1200" b="1" spc="-105" dirty="0" smtClean="0">
                <a:latin typeface="Trebuchet MS"/>
                <a:cs typeface="Trebuchet MS"/>
              </a:rPr>
              <a:t> </a:t>
            </a:r>
            <a:r>
              <a:rPr sz="1200" b="1" spc="-75" dirty="0" err="1">
                <a:latin typeface="Trebuchet MS"/>
                <a:cs typeface="Trebuchet MS"/>
              </a:rPr>
              <a:t>лиц</a:t>
            </a:r>
            <a:r>
              <a:rPr sz="1200" b="1" spc="-75" dirty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</a:t>
            </a:r>
            <a:r>
              <a:rPr lang="en-US" sz="1200" b="1" spc="-75" dirty="0" smtClean="0">
                <a:latin typeface="Trebuchet MS"/>
                <a:cs typeface="Trebuchet MS"/>
              </a:rPr>
              <a:t>      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219 310,6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25130" y="1867027"/>
            <a:ext cx="2286640" cy="5637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48992" y="2961130"/>
            <a:ext cx="2273954" cy="60437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48737" y="2943356"/>
            <a:ext cx="2252627" cy="60092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4149" y="5746975"/>
            <a:ext cx="2304288" cy="64056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27714" y="5779946"/>
            <a:ext cx="2284310" cy="607591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031223" y="5800797"/>
            <a:ext cx="20542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04" dirty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использования  </a:t>
            </a:r>
            <a:r>
              <a:rPr sz="1200" b="1" spc="-85" dirty="0">
                <a:latin typeface="Trebuchet MS"/>
                <a:cs typeface="Trebuchet MS"/>
              </a:rPr>
              <a:t>имущества</a:t>
            </a:r>
            <a:endParaRPr sz="12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9 735,1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60471" y="3581400"/>
            <a:ext cx="2271229" cy="67520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031224" y="3581400"/>
            <a:ext cx="2300478" cy="68580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60471" y="4267200"/>
            <a:ext cx="2251298" cy="85680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60471" y="4267200"/>
            <a:ext cx="2268819" cy="856809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29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681 081,8</a:t>
            </a: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30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2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327 770,5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31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45"/>
          <p:cNvSpPr/>
          <p:nvPr/>
        </p:nvSpPr>
        <p:spPr>
          <a:xfrm>
            <a:off x="3354232" y="1604768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6"/>
          <p:cNvSpPr txBox="1"/>
          <p:nvPr/>
        </p:nvSpPr>
        <p:spPr>
          <a:xfrm>
            <a:off x="753872" y="5107304"/>
            <a:ext cx="2018664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>
                <a:latin typeface="+mj-lt"/>
                <a:cs typeface="Trebuchet MS"/>
              </a:rPr>
              <a:t> </a:t>
            </a:r>
            <a:r>
              <a:rPr lang="ru-RU" sz="2000" b="1" spc="-120" dirty="0" smtClean="0">
                <a:latin typeface="+mj-lt"/>
                <a:cs typeface="Trebuchet MS"/>
              </a:rPr>
              <a:t>     </a:t>
            </a: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1 008 852,3 </a:t>
            </a:r>
            <a:r>
              <a:rPr sz="2000" b="1" u="heavy" spc="-15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35" name="object 48"/>
          <p:cNvSpPr txBox="1"/>
          <p:nvPr/>
        </p:nvSpPr>
        <p:spPr>
          <a:xfrm>
            <a:off x="2032397" y="686787"/>
            <a:ext cx="5806440" cy="36292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 smtClean="0">
                <a:latin typeface="+mj-lt"/>
                <a:cs typeface="Trebuchet MS"/>
              </a:rPr>
              <a:t>2 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23 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36" name="object 50"/>
          <p:cNvSpPr/>
          <p:nvPr/>
        </p:nvSpPr>
        <p:spPr>
          <a:xfrm>
            <a:off x="6048992" y="5107304"/>
            <a:ext cx="2233900" cy="63563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1"/>
          <p:cNvSpPr/>
          <p:nvPr/>
        </p:nvSpPr>
        <p:spPr>
          <a:xfrm>
            <a:off x="6031222" y="5124008"/>
            <a:ext cx="2270143" cy="618931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52"/>
          <p:cNvSpPr txBox="1"/>
          <p:nvPr/>
        </p:nvSpPr>
        <p:spPr>
          <a:xfrm>
            <a:off x="6060471" y="1831593"/>
            <a:ext cx="2251298" cy="37965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35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оказания  </a:t>
            </a:r>
            <a:r>
              <a:rPr sz="1200" b="1" spc="-90" dirty="0">
                <a:latin typeface="Trebuchet MS"/>
                <a:cs typeface="Trebuchet MS"/>
              </a:rPr>
              <a:t>платных</a:t>
            </a:r>
            <a:r>
              <a:rPr sz="1200" b="1" spc="-155" dirty="0">
                <a:latin typeface="Trebuchet MS"/>
                <a:cs typeface="Trebuchet MS"/>
              </a:rPr>
              <a:t> </a:t>
            </a:r>
            <a:r>
              <a:rPr sz="1200" b="1" spc="-120" dirty="0">
                <a:latin typeface="Trebuchet MS"/>
                <a:cs typeface="Trebuchet MS"/>
              </a:rPr>
              <a:t>услуг</a:t>
            </a:r>
            <a:endParaRPr sz="1200" dirty="0"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tabLst>
                <a:tab pos="403860" algn="l"/>
              </a:tabLst>
            </a:pPr>
            <a:r>
              <a:rPr sz="12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2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23 438,7 </a:t>
            </a:r>
            <a:r>
              <a:rPr sz="12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Налоги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65" dirty="0">
                <a:latin typeface="Trebuchet MS"/>
                <a:cs typeface="Trebuchet MS"/>
              </a:rPr>
              <a:t>на  </a:t>
            </a:r>
            <a:r>
              <a:rPr sz="1200" b="1" spc="-75" dirty="0">
                <a:latin typeface="Trebuchet MS"/>
                <a:cs typeface="Trebuchet MS"/>
              </a:rPr>
              <a:t>совокупный</a:t>
            </a:r>
            <a:r>
              <a:rPr sz="1200" b="1" spc="-210" dirty="0">
                <a:latin typeface="Trebuchet MS"/>
                <a:cs typeface="Trebuchet MS"/>
              </a:rPr>
              <a:t> </a:t>
            </a:r>
            <a:r>
              <a:rPr sz="1200" b="1" spc="-90" dirty="0" err="1">
                <a:latin typeface="Trebuchet MS"/>
                <a:cs typeface="Trebuchet MS"/>
              </a:rPr>
              <a:t>доход</a:t>
            </a:r>
            <a:r>
              <a:rPr sz="1200" b="1" spc="-90" dirty="0">
                <a:latin typeface="Trebuchet MS"/>
                <a:cs typeface="Trebuchet MS"/>
              </a:rPr>
              <a:t>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12  103,2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endParaRPr lang="ru-RU" sz="1200" b="1" spc="-100" dirty="0" smtClean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200" b="1" spc="-100" dirty="0" err="1" smtClean="0">
                <a:latin typeface="Trebuchet MS"/>
                <a:cs typeface="Trebuchet MS"/>
              </a:rPr>
              <a:t>Другие</a:t>
            </a:r>
            <a:r>
              <a:rPr sz="1200" b="1" spc="-100" dirty="0" smtClean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налоговые </a:t>
            </a:r>
            <a:r>
              <a:rPr sz="1200" b="1" spc="-60" dirty="0">
                <a:latin typeface="Trebuchet MS"/>
                <a:cs typeface="Trebuchet MS"/>
              </a:rPr>
              <a:t>и  </a:t>
            </a:r>
            <a:r>
              <a:rPr sz="1200" b="1" spc="-80" dirty="0">
                <a:latin typeface="Trebuchet MS"/>
                <a:cs typeface="Trebuchet MS"/>
              </a:rPr>
              <a:t>неналоговые</a:t>
            </a:r>
            <a:r>
              <a:rPr sz="1200" b="1" spc="-220" dirty="0">
                <a:latin typeface="Trebuchet MS"/>
                <a:cs typeface="Trebuchet MS"/>
              </a:rPr>
              <a:t> </a:t>
            </a:r>
            <a:r>
              <a:rPr sz="1200" b="1" spc="-85" dirty="0" err="1">
                <a:latin typeface="Trebuchet MS"/>
                <a:cs typeface="Trebuchet MS"/>
              </a:rPr>
              <a:t>доходы</a:t>
            </a:r>
            <a:r>
              <a:rPr sz="1200" b="1" spc="-85" dirty="0">
                <a:latin typeface="Trebuchet MS"/>
                <a:cs typeface="Trebuchet MS"/>
              </a:rPr>
              <a:t>  </a:t>
            </a:r>
            <a:r>
              <a:rPr lang="ru-RU" sz="1200" b="1" spc="-85" dirty="0" smtClean="0">
                <a:latin typeface="Trebuchet MS"/>
                <a:cs typeface="Trebuchet MS"/>
              </a:rPr>
              <a:t>               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16 335,8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29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продажи  </a:t>
            </a:r>
            <a:r>
              <a:rPr sz="1200" b="1" spc="-80" dirty="0">
                <a:latin typeface="Trebuchet MS"/>
                <a:cs typeface="Trebuchet MS"/>
              </a:rPr>
              <a:t>материальных</a:t>
            </a:r>
            <a:r>
              <a:rPr sz="1200" b="1" spc="-165" dirty="0">
                <a:latin typeface="Trebuchet MS"/>
                <a:cs typeface="Trebuchet MS"/>
              </a:rPr>
              <a:t> </a:t>
            </a:r>
            <a:r>
              <a:rPr sz="1200" b="1" spc="-60" dirty="0">
                <a:latin typeface="Trebuchet MS"/>
                <a:cs typeface="Trebuchet MS"/>
              </a:rPr>
              <a:t>и</a:t>
            </a:r>
            <a:endParaRPr sz="12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>
                <a:latin typeface="Trebuchet MS"/>
                <a:cs typeface="Trebuchet MS"/>
              </a:rPr>
              <a:t>нематериальных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lang="ru-RU" sz="1200" b="1" spc="-160" dirty="0" smtClean="0">
                <a:latin typeface="Trebuchet MS"/>
                <a:cs typeface="Trebuchet MS"/>
              </a:rPr>
              <a:t> </a:t>
            </a:r>
            <a:r>
              <a:rPr sz="1200" b="1" spc="-75" dirty="0" err="1" smtClean="0">
                <a:latin typeface="Trebuchet MS"/>
                <a:cs typeface="Trebuchet MS"/>
              </a:rPr>
              <a:t>активов</a:t>
            </a:r>
            <a:r>
              <a:rPr sz="1200" b="1" spc="-75" dirty="0" smtClean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          </a:t>
            </a:r>
            <a:r>
              <a:rPr lang="ru-RU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9 575,2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lang="ru-RU" sz="1200" u="sng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50" dirty="0">
                <a:latin typeface="Trebuchet MS"/>
                <a:cs typeface="Trebuchet MS"/>
              </a:rPr>
              <a:t> </a:t>
            </a:r>
            <a:r>
              <a:rPr sz="1200" b="1" spc="-85" dirty="0">
                <a:latin typeface="Trebuchet MS"/>
                <a:cs typeface="Trebuchet MS"/>
              </a:rPr>
              <a:t>уплаты  </a:t>
            </a:r>
            <a:r>
              <a:rPr sz="1200" b="1" spc="-65" dirty="0">
                <a:latin typeface="Trebuchet MS"/>
                <a:cs typeface="Trebuchet MS"/>
              </a:rPr>
              <a:t>акцизов</a:t>
            </a:r>
            <a:endParaRPr sz="12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28 386,7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9" name="object 25"/>
          <p:cNvSpPr/>
          <p:nvPr/>
        </p:nvSpPr>
        <p:spPr>
          <a:xfrm>
            <a:off x="6007608" y="1839207"/>
            <a:ext cx="2304415" cy="591572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5"/>
          <p:cNvSpPr/>
          <p:nvPr/>
        </p:nvSpPr>
        <p:spPr>
          <a:xfrm>
            <a:off x="6007609" y="2402468"/>
            <a:ext cx="2293756" cy="540888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2"/>
          <p:cNvSpPr/>
          <p:nvPr/>
        </p:nvSpPr>
        <p:spPr>
          <a:xfrm>
            <a:off x="6023403" y="2436621"/>
            <a:ext cx="2277962" cy="50673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Налоги на имущество</a:t>
            </a:r>
          </a:p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8 885,2 </a:t>
            </a:r>
            <a:r>
              <a:rPr lang="ru-RU" sz="1200" b="1" dirty="0" err="1" smtClean="0">
                <a:latin typeface="Trebuchet MS" panose="020B0603020202020204" pitchFamily="34" charset="0"/>
              </a:rPr>
              <a:t>тыс.руб</a:t>
            </a:r>
            <a:r>
              <a:rPr lang="ru-RU" sz="1200" b="1" dirty="0" smtClean="0">
                <a:latin typeface="Trebuchet MS" panose="020B0603020202020204" pitchFamily="34" charset="0"/>
              </a:rPr>
              <a:t>.</a:t>
            </a:r>
            <a:endParaRPr sz="1200" b="1" dirty="0">
              <a:latin typeface="Trebuchet MS" panose="020B0603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267200" y="1387460"/>
            <a:ext cx="1159880" cy="57688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66,9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267200" y="2554936"/>
            <a:ext cx="1159880" cy="48701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2,6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267200" y="3027582"/>
            <a:ext cx="1159884" cy="65071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3,7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267200" y="3675379"/>
            <a:ext cx="1167167" cy="7123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267200" y="4387703"/>
            <a:ext cx="1178285" cy="73630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2,9 %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267200" y="5107304"/>
            <a:ext cx="1182687" cy="6356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8,7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67200" y="5746976"/>
            <a:ext cx="1182687" cy="6206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b="1" dirty="0" smtClean="0">
                <a:solidFill>
                  <a:schemeClr val="tx1"/>
                </a:solidFill>
              </a:rPr>
              <a:t>,0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267199" y="1974277"/>
            <a:ext cx="1159881" cy="570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7,2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0" name="Стрелка вправо 49"/>
          <p:cNvSpPr/>
          <p:nvPr/>
        </p:nvSpPr>
        <p:spPr>
          <a:xfrm>
            <a:off x="5449887" y="1484502"/>
            <a:ext cx="528003" cy="1913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5449887" y="2148903"/>
            <a:ext cx="557721" cy="2132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право 51"/>
          <p:cNvSpPr/>
          <p:nvPr/>
        </p:nvSpPr>
        <p:spPr>
          <a:xfrm>
            <a:off x="5427080" y="2599180"/>
            <a:ext cx="587069" cy="1992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>
            <a:off x="5445485" y="3130294"/>
            <a:ext cx="585739" cy="222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право 53"/>
          <p:cNvSpPr/>
          <p:nvPr/>
        </p:nvSpPr>
        <p:spPr>
          <a:xfrm>
            <a:off x="5449887" y="3810000"/>
            <a:ext cx="564262" cy="2215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право 54"/>
          <p:cNvSpPr/>
          <p:nvPr/>
        </p:nvSpPr>
        <p:spPr>
          <a:xfrm>
            <a:off x="5449887" y="4572000"/>
            <a:ext cx="573516" cy="191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право 55"/>
          <p:cNvSpPr/>
          <p:nvPr/>
        </p:nvSpPr>
        <p:spPr>
          <a:xfrm>
            <a:off x="5449887" y="5262626"/>
            <a:ext cx="564262" cy="1708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трелка вправо 56"/>
          <p:cNvSpPr/>
          <p:nvPr/>
        </p:nvSpPr>
        <p:spPr>
          <a:xfrm>
            <a:off x="5445485" y="6083741"/>
            <a:ext cx="568664" cy="164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423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2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lang="ru-RU"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23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67,5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32,5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327 770,5 </a:t>
            </a:r>
            <a:r>
              <a:rPr sz="1600" b="1" u="sng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C0504D"/>
                  </a:solidFill>
                </a:uFill>
                <a:cs typeface="Trebuchet MS"/>
              </a:rPr>
              <a:t>681 081,8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spc="-120" dirty="0" smtClean="0">
                <a:latin typeface="+mj-lt"/>
                <a:cs typeface="Trebuchet MS"/>
              </a:rPr>
              <a:t>    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1 008  852,3  </a:t>
            </a:r>
            <a:r>
              <a:rPr sz="2000" b="1" u="sng" spc="-150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99944" y="1190926"/>
            <a:ext cx="4307078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94817" y="1183155"/>
            <a:ext cx="4307205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708471" y="1252559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24 690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27146" y="3474296"/>
            <a:ext cx="4311822" cy="503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48407" y="3474296"/>
            <a:ext cx="4297033" cy="503747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11217" y="3968228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29454" y="3968036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824212" y="3537873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131 137,4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466 804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29454" y="4528805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7145" y="452874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70944" y="4554458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47 499,7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29454" y="5069014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18452" y="5032868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179439" y="5103035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1 893,5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91354" y="5625958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625991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33105" y="5680796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7 317,6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44" y="2032376"/>
            <a:ext cx="4314800" cy="86039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44" y="1994222"/>
            <a:ext cx="4307206" cy="874962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30889" y="2052813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15 904,8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48408" y="2890697"/>
            <a:ext cx="4258742" cy="5835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Прочие дотации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470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2</a:t>
            </a:r>
            <a:r>
              <a:rPr spc="-190" dirty="0" smtClean="0">
                <a:latin typeface="+mn-lt"/>
              </a:rPr>
              <a:t>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lang="ru-RU"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23 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1 003 298,2 </a:t>
            </a:r>
            <a:r>
              <a:rPr sz="2000" b="1" u="sng" spc="-155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22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16 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80,3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7,9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11,5 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805 254,9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79 613,5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115 596,3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390903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85" dirty="0" smtClean="0">
                <a:latin typeface="Trebuchet MS"/>
                <a:cs typeface="Trebuchet MS"/>
              </a:rPr>
              <a:t>     </a:t>
            </a:r>
            <a:r>
              <a:rPr lang="ru-RU" sz="1400" b="1" spc="-125" dirty="0" smtClean="0">
                <a:latin typeface="Trebuchet MS"/>
                <a:cs typeface="Trebuchet MS"/>
              </a:rPr>
              <a:t>2 833,5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2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22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23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271566"/>
              </p:ext>
            </p:extLst>
          </p:nvPr>
        </p:nvGraphicFramePr>
        <p:xfrm>
          <a:off x="438150" y="1558036"/>
          <a:ext cx="8375650" cy="3350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lang="ru-RU" sz="1600" b="1" spc="-130" baseline="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 err="1" smtClean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23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862 231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1 003 298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16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688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327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805 255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599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549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680 335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72 155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87 954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10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662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11 946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5 961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25 020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lang="ru-RU" sz="1800" b="1" spc="-155" baseline="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4 раза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</TotalTime>
  <Words>415</Words>
  <Application>Microsoft Office PowerPoint</Application>
  <PresentationFormat>Экран (4:3)</PresentationFormat>
  <Paragraphs>119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муниципального образования</vt:lpstr>
      <vt:lpstr>Презентация PowerPoint</vt:lpstr>
      <vt:lpstr>Безвозмездные поступления в бюджет МО «Увинский район» в 2 квартале  2023 года</vt:lpstr>
      <vt:lpstr>Структура расходов бюджета МО «Увинский район» в 2  квартале  2023  года</vt:lpstr>
      <vt:lpstr>Анализ расходов бюджета МО «Увинский район» за 2 квартал 2022 и 2023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57</cp:revision>
  <cp:lastPrinted>2023-07-21T06:38:13Z</cp:lastPrinted>
  <dcterms:created xsi:type="dcterms:W3CDTF">2019-05-07T09:47:47Z</dcterms:created>
  <dcterms:modified xsi:type="dcterms:W3CDTF">2023-07-21T09:10:54Z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