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587" y="-15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20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6.jpg"/><Relationship Id="rId4" Type="http://schemas.openxmlformats.org/officeDocument/2006/relationships/image" Target="../media/image5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за </a:t>
            </a:r>
            <a:r>
              <a:rPr sz="2800" b="1" spc="-225" dirty="0">
                <a:solidFill>
                  <a:srgbClr val="1F487C"/>
                </a:solidFill>
                <a:latin typeface="+mj-lt"/>
                <a:cs typeface="Trebuchet MS"/>
              </a:rPr>
              <a:t>1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23 </a:t>
            </a:r>
            <a:r>
              <a:rPr sz="2800" b="1" spc="-185" dirty="0" err="1" smtClean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6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6149" y="6387537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1822" y="1113361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8432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64,7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39,8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07608" y="1137411"/>
            <a:ext cx="2304161" cy="6941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00"/>
          </a:p>
        </p:txBody>
      </p:sp>
      <p:sp>
        <p:nvSpPr>
          <p:cNvPr id="13" name="object 13"/>
          <p:cNvSpPr/>
          <p:nvPr/>
        </p:nvSpPr>
        <p:spPr>
          <a:xfrm>
            <a:off x="6007608" y="1136903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524549" y="1262326"/>
            <a:ext cx="1579372" cy="4135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 algn="ctr">
              <a:lnSpc>
                <a:spcPct val="100000"/>
              </a:lnSpc>
              <a:spcBef>
                <a:spcPts val="105"/>
              </a:spcBef>
            </a:pPr>
            <a:r>
              <a:rPr lang="ru-RU" sz="1200" b="1" spc="-105" dirty="0" smtClean="0">
                <a:latin typeface="Trebuchet MS"/>
                <a:cs typeface="Trebuchet MS"/>
              </a:rPr>
              <a:t>Налог </a:t>
            </a:r>
            <a:r>
              <a:rPr sz="1200" b="1" spc="-105" dirty="0" err="1" smtClean="0">
                <a:latin typeface="Trebuchet MS"/>
                <a:cs typeface="Trebuchet MS"/>
              </a:rPr>
              <a:t>физических</a:t>
            </a:r>
            <a:r>
              <a:rPr sz="1200" b="1" spc="-105" dirty="0" smtClean="0">
                <a:latin typeface="Trebuchet MS"/>
                <a:cs typeface="Trebuchet MS"/>
              </a:rPr>
              <a:t> </a:t>
            </a:r>
            <a:r>
              <a:rPr sz="1200" b="1" spc="-75" dirty="0" err="1">
                <a:latin typeface="Trebuchet MS"/>
                <a:cs typeface="Trebuchet MS"/>
              </a:rPr>
              <a:t>лиц</a:t>
            </a:r>
            <a:r>
              <a:rPr sz="1200" b="1" spc="-75" dirty="0">
                <a:latin typeface="Trebuchet MS"/>
                <a:cs typeface="Trebuchet MS"/>
              </a:rPr>
              <a:t>  </a:t>
            </a:r>
            <a:r>
              <a:rPr lang="ru-RU" sz="1200" b="1" spc="-75" dirty="0" smtClean="0">
                <a:latin typeface="Trebuchet MS"/>
                <a:cs typeface="Trebuchet MS"/>
              </a:rPr>
              <a:t> </a:t>
            </a:r>
            <a:r>
              <a:rPr lang="en-US" sz="1200" b="1" spc="-75" dirty="0" smtClean="0">
                <a:latin typeface="Trebuchet MS"/>
                <a:cs typeface="Trebuchet MS"/>
              </a:rPr>
              <a:t>       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93 361,5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25130" y="1867027"/>
            <a:ext cx="2286640" cy="5637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48992" y="2961130"/>
            <a:ext cx="2273954" cy="6043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48737" y="2943356"/>
            <a:ext cx="2252627" cy="60092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4149" y="5746975"/>
            <a:ext cx="2304288" cy="64056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27714" y="5779946"/>
            <a:ext cx="2284310" cy="607591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031223" y="5800797"/>
            <a:ext cx="205422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85" dirty="0">
                <a:latin typeface="Trebuchet MS"/>
                <a:cs typeface="Trebuchet MS"/>
              </a:rPr>
              <a:t>Доходы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04" dirty="0">
                <a:latin typeface="Trebuchet MS"/>
                <a:cs typeface="Trebuchet MS"/>
              </a:rPr>
              <a:t> </a:t>
            </a:r>
            <a:r>
              <a:rPr sz="1200" b="1" spc="-80" dirty="0">
                <a:latin typeface="Trebuchet MS"/>
                <a:cs typeface="Trebuchet MS"/>
              </a:rPr>
              <a:t>использования  </a:t>
            </a:r>
            <a:r>
              <a:rPr sz="1200" b="1" spc="-85" dirty="0">
                <a:latin typeface="Trebuchet MS"/>
                <a:cs typeface="Trebuchet MS"/>
              </a:rPr>
              <a:t>имущества</a:t>
            </a:r>
            <a:endParaRPr sz="12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4 714,8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060471" y="3581400"/>
            <a:ext cx="2271229" cy="67520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031224" y="3581400"/>
            <a:ext cx="2300478" cy="68580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60471" y="4267200"/>
            <a:ext cx="2251298" cy="85680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60471" y="4267200"/>
            <a:ext cx="2268819" cy="856809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267 305,2 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145 621,4 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354232" y="1604768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412 926,6 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88777" y="417551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32397" y="686787"/>
            <a:ext cx="5806440" cy="36292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sz="2000" b="1" spc="-160" dirty="0">
                <a:latin typeface="+mj-lt"/>
                <a:cs typeface="Trebuchet MS"/>
              </a:rPr>
              <a:t>1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23 </a:t>
            </a:r>
            <a:r>
              <a:rPr sz="2000" b="1" spc="-130" dirty="0" err="1" smtClean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48992" y="5107304"/>
            <a:ext cx="2233900" cy="63563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31222" y="5124008"/>
            <a:ext cx="2270143" cy="618931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060471" y="1831593"/>
            <a:ext cx="2251298" cy="37965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200" b="1" spc="-85" dirty="0">
                <a:latin typeface="Trebuchet MS"/>
                <a:cs typeface="Trebuchet MS"/>
              </a:rPr>
              <a:t>Доходы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35" dirty="0">
                <a:latin typeface="Trebuchet MS"/>
                <a:cs typeface="Trebuchet MS"/>
              </a:rPr>
              <a:t> </a:t>
            </a:r>
            <a:r>
              <a:rPr sz="1200" b="1" spc="-70" dirty="0">
                <a:latin typeface="Trebuchet MS"/>
                <a:cs typeface="Trebuchet MS"/>
              </a:rPr>
              <a:t>оказания  </a:t>
            </a:r>
            <a:r>
              <a:rPr sz="1200" b="1" spc="-90" dirty="0">
                <a:latin typeface="Trebuchet MS"/>
                <a:cs typeface="Trebuchet MS"/>
              </a:rPr>
              <a:t>платных</a:t>
            </a:r>
            <a:r>
              <a:rPr sz="1200" b="1" spc="-155" dirty="0">
                <a:latin typeface="Trebuchet MS"/>
                <a:cs typeface="Trebuchet MS"/>
              </a:rPr>
              <a:t> </a:t>
            </a:r>
            <a:r>
              <a:rPr sz="1200" b="1" spc="-120" dirty="0">
                <a:latin typeface="Trebuchet MS"/>
                <a:cs typeface="Trebuchet MS"/>
              </a:rPr>
              <a:t>услуг</a:t>
            </a:r>
            <a:endParaRPr sz="1200" dirty="0"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tabLst>
                <a:tab pos="403860" algn="l"/>
              </a:tabLst>
            </a:pPr>
            <a:r>
              <a:rPr sz="12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2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11 613,8 </a:t>
            </a:r>
            <a:r>
              <a:rPr sz="12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200" b="1" spc="-85" dirty="0" err="1" smtClean="0">
                <a:latin typeface="Trebuchet MS"/>
                <a:cs typeface="Trebuchet MS"/>
              </a:rPr>
              <a:t>Налоги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65" dirty="0">
                <a:latin typeface="Trebuchet MS"/>
                <a:cs typeface="Trebuchet MS"/>
              </a:rPr>
              <a:t>на  </a:t>
            </a:r>
            <a:r>
              <a:rPr sz="1200" b="1" spc="-75" dirty="0">
                <a:latin typeface="Trebuchet MS"/>
                <a:cs typeface="Trebuchet MS"/>
              </a:rPr>
              <a:t>совокупный</a:t>
            </a:r>
            <a:r>
              <a:rPr sz="1200" b="1" spc="-210" dirty="0">
                <a:latin typeface="Trebuchet MS"/>
                <a:cs typeface="Trebuchet MS"/>
              </a:rPr>
              <a:t> </a:t>
            </a:r>
            <a:r>
              <a:rPr sz="1200" b="1" spc="-90" dirty="0" err="1">
                <a:latin typeface="Trebuchet MS"/>
                <a:cs typeface="Trebuchet MS"/>
              </a:rPr>
              <a:t>доход</a:t>
            </a:r>
            <a:r>
              <a:rPr sz="1200" b="1" spc="-90" dirty="0">
                <a:latin typeface="Trebuchet MS"/>
                <a:cs typeface="Trebuchet MS"/>
              </a:rPr>
              <a:t> 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5  077,9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endParaRPr lang="ru-RU" sz="1200" b="1" spc="-100" dirty="0" smtClean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200" b="1" spc="-100" dirty="0" err="1" smtClean="0">
                <a:latin typeface="Trebuchet MS"/>
                <a:cs typeface="Trebuchet MS"/>
              </a:rPr>
              <a:t>Другие</a:t>
            </a:r>
            <a:r>
              <a:rPr sz="1200" b="1" spc="-100" dirty="0" smtClean="0">
                <a:latin typeface="Trebuchet MS"/>
                <a:cs typeface="Trebuchet MS"/>
              </a:rPr>
              <a:t> </a:t>
            </a:r>
            <a:r>
              <a:rPr sz="1200" b="1" spc="-80" dirty="0">
                <a:latin typeface="Trebuchet MS"/>
                <a:cs typeface="Trebuchet MS"/>
              </a:rPr>
              <a:t>налоговые </a:t>
            </a:r>
            <a:r>
              <a:rPr sz="1200" b="1" spc="-60" dirty="0">
                <a:latin typeface="Trebuchet MS"/>
                <a:cs typeface="Trebuchet MS"/>
              </a:rPr>
              <a:t>и  </a:t>
            </a:r>
            <a:r>
              <a:rPr sz="1200" b="1" spc="-80" dirty="0">
                <a:latin typeface="Trebuchet MS"/>
                <a:cs typeface="Trebuchet MS"/>
              </a:rPr>
              <a:t>неналоговые</a:t>
            </a:r>
            <a:r>
              <a:rPr sz="1200" b="1" spc="-220" dirty="0">
                <a:latin typeface="Trebuchet MS"/>
                <a:cs typeface="Trebuchet MS"/>
              </a:rPr>
              <a:t> </a:t>
            </a:r>
            <a:r>
              <a:rPr sz="1200" b="1" spc="-85" dirty="0" err="1">
                <a:latin typeface="Trebuchet MS"/>
                <a:cs typeface="Trebuchet MS"/>
              </a:rPr>
              <a:t>доходы</a:t>
            </a:r>
            <a:r>
              <a:rPr sz="1200" b="1" spc="-85" dirty="0">
                <a:latin typeface="Trebuchet MS"/>
                <a:cs typeface="Trebuchet MS"/>
              </a:rPr>
              <a:t>  </a:t>
            </a:r>
            <a:r>
              <a:rPr lang="ru-RU" sz="1200" b="1" spc="-85" dirty="0" smtClean="0">
                <a:latin typeface="Trebuchet MS"/>
                <a:cs typeface="Trebuchet MS"/>
              </a:rPr>
              <a:t>         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429,3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200" b="1" spc="-85" dirty="0" err="1" smtClean="0">
                <a:latin typeface="Trebuchet MS"/>
                <a:cs typeface="Trebuchet MS"/>
              </a:rPr>
              <a:t>Доходы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29" dirty="0">
                <a:latin typeface="Trebuchet MS"/>
                <a:cs typeface="Trebuchet MS"/>
              </a:rPr>
              <a:t> </a:t>
            </a:r>
            <a:r>
              <a:rPr sz="1200" b="1" spc="-70" dirty="0">
                <a:latin typeface="Trebuchet MS"/>
                <a:cs typeface="Trebuchet MS"/>
              </a:rPr>
              <a:t>продажи  </a:t>
            </a:r>
            <a:r>
              <a:rPr sz="1200" b="1" spc="-80" dirty="0">
                <a:latin typeface="Trebuchet MS"/>
                <a:cs typeface="Trebuchet MS"/>
              </a:rPr>
              <a:t>материальных</a:t>
            </a:r>
            <a:r>
              <a:rPr sz="1200" b="1" spc="-165" dirty="0">
                <a:latin typeface="Trebuchet MS"/>
                <a:cs typeface="Trebuchet MS"/>
              </a:rPr>
              <a:t> </a:t>
            </a:r>
            <a:r>
              <a:rPr sz="1200" b="1" spc="-60" dirty="0">
                <a:latin typeface="Trebuchet MS"/>
                <a:cs typeface="Trebuchet MS"/>
              </a:rPr>
              <a:t>и</a:t>
            </a:r>
            <a:endParaRPr sz="12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200" b="1" spc="-85" dirty="0" err="1">
                <a:latin typeface="Trebuchet MS"/>
                <a:cs typeface="Trebuchet MS"/>
              </a:rPr>
              <a:t>нематериальных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lang="ru-RU" sz="1200" b="1" spc="-160" dirty="0" smtClean="0">
                <a:latin typeface="Trebuchet MS"/>
                <a:cs typeface="Trebuchet MS"/>
              </a:rPr>
              <a:t> </a:t>
            </a:r>
            <a:r>
              <a:rPr sz="1200" b="1" spc="-75" dirty="0" err="1" smtClean="0">
                <a:latin typeface="Trebuchet MS"/>
                <a:cs typeface="Trebuchet MS"/>
              </a:rPr>
              <a:t>активов</a:t>
            </a:r>
            <a:r>
              <a:rPr sz="1200" b="1" spc="-75" dirty="0" smtClean="0">
                <a:latin typeface="Trebuchet MS"/>
                <a:cs typeface="Trebuchet MS"/>
              </a:rPr>
              <a:t>  </a:t>
            </a:r>
            <a:r>
              <a:rPr lang="ru-RU" sz="1200" b="1" spc="-75" dirty="0" smtClean="0">
                <a:latin typeface="Trebuchet MS"/>
                <a:cs typeface="Trebuchet MS"/>
              </a:rPr>
              <a:t>           </a:t>
            </a:r>
            <a:r>
              <a:rPr lang="ru-RU" sz="12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4 180,6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lang="ru-RU" sz="1200" u="sng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200" b="1" spc="-85" dirty="0" err="1" smtClean="0">
                <a:latin typeface="Trebuchet MS"/>
                <a:cs typeface="Trebuchet MS"/>
              </a:rPr>
              <a:t>Доходы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50" dirty="0">
                <a:latin typeface="Trebuchet MS"/>
                <a:cs typeface="Trebuchet MS"/>
              </a:rPr>
              <a:t> </a:t>
            </a:r>
            <a:r>
              <a:rPr sz="1200" b="1" spc="-85" dirty="0">
                <a:latin typeface="Trebuchet MS"/>
                <a:cs typeface="Trebuchet MS"/>
              </a:rPr>
              <a:t>уплаты  </a:t>
            </a:r>
            <a:r>
              <a:rPr sz="1200" b="1" spc="-65" dirty="0">
                <a:latin typeface="Trebuchet MS"/>
                <a:cs typeface="Trebuchet MS"/>
              </a:rPr>
              <a:t>акцизов</a:t>
            </a:r>
            <a:endParaRPr sz="12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14 005,1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5"/>
          <p:cNvSpPr/>
          <p:nvPr/>
        </p:nvSpPr>
        <p:spPr>
          <a:xfrm>
            <a:off x="6007608" y="1839207"/>
            <a:ext cx="2304415" cy="591572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5"/>
          <p:cNvSpPr/>
          <p:nvPr/>
        </p:nvSpPr>
        <p:spPr>
          <a:xfrm>
            <a:off x="6007609" y="2402468"/>
            <a:ext cx="2293756" cy="540888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12"/>
          <p:cNvSpPr/>
          <p:nvPr/>
        </p:nvSpPr>
        <p:spPr>
          <a:xfrm>
            <a:off x="6023403" y="2436621"/>
            <a:ext cx="2277962" cy="50673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0" tIns="0" rIns="0" bIns="0" rtlCol="0"/>
          <a:lstStyle/>
          <a:p>
            <a:pPr algn="ctr"/>
            <a:r>
              <a:rPr lang="ru-RU" sz="1200" b="1" dirty="0" smtClean="0">
                <a:latin typeface="Trebuchet MS" panose="020B0603020202020204" pitchFamily="34" charset="0"/>
              </a:rPr>
              <a:t>Налоги на имущество</a:t>
            </a:r>
          </a:p>
          <a:p>
            <a:pPr algn="ctr"/>
            <a:r>
              <a:rPr lang="ru-RU" sz="1200" b="1" dirty="0" smtClean="0">
                <a:latin typeface="Trebuchet MS" panose="020B0603020202020204" pitchFamily="34" charset="0"/>
              </a:rPr>
              <a:t>3 238,4 </a:t>
            </a:r>
            <a:r>
              <a:rPr lang="ru-RU" sz="1200" b="1" dirty="0" err="1" smtClean="0">
                <a:latin typeface="Trebuchet MS" panose="020B0603020202020204" pitchFamily="34" charset="0"/>
              </a:rPr>
              <a:t>тыс.руб</a:t>
            </a:r>
            <a:r>
              <a:rPr lang="ru-RU" sz="1200" b="1" dirty="0" smtClean="0">
                <a:latin typeface="Trebuchet MS" panose="020B0603020202020204" pitchFamily="34" charset="0"/>
              </a:rPr>
              <a:t>.</a:t>
            </a:r>
            <a:endParaRPr sz="1200" b="1" dirty="0">
              <a:latin typeface="Trebuchet MS" panose="020B0603020202020204" pitchFamily="34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267200" y="1387460"/>
            <a:ext cx="1159880" cy="57688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64,1 %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267200" y="2554936"/>
            <a:ext cx="1159880" cy="48701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2,2 %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4267200" y="3027582"/>
            <a:ext cx="1159884" cy="65071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3,5 %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4267200" y="3675379"/>
            <a:ext cx="1167167" cy="71232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6,5 %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4267200" y="4387703"/>
            <a:ext cx="1178285" cy="73630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2,9 %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267200" y="5107304"/>
            <a:ext cx="1182687" cy="63563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9,6 %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267200" y="5746976"/>
            <a:ext cx="1182687" cy="6206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3,2 %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4267199" y="1974277"/>
            <a:ext cx="1159881" cy="5708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4" name="Стрелка вправо 73"/>
          <p:cNvSpPr/>
          <p:nvPr/>
        </p:nvSpPr>
        <p:spPr>
          <a:xfrm>
            <a:off x="5449887" y="1484502"/>
            <a:ext cx="528003" cy="1913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трелка вправо 74"/>
          <p:cNvSpPr/>
          <p:nvPr/>
        </p:nvSpPr>
        <p:spPr>
          <a:xfrm>
            <a:off x="5449887" y="2148903"/>
            <a:ext cx="557721" cy="2132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трелка вправо 75"/>
          <p:cNvSpPr/>
          <p:nvPr/>
        </p:nvSpPr>
        <p:spPr>
          <a:xfrm>
            <a:off x="5427080" y="2599180"/>
            <a:ext cx="587069" cy="1992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трелка вправо 76"/>
          <p:cNvSpPr/>
          <p:nvPr/>
        </p:nvSpPr>
        <p:spPr>
          <a:xfrm>
            <a:off x="5445485" y="3130294"/>
            <a:ext cx="585739" cy="222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трелка вправо 77"/>
          <p:cNvSpPr/>
          <p:nvPr/>
        </p:nvSpPr>
        <p:spPr>
          <a:xfrm>
            <a:off x="5449887" y="3810000"/>
            <a:ext cx="564262" cy="2215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трелка вправо 78"/>
          <p:cNvSpPr/>
          <p:nvPr/>
        </p:nvSpPr>
        <p:spPr>
          <a:xfrm>
            <a:off x="5449887" y="4572000"/>
            <a:ext cx="573516" cy="191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Стрелка вправо 79"/>
          <p:cNvSpPr/>
          <p:nvPr/>
        </p:nvSpPr>
        <p:spPr>
          <a:xfrm>
            <a:off x="5449887" y="5262626"/>
            <a:ext cx="564262" cy="1708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Стрелка вправо 80"/>
          <p:cNvSpPr/>
          <p:nvPr/>
        </p:nvSpPr>
        <p:spPr>
          <a:xfrm>
            <a:off x="5445485" y="6083741"/>
            <a:ext cx="568664" cy="1646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sz="2000" spc="-160" dirty="0">
                <a:latin typeface="+mj-lt"/>
              </a:rPr>
              <a:t>1</a:t>
            </a:r>
            <a:r>
              <a:rPr sz="2000" spc="-150" dirty="0">
                <a:latin typeface="+mj-lt"/>
              </a:rPr>
              <a:t> </a:t>
            </a:r>
            <a:r>
              <a:rPr lang="ru-RU" sz="2000" spc="-150" dirty="0" smtClean="0">
                <a:latin typeface="+mj-lt"/>
              </a:rPr>
              <a:t> </a:t>
            </a:r>
            <a:r>
              <a:rPr sz="2000" spc="-120" dirty="0" err="1" smtClean="0">
                <a:latin typeface="+mj-lt"/>
              </a:rPr>
              <a:t>квартале</a:t>
            </a:r>
            <a:r>
              <a:rPr sz="2000" spc="-180" dirty="0" smtClean="0">
                <a:latin typeface="+mj-lt"/>
              </a:rPr>
              <a:t> </a:t>
            </a:r>
            <a:r>
              <a:rPr lang="ru-RU" sz="2000" spc="-180" dirty="0" smtClean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23 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64,7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35,3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145 621,4 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267 </a:t>
            </a: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305,2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412  926,6  </a:t>
            </a:r>
            <a:r>
              <a:rPr sz="2000" b="1" u="sng" spc="-150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6528" y="1340738"/>
            <a:ext cx="4307078" cy="9361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86528" y="1340738"/>
            <a:ext cx="4307205" cy="936625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54677" y="1464005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12 345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13834" y="3066795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13834" y="306679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91354" y="3570859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91354" y="3570859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791200" y="3081274"/>
            <a:ext cx="15661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53 563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183 695,8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168521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99990" y="416852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86247" y="418312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23 997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95291" y="4679822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679822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3063" y="4738877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407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2685" y="5301234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301234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2796" y="5317997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7 317,6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99990" y="2276855"/>
            <a:ext cx="4307078" cy="7532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99990" y="2276855"/>
            <a:ext cx="4307205" cy="753745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45177" y="2251075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615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spc="-190" dirty="0">
                <a:latin typeface="+mn-lt"/>
              </a:rPr>
              <a:t>1 </a:t>
            </a:r>
            <a:r>
              <a:rPr lang="ru-RU" spc="-190" dirty="0" smtClean="0">
                <a:latin typeface="+mn-lt"/>
              </a:rPr>
              <a:t> </a:t>
            </a:r>
            <a:r>
              <a:rPr spc="-145" dirty="0" err="1" smtClean="0">
                <a:latin typeface="+mn-lt"/>
              </a:rPr>
              <a:t>квартале</a:t>
            </a:r>
            <a:r>
              <a:rPr spc="-145" dirty="0" smtClean="0">
                <a:latin typeface="+mn-lt"/>
              </a:rPr>
              <a:t> </a:t>
            </a:r>
            <a:r>
              <a:rPr lang="ru-RU" spc="-145" dirty="0" smtClean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23  </a:t>
            </a:r>
            <a:r>
              <a:rPr spc="-160" dirty="0" err="1" smtClean="0">
                <a:latin typeface="+mn-lt"/>
              </a:rPr>
              <a:t>года</a:t>
            </a:r>
            <a:endParaRPr spc="-160" dirty="0">
              <a:latin typeface="+mn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438 078,5 </a:t>
            </a:r>
            <a:r>
              <a:rPr sz="2000" b="1" u="sng" spc="-155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sz="1800" b="1" spc="-145" dirty="0">
                <a:latin typeface="Trebuchet MS"/>
                <a:cs typeface="Trebuchet MS"/>
              </a:rPr>
              <a:t>1</a:t>
            </a:r>
            <a:r>
              <a:rPr sz="1800" b="1" spc="-235" dirty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</a:t>
            </a:r>
            <a:r>
              <a:rPr lang="ru-RU" sz="1800" b="1" spc="-145" dirty="0" smtClean="0">
                <a:latin typeface="Trebuchet MS"/>
                <a:cs typeface="Trebuchet MS"/>
              </a:rPr>
              <a:t>22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lang="ru-RU" b="1" spc="-145" dirty="0" smtClean="0">
                <a:latin typeface="Trebuchet MS"/>
                <a:cs typeface="Trebuchet MS"/>
              </a:rPr>
              <a:t>120</a:t>
            </a:r>
            <a:r>
              <a:rPr sz="1800" b="1" spc="-15" dirty="0" smtClean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82,1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7,7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9,9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>
                <a:latin typeface="Trebuchet MS"/>
                <a:cs typeface="Trebuchet MS"/>
              </a:rPr>
              <a:t>3</a:t>
            </a:r>
            <a:r>
              <a:rPr lang="ru-RU" b="1" spc="-165" dirty="0" smtClean="0">
                <a:latin typeface="Trebuchet MS"/>
                <a:cs typeface="Trebuchet MS"/>
              </a:rPr>
              <a:t>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359 713 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33 580,9 </a:t>
            </a:r>
            <a:r>
              <a:rPr sz="1400" b="1" spc="-110" dirty="0" err="1" smtClean="0">
                <a:latin typeface="Trebuchet MS"/>
                <a:cs typeface="Trebuchet MS"/>
              </a:rPr>
              <a:t>тыс.р</a:t>
            </a:r>
            <a:r>
              <a:rPr lang="ru-RU" sz="1400" b="1" spc="-110" dirty="0" err="1" smtClean="0">
                <a:latin typeface="Trebuchet MS"/>
                <a:cs typeface="Trebuchet MS"/>
              </a:rPr>
              <a:t>уб</a:t>
            </a:r>
            <a:r>
              <a:rPr sz="1400" b="1" spc="-110" dirty="0" smtClean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43 439,3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81400" y="5196966"/>
            <a:ext cx="1710690" cy="90063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 algn="ctr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</a:t>
            </a:r>
            <a:r>
              <a:rPr lang="ru-RU" sz="1400" b="1" spc="-85" dirty="0" smtClean="0">
                <a:latin typeface="Trebuchet MS"/>
                <a:cs typeface="Trebuchet MS"/>
              </a:rPr>
              <a:t>            </a:t>
            </a:r>
            <a:r>
              <a:rPr lang="ru-RU" sz="1400" b="1" spc="-125" dirty="0" smtClean="0">
                <a:latin typeface="Trebuchet MS"/>
                <a:cs typeface="Trebuchet MS"/>
              </a:rPr>
              <a:t>1 </a:t>
            </a:r>
            <a:r>
              <a:rPr lang="ru-RU" sz="1400" b="1" spc="-125" dirty="0" smtClean="0">
                <a:latin typeface="Trebuchet MS"/>
                <a:cs typeface="Trebuchet MS"/>
              </a:rPr>
              <a:t>345,3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>
                <a:latin typeface="+mj-lt"/>
              </a:rPr>
              <a:t>за </a:t>
            </a:r>
            <a:r>
              <a:rPr spc="-190" dirty="0">
                <a:latin typeface="+mj-lt"/>
              </a:rPr>
              <a:t>1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22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23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111801"/>
              </p:ext>
            </p:extLst>
          </p:nvPr>
        </p:nvGraphicFramePr>
        <p:xfrm>
          <a:off x="438150" y="1558036"/>
          <a:ext cx="8368887" cy="45379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5701"/>
                <a:gridCol w="1298161"/>
                <a:gridCol w="1154132"/>
                <a:gridCol w="1480893"/>
              </a:tblGrid>
              <a:tr h="474783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sz="1600" b="1" spc="-2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22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06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22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23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77136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365 789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438 079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120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866996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279 451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359 713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128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4566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241 865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293 920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122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5426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29 451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51 494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175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4566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5 504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6 444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117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5426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2 631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7 855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в 3 раза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</TotalTime>
  <Words>405</Words>
  <Application>Microsoft Office PowerPoint</Application>
  <PresentationFormat>Экран (4:3)</PresentationFormat>
  <Paragraphs>119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бюджет МО «Увинский район» в 1  квартале  2023 года</vt:lpstr>
      <vt:lpstr>Структура расходов бюджета МО «Увинский район» в 1  квартале  2023  года</vt:lpstr>
      <vt:lpstr>Анализ расходов бюджета МО «Увинский район» за 1 квартал 2022 и 2023 г 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49</cp:revision>
  <cp:lastPrinted>2023-07-20T09:47:50Z</cp:lastPrinted>
  <dcterms:created xsi:type="dcterms:W3CDTF">2019-05-07T09:47:47Z</dcterms:created>
  <dcterms:modified xsi:type="dcterms:W3CDTF">2023-07-21T09:19:03Z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