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1"/>
          <c:dPt>
            <c:idx val="0"/>
            <c:bubble3D val="0"/>
            <c:explosion val="6"/>
          </c:dPt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</c:v>
                </c:pt>
                <c:pt idx="1">
                  <c:v>67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3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6.jp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>
                <a:solidFill>
                  <a:srgbClr val="1F487C"/>
                </a:solidFill>
                <a:latin typeface="+mj-lt"/>
                <a:cs typeface="Trebuchet MS"/>
              </a:rPr>
              <a:t>2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201</a:t>
            </a:r>
            <a:r>
              <a:rPr lang="en-US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9</a:t>
            </a:r>
            <a:r>
              <a:rPr sz="2800" b="1" spc="-3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59309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66,3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6" y="2436621"/>
            <a:ext cx="5930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 smtClean="0">
                <a:latin typeface="Trebuchet MS"/>
                <a:cs typeface="Trebuchet MS"/>
              </a:rPr>
              <a:t>3</a:t>
            </a:r>
            <a:r>
              <a:rPr lang="ru-RU" spc="-145" dirty="0" smtClean="0">
                <a:latin typeface="Trebuchet MS"/>
                <a:cs typeface="Trebuchet MS"/>
              </a:rPr>
              <a:t>3,7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70808" y="1368552"/>
            <a:ext cx="1171979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250178" y="1484502"/>
            <a:ext cx="1827021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178990,4</a:t>
            </a:r>
            <a:r>
              <a:rPr lang="ru-RU" sz="1400" b="1" u="sng" spc="-1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85" dirty="0" smtClean="0">
                <a:latin typeface="Trebuchet MS"/>
                <a:cs typeface="Trebuchet MS"/>
              </a:rPr>
              <a:t>7</a:t>
            </a:r>
            <a:r>
              <a:rPr lang="ru-RU" sz="1800" spc="-85" dirty="0" smtClean="0">
                <a:latin typeface="Trebuchet MS"/>
                <a:cs typeface="Trebuchet MS"/>
              </a:rPr>
              <a:t>6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100" dirty="0" smtClean="0">
                <a:latin typeface="Trebuchet MS"/>
                <a:cs typeface="Trebuchet MS"/>
              </a:rPr>
              <a:t>10</a:t>
            </a:r>
            <a:r>
              <a:rPr sz="1800" spc="-100" dirty="0" smtClean="0">
                <a:latin typeface="Trebuchet MS"/>
                <a:cs typeface="Trebuchet MS"/>
              </a:rPr>
              <a:t>,</a:t>
            </a:r>
            <a:r>
              <a:rPr lang="ru-RU" spc="-100" dirty="0">
                <a:latin typeface="Trebuchet MS"/>
                <a:cs typeface="Trebuchet MS"/>
              </a:rPr>
              <a:t>4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sz="1800" spc="-95" dirty="0" smtClean="0">
                <a:latin typeface="Trebuchet MS"/>
                <a:cs typeface="Trebuchet MS"/>
              </a:rPr>
              <a:t>3,</a:t>
            </a:r>
            <a:r>
              <a:rPr lang="ru-RU" spc="-95" dirty="0">
                <a:latin typeface="Trebuchet MS"/>
                <a:cs typeface="Trebuchet MS"/>
              </a:rPr>
              <a:t>6</a:t>
            </a:r>
            <a:r>
              <a:rPr sz="1800" spc="-22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2,8</a:t>
            </a:r>
            <a:r>
              <a:rPr sz="1800" spc="-21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sz="1400" spc="-75" dirty="0" smtClean="0">
                <a:latin typeface="Trebuchet MS"/>
                <a:cs typeface="Trebuchet MS"/>
              </a:rPr>
              <a:t>0,</a:t>
            </a:r>
            <a:r>
              <a:rPr lang="ru-RU" sz="1400" spc="-135" dirty="0">
                <a:latin typeface="Trebuchet MS"/>
                <a:cs typeface="Trebuchet MS"/>
              </a:rPr>
              <a:t>5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sz="1800" spc="-100" dirty="0" smtClean="0">
                <a:latin typeface="Trebuchet MS"/>
                <a:cs typeface="Trebuchet MS"/>
              </a:rPr>
              <a:t>4,</a:t>
            </a:r>
            <a:r>
              <a:rPr lang="ru-RU" spc="-100" dirty="0">
                <a:latin typeface="Trebuchet MS"/>
                <a:cs typeface="Trebuchet MS"/>
              </a:rPr>
              <a:t>6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4858,5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464 034,1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235 481,9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699  516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lang="ru-RU"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>
                <a:latin typeface="+mj-lt"/>
                <a:cs typeface="Trebuchet MS"/>
              </a:rPr>
              <a:t>2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201</a:t>
            </a:r>
            <a:r>
              <a:rPr lang="en-US" sz="2000" b="1" spc="-160" dirty="0" smtClean="0">
                <a:latin typeface="+mj-lt"/>
                <a:cs typeface="Trebuchet MS"/>
              </a:rPr>
              <a:t>9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30" dirty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2,1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315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24411,4 </a:t>
            </a:r>
            <a:r>
              <a:rPr sz="14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8481,1</a:t>
            </a:r>
            <a:r>
              <a:rPr sz="1400" b="1" u="sng" spc="-12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6593,5</a:t>
            </a:r>
            <a:r>
              <a:rPr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1234,5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10912,5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2</a:t>
            </a:r>
            <a:r>
              <a:rPr sz="2000" spc="-150" dirty="0" smtClean="0">
                <a:latin typeface="+mj-lt"/>
              </a:rPr>
              <a:t> </a:t>
            </a:r>
            <a:r>
              <a:rPr sz="2000" spc="-120" dirty="0" err="1">
                <a:latin typeface="+mj-lt"/>
              </a:rPr>
              <a:t>квартале</a:t>
            </a:r>
            <a:r>
              <a:rPr sz="2000" spc="-180" dirty="0">
                <a:latin typeface="+mj-lt"/>
              </a:rPr>
              <a:t> </a:t>
            </a:r>
            <a:r>
              <a:rPr lang="ru-RU" sz="2000" spc="-160" dirty="0" smtClean="0">
                <a:latin typeface="+mj-lt"/>
              </a:rPr>
              <a:t>  2</a:t>
            </a:r>
            <a:r>
              <a:rPr sz="2000" spc="-160" dirty="0" smtClean="0">
                <a:latin typeface="+mj-lt"/>
              </a:rPr>
              <a:t>01</a:t>
            </a:r>
            <a:r>
              <a:rPr lang="en-US" sz="2000" spc="-160" dirty="0" smtClean="0">
                <a:latin typeface="+mj-lt"/>
              </a:rPr>
              <a:t>9</a:t>
            </a:r>
            <a:r>
              <a:rPr sz="2000" spc="-180" dirty="0" smtClean="0">
                <a:latin typeface="+mj-lt"/>
              </a:rPr>
              <a:t> </a:t>
            </a:r>
            <a:r>
              <a:rPr sz="2000" spc="-130" dirty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2" y="2791714"/>
            <a:ext cx="5930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 smtClean="0">
                <a:latin typeface="Trebuchet MS"/>
                <a:cs typeface="Trebuchet MS"/>
              </a:rPr>
              <a:t>6</a:t>
            </a:r>
            <a:r>
              <a:rPr lang="ru-RU" spc="-145" dirty="0" smtClean="0">
                <a:latin typeface="Trebuchet MS"/>
                <a:cs typeface="Trebuchet MS"/>
              </a:rPr>
              <a:t>6,4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8204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39,5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235 481,9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464 034,1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u="sng" spc="-16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         699 516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6528" y="1340738"/>
            <a:ext cx="4307078" cy="9361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86528" y="1340738"/>
            <a:ext cx="4307205" cy="936625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54677" y="1464005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24690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13834" y="3066795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13834" y="306679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91354" y="3570859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91354" y="3570859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638800" y="3081274"/>
            <a:ext cx="17185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18 739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410 763,4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16 050,4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367,4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11 445,2</a:t>
            </a:r>
            <a:r>
              <a:rPr sz="1400" b="1" u="sng" spc="-15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90" y="2276855"/>
            <a:ext cx="4307078" cy="7532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90" y="2276855"/>
            <a:ext cx="4307205" cy="753745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45177" y="2251075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780 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>
                <a:latin typeface="+mn-lt"/>
              </a:rPr>
              <a:t>2</a:t>
            </a:r>
            <a:r>
              <a:rPr spc="-190" dirty="0" smtClean="0">
                <a:latin typeface="+mn-lt"/>
              </a:rPr>
              <a:t> </a:t>
            </a:r>
            <a:r>
              <a:rPr spc="-145" dirty="0" err="1">
                <a:latin typeface="+mn-lt"/>
              </a:rPr>
              <a:t>квартале</a:t>
            </a:r>
            <a:r>
              <a:rPr spc="-145" dirty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201</a:t>
            </a:r>
            <a:r>
              <a:rPr lang="en-US" spc="-195" dirty="0" smtClean="0">
                <a:latin typeface="+mn-lt"/>
              </a:rPr>
              <a:t>9</a:t>
            </a:r>
            <a:r>
              <a:rPr spc="-195" dirty="0" smtClean="0">
                <a:latin typeface="+mn-lt"/>
              </a:rPr>
              <a:t> </a:t>
            </a:r>
            <a:r>
              <a:rPr spc="-160" dirty="0">
                <a:latin typeface="+mn-lt"/>
              </a:rPr>
              <a:t>года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680 497,3</a:t>
            </a:r>
            <a:r>
              <a:rPr sz="2000" b="1" u="sng" spc="-24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lang="ru-RU" b="1" spc="-145" dirty="0">
                <a:latin typeface="Trebuchet MS"/>
                <a:cs typeface="Trebuchet MS"/>
              </a:rPr>
              <a:t>2</a:t>
            </a:r>
            <a:r>
              <a:rPr sz="1800" b="1" spc="-235" dirty="0" smtClean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201</a:t>
            </a:r>
            <a:r>
              <a:rPr lang="ru-RU" sz="1800" b="1" spc="-145" dirty="0" smtClean="0">
                <a:latin typeface="Trebuchet MS"/>
                <a:cs typeface="Trebuchet MS"/>
              </a:rPr>
              <a:t>8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sz="1800" b="1" spc="-145" dirty="0" smtClean="0">
                <a:latin typeface="Trebuchet MS"/>
                <a:cs typeface="Trebuchet MS"/>
              </a:rPr>
              <a:t>07</a:t>
            </a:r>
            <a:r>
              <a:rPr sz="1800" b="1" spc="-15" dirty="0" smtClean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en-US" b="1" spc="-160" dirty="0" smtClean="0">
                <a:latin typeface="Trebuchet MS"/>
                <a:cs typeface="Trebuchet MS"/>
              </a:rPr>
              <a:t>90</a:t>
            </a:r>
            <a:r>
              <a:rPr sz="1800" b="1" spc="-160" dirty="0" smtClean="0">
                <a:latin typeface="Trebuchet MS"/>
                <a:cs typeface="Trebuchet MS"/>
              </a:rPr>
              <a:t>,</a:t>
            </a:r>
            <a:r>
              <a:rPr lang="ru-RU" b="1" spc="-165" dirty="0">
                <a:latin typeface="Trebuchet MS"/>
                <a:cs typeface="Trebuchet MS"/>
              </a:rPr>
              <a:t>4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4,4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831076" y="3573017"/>
            <a:ext cx="1989454" cy="1027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31076" y="3573017"/>
            <a:ext cx="1989455" cy="1027430"/>
          </a:xfrm>
          <a:custGeom>
            <a:avLst/>
            <a:gdLst/>
            <a:ahLst/>
            <a:cxnLst/>
            <a:rect l="l" t="t" r="r" b="b"/>
            <a:pathLst>
              <a:path w="1989454" h="1027429">
                <a:moveTo>
                  <a:pt x="0" y="171196"/>
                </a:moveTo>
                <a:lnTo>
                  <a:pt x="6119" y="125662"/>
                </a:lnTo>
                <a:lnTo>
                  <a:pt x="23386" y="84760"/>
                </a:lnTo>
                <a:lnTo>
                  <a:pt x="50164" y="50117"/>
                </a:lnTo>
                <a:lnTo>
                  <a:pt x="84817" y="23358"/>
                </a:lnTo>
                <a:lnTo>
                  <a:pt x="125706" y="6110"/>
                </a:lnTo>
                <a:lnTo>
                  <a:pt x="171196" y="0"/>
                </a:lnTo>
                <a:lnTo>
                  <a:pt x="1818258" y="0"/>
                </a:lnTo>
                <a:lnTo>
                  <a:pt x="1863748" y="6110"/>
                </a:lnTo>
                <a:lnTo>
                  <a:pt x="1904637" y="23358"/>
                </a:lnTo>
                <a:lnTo>
                  <a:pt x="1939289" y="50117"/>
                </a:lnTo>
                <a:lnTo>
                  <a:pt x="1966068" y="84760"/>
                </a:lnTo>
                <a:lnTo>
                  <a:pt x="1983335" y="125662"/>
                </a:lnTo>
                <a:lnTo>
                  <a:pt x="1989454" y="171196"/>
                </a:lnTo>
                <a:lnTo>
                  <a:pt x="1989454" y="855980"/>
                </a:lnTo>
                <a:lnTo>
                  <a:pt x="1983335" y="901460"/>
                </a:lnTo>
                <a:lnTo>
                  <a:pt x="1966068" y="942325"/>
                </a:lnTo>
                <a:lnTo>
                  <a:pt x="1939290" y="976947"/>
                </a:lnTo>
                <a:lnTo>
                  <a:pt x="1904637" y="1003695"/>
                </a:lnTo>
                <a:lnTo>
                  <a:pt x="1863748" y="1020938"/>
                </a:lnTo>
                <a:lnTo>
                  <a:pt x="1818258" y="1027049"/>
                </a:lnTo>
                <a:lnTo>
                  <a:pt x="171196" y="1027049"/>
                </a:lnTo>
                <a:lnTo>
                  <a:pt x="125706" y="1020938"/>
                </a:lnTo>
                <a:lnTo>
                  <a:pt x="84817" y="1003695"/>
                </a:lnTo>
                <a:lnTo>
                  <a:pt x="50165" y="976947"/>
                </a:lnTo>
                <a:lnTo>
                  <a:pt x="23386" y="942325"/>
                </a:lnTo>
                <a:lnTo>
                  <a:pt x="6119" y="901460"/>
                </a:lnTo>
                <a:lnTo>
                  <a:pt x="0" y="855980"/>
                </a:lnTo>
                <a:lnTo>
                  <a:pt x="0" y="1711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779384" y="3161906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4,4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en-US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 smtClean="0">
                <a:latin typeface="Trebuchet MS"/>
                <a:cs typeface="Trebuchet MS"/>
              </a:rPr>
              <a:t>7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>
                <a:latin typeface="Trebuchet MS"/>
                <a:cs typeface="Trebuchet MS"/>
              </a:rPr>
              <a:t>1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614 945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30 143,2</a:t>
            </a:r>
            <a:r>
              <a:rPr sz="1400" b="1" spc="-9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63282" y="3742435"/>
            <a:ext cx="1725930" cy="879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 marR="203200" indent="-186055">
              <a:lnSpc>
                <a:spcPct val="100000"/>
              </a:lnSpc>
              <a:spcBef>
                <a:spcPts val="100"/>
              </a:spcBef>
            </a:pPr>
            <a:r>
              <a:rPr sz="1400" b="1" spc="20" dirty="0">
                <a:latin typeface="Trebuchet MS"/>
                <a:cs typeface="Trebuchet MS"/>
              </a:rPr>
              <a:t>М</a:t>
            </a:r>
            <a:r>
              <a:rPr sz="1400" b="1" spc="-15" dirty="0">
                <a:latin typeface="Trebuchet MS"/>
                <a:cs typeface="Trebuchet MS"/>
              </a:rPr>
              <a:t>е</a:t>
            </a:r>
            <a:r>
              <a:rPr sz="1400" b="1" spc="-75" dirty="0">
                <a:latin typeface="Trebuchet MS"/>
                <a:cs typeface="Trebuchet MS"/>
              </a:rPr>
              <a:t>ж</a:t>
            </a:r>
            <a:r>
              <a:rPr sz="1400" b="1" spc="-65" dirty="0">
                <a:latin typeface="Trebuchet MS"/>
                <a:cs typeface="Trebuchet MS"/>
              </a:rPr>
              <a:t>б</a:t>
            </a:r>
            <a:r>
              <a:rPr sz="1400" b="1" spc="-55" dirty="0">
                <a:latin typeface="Trebuchet MS"/>
                <a:cs typeface="Trebuchet MS"/>
              </a:rPr>
              <a:t>юд</a:t>
            </a:r>
            <a:r>
              <a:rPr sz="1400" b="1" spc="-95" dirty="0">
                <a:latin typeface="Trebuchet MS"/>
                <a:cs typeface="Trebuchet MS"/>
              </a:rPr>
              <a:t>ж</a:t>
            </a:r>
            <a:r>
              <a:rPr sz="1400" b="1" spc="-135" dirty="0">
                <a:latin typeface="Trebuchet MS"/>
                <a:cs typeface="Trebuchet MS"/>
              </a:rPr>
              <a:t>е</a:t>
            </a:r>
            <a:r>
              <a:rPr sz="1400" b="1" spc="-110" dirty="0">
                <a:latin typeface="Trebuchet MS"/>
                <a:cs typeface="Trebuchet MS"/>
              </a:rPr>
              <a:t>т</a:t>
            </a:r>
            <a:r>
              <a:rPr sz="1400" b="1" spc="-65" dirty="0">
                <a:latin typeface="Trebuchet MS"/>
                <a:cs typeface="Trebuchet MS"/>
              </a:rPr>
              <a:t>ные  </a:t>
            </a:r>
            <a:r>
              <a:rPr sz="1400" b="1" spc="-100" dirty="0">
                <a:latin typeface="Trebuchet MS"/>
                <a:cs typeface="Trebuchet MS"/>
              </a:rPr>
              <a:t>трансферты</a:t>
            </a:r>
            <a:endParaRPr sz="1400" dirty="0">
              <a:latin typeface="Trebuchet MS"/>
              <a:cs typeface="Trebuchet MS"/>
            </a:endParaRPr>
          </a:p>
          <a:p>
            <a:pPr marL="293370" marR="5080" indent="-281305">
              <a:lnSpc>
                <a:spcPts val="1560"/>
              </a:lnSpc>
              <a:spcBef>
                <a:spcPts val="155"/>
              </a:spcBef>
            </a:pPr>
            <a:r>
              <a:rPr sz="1400" b="1" spc="-75" dirty="0">
                <a:latin typeface="Trebuchet MS"/>
                <a:cs typeface="Trebuchet MS"/>
              </a:rPr>
              <a:t>бюджетам</a:t>
            </a:r>
            <a:r>
              <a:rPr sz="1400" b="1" spc="-17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поселений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spc="-110" dirty="0" smtClean="0">
                <a:latin typeface="Trebuchet MS"/>
                <a:cs typeface="Trebuchet MS"/>
              </a:rPr>
              <a:t>30 117,7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4 456</a:t>
            </a:r>
            <a:r>
              <a:rPr sz="1400" b="1" spc="-10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59148" y="5196966"/>
            <a:ext cx="1113155" cy="90614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125" dirty="0" smtClean="0">
                <a:latin typeface="Trebuchet MS"/>
                <a:cs typeface="Trebuchet MS"/>
              </a:rPr>
              <a:t>835,4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2</a:t>
            </a:r>
            <a:r>
              <a:rPr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201</a:t>
            </a:r>
            <a:r>
              <a:rPr lang="en-US" spc="-195" dirty="0" smtClean="0">
                <a:latin typeface="+mj-lt"/>
              </a:rPr>
              <a:t>8</a:t>
            </a:r>
            <a:r>
              <a:rPr spc="-195" dirty="0" smtClean="0">
                <a:latin typeface="+mj-lt"/>
              </a:rPr>
              <a:t> </a:t>
            </a:r>
            <a:r>
              <a:rPr spc="-110" dirty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201</a:t>
            </a:r>
            <a:r>
              <a:rPr lang="en-US" spc="-195" dirty="0" smtClean="0">
                <a:latin typeface="+mj-lt"/>
              </a:rPr>
              <a:t>9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955093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sz="1600" b="1" spc="-22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>
                          <a:latin typeface="Trebuchet MS"/>
                          <a:cs typeface="Trebuchet MS"/>
                        </a:rPr>
                        <a:t>уровню</a:t>
                      </a:r>
                      <a:r>
                        <a:rPr sz="16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8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en-US" sz="1600" b="1" spc="-135" dirty="0" smtClean="0">
                          <a:latin typeface="Trebuchet MS"/>
                          <a:cs typeface="Trebuchet MS"/>
                        </a:rPr>
                        <a:t>8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en-US" sz="1600" b="1" spc="-135" dirty="0" smtClean="0">
                          <a:latin typeface="Trebuchet MS"/>
                          <a:cs typeface="Trebuchet MS"/>
                        </a:rPr>
                        <a:t>9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637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573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680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497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107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572</a:t>
                      </a:r>
                      <a:r>
                        <a:rPr lang="ru-RU" sz="1800" b="1" spc="-150" baseline="0" dirty="0" smtClean="0">
                          <a:latin typeface="Trebuchet MS"/>
                          <a:cs typeface="Trebuchet MS"/>
                        </a:rPr>
                        <a:t> 100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614 945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107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dirty="0" smtClean="0">
                          <a:latin typeface="Trebuchet MS"/>
                          <a:cs typeface="Trebuchet MS"/>
                        </a:rPr>
                        <a:t>491 153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524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821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10</a:t>
                      </a: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7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dirty="0" smtClean="0">
                          <a:latin typeface="Trebuchet MS"/>
                          <a:cs typeface="Trebuchet MS"/>
                        </a:rPr>
                        <a:t>57 917 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67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011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dirty="0" smtClean="0">
                          <a:latin typeface="Trebuchet MS"/>
                          <a:cs typeface="Trebuchet MS"/>
                        </a:rPr>
                        <a:t>18 147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17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582</a:t>
                      </a:r>
                      <a:endParaRPr lang="ru-RU" sz="1800" b="1" spc="-145" dirty="0" smtClean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96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dirty="0" smtClean="0">
                          <a:latin typeface="Trebuchet MS"/>
                          <a:cs typeface="Trebuchet MS"/>
                        </a:rPr>
                        <a:t>4 883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5 531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n-US" sz="1800" b="1" spc="-155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13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dirty="0" smtClean="0">
                          <a:latin typeface="Trebuchet MS"/>
                          <a:cs typeface="Trebuchet MS"/>
                        </a:rPr>
                        <a:t>27 355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30 118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11</a:t>
                      </a: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0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74191" y="634110"/>
            <a:ext cx="689990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5510" marR="5080" indent="-2163445">
              <a:lnSpc>
                <a:spcPct val="100000"/>
              </a:lnSpc>
              <a:spcBef>
                <a:spcPts val="100"/>
              </a:spcBef>
            </a:pPr>
            <a:r>
              <a:rPr spc="-114" dirty="0">
                <a:latin typeface="+mj-lt"/>
              </a:rPr>
              <a:t>Межбюджетные </a:t>
            </a:r>
            <a:r>
              <a:rPr spc="-175" dirty="0">
                <a:latin typeface="+mj-lt"/>
              </a:rPr>
              <a:t>трансферты </a:t>
            </a:r>
            <a:r>
              <a:rPr spc="-125" dirty="0">
                <a:latin typeface="+mj-lt"/>
              </a:rPr>
              <a:t>бюджетам </a:t>
            </a:r>
            <a:r>
              <a:rPr spc="-150" dirty="0">
                <a:latin typeface="+mj-lt"/>
              </a:rPr>
              <a:t>поселений 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20" dirty="0" smtClean="0">
                <a:latin typeface="+mj-lt"/>
              </a:rPr>
              <a:t>    </a:t>
            </a:r>
            <a:r>
              <a:rPr lang="ru-RU" spc="-190" dirty="0" smtClean="0">
                <a:latin typeface="+mj-lt"/>
              </a:rPr>
              <a:t>2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201</a:t>
            </a:r>
            <a:r>
              <a:rPr lang="en-US" spc="-195" dirty="0" smtClean="0">
                <a:latin typeface="+mj-lt"/>
              </a:rPr>
              <a:t>9</a:t>
            </a:r>
            <a:r>
              <a:rPr spc="-295" dirty="0" smtClean="0">
                <a:latin typeface="+mj-lt"/>
              </a:rPr>
              <a:t> </a:t>
            </a:r>
            <a:r>
              <a:rPr spc="-305" dirty="0">
                <a:latin typeface="+mj-lt"/>
              </a:rPr>
              <a:t>г.</a:t>
            </a:r>
          </a:p>
        </p:txBody>
      </p:sp>
      <p:sp>
        <p:nvSpPr>
          <p:cNvPr id="7" name="object 7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56197" y="4783137"/>
            <a:ext cx="2571750" cy="1207135"/>
          </a:xfrm>
          <a:custGeom>
            <a:avLst/>
            <a:gdLst/>
            <a:ahLst/>
            <a:cxnLst/>
            <a:rect l="l" t="t" r="r" b="b"/>
            <a:pathLst>
              <a:path w="2571750" h="1207135">
                <a:moveTo>
                  <a:pt x="0" y="1206754"/>
                </a:moveTo>
                <a:lnTo>
                  <a:pt x="2571750" y="1206754"/>
                </a:lnTo>
                <a:lnTo>
                  <a:pt x="2571750" y="0"/>
                </a:lnTo>
                <a:lnTo>
                  <a:pt x="0" y="0"/>
                </a:lnTo>
                <a:lnTo>
                  <a:pt x="0" y="1206754"/>
                </a:lnTo>
                <a:close/>
              </a:path>
            </a:pathLst>
          </a:custGeom>
          <a:ln w="22225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56197" y="4783137"/>
            <a:ext cx="2571750" cy="1207135"/>
          </a:xfrm>
          <a:prstGeom prst="rect">
            <a:avLst/>
          </a:prstGeom>
          <a:ln w="22225">
            <a:solidFill>
              <a:srgbClr val="6633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3990" marR="166370" indent="1905" algn="ctr">
              <a:lnSpc>
                <a:spcPct val="100000"/>
              </a:lnSpc>
            </a:pPr>
            <a:r>
              <a:rPr sz="1400" dirty="0">
                <a:solidFill>
                  <a:srgbClr val="CC3300"/>
                </a:solidFill>
                <a:latin typeface="Arial Black"/>
                <a:cs typeface="Arial Black"/>
              </a:rPr>
              <a:t>Дотации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на  выравнивание</a:t>
            </a:r>
            <a:r>
              <a:rPr sz="1400" spc="-45" dirty="0">
                <a:solidFill>
                  <a:srgbClr val="CC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уровня  бюджетной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обеспеченности</a:t>
            </a:r>
            <a:endParaRPr sz="1400" dirty="0">
              <a:latin typeface="Arial Black"/>
              <a:cs typeface="Arial Black"/>
            </a:endParaRPr>
          </a:p>
          <a:p>
            <a:pPr marL="2540" algn="ctr">
              <a:lnSpc>
                <a:spcPct val="100000"/>
              </a:lnSpc>
              <a:spcBef>
                <a:spcPts val="840"/>
              </a:spcBef>
            </a:pPr>
            <a:r>
              <a:rPr lang="ru-RU" sz="1400" dirty="0" smtClean="0">
                <a:latin typeface="Arial Black"/>
                <a:cs typeface="Arial Black"/>
              </a:rPr>
              <a:t>19 893,5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9969" y="2295790"/>
            <a:ext cx="875665" cy="3479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00" spc="-15" dirty="0">
                <a:latin typeface="Arial Black"/>
                <a:cs typeface="Arial Black"/>
              </a:rPr>
              <a:t>ВСЕГО</a:t>
            </a:r>
            <a:r>
              <a:rPr sz="2100" b="1" i="1" spc="-15" dirty="0">
                <a:latin typeface="Arial Black"/>
                <a:cs typeface="Arial Black"/>
              </a:rPr>
              <a:t>:</a:t>
            </a:r>
            <a:endParaRPr sz="21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05601" y="2648940"/>
            <a:ext cx="2130932" cy="24814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32384" rIns="0" bIns="0" rtlCol="0">
            <a:spAutoFit/>
          </a:bodyPr>
          <a:lstStyle/>
          <a:p>
            <a:pPr marL="252729">
              <a:lnSpc>
                <a:spcPct val="100000"/>
              </a:lnSpc>
              <a:spcBef>
                <a:spcPts val="254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 Black"/>
                <a:cs typeface="Arial Black"/>
              </a:rPr>
              <a:t>30 117,7</a:t>
            </a:r>
            <a:r>
              <a:rPr sz="1400" dirty="0" err="1" smtClean="0">
                <a:solidFill>
                  <a:schemeClr val="tx1"/>
                </a:solidFill>
                <a:latin typeface="Arial Black"/>
                <a:cs typeface="Arial Black"/>
              </a:rPr>
              <a:t>тыс</a:t>
            </a:r>
            <a:r>
              <a:rPr sz="1400" dirty="0">
                <a:solidFill>
                  <a:schemeClr val="tx1"/>
                </a:solidFill>
                <a:latin typeface="Arial Black"/>
                <a:cs typeface="Arial Black"/>
              </a:rPr>
              <a:t>.</a:t>
            </a:r>
            <a:r>
              <a:rPr sz="1400" spc="-25" dirty="0">
                <a:solidFill>
                  <a:schemeClr val="tx1"/>
                </a:solidFill>
                <a:latin typeface="Arial Black"/>
                <a:cs typeface="Arial Black"/>
              </a:rPr>
              <a:t> </a:t>
            </a:r>
            <a:r>
              <a:rPr sz="1400" dirty="0">
                <a:solidFill>
                  <a:schemeClr val="tx1"/>
                </a:solidFill>
                <a:latin typeface="Arial Black"/>
                <a:cs typeface="Arial Black"/>
              </a:rPr>
              <a:t>руб.</a:t>
            </a:r>
          </a:p>
        </p:txBody>
      </p:sp>
      <p:sp>
        <p:nvSpPr>
          <p:cNvPr id="12" name="object 12"/>
          <p:cNvSpPr/>
          <p:nvPr/>
        </p:nvSpPr>
        <p:spPr>
          <a:xfrm>
            <a:off x="1164729" y="4343780"/>
            <a:ext cx="2714625" cy="1637664"/>
          </a:xfrm>
          <a:custGeom>
            <a:avLst/>
            <a:gdLst/>
            <a:ahLst/>
            <a:cxnLst/>
            <a:rect l="l" t="t" r="r" b="b"/>
            <a:pathLst>
              <a:path w="2714625" h="1637664">
                <a:moveTo>
                  <a:pt x="0" y="1637664"/>
                </a:moveTo>
                <a:lnTo>
                  <a:pt x="2714625" y="1637664"/>
                </a:lnTo>
                <a:lnTo>
                  <a:pt x="2714625" y="0"/>
                </a:lnTo>
                <a:lnTo>
                  <a:pt x="0" y="0"/>
                </a:lnTo>
                <a:lnTo>
                  <a:pt x="0" y="1637664"/>
                </a:lnTo>
                <a:close/>
              </a:path>
            </a:pathLst>
          </a:custGeom>
          <a:ln w="22225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164729" y="4343780"/>
            <a:ext cx="2714625" cy="1637664"/>
          </a:xfrm>
          <a:prstGeom prst="rect">
            <a:avLst/>
          </a:prstGeom>
          <a:ln w="22225">
            <a:solidFill>
              <a:srgbClr val="00AF5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568960" marR="563880" indent="635" algn="ctr">
              <a:lnSpc>
                <a:spcPct val="100000"/>
              </a:lnSpc>
            </a:pP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Субвенции 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на  </a:t>
            </a: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ос</a:t>
            </a:r>
            <a:r>
              <a:rPr sz="1400" spc="-10" dirty="0">
                <a:solidFill>
                  <a:srgbClr val="003300"/>
                </a:solidFill>
                <a:latin typeface="Arial Black"/>
                <a:cs typeface="Arial Black"/>
              </a:rPr>
              <a:t>у</a:t>
            </a: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щес</a:t>
            </a:r>
            <a:r>
              <a:rPr sz="1400" spc="-10" dirty="0">
                <a:solidFill>
                  <a:srgbClr val="003300"/>
                </a:solidFill>
                <a:latin typeface="Arial Black"/>
                <a:cs typeface="Arial Black"/>
              </a:rPr>
              <a:t>т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вление</a:t>
            </a:r>
            <a:endParaRPr sz="1400" dirty="0">
              <a:latin typeface="Arial Black"/>
              <a:cs typeface="Arial Black"/>
            </a:endParaRPr>
          </a:p>
          <a:p>
            <a:pPr marL="48260" marR="40005" indent="-1905" algn="ctr">
              <a:lnSpc>
                <a:spcPct val="100000"/>
              </a:lnSpc>
            </a:pP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первичного 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воинского  учета на </a:t>
            </a: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территориях,</a:t>
            </a:r>
            <a:r>
              <a:rPr sz="1400" spc="-65" dirty="0">
                <a:solidFill>
                  <a:srgbClr val="00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где  отсутствуют военные  комиссариаты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840"/>
              </a:spcBef>
            </a:pPr>
            <a:r>
              <a:rPr lang="ru-RU" sz="1400" spc="-5" dirty="0" smtClean="0">
                <a:latin typeface="Arial Black"/>
                <a:cs typeface="Arial Black"/>
              </a:rPr>
              <a:t>963</a:t>
            </a:r>
            <a:r>
              <a:rPr sz="1400" spc="-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1174" y="1926158"/>
            <a:ext cx="3143250" cy="883919"/>
          </a:xfrm>
          <a:custGeom>
            <a:avLst/>
            <a:gdLst/>
            <a:ahLst/>
            <a:cxnLst/>
            <a:rect l="l" t="t" r="r" b="b"/>
            <a:pathLst>
              <a:path w="3143250" h="883919">
                <a:moveTo>
                  <a:pt x="0" y="883589"/>
                </a:moveTo>
                <a:lnTo>
                  <a:pt x="3143250" y="883589"/>
                </a:lnTo>
                <a:lnTo>
                  <a:pt x="3143250" y="0"/>
                </a:lnTo>
                <a:lnTo>
                  <a:pt x="0" y="0"/>
                </a:lnTo>
                <a:lnTo>
                  <a:pt x="0" y="883589"/>
                </a:lnTo>
                <a:close/>
              </a:path>
            </a:pathLst>
          </a:custGeom>
          <a:ln w="22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1174" y="1926158"/>
            <a:ext cx="3143250" cy="883919"/>
          </a:xfrm>
          <a:prstGeom prst="rect">
            <a:avLst/>
          </a:prstGeom>
          <a:ln w="22225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451484" marR="445134" algn="ctr">
              <a:lnSpc>
                <a:spcPts val="1680"/>
              </a:lnSpc>
              <a:spcBef>
                <a:spcPts val="50"/>
              </a:spcBef>
            </a:pP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Иные</a:t>
            </a:r>
            <a:r>
              <a:rPr sz="1400" spc="-55" dirty="0">
                <a:solidFill>
                  <a:srgbClr val="375F92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межбюджетные  трансферты</a:t>
            </a:r>
            <a:endParaRPr sz="1400" dirty="0">
              <a:latin typeface="Arial Black"/>
              <a:cs typeface="Arial Black"/>
            </a:endParaRPr>
          </a:p>
          <a:p>
            <a:pPr marL="1270" algn="ctr">
              <a:lnSpc>
                <a:spcPct val="100000"/>
              </a:lnSpc>
              <a:spcBef>
                <a:spcPts val="1625"/>
              </a:spcBef>
            </a:pPr>
            <a:r>
              <a:rPr lang="ru-RU" sz="1400" dirty="0" smtClean="0">
                <a:latin typeface="Arial Black"/>
                <a:cs typeface="Arial Black"/>
              </a:rPr>
              <a:t>9261,2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19630" y="1556753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69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22805" y="1575053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lang="en-US" b="1" spc="-145" dirty="0" smtClean="0">
                <a:latin typeface="Trebuchet MS"/>
                <a:cs typeface="Trebuchet MS"/>
              </a:rPr>
              <a:t>3</a:t>
            </a:r>
            <a:r>
              <a:rPr lang="ru-RU" b="1" spc="-145" dirty="0" smtClean="0">
                <a:latin typeface="Trebuchet MS"/>
                <a:cs typeface="Trebuchet MS"/>
              </a:rPr>
              <a:t>1</a:t>
            </a:r>
            <a:r>
              <a:rPr sz="1800" b="1" spc="-155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308342" y="4409427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4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311517" y="4428235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sz="1800" b="1" spc="-145" dirty="0" smtClean="0">
                <a:latin typeface="Trebuchet MS"/>
                <a:cs typeface="Trebuchet MS"/>
              </a:rPr>
              <a:t>6</a:t>
            </a:r>
            <a:r>
              <a:rPr lang="ru-RU" sz="1800" b="1" spc="-145" dirty="0" smtClean="0">
                <a:latin typeface="Trebuchet MS"/>
                <a:cs typeface="Trebuchet MS"/>
              </a:rPr>
              <a:t>6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051685" y="3974452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054860" y="3993007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1620">
              <a:lnSpc>
                <a:spcPct val="100000"/>
              </a:lnSpc>
              <a:spcBef>
                <a:spcPts val="100"/>
              </a:spcBef>
            </a:pPr>
            <a:r>
              <a:rPr lang="en-US" b="1" spc="-145" dirty="0" smtClean="0">
                <a:latin typeface="Trebuchet MS"/>
                <a:cs typeface="Trebuchet MS"/>
              </a:rPr>
              <a:t>3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3585857279"/>
              </p:ext>
            </p:extLst>
          </p:nvPr>
        </p:nvGraphicFramePr>
        <p:xfrm>
          <a:off x="3581399" y="1926324"/>
          <a:ext cx="3962401" cy="2801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</TotalTime>
  <Words>488</Words>
  <Application>Microsoft Office PowerPoint</Application>
  <PresentationFormat>Экран (4:3)</PresentationFormat>
  <Paragraphs>134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2 квартале   2019 года</vt:lpstr>
      <vt:lpstr>Структура расходов бюджета МО «Увинский район» в 2 квартале 2019 года</vt:lpstr>
      <vt:lpstr>Анализ расходов бюджета МО «Увинский район» за 2 квартал 2018 и 2019 г  г.</vt:lpstr>
      <vt:lpstr>Межбюджетные трансферты бюджетам поселений  за     2 квартал 2019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20</cp:revision>
  <dcterms:created xsi:type="dcterms:W3CDTF">2019-05-07T09:47:47Z</dcterms:created>
  <dcterms:modified xsi:type="dcterms:W3CDTF">2019-08-13T09:56:37Z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